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5" r:id="rId2"/>
  </p:sldMasterIdLst>
  <p:notesMasterIdLst>
    <p:notesMasterId r:id="rId51"/>
  </p:notesMasterIdLst>
  <p:sldIdLst>
    <p:sldId id="425" r:id="rId3"/>
    <p:sldId id="351" r:id="rId4"/>
    <p:sldId id="352" r:id="rId5"/>
    <p:sldId id="353" r:id="rId6"/>
    <p:sldId id="354" r:id="rId7"/>
    <p:sldId id="355" r:id="rId8"/>
    <p:sldId id="356" r:id="rId9"/>
    <p:sldId id="429" r:id="rId10"/>
    <p:sldId id="430" r:id="rId11"/>
    <p:sldId id="431" r:id="rId12"/>
    <p:sldId id="357" r:id="rId13"/>
    <p:sldId id="359" r:id="rId14"/>
    <p:sldId id="360" r:id="rId15"/>
    <p:sldId id="426" r:id="rId16"/>
    <p:sldId id="427" r:id="rId17"/>
    <p:sldId id="382" r:id="rId18"/>
    <p:sldId id="383" r:id="rId19"/>
    <p:sldId id="384" r:id="rId20"/>
    <p:sldId id="385" r:id="rId21"/>
    <p:sldId id="386" r:id="rId22"/>
    <p:sldId id="387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9" r:id="rId32"/>
    <p:sldId id="400" r:id="rId33"/>
    <p:sldId id="401" r:id="rId34"/>
    <p:sldId id="404" r:id="rId35"/>
    <p:sldId id="405" r:id="rId36"/>
    <p:sldId id="402" r:id="rId37"/>
    <p:sldId id="403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9" r:id="rId46"/>
    <p:sldId id="420" r:id="rId47"/>
    <p:sldId id="421" r:id="rId48"/>
    <p:sldId id="423" r:id="rId49"/>
    <p:sldId id="424" r:id="rId5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FF"/>
    <a:srgbClr val="7030A0"/>
    <a:srgbClr val="A6A6A6"/>
    <a:srgbClr val="0000CC"/>
    <a:srgbClr val="FF9900"/>
    <a:srgbClr val="800000"/>
    <a:srgbClr val="FF0000"/>
    <a:srgbClr val="7F7F7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60" autoAdjust="0"/>
    <p:restoredTop sz="86792" autoAdjust="0"/>
  </p:normalViewPr>
  <p:slideViewPr>
    <p:cSldViewPr>
      <p:cViewPr varScale="1">
        <p:scale>
          <a:sx n="65" d="100"/>
          <a:sy n="65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0AE8F-0CA7-4B5B-8CB0-2A2E88F6E7BA}" type="doc">
      <dgm:prSet loTypeId="urn:microsoft.com/office/officeart/2005/8/layout/orgChart1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E02EE916-BFF7-4FD2-B9A2-6A88540952A5}">
      <dgm:prSet phldrT="[Metin]" custT="1"/>
      <dgm:spPr/>
      <dgm:t>
        <a:bodyPr/>
        <a:lstStyle/>
        <a:p>
          <a:r>
            <a:rPr lang="tr-TR" sz="2800" b="1" dirty="0" smtClean="0">
              <a:solidFill>
                <a:schemeClr val="tx1"/>
              </a:solidFill>
            </a:rPr>
            <a:t>Komplikasyonlar</a:t>
          </a:r>
          <a:endParaRPr lang="tr-TR" sz="2800" b="1" dirty="0">
            <a:solidFill>
              <a:schemeClr val="tx1"/>
            </a:solidFill>
          </a:endParaRPr>
        </a:p>
      </dgm:t>
    </dgm:pt>
    <dgm:pt modelId="{272BC3DB-C9DB-4B14-B591-2ADF0BF2F6F8}" type="parTrans" cxnId="{06A884D4-0579-4DD6-847F-90780D67F95D}">
      <dgm:prSet/>
      <dgm:spPr/>
      <dgm:t>
        <a:bodyPr/>
        <a:lstStyle/>
        <a:p>
          <a:endParaRPr lang="tr-TR"/>
        </a:p>
      </dgm:t>
    </dgm:pt>
    <dgm:pt modelId="{C9466955-A185-42F5-B741-4B3318B2FD2E}" type="sibTrans" cxnId="{06A884D4-0579-4DD6-847F-90780D67F95D}">
      <dgm:prSet/>
      <dgm:spPr/>
      <dgm:t>
        <a:bodyPr/>
        <a:lstStyle/>
        <a:p>
          <a:endParaRPr lang="tr-TR"/>
        </a:p>
      </dgm:t>
    </dgm:pt>
    <dgm:pt modelId="{9CDE5F6E-BC03-499A-B6B0-76305827EF2E}">
      <dgm:prSet phldrT="[Metin]" custT="1"/>
      <dgm:spPr/>
      <dgm:t>
        <a:bodyPr/>
        <a:lstStyle/>
        <a:p>
          <a:r>
            <a:rPr lang="tr-TR" sz="2800" b="1" dirty="0" smtClean="0">
              <a:solidFill>
                <a:srgbClr val="FF0000"/>
              </a:solidFill>
            </a:rPr>
            <a:t>Doğrudan</a:t>
          </a:r>
          <a:endParaRPr lang="tr-TR" sz="2800" b="1" dirty="0">
            <a:solidFill>
              <a:srgbClr val="FF0000"/>
            </a:solidFill>
          </a:endParaRPr>
        </a:p>
      </dgm:t>
    </dgm:pt>
    <dgm:pt modelId="{92FE9D59-0C33-48EA-8B3B-685B065B3191}" type="parTrans" cxnId="{30C1FCCF-5317-48E9-9B70-B13A51577070}">
      <dgm:prSet/>
      <dgm:spPr/>
      <dgm:t>
        <a:bodyPr/>
        <a:lstStyle/>
        <a:p>
          <a:endParaRPr lang="tr-TR"/>
        </a:p>
      </dgm:t>
    </dgm:pt>
    <dgm:pt modelId="{DDB22F7A-1A6E-4CC9-AE58-7067C6368963}" type="sibTrans" cxnId="{30C1FCCF-5317-48E9-9B70-B13A51577070}">
      <dgm:prSet/>
      <dgm:spPr/>
      <dgm:t>
        <a:bodyPr/>
        <a:lstStyle/>
        <a:p>
          <a:endParaRPr lang="tr-TR"/>
        </a:p>
      </dgm:t>
    </dgm:pt>
    <dgm:pt modelId="{8DED6321-C396-4DE0-AFBE-11C10BB58385}">
      <dgm:prSet phldrT="[Metin]" custT="1"/>
      <dgm:spPr/>
      <dgm:t>
        <a:bodyPr/>
        <a:lstStyle/>
        <a:p>
          <a:r>
            <a:rPr lang="tr-TR" sz="2800" b="1" dirty="0" smtClean="0">
              <a:solidFill>
                <a:srgbClr val="FF0000"/>
              </a:solidFill>
            </a:rPr>
            <a:t>Dolaylı</a:t>
          </a:r>
          <a:endParaRPr lang="tr-TR" sz="2800" b="1" dirty="0">
            <a:solidFill>
              <a:srgbClr val="FF0000"/>
            </a:solidFill>
          </a:endParaRPr>
        </a:p>
      </dgm:t>
    </dgm:pt>
    <dgm:pt modelId="{6759513F-16B1-4FE8-8D7E-BEDFDB05C533}" type="parTrans" cxnId="{5CA6C523-3364-4FB8-8090-C7C8881F58AA}">
      <dgm:prSet/>
      <dgm:spPr/>
      <dgm:t>
        <a:bodyPr/>
        <a:lstStyle/>
        <a:p>
          <a:endParaRPr lang="tr-TR"/>
        </a:p>
      </dgm:t>
    </dgm:pt>
    <dgm:pt modelId="{46B81345-5052-4784-AA77-307324D4328B}" type="sibTrans" cxnId="{5CA6C523-3364-4FB8-8090-C7C8881F58AA}">
      <dgm:prSet/>
      <dgm:spPr/>
      <dgm:t>
        <a:bodyPr/>
        <a:lstStyle/>
        <a:p>
          <a:endParaRPr lang="tr-TR"/>
        </a:p>
      </dgm:t>
    </dgm:pt>
    <dgm:pt modelId="{7E08CC91-1846-4B04-AE9E-FB9DC45693F0}" type="pres">
      <dgm:prSet presAssocID="{1F80AE8F-0CA7-4B5B-8CB0-2A2E88F6E7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2A5809D-17AA-4A66-803F-ACA2054AAEE2}" type="pres">
      <dgm:prSet presAssocID="{E02EE916-BFF7-4FD2-B9A2-6A88540952A5}" presName="hierRoot1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75FD5E85-A3A3-41EA-98DB-95D49D64CB45}" type="pres">
      <dgm:prSet presAssocID="{E02EE916-BFF7-4FD2-B9A2-6A88540952A5}" presName="rootComposite1" presStyleCnt="0"/>
      <dgm:spPr/>
      <dgm:t>
        <a:bodyPr/>
        <a:lstStyle/>
        <a:p>
          <a:endParaRPr lang="tr-TR"/>
        </a:p>
      </dgm:t>
    </dgm:pt>
    <dgm:pt modelId="{F715064C-671A-4DDF-980D-F9E68F27DC8E}" type="pres">
      <dgm:prSet presAssocID="{E02EE916-BFF7-4FD2-B9A2-6A88540952A5}" presName="rootText1" presStyleLbl="node0" presStyleIdx="0" presStyleCnt="1" custScaleX="112234" custScaleY="5954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677B11E-8688-4869-AE21-466A561FD755}" type="pres">
      <dgm:prSet presAssocID="{E02EE916-BFF7-4FD2-B9A2-6A88540952A5}" presName="rootConnector1" presStyleLbl="node1" presStyleIdx="0" presStyleCnt="0"/>
      <dgm:spPr/>
      <dgm:t>
        <a:bodyPr/>
        <a:lstStyle/>
        <a:p>
          <a:endParaRPr lang="tr-TR"/>
        </a:p>
      </dgm:t>
    </dgm:pt>
    <dgm:pt modelId="{F81A8E9E-4599-4695-86CA-336AB38395F3}" type="pres">
      <dgm:prSet presAssocID="{E02EE916-BFF7-4FD2-B9A2-6A88540952A5}" presName="hierChild2" presStyleCnt="0"/>
      <dgm:spPr/>
      <dgm:t>
        <a:bodyPr/>
        <a:lstStyle/>
        <a:p>
          <a:endParaRPr lang="tr-TR"/>
        </a:p>
      </dgm:t>
    </dgm:pt>
    <dgm:pt modelId="{1A9159F7-A921-4E84-9D07-D90FEC3FE4D0}" type="pres">
      <dgm:prSet presAssocID="{92FE9D59-0C33-48EA-8B3B-685B065B3191}" presName="Name37" presStyleLbl="parChTrans1D2" presStyleIdx="0" presStyleCnt="2"/>
      <dgm:spPr/>
      <dgm:t>
        <a:bodyPr/>
        <a:lstStyle/>
        <a:p>
          <a:endParaRPr lang="tr-TR"/>
        </a:p>
      </dgm:t>
    </dgm:pt>
    <dgm:pt modelId="{EEB529D3-E36E-4934-AE5A-C66C976CE27E}" type="pres">
      <dgm:prSet presAssocID="{9CDE5F6E-BC03-499A-B6B0-76305827EF2E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9FBCD9E5-58D7-49E9-A2FB-35312E544D96}" type="pres">
      <dgm:prSet presAssocID="{9CDE5F6E-BC03-499A-B6B0-76305827EF2E}" presName="rootComposite" presStyleCnt="0"/>
      <dgm:spPr/>
      <dgm:t>
        <a:bodyPr/>
        <a:lstStyle/>
        <a:p>
          <a:endParaRPr lang="tr-TR"/>
        </a:p>
      </dgm:t>
    </dgm:pt>
    <dgm:pt modelId="{DBB9C37A-9C0A-45A2-80C6-C85810575C3D}" type="pres">
      <dgm:prSet presAssocID="{9CDE5F6E-BC03-499A-B6B0-76305827EF2E}" presName="rootText" presStyleLbl="node2" presStyleIdx="0" presStyleCnt="2" custAng="10800000" custFlipVert="1" custScaleX="100160" custScaleY="61057" custLinFactNeighborX="-49507" custLinFactNeighborY="-1168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601579A-2E0E-479B-90EF-508AB49D6D02}" type="pres">
      <dgm:prSet presAssocID="{9CDE5F6E-BC03-499A-B6B0-76305827EF2E}" presName="rootConnector" presStyleLbl="node2" presStyleIdx="0" presStyleCnt="2"/>
      <dgm:spPr/>
      <dgm:t>
        <a:bodyPr/>
        <a:lstStyle/>
        <a:p>
          <a:endParaRPr lang="tr-TR"/>
        </a:p>
      </dgm:t>
    </dgm:pt>
    <dgm:pt modelId="{613DD151-E356-4DD1-967B-79DE2F7EF210}" type="pres">
      <dgm:prSet presAssocID="{9CDE5F6E-BC03-499A-B6B0-76305827EF2E}" presName="hierChild4" presStyleCnt="0"/>
      <dgm:spPr/>
      <dgm:t>
        <a:bodyPr/>
        <a:lstStyle/>
        <a:p>
          <a:endParaRPr lang="tr-TR"/>
        </a:p>
      </dgm:t>
    </dgm:pt>
    <dgm:pt modelId="{C1F14487-FC44-43B7-8FC8-E6D5EBA28795}" type="pres">
      <dgm:prSet presAssocID="{9CDE5F6E-BC03-499A-B6B0-76305827EF2E}" presName="hierChild5" presStyleCnt="0"/>
      <dgm:spPr/>
      <dgm:t>
        <a:bodyPr/>
        <a:lstStyle/>
        <a:p>
          <a:endParaRPr lang="tr-TR"/>
        </a:p>
      </dgm:t>
    </dgm:pt>
    <dgm:pt modelId="{54AF1792-D41E-45EC-96E4-C48A027F28DD}" type="pres">
      <dgm:prSet presAssocID="{6759513F-16B1-4FE8-8D7E-BEDFDB05C533}" presName="Name37" presStyleLbl="parChTrans1D2" presStyleIdx="1" presStyleCnt="2"/>
      <dgm:spPr/>
      <dgm:t>
        <a:bodyPr/>
        <a:lstStyle/>
        <a:p>
          <a:endParaRPr lang="tr-TR"/>
        </a:p>
      </dgm:t>
    </dgm:pt>
    <dgm:pt modelId="{0AED2C38-DA1E-4596-A745-3457201DA3E6}" type="pres">
      <dgm:prSet presAssocID="{8DED6321-C396-4DE0-AFBE-11C10BB58385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74FD2CFA-B031-4D98-8088-8A25A36CFE02}" type="pres">
      <dgm:prSet presAssocID="{8DED6321-C396-4DE0-AFBE-11C10BB58385}" presName="rootComposite" presStyleCnt="0"/>
      <dgm:spPr/>
      <dgm:t>
        <a:bodyPr/>
        <a:lstStyle/>
        <a:p>
          <a:endParaRPr lang="tr-TR"/>
        </a:p>
      </dgm:t>
    </dgm:pt>
    <dgm:pt modelId="{78737B99-47A0-4DE0-8A33-A3922BBEB9D9}" type="pres">
      <dgm:prSet presAssocID="{8DED6321-C396-4DE0-AFBE-11C10BB58385}" presName="rootText" presStyleLbl="node2" presStyleIdx="1" presStyleCnt="2" custScaleX="106531" custScaleY="57470" custLinFactNeighborX="30166" custLinFactNeighborY="-1168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2943AE1-14E7-433B-B977-B2BD697EDBE4}" type="pres">
      <dgm:prSet presAssocID="{8DED6321-C396-4DE0-AFBE-11C10BB58385}" presName="rootConnector" presStyleLbl="node2" presStyleIdx="1" presStyleCnt="2"/>
      <dgm:spPr/>
      <dgm:t>
        <a:bodyPr/>
        <a:lstStyle/>
        <a:p>
          <a:endParaRPr lang="tr-TR"/>
        </a:p>
      </dgm:t>
    </dgm:pt>
    <dgm:pt modelId="{0264300A-B245-4293-83B7-101DB3AAD2D4}" type="pres">
      <dgm:prSet presAssocID="{8DED6321-C396-4DE0-AFBE-11C10BB58385}" presName="hierChild4" presStyleCnt="0"/>
      <dgm:spPr/>
      <dgm:t>
        <a:bodyPr/>
        <a:lstStyle/>
        <a:p>
          <a:endParaRPr lang="tr-TR"/>
        </a:p>
      </dgm:t>
    </dgm:pt>
    <dgm:pt modelId="{D3F021CB-F5D3-4585-A8A9-16D724DC0256}" type="pres">
      <dgm:prSet presAssocID="{8DED6321-C396-4DE0-AFBE-11C10BB58385}" presName="hierChild5" presStyleCnt="0"/>
      <dgm:spPr/>
      <dgm:t>
        <a:bodyPr/>
        <a:lstStyle/>
        <a:p>
          <a:endParaRPr lang="tr-TR"/>
        </a:p>
      </dgm:t>
    </dgm:pt>
    <dgm:pt modelId="{227B55C3-B9B3-434E-99AF-E09D52793100}" type="pres">
      <dgm:prSet presAssocID="{E02EE916-BFF7-4FD2-B9A2-6A88540952A5}" presName="hierChild3" presStyleCnt="0"/>
      <dgm:spPr/>
      <dgm:t>
        <a:bodyPr/>
        <a:lstStyle/>
        <a:p>
          <a:endParaRPr lang="tr-TR"/>
        </a:p>
      </dgm:t>
    </dgm:pt>
  </dgm:ptLst>
  <dgm:cxnLst>
    <dgm:cxn modelId="{30C1FCCF-5317-48E9-9B70-B13A51577070}" srcId="{E02EE916-BFF7-4FD2-B9A2-6A88540952A5}" destId="{9CDE5F6E-BC03-499A-B6B0-76305827EF2E}" srcOrd="0" destOrd="0" parTransId="{92FE9D59-0C33-48EA-8B3B-685B065B3191}" sibTransId="{DDB22F7A-1A6E-4CC9-AE58-7067C6368963}"/>
    <dgm:cxn modelId="{2EFDF064-7663-4090-B311-77E1EFD79C57}" type="presOf" srcId="{8DED6321-C396-4DE0-AFBE-11C10BB58385}" destId="{82943AE1-14E7-433B-B977-B2BD697EDBE4}" srcOrd="1" destOrd="0" presId="urn:microsoft.com/office/officeart/2005/8/layout/orgChart1"/>
    <dgm:cxn modelId="{06A884D4-0579-4DD6-847F-90780D67F95D}" srcId="{1F80AE8F-0CA7-4B5B-8CB0-2A2E88F6E7BA}" destId="{E02EE916-BFF7-4FD2-B9A2-6A88540952A5}" srcOrd="0" destOrd="0" parTransId="{272BC3DB-C9DB-4B14-B591-2ADF0BF2F6F8}" sibTransId="{C9466955-A185-42F5-B741-4B3318B2FD2E}"/>
    <dgm:cxn modelId="{E55957CA-E5C8-4A73-A2CB-E7E5B2388EA7}" type="presOf" srcId="{6759513F-16B1-4FE8-8D7E-BEDFDB05C533}" destId="{54AF1792-D41E-45EC-96E4-C48A027F28DD}" srcOrd="0" destOrd="0" presId="urn:microsoft.com/office/officeart/2005/8/layout/orgChart1"/>
    <dgm:cxn modelId="{BE0A30B0-1DD2-46EF-A0CC-1F7521830DB4}" type="presOf" srcId="{E02EE916-BFF7-4FD2-B9A2-6A88540952A5}" destId="{F715064C-671A-4DDF-980D-F9E68F27DC8E}" srcOrd="0" destOrd="0" presId="urn:microsoft.com/office/officeart/2005/8/layout/orgChart1"/>
    <dgm:cxn modelId="{01C6242B-2737-4042-8408-1EE8871BB2F8}" type="presOf" srcId="{1F80AE8F-0CA7-4B5B-8CB0-2A2E88F6E7BA}" destId="{7E08CC91-1846-4B04-AE9E-FB9DC45693F0}" srcOrd="0" destOrd="0" presId="urn:microsoft.com/office/officeart/2005/8/layout/orgChart1"/>
    <dgm:cxn modelId="{4E2B5B91-65DB-4B04-B8BA-51F9292EE594}" type="presOf" srcId="{8DED6321-C396-4DE0-AFBE-11C10BB58385}" destId="{78737B99-47A0-4DE0-8A33-A3922BBEB9D9}" srcOrd="0" destOrd="0" presId="urn:microsoft.com/office/officeart/2005/8/layout/orgChart1"/>
    <dgm:cxn modelId="{E5D3DDD4-710C-401C-8939-8FE1AB1799B6}" type="presOf" srcId="{E02EE916-BFF7-4FD2-B9A2-6A88540952A5}" destId="{0677B11E-8688-4869-AE21-466A561FD755}" srcOrd="1" destOrd="0" presId="urn:microsoft.com/office/officeart/2005/8/layout/orgChart1"/>
    <dgm:cxn modelId="{59E48C9A-30A4-421C-8EFF-33E0E674A67F}" type="presOf" srcId="{9CDE5F6E-BC03-499A-B6B0-76305827EF2E}" destId="{DBB9C37A-9C0A-45A2-80C6-C85810575C3D}" srcOrd="0" destOrd="0" presId="urn:microsoft.com/office/officeart/2005/8/layout/orgChart1"/>
    <dgm:cxn modelId="{2D2648D3-DDEA-49ED-AED6-A435BC796F04}" type="presOf" srcId="{92FE9D59-0C33-48EA-8B3B-685B065B3191}" destId="{1A9159F7-A921-4E84-9D07-D90FEC3FE4D0}" srcOrd="0" destOrd="0" presId="urn:microsoft.com/office/officeart/2005/8/layout/orgChart1"/>
    <dgm:cxn modelId="{0D6BDF76-8B81-4DCA-A96C-1F8C0517A3FE}" type="presOf" srcId="{9CDE5F6E-BC03-499A-B6B0-76305827EF2E}" destId="{2601579A-2E0E-479B-90EF-508AB49D6D02}" srcOrd="1" destOrd="0" presId="urn:microsoft.com/office/officeart/2005/8/layout/orgChart1"/>
    <dgm:cxn modelId="{5CA6C523-3364-4FB8-8090-C7C8881F58AA}" srcId="{E02EE916-BFF7-4FD2-B9A2-6A88540952A5}" destId="{8DED6321-C396-4DE0-AFBE-11C10BB58385}" srcOrd="1" destOrd="0" parTransId="{6759513F-16B1-4FE8-8D7E-BEDFDB05C533}" sibTransId="{46B81345-5052-4784-AA77-307324D4328B}"/>
    <dgm:cxn modelId="{D361100D-1B32-44DF-AEE8-DEC150B7FA19}" type="presParOf" srcId="{7E08CC91-1846-4B04-AE9E-FB9DC45693F0}" destId="{A2A5809D-17AA-4A66-803F-ACA2054AAEE2}" srcOrd="0" destOrd="0" presId="urn:microsoft.com/office/officeart/2005/8/layout/orgChart1"/>
    <dgm:cxn modelId="{94A26A98-B418-43C3-B226-30534618552F}" type="presParOf" srcId="{A2A5809D-17AA-4A66-803F-ACA2054AAEE2}" destId="{75FD5E85-A3A3-41EA-98DB-95D49D64CB45}" srcOrd="0" destOrd="0" presId="urn:microsoft.com/office/officeart/2005/8/layout/orgChart1"/>
    <dgm:cxn modelId="{2AF3D3C6-B174-426A-84A0-561E851B353A}" type="presParOf" srcId="{75FD5E85-A3A3-41EA-98DB-95D49D64CB45}" destId="{F715064C-671A-4DDF-980D-F9E68F27DC8E}" srcOrd="0" destOrd="0" presId="urn:microsoft.com/office/officeart/2005/8/layout/orgChart1"/>
    <dgm:cxn modelId="{2A0FB8C2-852E-4F02-9F0C-722DDAF1145C}" type="presParOf" srcId="{75FD5E85-A3A3-41EA-98DB-95D49D64CB45}" destId="{0677B11E-8688-4869-AE21-466A561FD755}" srcOrd="1" destOrd="0" presId="urn:microsoft.com/office/officeart/2005/8/layout/orgChart1"/>
    <dgm:cxn modelId="{29D9EFD8-01DC-42CC-A4AC-C06C40A840B3}" type="presParOf" srcId="{A2A5809D-17AA-4A66-803F-ACA2054AAEE2}" destId="{F81A8E9E-4599-4695-86CA-336AB38395F3}" srcOrd="1" destOrd="0" presId="urn:microsoft.com/office/officeart/2005/8/layout/orgChart1"/>
    <dgm:cxn modelId="{B00B5F68-25C5-4A2E-9272-0A2D1B1C73BF}" type="presParOf" srcId="{F81A8E9E-4599-4695-86CA-336AB38395F3}" destId="{1A9159F7-A921-4E84-9D07-D90FEC3FE4D0}" srcOrd="0" destOrd="0" presId="urn:microsoft.com/office/officeart/2005/8/layout/orgChart1"/>
    <dgm:cxn modelId="{605C859C-6E90-4639-922B-A267C6AD5A53}" type="presParOf" srcId="{F81A8E9E-4599-4695-86CA-336AB38395F3}" destId="{EEB529D3-E36E-4934-AE5A-C66C976CE27E}" srcOrd="1" destOrd="0" presId="urn:microsoft.com/office/officeart/2005/8/layout/orgChart1"/>
    <dgm:cxn modelId="{2887B63E-9D8C-4A97-A10A-F8EDABD0601F}" type="presParOf" srcId="{EEB529D3-E36E-4934-AE5A-C66C976CE27E}" destId="{9FBCD9E5-58D7-49E9-A2FB-35312E544D96}" srcOrd="0" destOrd="0" presId="urn:microsoft.com/office/officeart/2005/8/layout/orgChart1"/>
    <dgm:cxn modelId="{E61ED8B1-7B2B-47E1-8905-F2BD491B6EAC}" type="presParOf" srcId="{9FBCD9E5-58D7-49E9-A2FB-35312E544D96}" destId="{DBB9C37A-9C0A-45A2-80C6-C85810575C3D}" srcOrd="0" destOrd="0" presId="urn:microsoft.com/office/officeart/2005/8/layout/orgChart1"/>
    <dgm:cxn modelId="{45AB1FE0-2A83-430A-ABEB-E12864C92BC7}" type="presParOf" srcId="{9FBCD9E5-58D7-49E9-A2FB-35312E544D96}" destId="{2601579A-2E0E-479B-90EF-508AB49D6D02}" srcOrd="1" destOrd="0" presId="urn:microsoft.com/office/officeart/2005/8/layout/orgChart1"/>
    <dgm:cxn modelId="{CB3C8919-479C-445D-86EA-B979B9A75989}" type="presParOf" srcId="{EEB529D3-E36E-4934-AE5A-C66C976CE27E}" destId="{613DD151-E356-4DD1-967B-79DE2F7EF210}" srcOrd="1" destOrd="0" presId="urn:microsoft.com/office/officeart/2005/8/layout/orgChart1"/>
    <dgm:cxn modelId="{964CD68B-8090-4674-96FD-534E63A118DE}" type="presParOf" srcId="{EEB529D3-E36E-4934-AE5A-C66C976CE27E}" destId="{C1F14487-FC44-43B7-8FC8-E6D5EBA28795}" srcOrd="2" destOrd="0" presId="urn:microsoft.com/office/officeart/2005/8/layout/orgChart1"/>
    <dgm:cxn modelId="{0ED3BB59-1EA5-4BD4-9B21-D60DF0284311}" type="presParOf" srcId="{F81A8E9E-4599-4695-86CA-336AB38395F3}" destId="{54AF1792-D41E-45EC-96E4-C48A027F28DD}" srcOrd="2" destOrd="0" presId="urn:microsoft.com/office/officeart/2005/8/layout/orgChart1"/>
    <dgm:cxn modelId="{2A4C627E-0C9B-429D-8DD0-01BEED2FA992}" type="presParOf" srcId="{F81A8E9E-4599-4695-86CA-336AB38395F3}" destId="{0AED2C38-DA1E-4596-A745-3457201DA3E6}" srcOrd="3" destOrd="0" presId="urn:microsoft.com/office/officeart/2005/8/layout/orgChart1"/>
    <dgm:cxn modelId="{5B365EF2-082F-4EAF-A77F-52A5A95302CC}" type="presParOf" srcId="{0AED2C38-DA1E-4596-A745-3457201DA3E6}" destId="{74FD2CFA-B031-4D98-8088-8A25A36CFE02}" srcOrd="0" destOrd="0" presId="urn:microsoft.com/office/officeart/2005/8/layout/orgChart1"/>
    <dgm:cxn modelId="{04BA0736-1494-4B48-94DB-5979F8ADE6DB}" type="presParOf" srcId="{74FD2CFA-B031-4D98-8088-8A25A36CFE02}" destId="{78737B99-47A0-4DE0-8A33-A3922BBEB9D9}" srcOrd="0" destOrd="0" presId="urn:microsoft.com/office/officeart/2005/8/layout/orgChart1"/>
    <dgm:cxn modelId="{561C6909-97D4-401C-8213-BA55F16BF1C9}" type="presParOf" srcId="{74FD2CFA-B031-4D98-8088-8A25A36CFE02}" destId="{82943AE1-14E7-433B-B977-B2BD697EDBE4}" srcOrd="1" destOrd="0" presId="urn:microsoft.com/office/officeart/2005/8/layout/orgChart1"/>
    <dgm:cxn modelId="{BDE853E1-91BD-4139-B5D5-DD75CDA056B5}" type="presParOf" srcId="{0AED2C38-DA1E-4596-A745-3457201DA3E6}" destId="{0264300A-B245-4293-83B7-101DB3AAD2D4}" srcOrd="1" destOrd="0" presId="urn:microsoft.com/office/officeart/2005/8/layout/orgChart1"/>
    <dgm:cxn modelId="{B276EC36-906E-473E-AA7D-B44AC7D1B55C}" type="presParOf" srcId="{0AED2C38-DA1E-4596-A745-3457201DA3E6}" destId="{D3F021CB-F5D3-4585-A8A9-16D724DC0256}" srcOrd="2" destOrd="0" presId="urn:microsoft.com/office/officeart/2005/8/layout/orgChart1"/>
    <dgm:cxn modelId="{B189ADD6-0FE5-4A02-AEDE-D16B1E39E100}" type="presParOf" srcId="{A2A5809D-17AA-4A66-803F-ACA2054AAEE2}" destId="{227B55C3-B9B3-434E-99AF-E09D527931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269B6-7305-45EA-B285-E8E5E4F060A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tr-TR"/>
        </a:p>
      </dgm:t>
    </dgm:pt>
    <dgm:pt modelId="{B3F37C6F-956E-4396-9B0B-EC03E40BAF83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2800" b="1" dirty="0" smtClean="0"/>
            <a:t> Tekrarlayan SYE</a:t>
          </a:r>
          <a:endParaRPr lang="tr-TR" sz="2800" b="1" dirty="0"/>
        </a:p>
      </dgm:t>
    </dgm:pt>
    <dgm:pt modelId="{2328CFFF-6AF7-486A-B80E-10B9F64C049D}" type="parTrans" cxnId="{26908111-C085-465B-83EA-60A9F9AFA70E}">
      <dgm:prSet/>
      <dgm:spPr/>
      <dgm:t>
        <a:bodyPr/>
        <a:lstStyle/>
        <a:p>
          <a:endParaRPr lang="tr-TR"/>
        </a:p>
      </dgm:t>
    </dgm:pt>
    <dgm:pt modelId="{B1C3250D-E5E7-4DB7-9764-53C4721993D5}" type="sibTrans" cxnId="{26908111-C085-465B-83EA-60A9F9AFA70E}">
      <dgm:prSet/>
      <dgm:spPr/>
      <dgm:t>
        <a:bodyPr/>
        <a:lstStyle/>
        <a:p>
          <a:endParaRPr lang="tr-TR"/>
        </a:p>
      </dgm:t>
    </dgm:pt>
    <dgm:pt modelId="{E0D36B51-7EFC-4D3E-BE7A-A812FA93AAA1}">
      <dgm:prSet phldrT="[Metin]"/>
      <dgm:spPr>
        <a:solidFill>
          <a:srgbClr val="7030A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b="1" dirty="0" smtClean="0"/>
            <a:t>Sağlıklı çocuk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b="1" dirty="0" smtClean="0"/>
            <a:t>(%50)</a:t>
          </a:r>
          <a:endParaRPr lang="tr-TR" b="1" dirty="0"/>
        </a:p>
      </dgm:t>
    </dgm:pt>
    <dgm:pt modelId="{51482E9A-AE26-47AB-9E89-885297716A44}" type="parTrans" cxnId="{1329F618-963C-47C8-B6CD-A82FB90BCE90}">
      <dgm:prSet/>
      <dgm:spPr/>
      <dgm:t>
        <a:bodyPr/>
        <a:lstStyle/>
        <a:p>
          <a:endParaRPr lang="tr-TR"/>
        </a:p>
      </dgm:t>
    </dgm:pt>
    <dgm:pt modelId="{89965EF7-9DA1-4BF3-A9CC-5E2561672955}" type="sibTrans" cxnId="{1329F618-963C-47C8-B6CD-A82FB90BCE90}">
      <dgm:prSet/>
      <dgm:spPr/>
      <dgm:t>
        <a:bodyPr/>
        <a:lstStyle/>
        <a:p>
          <a:endParaRPr lang="tr-TR"/>
        </a:p>
      </dgm:t>
    </dgm:pt>
    <dgm:pt modelId="{C984CDAA-DF34-4C93-A1AF-463570623F7E}">
      <dgm:prSet phldrT="[Metin]"/>
      <dgm:spPr>
        <a:solidFill>
          <a:srgbClr val="7030A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b="1" dirty="0" err="1" smtClean="0"/>
            <a:t>Atopik</a:t>
          </a:r>
          <a:r>
            <a:rPr lang="tr-TR" b="1" dirty="0" smtClean="0"/>
            <a:t> Çocuk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b="1" dirty="0" smtClean="0"/>
            <a:t>(%30)</a:t>
          </a:r>
          <a:endParaRPr lang="tr-TR" b="1" dirty="0"/>
        </a:p>
      </dgm:t>
    </dgm:pt>
    <dgm:pt modelId="{C796F4EF-D57F-49D6-B7B7-A2BE3616522D}" type="parTrans" cxnId="{33D63500-9AE9-4BAA-B916-C8C3B5ED9798}">
      <dgm:prSet/>
      <dgm:spPr/>
      <dgm:t>
        <a:bodyPr/>
        <a:lstStyle/>
        <a:p>
          <a:endParaRPr lang="tr-TR"/>
        </a:p>
      </dgm:t>
    </dgm:pt>
    <dgm:pt modelId="{B8D6A28D-4C57-477C-AB10-9942A0EC4687}" type="sibTrans" cxnId="{33D63500-9AE9-4BAA-B916-C8C3B5ED9798}">
      <dgm:prSet/>
      <dgm:spPr/>
      <dgm:t>
        <a:bodyPr/>
        <a:lstStyle/>
        <a:p>
          <a:endParaRPr lang="tr-TR"/>
        </a:p>
      </dgm:t>
    </dgm:pt>
    <dgm:pt modelId="{D86F0E49-CF21-40E4-9131-0B2AB4C148BA}">
      <dgm:prSet phldrT="[Metin]"/>
      <dgm:spPr>
        <a:solidFill>
          <a:srgbClr val="7030A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b="1" dirty="0" smtClean="0"/>
            <a:t>İmmün Yetmezlik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b="1" dirty="0" smtClean="0"/>
            <a:t>(%10)</a:t>
          </a:r>
          <a:endParaRPr lang="tr-TR" b="1" dirty="0"/>
        </a:p>
      </dgm:t>
    </dgm:pt>
    <dgm:pt modelId="{3612AC64-E240-4A90-B813-D42FAD5A8EFA}" type="parTrans" cxnId="{78860523-8121-4533-A792-525D2C367FA5}">
      <dgm:prSet/>
      <dgm:spPr/>
      <dgm:t>
        <a:bodyPr/>
        <a:lstStyle/>
        <a:p>
          <a:endParaRPr lang="tr-TR"/>
        </a:p>
      </dgm:t>
    </dgm:pt>
    <dgm:pt modelId="{FE9C86E1-916F-4558-83F9-48D656155C22}" type="sibTrans" cxnId="{78860523-8121-4533-A792-525D2C367FA5}">
      <dgm:prSet/>
      <dgm:spPr/>
      <dgm:t>
        <a:bodyPr/>
        <a:lstStyle/>
        <a:p>
          <a:endParaRPr lang="tr-TR"/>
        </a:p>
      </dgm:t>
    </dgm:pt>
    <dgm:pt modelId="{AA996CC1-E6C7-41DA-A4FF-82913E510E73}">
      <dgm:prSet/>
      <dgm:spPr>
        <a:solidFill>
          <a:srgbClr val="7030A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b="1" dirty="0" smtClean="0"/>
            <a:t>Diğer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b="1" dirty="0" smtClean="0"/>
            <a:t>(%10)</a:t>
          </a:r>
          <a:endParaRPr lang="tr-TR" b="1" dirty="0"/>
        </a:p>
      </dgm:t>
    </dgm:pt>
    <dgm:pt modelId="{9D719B56-37D6-40BF-BE8B-A0BB8E2AC9E0}" type="parTrans" cxnId="{67C58810-03BF-4F02-9BD1-3D93428EFEB8}">
      <dgm:prSet/>
      <dgm:spPr/>
      <dgm:t>
        <a:bodyPr/>
        <a:lstStyle/>
        <a:p>
          <a:endParaRPr lang="tr-TR"/>
        </a:p>
      </dgm:t>
    </dgm:pt>
    <dgm:pt modelId="{E2EDD20D-391C-4066-8303-98E9B777E2DD}" type="sibTrans" cxnId="{67C58810-03BF-4F02-9BD1-3D93428EFEB8}">
      <dgm:prSet/>
      <dgm:spPr/>
      <dgm:t>
        <a:bodyPr/>
        <a:lstStyle/>
        <a:p>
          <a:endParaRPr lang="tr-TR"/>
        </a:p>
      </dgm:t>
    </dgm:pt>
    <dgm:pt modelId="{CCF7EF6E-22A3-4075-9B4C-07E8BBBD5ADC}" type="pres">
      <dgm:prSet presAssocID="{D0F269B6-7305-45EA-B285-E8E5E4F060A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2D643BF-8328-46DE-B437-47557C0E6232}" type="pres">
      <dgm:prSet presAssocID="{B3F37C6F-956E-4396-9B0B-EC03E40BAF83}" presName="root1" presStyleCnt="0"/>
      <dgm:spPr/>
    </dgm:pt>
    <dgm:pt modelId="{A849389D-D727-4377-AE66-2DC303ADA28B}" type="pres">
      <dgm:prSet presAssocID="{B3F37C6F-956E-4396-9B0B-EC03E40BAF83}" presName="LevelOneTextNode" presStyleLbl="node0" presStyleIdx="0" presStyleCnt="1" custLinFactNeighborX="8743" custLinFactNeighborY="28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CB0D499-2892-4EBB-A712-326BF20379C8}" type="pres">
      <dgm:prSet presAssocID="{B3F37C6F-956E-4396-9B0B-EC03E40BAF83}" presName="level2hierChild" presStyleCnt="0"/>
      <dgm:spPr/>
    </dgm:pt>
    <dgm:pt modelId="{5072BC34-6BB9-4FAE-8C8C-F5BA3E3C6153}" type="pres">
      <dgm:prSet presAssocID="{51482E9A-AE26-47AB-9E89-885297716A44}" presName="conn2-1" presStyleLbl="parChTrans1D2" presStyleIdx="0" presStyleCnt="4"/>
      <dgm:spPr/>
      <dgm:t>
        <a:bodyPr/>
        <a:lstStyle/>
        <a:p>
          <a:endParaRPr lang="tr-TR"/>
        </a:p>
      </dgm:t>
    </dgm:pt>
    <dgm:pt modelId="{847FD480-8E2C-4233-B06E-1C1805F9D62B}" type="pres">
      <dgm:prSet presAssocID="{51482E9A-AE26-47AB-9E89-885297716A44}" presName="connTx" presStyleLbl="parChTrans1D2" presStyleIdx="0" presStyleCnt="4"/>
      <dgm:spPr/>
      <dgm:t>
        <a:bodyPr/>
        <a:lstStyle/>
        <a:p>
          <a:endParaRPr lang="tr-TR"/>
        </a:p>
      </dgm:t>
    </dgm:pt>
    <dgm:pt modelId="{E6869186-8215-4D82-B9D8-F1ED3813F62D}" type="pres">
      <dgm:prSet presAssocID="{E0D36B51-7EFC-4D3E-BE7A-A812FA93AAA1}" presName="root2" presStyleCnt="0"/>
      <dgm:spPr/>
    </dgm:pt>
    <dgm:pt modelId="{0DD67100-FBC8-41A4-9C01-1D38316A7DDF}" type="pres">
      <dgm:prSet presAssocID="{E0D36B51-7EFC-4D3E-BE7A-A812FA93AAA1}" presName="LevelTwoTextNode" presStyleLbl="node2" presStyleIdx="0" presStyleCnt="4" custScaleY="12510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B17B422-BF6D-4A9F-8034-922C71EA1E2B}" type="pres">
      <dgm:prSet presAssocID="{E0D36B51-7EFC-4D3E-BE7A-A812FA93AAA1}" presName="level3hierChild" presStyleCnt="0"/>
      <dgm:spPr/>
    </dgm:pt>
    <dgm:pt modelId="{C23D9D30-A42A-4B0B-B7A7-13180D2D57F9}" type="pres">
      <dgm:prSet presAssocID="{C796F4EF-D57F-49D6-B7B7-A2BE3616522D}" presName="conn2-1" presStyleLbl="parChTrans1D2" presStyleIdx="1" presStyleCnt="4"/>
      <dgm:spPr/>
      <dgm:t>
        <a:bodyPr/>
        <a:lstStyle/>
        <a:p>
          <a:endParaRPr lang="tr-TR"/>
        </a:p>
      </dgm:t>
    </dgm:pt>
    <dgm:pt modelId="{97DFE328-CF23-4BA8-9257-086AC8C95CA6}" type="pres">
      <dgm:prSet presAssocID="{C796F4EF-D57F-49D6-B7B7-A2BE3616522D}" presName="connTx" presStyleLbl="parChTrans1D2" presStyleIdx="1" presStyleCnt="4"/>
      <dgm:spPr/>
      <dgm:t>
        <a:bodyPr/>
        <a:lstStyle/>
        <a:p>
          <a:endParaRPr lang="tr-TR"/>
        </a:p>
      </dgm:t>
    </dgm:pt>
    <dgm:pt modelId="{0B19A730-F3F3-456A-9330-0FDDFC70784B}" type="pres">
      <dgm:prSet presAssocID="{C984CDAA-DF34-4C93-A1AF-463570623F7E}" presName="root2" presStyleCnt="0"/>
      <dgm:spPr/>
    </dgm:pt>
    <dgm:pt modelId="{5CD2ABBA-A403-4B26-ACFE-ABF1F1C77412}" type="pres">
      <dgm:prSet presAssocID="{C984CDAA-DF34-4C93-A1AF-463570623F7E}" presName="LevelTwoTextNode" presStyleLbl="node2" presStyleIdx="1" presStyleCnt="4" custScaleY="12319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0DB764B-2B46-4C36-B27B-8D5C7D45004C}" type="pres">
      <dgm:prSet presAssocID="{C984CDAA-DF34-4C93-A1AF-463570623F7E}" presName="level3hierChild" presStyleCnt="0"/>
      <dgm:spPr/>
    </dgm:pt>
    <dgm:pt modelId="{65ADC11A-9BC7-407B-9A78-61DF411E8FBE}" type="pres">
      <dgm:prSet presAssocID="{3612AC64-E240-4A90-B813-D42FAD5A8EFA}" presName="conn2-1" presStyleLbl="parChTrans1D2" presStyleIdx="2" presStyleCnt="4"/>
      <dgm:spPr/>
      <dgm:t>
        <a:bodyPr/>
        <a:lstStyle/>
        <a:p>
          <a:endParaRPr lang="tr-TR"/>
        </a:p>
      </dgm:t>
    </dgm:pt>
    <dgm:pt modelId="{9749DCBF-C830-40AF-B977-221AE617AB8B}" type="pres">
      <dgm:prSet presAssocID="{3612AC64-E240-4A90-B813-D42FAD5A8EFA}" presName="connTx" presStyleLbl="parChTrans1D2" presStyleIdx="2" presStyleCnt="4"/>
      <dgm:spPr/>
      <dgm:t>
        <a:bodyPr/>
        <a:lstStyle/>
        <a:p>
          <a:endParaRPr lang="tr-TR"/>
        </a:p>
      </dgm:t>
    </dgm:pt>
    <dgm:pt modelId="{23044E7B-1759-4457-8C37-5F2E94A43FE3}" type="pres">
      <dgm:prSet presAssocID="{D86F0E49-CF21-40E4-9131-0B2AB4C148BA}" presName="root2" presStyleCnt="0"/>
      <dgm:spPr/>
    </dgm:pt>
    <dgm:pt modelId="{481B32C5-C16D-421C-A4F8-98C411D98F8B}" type="pres">
      <dgm:prSet presAssocID="{D86F0E49-CF21-40E4-9131-0B2AB4C148BA}" presName="LevelTwoTextNode" presStyleLbl="node2" presStyleIdx="2" presStyleCnt="4" custScaleY="1126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72D9B05-B083-4335-A5E1-99B43540853E}" type="pres">
      <dgm:prSet presAssocID="{D86F0E49-CF21-40E4-9131-0B2AB4C148BA}" presName="level3hierChild" presStyleCnt="0"/>
      <dgm:spPr/>
    </dgm:pt>
    <dgm:pt modelId="{59127293-39D3-47E6-A1CA-78A0FD9D23FE}" type="pres">
      <dgm:prSet presAssocID="{9D719B56-37D6-40BF-BE8B-A0BB8E2AC9E0}" presName="conn2-1" presStyleLbl="parChTrans1D2" presStyleIdx="3" presStyleCnt="4"/>
      <dgm:spPr/>
      <dgm:t>
        <a:bodyPr/>
        <a:lstStyle/>
        <a:p>
          <a:endParaRPr lang="tr-TR"/>
        </a:p>
      </dgm:t>
    </dgm:pt>
    <dgm:pt modelId="{776041C3-2E5C-43B8-B7ED-3D04460220B3}" type="pres">
      <dgm:prSet presAssocID="{9D719B56-37D6-40BF-BE8B-A0BB8E2AC9E0}" presName="connTx" presStyleLbl="parChTrans1D2" presStyleIdx="3" presStyleCnt="4"/>
      <dgm:spPr/>
      <dgm:t>
        <a:bodyPr/>
        <a:lstStyle/>
        <a:p>
          <a:endParaRPr lang="tr-TR"/>
        </a:p>
      </dgm:t>
    </dgm:pt>
    <dgm:pt modelId="{3794BFEE-4EFB-4032-8B39-760AF58AA721}" type="pres">
      <dgm:prSet presAssocID="{AA996CC1-E6C7-41DA-A4FF-82913E510E73}" presName="root2" presStyleCnt="0"/>
      <dgm:spPr/>
    </dgm:pt>
    <dgm:pt modelId="{D482ABF9-989F-4273-B00C-2420BE5A9798}" type="pres">
      <dgm:prSet presAssocID="{AA996CC1-E6C7-41DA-A4FF-82913E510E73}" presName="LevelTwoTextNode" presStyleLbl="node2" presStyleIdx="3" presStyleCnt="4" custScaleY="11974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0DBCFF-CE06-4327-A7E8-F3FC492188BD}" type="pres">
      <dgm:prSet presAssocID="{AA996CC1-E6C7-41DA-A4FF-82913E510E73}" presName="level3hierChild" presStyleCnt="0"/>
      <dgm:spPr/>
    </dgm:pt>
  </dgm:ptLst>
  <dgm:cxnLst>
    <dgm:cxn modelId="{20375667-7ED1-446F-9DDA-BD564BAE5C00}" type="presOf" srcId="{3612AC64-E240-4A90-B813-D42FAD5A8EFA}" destId="{9749DCBF-C830-40AF-B977-221AE617AB8B}" srcOrd="1" destOrd="0" presId="urn:microsoft.com/office/officeart/2008/layout/HorizontalMultiLevelHierarchy"/>
    <dgm:cxn modelId="{B5DE8790-9C19-444A-AEBA-4A9A473594DF}" type="presOf" srcId="{51482E9A-AE26-47AB-9E89-885297716A44}" destId="{5072BC34-6BB9-4FAE-8C8C-F5BA3E3C6153}" srcOrd="0" destOrd="0" presId="urn:microsoft.com/office/officeart/2008/layout/HorizontalMultiLevelHierarchy"/>
    <dgm:cxn modelId="{67C58810-03BF-4F02-9BD1-3D93428EFEB8}" srcId="{B3F37C6F-956E-4396-9B0B-EC03E40BAF83}" destId="{AA996CC1-E6C7-41DA-A4FF-82913E510E73}" srcOrd="3" destOrd="0" parTransId="{9D719B56-37D6-40BF-BE8B-A0BB8E2AC9E0}" sibTransId="{E2EDD20D-391C-4066-8303-98E9B777E2DD}"/>
    <dgm:cxn modelId="{36B8DE7C-9B25-4B27-B2D9-17CBE74F8442}" type="presOf" srcId="{D86F0E49-CF21-40E4-9131-0B2AB4C148BA}" destId="{481B32C5-C16D-421C-A4F8-98C411D98F8B}" srcOrd="0" destOrd="0" presId="urn:microsoft.com/office/officeart/2008/layout/HorizontalMultiLevelHierarchy"/>
    <dgm:cxn modelId="{361CFB85-6388-4B3A-922F-6B0A26278050}" type="presOf" srcId="{E0D36B51-7EFC-4D3E-BE7A-A812FA93AAA1}" destId="{0DD67100-FBC8-41A4-9C01-1D38316A7DDF}" srcOrd="0" destOrd="0" presId="urn:microsoft.com/office/officeart/2008/layout/HorizontalMultiLevelHierarchy"/>
    <dgm:cxn modelId="{78860523-8121-4533-A792-525D2C367FA5}" srcId="{B3F37C6F-956E-4396-9B0B-EC03E40BAF83}" destId="{D86F0E49-CF21-40E4-9131-0B2AB4C148BA}" srcOrd="2" destOrd="0" parTransId="{3612AC64-E240-4A90-B813-D42FAD5A8EFA}" sibTransId="{FE9C86E1-916F-4558-83F9-48D656155C22}"/>
    <dgm:cxn modelId="{6A7F3670-D422-4934-BA5C-3C0112E04B7F}" type="presOf" srcId="{9D719B56-37D6-40BF-BE8B-A0BB8E2AC9E0}" destId="{776041C3-2E5C-43B8-B7ED-3D04460220B3}" srcOrd="1" destOrd="0" presId="urn:microsoft.com/office/officeart/2008/layout/HorizontalMultiLevelHierarchy"/>
    <dgm:cxn modelId="{FB153703-A8EB-41A7-B117-4BC4FFA5A5EE}" type="presOf" srcId="{3612AC64-E240-4A90-B813-D42FAD5A8EFA}" destId="{65ADC11A-9BC7-407B-9A78-61DF411E8FBE}" srcOrd="0" destOrd="0" presId="urn:microsoft.com/office/officeart/2008/layout/HorizontalMultiLevelHierarchy"/>
    <dgm:cxn modelId="{3E646678-AE2D-4204-9ECF-3FE594A70D9D}" type="presOf" srcId="{AA996CC1-E6C7-41DA-A4FF-82913E510E73}" destId="{D482ABF9-989F-4273-B00C-2420BE5A9798}" srcOrd="0" destOrd="0" presId="urn:microsoft.com/office/officeart/2008/layout/HorizontalMultiLevelHierarchy"/>
    <dgm:cxn modelId="{26908111-C085-465B-83EA-60A9F9AFA70E}" srcId="{D0F269B6-7305-45EA-B285-E8E5E4F060AB}" destId="{B3F37C6F-956E-4396-9B0B-EC03E40BAF83}" srcOrd="0" destOrd="0" parTransId="{2328CFFF-6AF7-486A-B80E-10B9F64C049D}" sibTransId="{B1C3250D-E5E7-4DB7-9764-53C4721993D5}"/>
    <dgm:cxn modelId="{D8410A5D-5539-4E05-973F-66FAAD05EAF1}" type="presOf" srcId="{D0F269B6-7305-45EA-B285-E8E5E4F060AB}" destId="{CCF7EF6E-22A3-4075-9B4C-07E8BBBD5ADC}" srcOrd="0" destOrd="0" presId="urn:microsoft.com/office/officeart/2008/layout/HorizontalMultiLevelHierarchy"/>
    <dgm:cxn modelId="{1329F618-963C-47C8-B6CD-A82FB90BCE90}" srcId="{B3F37C6F-956E-4396-9B0B-EC03E40BAF83}" destId="{E0D36B51-7EFC-4D3E-BE7A-A812FA93AAA1}" srcOrd="0" destOrd="0" parTransId="{51482E9A-AE26-47AB-9E89-885297716A44}" sibTransId="{89965EF7-9DA1-4BF3-A9CC-5E2561672955}"/>
    <dgm:cxn modelId="{CC030B99-31F0-49B5-A095-7442EB09C06B}" type="presOf" srcId="{C796F4EF-D57F-49D6-B7B7-A2BE3616522D}" destId="{C23D9D30-A42A-4B0B-B7A7-13180D2D57F9}" srcOrd="0" destOrd="0" presId="urn:microsoft.com/office/officeart/2008/layout/HorizontalMultiLevelHierarchy"/>
    <dgm:cxn modelId="{DB2652AF-E0B3-46C5-9C95-5A4E0C82156A}" type="presOf" srcId="{9D719B56-37D6-40BF-BE8B-A0BB8E2AC9E0}" destId="{59127293-39D3-47E6-A1CA-78A0FD9D23FE}" srcOrd="0" destOrd="0" presId="urn:microsoft.com/office/officeart/2008/layout/HorizontalMultiLevelHierarchy"/>
    <dgm:cxn modelId="{5FB84AAF-111D-408D-9F78-3903B68B4D4F}" type="presOf" srcId="{C796F4EF-D57F-49D6-B7B7-A2BE3616522D}" destId="{97DFE328-CF23-4BA8-9257-086AC8C95CA6}" srcOrd="1" destOrd="0" presId="urn:microsoft.com/office/officeart/2008/layout/HorizontalMultiLevelHierarchy"/>
    <dgm:cxn modelId="{A03E803D-5DE4-413B-8483-11F82E05E501}" type="presOf" srcId="{B3F37C6F-956E-4396-9B0B-EC03E40BAF83}" destId="{A849389D-D727-4377-AE66-2DC303ADA28B}" srcOrd="0" destOrd="0" presId="urn:microsoft.com/office/officeart/2008/layout/HorizontalMultiLevelHierarchy"/>
    <dgm:cxn modelId="{ABE7845D-336A-48A3-B066-9DC8545B3D3D}" type="presOf" srcId="{51482E9A-AE26-47AB-9E89-885297716A44}" destId="{847FD480-8E2C-4233-B06E-1C1805F9D62B}" srcOrd="1" destOrd="0" presId="urn:microsoft.com/office/officeart/2008/layout/HorizontalMultiLevelHierarchy"/>
    <dgm:cxn modelId="{044F30D8-77D2-4940-B89D-BC5C309B97F1}" type="presOf" srcId="{C984CDAA-DF34-4C93-A1AF-463570623F7E}" destId="{5CD2ABBA-A403-4B26-ACFE-ABF1F1C77412}" srcOrd="0" destOrd="0" presId="urn:microsoft.com/office/officeart/2008/layout/HorizontalMultiLevelHierarchy"/>
    <dgm:cxn modelId="{33D63500-9AE9-4BAA-B916-C8C3B5ED9798}" srcId="{B3F37C6F-956E-4396-9B0B-EC03E40BAF83}" destId="{C984CDAA-DF34-4C93-A1AF-463570623F7E}" srcOrd="1" destOrd="0" parTransId="{C796F4EF-D57F-49D6-B7B7-A2BE3616522D}" sibTransId="{B8D6A28D-4C57-477C-AB10-9942A0EC4687}"/>
    <dgm:cxn modelId="{6CF9E838-44C2-4089-84E8-FBFAA953CF85}" type="presParOf" srcId="{CCF7EF6E-22A3-4075-9B4C-07E8BBBD5ADC}" destId="{62D643BF-8328-46DE-B437-47557C0E6232}" srcOrd="0" destOrd="0" presId="urn:microsoft.com/office/officeart/2008/layout/HorizontalMultiLevelHierarchy"/>
    <dgm:cxn modelId="{F261B067-7FBE-47C8-97F3-0CED8793592F}" type="presParOf" srcId="{62D643BF-8328-46DE-B437-47557C0E6232}" destId="{A849389D-D727-4377-AE66-2DC303ADA28B}" srcOrd="0" destOrd="0" presId="urn:microsoft.com/office/officeart/2008/layout/HorizontalMultiLevelHierarchy"/>
    <dgm:cxn modelId="{C2001855-F11C-42EC-A74D-297DC590420D}" type="presParOf" srcId="{62D643BF-8328-46DE-B437-47557C0E6232}" destId="{ECB0D499-2892-4EBB-A712-326BF20379C8}" srcOrd="1" destOrd="0" presId="urn:microsoft.com/office/officeart/2008/layout/HorizontalMultiLevelHierarchy"/>
    <dgm:cxn modelId="{6C21AEB4-E2D1-4338-A6B1-E5FFA2382D46}" type="presParOf" srcId="{ECB0D499-2892-4EBB-A712-326BF20379C8}" destId="{5072BC34-6BB9-4FAE-8C8C-F5BA3E3C6153}" srcOrd="0" destOrd="0" presId="urn:microsoft.com/office/officeart/2008/layout/HorizontalMultiLevelHierarchy"/>
    <dgm:cxn modelId="{59349BBE-6B8B-4FE7-8BEC-DB87359B8988}" type="presParOf" srcId="{5072BC34-6BB9-4FAE-8C8C-F5BA3E3C6153}" destId="{847FD480-8E2C-4233-B06E-1C1805F9D62B}" srcOrd="0" destOrd="0" presId="urn:microsoft.com/office/officeart/2008/layout/HorizontalMultiLevelHierarchy"/>
    <dgm:cxn modelId="{1374C94B-2159-42E6-B7AC-4BB4A584188B}" type="presParOf" srcId="{ECB0D499-2892-4EBB-A712-326BF20379C8}" destId="{E6869186-8215-4D82-B9D8-F1ED3813F62D}" srcOrd="1" destOrd="0" presId="urn:microsoft.com/office/officeart/2008/layout/HorizontalMultiLevelHierarchy"/>
    <dgm:cxn modelId="{6D360ABB-E85D-4196-8D13-ABA21D3257D8}" type="presParOf" srcId="{E6869186-8215-4D82-B9D8-F1ED3813F62D}" destId="{0DD67100-FBC8-41A4-9C01-1D38316A7DDF}" srcOrd="0" destOrd="0" presId="urn:microsoft.com/office/officeart/2008/layout/HorizontalMultiLevelHierarchy"/>
    <dgm:cxn modelId="{32A73BC8-EFF1-4C8A-BA4A-E5164B3859ED}" type="presParOf" srcId="{E6869186-8215-4D82-B9D8-F1ED3813F62D}" destId="{8B17B422-BF6D-4A9F-8034-922C71EA1E2B}" srcOrd="1" destOrd="0" presId="urn:microsoft.com/office/officeart/2008/layout/HorizontalMultiLevelHierarchy"/>
    <dgm:cxn modelId="{38CDDE5D-9018-4861-A4C7-E5C9F8DAB658}" type="presParOf" srcId="{ECB0D499-2892-4EBB-A712-326BF20379C8}" destId="{C23D9D30-A42A-4B0B-B7A7-13180D2D57F9}" srcOrd="2" destOrd="0" presId="urn:microsoft.com/office/officeart/2008/layout/HorizontalMultiLevelHierarchy"/>
    <dgm:cxn modelId="{3104E272-E80A-465F-A457-C957A63A77F7}" type="presParOf" srcId="{C23D9D30-A42A-4B0B-B7A7-13180D2D57F9}" destId="{97DFE328-CF23-4BA8-9257-086AC8C95CA6}" srcOrd="0" destOrd="0" presId="urn:microsoft.com/office/officeart/2008/layout/HorizontalMultiLevelHierarchy"/>
    <dgm:cxn modelId="{ECA7BCCC-5EA1-4750-82CF-E49AF5EF9D18}" type="presParOf" srcId="{ECB0D499-2892-4EBB-A712-326BF20379C8}" destId="{0B19A730-F3F3-456A-9330-0FDDFC70784B}" srcOrd="3" destOrd="0" presId="urn:microsoft.com/office/officeart/2008/layout/HorizontalMultiLevelHierarchy"/>
    <dgm:cxn modelId="{34B7CA1D-1693-4B23-9894-8076DE155C58}" type="presParOf" srcId="{0B19A730-F3F3-456A-9330-0FDDFC70784B}" destId="{5CD2ABBA-A403-4B26-ACFE-ABF1F1C77412}" srcOrd="0" destOrd="0" presId="urn:microsoft.com/office/officeart/2008/layout/HorizontalMultiLevelHierarchy"/>
    <dgm:cxn modelId="{BCAF0B92-9E81-4121-A071-2E3DD4987347}" type="presParOf" srcId="{0B19A730-F3F3-456A-9330-0FDDFC70784B}" destId="{F0DB764B-2B46-4C36-B27B-8D5C7D45004C}" srcOrd="1" destOrd="0" presId="urn:microsoft.com/office/officeart/2008/layout/HorizontalMultiLevelHierarchy"/>
    <dgm:cxn modelId="{8FB5F7A3-109A-47BE-A9A0-84272712A611}" type="presParOf" srcId="{ECB0D499-2892-4EBB-A712-326BF20379C8}" destId="{65ADC11A-9BC7-407B-9A78-61DF411E8FBE}" srcOrd="4" destOrd="0" presId="urn:microsoft.com/office/officeart/2008/layout/HorizontalMultiLevelHierarchy"/>
    <dgm:cxn modelId="{AB6A4EE7-63CE-4AB8-9302-376B49B2BE1D}" type="presParOf" srcId="{65ADC11A-9BC7-407B-9A78-61DF411E8FBE}" destId="{9749DCBF-C830-40AF-B977-221AE617AB8B}" srcOrd="0" destOrd="0" presId="urn:microsoft.com/office/officeart/2008/layout/HorizontalMultiLevelHierarchy"/>
    <dgm:cxn modelId="{7C7C6CBB-771B-4E85-A4F3-C556786C01D9}" type="presParOf" srcId="{ECB0D499-2892-4EBB-A712-326BF20379C8}" destId="{23044E7B-1759-4457-8C37-5F2E94A43FE3}" srcOrd="5" destOrd="0" presId="urn:microsoft.com/office/officeart/2008/layout/HorizontalMultiLevelHierarchy"/>
    <dgm:cxn modelId="{54EA797F-A204-46A2-8903-8B990427B3D9}" type="presParOf" srcId="{23044E7B-1759-4457-8C37-5F2E94A43FE3}" destId="{481B32C5-C16D-421C-A4F8-98C411D98F8B}" srcOrd="0" destOrd="0" presId="urn:microsoft.com/office/officeart/2008/layout/HorizontalMultiLevelHierarchy"/>
    <dgm:cxn modelId="{189EA463-CA69-4E1D-8957-BDD9259290DD}" type="presParOf" srcId="{23044E7B-1759-4457-8C37-5F2E94A43FE3}" destId="{272D9B05-B083-4335-A5E1-99B43540853E}" srcOrd="1" destOrd="0" presId="urn:microsoft.com/office/officeart/2008/layout/HorizontalMultiLevelHierarchy"/>
    <dgm:cxn modelId="{76D0C3A1-6D32-49A5-AC27-391C426748C9}" type="presParOf" srcId="{ECB0D499-2892-4EBB-A712-326BF20379C8}" destId="{59127293-39D3-47E6-A1CA-78A0FD9D23FE}" srcOrd="6" destOrd="0" presId="urn:microsoft.com/office/officeart/2008/layout/HorizontalMultiLevelHierarchy"/>
    <dgm:cxn modelId="{3548B58C-4B46-484E-A17A-ECC57CA0626D}" type="presParOf" srcId="{59127293-39D3-47E6-A1CA-78A0FD9D23FE}" destId="{776041C3-2E5C-43B8-B7ED-3D04460220B3}" srcOrd="0" destOrd="0" presId="urn:microsoft.com/office/officeart/2008/layout/HorizontalMultiLevelHierarchy"/>
    <dgm:cxn modelId="{D5E5E7E2-8960-408E-82C1-B4920EC7A7BC}" type="presParOf" srcId="{ECB0D499-2892-4EBB-A712-326BF20379C8}" destId="{3794BFEE-4EFB-4032-8B39-760AF58AA721}" srcOrd="7" destOrd="0" presId="urn:microsoft.com/office/officeart/2008/layout/HorizontalMultiLevelHierarchy"/>
    <dgm:cxn modelId="{3C319105-A550-4724-AC86-5A2840911553}" type="presParOf" srcId="{3794BFEE-4EFB-4032-8B39-760AF58AA721}" destId="{D482ABF9-989F-4273-B00C-2420BE5A9798}" srcOrd="0" destOrd="0" presId="urn:microsoft.com/office/officeart/2008/layout/HorizontalMultiLevelHierarchy"/>
    <dgm:cxn modelId="{D964A95E-442E-4AB8-B7D9-82B783698C5F}" type="presParOf" srcId="{3794BFEE-4EFB-4032-8B39-760AF58AA721}" destId="{A80DBCFF-CE06-4327-A7E8-F3FC492188B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F1792-D41E-45EC-96E4-C48A027F28DD}">
      <dsp:nvSpPr>
        <dsp:cNvPr id="0" name=""/>
        <dsp:cNvSpPr/>
      </dsp:nvSpPr>
      <dsp:spPr>
        <a:xfrm>
          <a:off x="4114800" y="880916"/>
          <a:ext cx="2541606" cy="447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603"/>
              </a:lnTo>
              <a:lnTo>
                <a:pt x="2541606" y="137603"/>
              </a:lnTo>
              <a:lnTo>
                <a:pt x="2541606" y="44772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159F7-A921-4E84-9D07-D90FEC3FE4D0}">
      <dsp:nvSpPr>
        <dsp:cNvPr id="0" name=""/>
        <dsp:cNvSpPr/>
      </dsp:nvSpPr>
      <dsp:spPr>
        <a:xfrm>
          <a:off x="1479109" y="880916"/>
          <a:ext cx="2635690" cy="447720"/>
        </a:xfrm>
        <a:custGeom>
          <a:avLst/>
          <a:gdLst/>
          <a:ahLst/>
          <a:cxnLst/>
          <a:rect l="0" t="0" r="0" b="0"/>
          <a:pathLst>
            <a:path>
              <a:moveTo>
                <a:pt x="2635690" y="0"/>
              </a:moveTo>
              <a:lnTo>
                <a:pt x="2635690" y="137603"/>
              </a:lnTo>
              <a:lnTo>
                <a:pt x="0" y="137603"/>
              </a:lnTo>
              <a:lnTo>
                <a:pt x="0" y="44772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5064C-671A-4DDF-980D-F9E68F27DC8E}">
      <dsp:nvSpPr>
        <dsp:cNvPr id="0" name=""/>
        <dsp:cNvSpPr/>
      </dsp:nvSpPr>
      <dsp:spPr>
        <a:xfrm>
          <a:off x="2457387" y="1528"/>
          <a:ext cx="3314824" cy="879388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shade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shade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tx1"/>
              </a:solidFill>
            </a:rPr>
            <a:t>Komplikasyonlar</a:t>
          </a:r>
          <a:endParaRPr lang="tr-TR" sz="2800" b="1" kern="1200" dirty="0">
            <a:solidFill>
              <a:schemeClr val="tx1"/>
            </a:solidFill>
          </a:endParaRPr>
        </a:p>
      </dsp:txBody>
      <dsp:txXfrm>
        <a:off x="2457387" y="1528"/>
        <a:ext cx="3314824" cy="879388"/>
      </dsp:txXfrm>
    </dsp:sp>
    <dsp:sp modelId="{DBB9C37A-9C0A-45A2-80C6-C85810575C3D}">
      <dsp:nvSpPr>
        <dsp:cNvPr id="0" name=""/>
        <dsp:cNvSpPr/>
      </dsp:nvSpPr>
      <dsp:spPr>
        <a:xfrm rot="10800000" flipV="1">
          <a:off x="0" y="1328636"/>
          <a:ext cx="2958219" cy="90165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shade val="8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rgbClr val="FF0000"/>
              </a:solidFill>
            </a:rPr>
            <a:t>Doğrudan</a:t>
          </a:r>
          <a:endParaRPr lang="tr-TR" sz="2800" b="1" kern="1200" dirty="0">
            <a:solidFill>
              <a:srgbClr val="FF0000"/>
            </a:solidFill>
          </a:endParaRPr>
        </a:p>
      </dsp:txBody>
      <dsp:txXfrm rot="-10800000">
        <a:off x="0" y="1328636"/>
        <a:ext cx="2958219" cy="901657"/>
      </dsp:txXfrm>
    </dsp:sp>
    <dsp:sp modelId="{78737B99-47A0-4DE0-8A33-A3922BBEB9D9}">
      <dsp:nvSpPr>
        <dsp:cNvPr id="0" name=""/>
        <dsp:cNvSpPr/>
      </dsp:nvSpPr>
      <dsp:spPr>
        <a:xfrm>
          <a:off x="5083213" y="1328636"/>
          <a:ext cx="3146386" cy="84868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shade val="8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rgbClr val="FF0000"/>
              </a:solidFill>
            </a:rPr>
            <a:t>Dolaylı</a:t>
          </a:r>
          <a:endParaRPr lang="tr-TR" sz="2800" b="1" kern="1200" dirty="0">
            <a:solidFill>
              <a:srgbClr val="FF0000"/>
            </a:solidFill>
          </a:endParaRPr>
        </a:p>
      </dsp:txBody>
      <dsp:txXfrm>
        <a:off x="5083213" y="1328636"/>
        <a:ext cx="3146386" cy="848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27293-39D3-47E6-A1CA-78A0FD9D23FE}">
      <dsp:nvSpPr>
        <dsp:cNvPr id="0" name=""/>
        <dsp:cNvSpPr/>
      </dsp:nvSpPr>
      <dsp:spPr>
        <a:xfrm>
          <a:off x="872808" y="2518643"/>
          <a:ext cx="455358" cy="1733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679" y="0"/>
              </a:lnTo>
              <a:lnTo>
                <a:pt x="227679" y="1733571"/>
              </a:lnTo>
              <a:lnTo>
                <a:pt x="455358" y="173357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1055678" y="3340619"/>
        <a:ext cx="89618" cy="89618"/>
      </dsp:txXfrm>
    </dsp:sp>
    <dsp:sp modelId="{65ADC11A-9BC7-407B-9A78-61DF411E8FBE}">
      <dsp:nvSpPr>
        <dsp:cNvPr id="0" name=""/>
        <dsp:cNvSpPr/>
      </dsp:nvSpPr>
      <dsp:spPr>
        <a:xfrm>
          <a:off x="872808" y="2518643"/>
          <a:ext cx="455358" cy="602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679" y="0"/>
              </a:lnTo>
              <a:lnTo>
                <a:pt x="227679" y="602867"/>
              </a:lnTo>
              <a:lnTo>
                <a:pt x="455358" y="60286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081600" y="2801189"/>
        <a:ext cx="37775" cy="37775"/>
      </dsp:txXfrm>
    </dsp:sp>
    <dsp:sp modelId="{C23D9D30-A42A-4B0B-B7A7-13180D2D57F9}">
      <dsp:nvSpPr>
        <dsp:cNvPr id="0" name=""/>
        <dsp:cNvSpPr/>
      </dsp:nvSpPr>
      <dsp:spPr>
        <a:xfrm>
          <a:off x="872808" y="1976971"/>
          <a:ext cx="455358" cy="541672"/>
        </a:xfrm>
        <a:custGeom>
          <a:avLst/>
          <a:gdLst/>
          <a:ahLst/>
          <a:cxnLst/>
          <a:rect l="0" t="0" r="0" b="0"/>
          <a:pathLst>
            <a:path>
              <a:moveTo>
                <a:pt x="0" y="541672"/>
              </a:moveTo>
              <a:lnTo>
                <a:pt x="227679" y="541672"/>
              </a:lnTo>
              <a:lnTo>
                <a:pt x="227679" y="0"/>
              </a:lnTo>
              <a:lnTo>
                <a:pt x="455358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082797" y="2230116"/>
        <a:ext cx="35382" cy="35382"/>
      </dsp:txXfrm>
    </dsp:sp>
    <dsp:sp modelId="{5072BC34-6BB9-4FAE-8C8C-F5BA3E3C6153}">
      <dsp:nvSpPr>
        <dsp:cNvPr id="0" name=""/>
        <dsp:cNvSpPr/>
      </dsp:nvSpPr>
      <dsp:spPr>
        <a:xfrm>
          <a:off x="872808" y="782432"/>
          <a:ext cx="455358" cy="1736211"/>
        </a:xfrm>
        <a:custGeom>
          <a:avLst/>
          <a:gdLst/>
          <a:ahLst/>
          <a:cxnLst/>
          <a:rect l="0" t="0" r="0" b="0"/>
          <a:pathLst>
            <a:path>
              <a:moveTo>
                <a:pt x="0" y="1736211"/>
              </a:moveTo>
              <a:lnTo>
                <a:pt x="227679" y="1736211"/>
              </a:lnTo>
              <a:lnTo>
                <a:pt x="227679" y="0"/>
              </a:lnTo>
              <a:lnTo>
                <a:pt x="455358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1055614" y="1605664"/>
        <a:ext cx="89746" cy="89746"/>
      </dsp:txXfrm>
    </dsp:sp>
    <dsp:sp modelId="{A849389D-D727-4377-AE66-2DC303ADA28B}">
      <dsp:nvSpPr>
        <dsp:cNvPr id="0" name=""/>
        <dsp:cNvSpPr/>
      </dsp:nvSpPr>
      <dsp:spPr>
        <a:xfrm rot="16200000">
          <a:off x="-1635223" y="2118201"/>
          <a:ext cx="4215180" cy="800884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 Tekrarlayan SYE</a:t>
          </a:r>
          <a:endParaRPr lang="tr-TR" sz="2800" b="1" kern="1200" dirty="0"/>
        </a:p>
      </dsp:txBody>
      <dsp:txXfrm>
        <a:off x="-1635223" y="2118201"/>
        <a:ext cx="4215180" cy="800884"/>
      </dsp:txXfrm>
    </dsp:sp>
    <dsp:sp modelId="{0DD67100-FBC8-41A4-9C01-1D38316A7DDF}">
      <dsp:nvSpPr>
        <dsp:cNvPr id="0" name=""/>
        <dsp:cNvSpPr/>
      </dsp:nvSpPr>
      <dsp:spPr>
        <a:xfrm>
          <a:off x="1328167" y="281455"/>
          <a:ext cx="2626900" cy="1001954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smtClean="0"/>
            <a:t>Sağlıklı çocuk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smtClean="0"/>
            <a:t>(%50)</a:t>
          </a:r>
          <a:endParaRPr lang="tr-TR" sz="2400" b="1" kern="1200" dirty="0"/>
        </a:p>
      </dsp:txBody>
      <dsp:txXfrm>
        <a:off x="1328167" y="281455"/>
        <a:ext cx="2626900" cy="1001954"/>
      </dsp:txXfrm>
    </dsp:sp>
    <dsp:sp modelId="{5CD2ABBA-A403-4B26-ACFE-ABF1F1C77412}">
      <dsp:nvSpPr>
        <dsp:cNvPr id="0" name=""/>
        <dsp:cNvSpPr/>
      </dsp:nvSpPr>
      <dsp:spPr>
        <a:xfrm>
          <a:off x="1328167" y="1483630"/>
          <a:ext cx="2626900" cy="98668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err="1" smtClean="0"/>
            <a:t>Atopik</a:t>
          </a:r>
          <a:r>
            <a:rPr lang="tr-TR" sz="2400" b="1" kern="1200" dirty="0" smtClean="0"/>
            <a:t> Çocuk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smtClean="0"/>
            <a:t>(%30)</a:t>
          </a:r>
          <a:endParaRPr lang="tr-TR" sz="2400" b="1" kern="1200" dirty="0"/>
        </a:p>
      </dsp:txBody>
      <dsp:txXfrm>
        <a:off x="1328167" y="1483630"/>
        <a:ext cx="2626900" cy="986681"/>
      </dsp:txXfrm>
    </dsp:sp>
    <dsp:sp modelId="{481B32C5-C16D-421C-A4F8-98C411D98F8B}">
      <dsp:nvSpPr>
        <dsp:cNvPr id="0" name=""/>
        <dsp:cNvSpPr/>
      </dsp:nvSpPr>
      <dsp:spPr>
        <a:xfrm>
          <a:off x="1328167" y="2670533"/>
          <a:ext cx="2626900" cy="901955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smtClean="0"/>
            <a:t>İmmün Yetmezlik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smtClean="0"/>
            <a:t>(%10)</a:t>
          </a:r>
          <a:endParaRPr lang="tr-TR" sz="2400" b="1" kern="1200" dirty="0"/>
        </a:p>
      </dsp:txBody>
      <dsp:txXfrm>
        <a:off x="1328167" y="2670533"/>
        <a:ext cx="2626900" cy="901955"/>
      </dsp:txXfrm>
    </dsp:sp>
    <dsp:sp modelId="{D482ABF9-989F-4273-B00C-2420BE5A9798}">
      <dsp:nvSpPr>
        <dsp:cNvPr id="0" name=""/>
        <dsp:cNvSpPr/>
      </dsp:nvSpPr>
      <dsp:spPr>
        <a:xfrm>
          <a:off x="1328167" y="3772709"/>
          <a:ext cx="2626900" cy="95901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smtClean="0"/>
            <a:t>Diğer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smtClean="0"/>
            <a:t>(%10)</a:t>
          </a:r>
          <a:endParaRPr lang="tr-TR" sz="2400" b="1" kern="1200" dirty="0"/>
        </a:p>
      </dsp:txBody>
      <dsp:txXfrm>
        <a:off x="1328167" y="3772709"/>
        <a:ext cx="2626900" cy="959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DD6CD54-164D-480E-ADD6-701678657B4A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1B1C2F-85EC-4416-8FBC-C8B6C9F986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537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smtClean="0">
                <a:ea typeface="宋体" panose="02010600030101010101" pitchFamily="2" charset="-122"/>
              </a:rPr>
              <a:t>There is no consensus on definition of recurrent but most accepted definition is …</a:t>
            </a:r>
          </a:p>
        </p:txBody>
      </p:sp>
      <p:sp>
        <p:nvSpPr>
          <p:cNvPr id="2765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B84E47F-FF7C-45FE-84D1-8F4A0C288375}" type="slidenum">
              <a:rPr lang="fr-FR" altLang="tr-TR" sz="1200" smtClean="0">
                <a:latin typeface="Calibri" panose="020F0502020204030204" pitchFamily="34" charset="0"/>
              </a:rPr>
              <a:pPr/>
              <a:t>3</a:t>
            </a:fld>
            <a:endParaRPr lang="fr-FR" altLang="tr-TR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48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1684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99D273-AABE-49AA-B12A-E3C748100CF7}" type="slidenum">
              <a:rPr lang="fr-FR" altLang="zh-CN"/>
              <a:pPr algn="r" eaLnBrk="1" hangingPunct="1">
                <a:spcBef>
                  <a:spcPct val="0"/>
                </a:spcBef>
              </a:pPr>
              <a:t>33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797481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indent="-230188" algn="just" defTabSz="920750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60375" algn="l"/>
                <a:tab pos="2886075" algn="ctr"/>
                <a:tab pos="5772150" algn="r"/>
              </a:tabLst>
            </a:pPr>
            <a:r>
              <a:rPr lang="en-GB" altLang="zh-CN" sz="1000" smtClean="0"/>
              <a:t>The main causative agents of wheezing attacks are viruses, rather than bacteria. These findings, which show that OM-85 BV safely and effectively reduces wheezing attacks in children</a:t>
            </a:r>
            <a:r>
              <a:rPr lang="en-GB" altLang="zh-CN" sz="1000" baseline="30000" smtClean="0"/>
              <a:t>1</a:t>
            </a:r>
            <a:r>
              <a:rPr lang="en-GB" altLang="zh-CN" sz="1000" smtClean="0"/>
              <a:t>, indicate that OM-85 BV is effective in enhancing the immune response to viral, as well as bacterial, infections.</a:t>
            </a:r>
          </a:p>
          <a:p>
            <a:pPr marL="230188" indent="-230188" algn="just" defTabSz="920750" eaLnBrk="1" hangingPunct="1">
              <a:lnSpc>
                <a:spcPct val="115000"/>
              </a:lnSpc>
              <a:spcBef>
                <a:spcPct val="0"/>
              </a:spcBef>
              <a:spcAft>
                <a:spcPts val="1213"/>
              </a:spcAft>
              <a:buFont typeface="Symbol" panose="05050102010706020507" pitchFamily="18" charset="2"/>
              <a:buChar char=""/>
              <a:tabLst>
                <a:tab pos="460375" algn="l"/>
                <a:tab pos="2886075" algn="ctr"/>
                <a:tab pos="5772150" algn="r"/>
              </a:tabLst>
            </a:pPr>
            <a:r>
              <a:rPr lang="en-GB" altLang="zh-CN" sz="1000" b="1" smtClean="0"/>
              <a:t>OM-85 BV’s mode of action, stimulating the innate immune system, means that it has a broad effect that goes beyond the bacteria from which the lysate is produced</a:t>
            </a:r>
            <a:r>
              <a:rPr lang="en-GB" altLang="zh-CN" sz="1000" smtClean="0"/>
              <a:t>. This study shows that the broad-ranging efficacy suggested by OM-85 BV’s mode of action</a:t>
            </a:r>
            <a:r>
              <a:rPr lang="en-GB" altLang="zh-CN" sz="1000" baseline="30000" smtClean="0"/>
              <a:t>2,3</a:t>
            </a:r>
            <a:r>
              <a:rPr lang="en-GB" altLang="zh-CN" sz="1000" smtClean="0"/>
              <a:t> is reflected in clinical data.</a:t>
            </a:r>
          </a:p>
          <a:p>
            <a:pPr marL="230188" indent="-230188" defTabSz="920750" eaLnBrk="1" hangingPunct="1">
              <a:spcBef>
                <a:spcPct val="0"/>
              </a:spcBef>
              <a:tabLst>
                <a:tab pos="460375" algn="l"/>
                <a:tab pos="2886075" algn="ctr"/>
                <a:tab pos="5772150" algn="r"/>
              </a:tabLst>
            </a:pPr>
            <a:r>
              <a:rPr lang="en-GB" altLang="zh-CN" sz="1000" b="1" smtClean="0"/>
              <a:t>References</a:t>
            </a:r>
          </a:p>
          <a:p>
            <a:pPr marL="230188" indent="-230188" defTabSz="920750" eaLnBrk="1" hangingPunct="1">
              <a:spcBef>
                <a:spcPct val="0"/>
              </a:spcBef>
              <a:spcAft>
                <a:spcPts val="300"/>
              </a:spcAft>
              <a:buFont typeface="Calibri" panose="020F0502020204030204" pitchFamily="34" charset="0"/>
              <a:buAutoNum type="arabicPeriod"/>
              <a:tabLst>
                <a:tab pos="460375" algn="l"/>
                <a:tab pos="2886075" algn="ctr"/>
                <a:tab pos="5772150" algn="r"/>
              </a:tabLst>
            </a:pPr>
            <a:r>
              <a:rPr lang="en-GB" altLang="zh-CN" sz="800" smtClean="0">
                <a:cs typeface="Arial" panose="020B0604020202020204" pitchFamily="34" charset="0"/>
              </a:rPr>
              <a:t>Razi et al. The immunostimulant OM-85 BV prevents wheezing attacks in preschool children. </a:t>
            </a:r>
            <a:r>
              <a:rPr lang="en-GB" altLang="zh-CN" sz="800" i="1" smtClean="0">
                <a:cs typeface="Arial" panose="020B0604020202020204" pitchFamily="34" charset="0"/>
              </a:rPr>
              <a:t>J Allergy Clin Immunol </a:t>
            </a:r>
            <a:r>
              <a:rPr lang="en-GB" altLang="zh-CN" sz="800" smtClean="0">
                <a:cs typeface="Arial" panose="020B0604020202020204" pitchFamily="34" charset="0"/>
              </a:rPr>
              <a:t>2010; 126: 763-769.</a:t>
            </a:r>
          </a:p>
          <a:p>
            <a:pPr marL="230188" indent="-230188" defTabSz="920750" eaLnBrk="1" hangingPunct="1">
              <a:spcBef>
                <a:spcPct val="0"/>
              </a:spcBef>
              <a:spcAft>
                <a:spcPts val="300"/>
              </a:spcAft>
              <a:buFont typeface="Calibri" panose="020F0502020204030204" pitchFamily="34" charset="0"/>
              <a:buAutoNum type="arabicPeriod"/>
              <a:tabLst>
                <a:tab pos="460375" algn="l"/>
                <a:tab pos="2886075" algn="ctr"/>
                <a:tab pos="5772150" algn="r"/>
              </a:tabLst>
            </a:pPr>
            <a:r>
              <a:rPr lang="en-GB" altLang="zh-CN" sz="800" smtClean="0"/>
              <a:t>Bessler WG, et al. The bacterial extract Broncho-Vaxom protects against respiratory infections – in vivo and in vitro studies. </a:t>
            </a:r>
            <a:r>
              <a:rPr lang="en-GB" altLang="zh-CN" sz="800" i="1" smtClean="0"/>
              <a:t>Microbial pathogens and strategies for combating them: science, technology and education  vol. 3  </a:t>
            </a:r>
            <a:r>
              <a:rPr lang="en-GB" altLang="zh-CN" sz="800" smtClean="0"/>
              <a:t>2013 (A. Méndez –Vilas, Ed.).</a:t>
            </a:r>
          </a:p>
          <a:p>
            <a:pPr marL="230188" indent="-230188" defTabSz="920750" eaLnBrk="1" hangingPunct="1">
              <a:spcBef>
                <a:spcPct val="0"/>
              </a:spcBef>
              <a:spcAft>
                <a:spcPts val="300"/>
              </a:spcAft>
              <a:buFont typeface="Calibri" panose="020F0502020204030204" pitchFamily="34" charset="0"/>
              <a:buAutoNum type="arabicPeriod"/>
              <a:tabLst>
                <a:tab pos="460375" algn="l"/>
                <a:tab pos="2886075" algn="ctr"/>
                <a:tab pos="5772150" algn="r"/>
              </a:tabLst>
            </a:pPr>
            <a:r>
              <a:rPr lang="en-GB" altLang="zh-CN" sz="800" smtClean="0">
                <a:cs typeface="Arial" panose="020B0604020202020204" pitchFamily="34" charset="0"/>
              </a:rPr>
              <a:t>Parola C et al. </a:t>
            </a:r>
            <a:r>
              <a:rPr lang="en-GB" altLang="zh-CN" sz="800" smtClean="0"/>
              <a:t>Selective activation of human dendritic cells by OM-85 through a NF-kB and MAPK dependent pathway</a:t>
            </a:r>
            <a:r>
              <a:rPr lang="en-GB" altLang="zh-CN" sz="800" smtClean="0">
                <a:cs typeface="Arial" panose="020B0604020202020204" pitchFamily="34" charset="0"/>
              </a:rPr>
              <a:t> </a:t>
            </a:r>
            <a:r>
              <a:rPr lang="en-GB" altLang="zh-CN" sz="800" i="1" smtClean="0"/>
              <a:t>PLoS One </a:t>
            </a:r>
            <a:r>
              <a:rPr lang="en-GB" altLang="zh-CN" sz="800" smtClean="0"/>
              <a:t>2013; 8: e82867. doi: 10.1371/journal.pone.0082867.</a:t>
            </a:r>
            <a:endParaRPr lang="en-GB" altLang="zh-CN" sz="800" smtClean="0">
              <a:solidFill>
                <a:srgbClr val="FF0000"/>
              </a:solidFill>
            </a:endParaRPr>
          </a:p>
          <a:p>
            <a:pPr marL="230188" indent="-230188" defTabSz="920750" eaLnBrk="1" hangingPunct="1">
              <a:spcBef>
                <a:spcPct val="0"/>
              </a:spcBef>
              <a:tabLst>
                <a:tab pos="460375" algn="l"/>
                <a:tab pos="2886075" algn="ctr"/>
                <a:tab pos="5772150" algn="r"/>
              </a:tabLst>
            </a:pPr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2094783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758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925282-5E33-477A-B574-4717311C716D}" type="slidenum">
              <a:rPr lang="fr-FR" altLang="zh-CN"/>
              <a:pPr algn="r" eaLnBrk="1" hangingPunct="1">
                <a:spcBef>
                  <a:spcPct val="0"/>
                </a:spcBef>
              </a:pPr>
              <a:t>35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361516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altLang="zh-CN" smtClean="0"/>
          </a:p>
        </p:txBody>
      </p:sp>
      <p:sp>
        <p:nvSpPr>
          <p:cNvPr id="69636" name="Slayt Numarası Yer Tutucus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EB6100-8285-4D1D-9A59-EE134F265601}" type="slidenum">
              <a:rPr lang="tr-TR" altLang="zh-CN"/>
              <a:pPr algn="r" eaLnBrk="1" hangingPunct="1">
                <a:spcBef>
                  <a:spcPct val="0"/>
                </a:spcBef>
              </a:pPr>
              <a:t>36</a:t>
            </a:fld>
            <a:endParaRPr lang="tr-TR" altLang="zh-CN"/>
          </a:p>
        </p:txBody>
      </p:sp>
    </p:spTree>
    <p:extLst>
      <p:ext uri="{BB962C8B-B14F-4D97-AF65-F5344CB8AC3E}">
        <p14:creationId xmlns:p14="http://schemas.microsoft.com/office/powerpoint/2010/main" val="385557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679450" y="4714875"/>
            <a:ext cx="5438775" cy="4467225"/>
          </a:xfrm>
        </p:spPr>
        <p:txBody>
          <a:bodyPr/>
          <a:lstStyle/>
          <a:p>
            <a:pPr marL="230256" indent="-230256" algn="just" defTabSz="921025">
              <a:lnSpc>
                <a:spcPct val="115000"/>
              </a:lnSpc>
              <a:spcAft>
                <a:spcPts val="604"/>
              </a:spcAft>
              <a:buFont typeface="Symbol"/>
              <a:buChar char=""/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GB" sz="1000" b="1" dirty="0"/>
              <a:t>Cochrane reviews are systematic reviews  </a:t>
            </a:r>
            <a:r>
              <a:rPr lang="en-GB" sz="1000" b="1" dirty="0" smtClean="0"/>
              <a:t>that </a:t>
            </a:r>
            <a:r>
              <a:rPr lang="en-GB" sz="1000" b="1" dirty="0"/>
              <a:t>are internationally recognised as representing the highest standard in evidence-based medicine</a:t>
            </a:r>
            <a:r>
              <a:rPr lang="en-GB" sz="1000" b="1" baseline="30000" dirty="0"/>
              <a:t>1</a:t>
            </a:r>
            <a:r>
              <a:rPr lang="en-GB" sz="1000" dirty="0"/>
              <a:t>. In Cochrane reviews, the best available research on an intervention or approach is summarised and statistically analysed.</a:t>
            </a:r>
            <a:endParaRPr lang="en-GB" sz="1000" baseline="30000" dirty="0"/>
          </a:p>
          <a:p>
            <a:pPr marL="230256" indent="-230256" algn="just" defTabSz="921025">
              <a:lnSpc>
                <a:spcPct val="115000"/>
              </a:lnSpc>
              <a:spcAft>
                <a:spcPts val="604"/>
              </a:spcAft>
              <a:buFont typeface="Symbol"/>
              <a:buChar char=""/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GB" sz="1000" dirty="0"/>
              <a:t>A Cochrane systematic review on the efficacy and safety of various </a:t>
            </a:r>
            <a:r>
              <a:rPr lang="en-GB" sz="1000" dirty="0" err="1"/>
              <a:t>immunostimulants</a:t>
            </a:r>
            <a:r>
              <a:rPr lang="en-GB" sz="1000" dirty="0"/>
              <a:t> for the prevention of childhood RTIs was published by Del-Rio-Navarro et al in 2006</a:t>
            </a:r>
            <a:r>
              <a:rPr lang="en-GB" sz="1000" baseline="30000" dirty="0"/>
              <a:t>2</a:t>
            </a:r>
            <a:r>
              <a:rPr lang="en-GB" sz="1000" dirty="0"/>
              <a:t>. The review was subsequently re-assessed, deemed up to date and republished with no changes to the conclusions in 2011</a:t>
            </a:r>
            <a:r>
              <a:rPr lang="en-GB" sz="1000" baseline="30000" dirty="0"/>
              <a:t>3</a:t>
            </a:r>
            <a:r>
              <a:rPr lang="en-GB" sz="1000" dirty="0"/>
              <a:t>. </a:t>
            </a:r>
          </a:p>
          <a:p>
            <a:pPr marL="230256" indent="-230256" algn="just" defTabSz="921025">
              <a:lnSpc>
                <a:spcPct val="115000"/>
              </a:lnSpc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GB" sz="1000" b="1" dirty="0">
                <a:ea typeface="Arial" pitchFamily="34" charset="0"/>
                <a:cs typeface="Arial" pitchFamily="34" charset="0"/>
              </a:rPr>
              <a:t>Reference</a:t>
            </a:r>
          </a:p>
          <a:p>
            <a:pPr marL="230256" indent="-230256" defTabSz="921025">
              <a:spcAft>
                <a:spcPts val="302"/>
              </a:spcAft>
              <a:buFont typeface="+mj-lt"/>
              <a:buAutoNum type="arabicPeriod"/>
              <a:defRPr/>
            </a:pPr>
            <a:r>
              <a:rPr lang="en-GB" sz="800" dirty="0"/>
              <a:t>Higgins JPT et al. </a:t>
            </a:r>
            <a:r>
              <a:rPr lang="en-GB" sz="800" i="1" dirty="0"/>
              <a:t>Cochrane Handbook for Systematic Reviews of Interventions: Cochrane Book Series</a:t>
            </a:r>
            <a:r>
              <a:rPr lang="en-GB" sz="800" dirty="0"/>
              <a:t> (2008). John Wiley &amp; Sons, Ltd.</a:t>
            </a:r>
          </a:p>
          <a:p>
            <a:pPr marL="230256" indent="-230256" defTabSz="921025">
              <a:spcAft>
                <a:spcPts val="302"/>
              </a:spcAft>
              <a:buFont typeface="+mj-lt"/>
              <a:buAutoNum type="arabicPeriod"/>
              <a:defRPr/>
            </a:pPr>
            <a:r>
              <a:rPr lang="en-GB" sz="800" dirty="0"/>
              <a:t>Del-Rio-Navarro BE et al. </a:t>
            </a:r>
            <a:r>
              <a:rPr lang="en-GB" sz="800" dirty="0" err="1"/>
              <a:t>Immunostimulants</a:t>
            </a:r>
            <a:r>
              <a:rPr lang="en-GB" sz="800" dirty="0"/>
              <a:t> to prevent acute respiratory tract infections in children. </a:t>
            </a:r>
            <a:r>
              <a:rPr lang="en-GB" sz="800" i="1" dirty="0"/>
              <a:t>Cochrane Database </a:t>
            </a:r>
            <a:r>
              <a:rPr lang="en-GB" sz="800" i="1" dirty="0" err="1"/>
              <a:t>Syst</a:t>
            </a:r>
            <a:r>
              <a:rPr lang="en-GB" sz="800" i="1" dirty="0"/>
              <a:t> Rev </a:t>
            </a:r>
            <a:r>
              <a:rPr lang="en-GB" sz="800" dirty="0"/>
              <a:t>2006; 18: CD004974.</a:t>
            </a:r>
          </a:p>
          <a:p>
            <a:pPr marL="230256" indent="-230256" defTabSz="921025">
              <a:spcAft>
                <a:spcPts val="302"/>
              </a:spcAft>
              <a:buFont typeface="+mj-lt"/>
              <a:buAutoNum type="arabicPeriod"/>
              <a:defRPr/>
            </a:pPr>
            <a:r>
              <a:rPr lang="en-GB" sz="800" dirty="0"/>
              <a:t>Del-Rio-Navarro BE et al. </a:t>
            </a:r>
            <a:r>
              <a:rPr lang="en-GB" sz="800" dirty="0" err="1"/>
              <a:t>Immunostimulants</a:t>
            </a:r>
            <a:r>
              <a:rPr lang="en-GB" sz="800" dirty="0"/>
              <a:t> for preventing respiratory tract infection in children. </a:t>
            </a:r>
            <a:r>
              <a:rPr lang="en-GB" sz="800" i="1" dirty="0"/>
              <a:t>The Cochrane Library</a:t>
            </a:r>
            <a:r>
              <a:rPr lang="en-GB" sz="800" dirty="0"/>
              <a:t> 2011; 6.</a:t>
            </a:r>
          </a:p>
          <a:p>
            <a:pPr marL="230256" indent="-230256" defTabSz="921025">
              <a:defRPr/>
            </a:pPr>
            <a:endParaRPr lang="en-GB" sz="800" b="1" dirty="0"/>
          </a:p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62856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957763"/>
          </a:xfrm>
        </p:spPr>
        <p:txBody>
          <a:bodyPr>
            <a:noAutofit/>
          </a:bodyPr>
          <a:lstStyle/>
          <a:p>
            <a:pPr marL="230256" indent="-230256" algn="just" defTabSz="921025">
              <a:lnSpc>
                <a:spcPct val="115000"/>
              </a:lnSpc>
              <a:spcAft>
                <a:spcPts val="604"/>
              </a:spcAft>
              <a:buFont typeface="Symbol"/>
              <a:buChar char=""/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GB" sz="1000" dirty="0"/>
              <a:t>The primary outcome examined in the Cochrane review conducted by Del-Rio-Navarro et al was the number of acute RTIs experienced during the study period</a:t>
            </a:r>
            <a:r>
              <a:rPr lang="en-GB" sz="1000" baseline="30000" dirty="0"/>
              <a:t>1</a:t>
            </a:r>
            <a:r>
              <a:rPr lang="en-GB" sz="1000" dirty="0"/>
              <a:t>.</a:t>
            </a:r>
          </a:p>
          <a:p>
            <a:pPr marL="230256" indent="-230256" algn="just" defTabSz="921025">
              <a:lnSpc>
                <a:spcPct val="115000"/>
              </a:lnSpc>
              <a:spcAft>
                <a:spcPts val="604"/>
              </a:spcAft>
              <a:buFont typeface="Symbol"/>
              <a:buChar char=""/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GB" sz="1000" dirty="0"/>
              <a:t>Studies of bacterial extracts, including OM-85, were included in the Cochrane review together with synthetic </a:t>
            </a:r>
            <a:r>
              <a:rPr lang="en-GB" sz="1000" dirty="0" err="1"/>
              <a:t>immunostimulants</a:t>
            </a:r>
            <a:r>
              <a:rPr lang="en-GB" sz="1000" dirty="0"/>
              <a:t>, </a:t>
            </a:r>
            <a:r>
              <a:rPr lang="en-GB" sz="1000" dirty="0" err="1"/>
              <a:t>thymic</a:t>
            </a:r>
            <a:r>
              <a:rPr lang="en-GB" sz="1000" dirty="0"/>
              <a:t> extracts and plant extracts. </a:t>
            </a:r>
            <a:r>
              <a:rPr lang="en-GB" sz="1000" b="1" dirty="0"/>
              <a:t>A total of 61 placebo-controlled randomised trials were included in the review, of which 40 investigated bacterial extracts and 12 were studies of OM-85 BV.</a:t>
            </a:r>
          </a:p>
          <a:p>
            <a:pPr marL="230256" indent="-230256" algn="just" defTabSz="921025">
              <a:lnSpc>
                <a:spcPct val="115000"/>
              </a:lnSpc>
              <a:spcAft>
                <a:spcPts val="604"/>
              </a:spcAft>
              <a:buFont typeface="Symbol"/>
              <a:buChar char=""/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GB" sz="1000" dirty="0"/>
              <a:t>The overall quality of the studies included in the meta-analysis was deemed poor. Of 40 studies of bacterial extracts, only 4 were of sufficient standard to be graded ‘A’ according to Cochrane criteria. </a:t>
            </a:r>
            <a:r>
              <a:rPr lang="en-GB" sz="1000" b="1" dirty="0"/>
              <a:t>All 4 of the ‘A’ graded studies of bacterial immunostimulants</a:t>
            </a:r>
            <a:r>
              <a:rPr lang="en-GB" sz="1000" b="1" baseline="30000" dirty="0"/>
              <a:t>2–5</a:t>
            </a:r>
            <a:r>
              <a:rPr lang="en-GB" sz="1000" b="1" dirty="0"/>
              <a:t> were clinical trials of OM-85; </a:t>
            </a:r>
            <a:r>
              <a:rPr lang="en-GB" sz="1000" dirty="0">
                <a:solidFill>
                  <a:prstClr val="black"/>
                </a:solidFill>
              </a:rPr>
              <a:t>2 studies of herbal remedies (</a:t>
            </a:r>
            <a:r>
              <a:rPr lang="en-GB" sz="1000" dirty="0" err="1">
                <a:solidFill>
                  <a:prstClr val="black"/>
                </a:solidFill>
              </a:rPr>
              <a:t>echinacea</a:t>
            </a:r>
            <a:r>
              <a:rPr lang="en-GB" sz="1000" dirty="0">
                <a:solidFill>
                  <a:prstClr val="black"/>
                </a:solidFill>
              </a:rPr>
              <a:t>) were also graded ‘A’.</a:t>
            </a:r>
            <a:endParaRPr lang="en-GB" sz="1000" dirty="0"/>
          </a:p>
          <a:p>
            <a:pPr marL="230256" indent="-230256" algn="just" defTabSz="921025">
              <a:lnSpc>
                <a:spcPct val="115000"/>
              </a:lnSpc>
              <a:spcAft>
                <a:spcPts val="1209"/>
              </a:spcAft>
              <a:buFont typeface="Symbol"/>
              <a:buChar char=""/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GB" sz="1000" dirty="0">
                <a:solidFill>
                  <a:prstClr val="black"/>
                </a:solidFill>
              </a:rPr>
              <a:t>The following domains were assessed when rating the quality of the studies: random sequence generation; allocation concealment; blinding design; blinding of participants and personnel; blinding of outcome assessment; data completeness; selective reporting.</a:t>
            </a:r>
            <a:endParaRPr lang="en-GB" dirty="0" smtClean="0"/>
          </a:p>
          <a:p>
            <a:pPr>
              <a:defRPr/>
            </a:pPr>
            <a:r>
              <a:rPr lang="en-GB" sz="1000" b="1" dirty="0"/>
              <a:t>References</a:t>
            </a:r>
          </a:p>
          <a:p>
            <a:pPr marL="230256" indent="-230256">
              <a:spcBef>
                <a:spcPts val="101"/>
              </a:spcBef>
              <a:spcAft>
                <a:spcPts val="302"/>
              </a:spcAft>
              <a:buFont typeface="+mj-lt"/>
              <a:buAutoNum type="arabicPeriod"/>
              <a:defRPr/>
            </a:pPr>
            <a:r>
              <a:rPr lang="en-GB" sz="800" dirty="0"/>
              <a:t>Del-Rio-Navarro BE et al. </a:t>
            </a:r>
            <a:r>
              <a:rPr lang="en-GB" sz="800" dirty="0" err="1"/>
              <a:t>Immunostimulants</a:t>
            </a:r>
            <a:r>
              <a:rPr lang="en-GB" sz="800" dirty="0"/>
              <a:t> to prevent acute respiratory tract infections in children. </a:t>
            </a:r>
            <a:r>
              <a:rPr lang="en-GB" sz="800" i="1" dirty="0"/>
              <a:t>Cochrane Database </a:t>
            </a:r>
            <a:r>
              <a:rPr lang="en-GB" sz="800" i="1" dirty="0" err="1"/>
              <a:t>Syst</a:t>
            </a:r>
            <a:r>
              <a:rPr lang="en-GB" sz="800" i="1" dirty="0"/>
              <a:t> Rev </a:t>
            </a:r>
            <a:r>
              <a:rPr lang="en-GB" sz="800" dirty="0"/>
              <a:t>2006; 18: CD004974.</a:t>
            </a:r>
          </a:p>
          <a:p>
            <a:pPr marL="230256" indent="-230256">
              <a:spcAft>
                <a:spcPts val="302"/>
              </a:spcAft>
              <a:buFontTx/>
              <a:buAutoNum type="arabicPeriod"/>
              <a:defRPr/>
            </a:pPr>
            <a:r>
              <a:rPr lang="en-GB" sz="800" dirty="0" err="1"/>
              <a:t>Collet</a:t>
            </a:r>
            <a:r>
              <a:rPr lang="en-GB" sz="800" dirty="0"/>
              <a:t> JP et al. Stimulation of nonspecific immunity to reduce the risk of recurrent infections in children attending day-care </a:t>
            </a:r>
            <a:r>
              <a:rPr lang="en-GB" sz="800" dirty="0" err="1"/>
              <a:t>centers</a:t>
            </a:r>
            <a:r>
              <a:rPr lang="en-GB" sz="800" dirty="0"/>
              <a:t>. The </a:t>
            </a:r>
            <a:r>
              <a:rPr lang="en-GB" sz="800" dirty="0" err="1"/>
              <a:t>Epicreche</a:t>
            </a:r>
            <a:r>
              <a:rPr lang="en-GB" sz="800" dirty="0"/>
              <a:t> Research Group. </a:t>
            </a:r>
            <a:r>
              <a:rPr lang="en-GB" sz="800" i="1" dirty="0" err="1"/>
              <a:t>Ped</a:t>
            </a:r>
            <a:r>
              <a:rPr lang="en-GB" sz="800" i="1" dirty="0"/>
              <a:t> Infect </a:t>
            </a:r>
            <a:r>
              <a:rPr lang="en-GB" sz="800" i="1" dirty="0" err="1"/>
              <a:t>Dis</a:t>
            </a:r>
            <a:r>
              <a:rPr lang="en-GB" sz="800" i="1" dirty="0"/>
              <a:t> J</a:t>
            </a:r>
            <a:r>
              <a:rPr lang="en-GB" sz="800" dirty="0"/>
              <a:t> 1993; 12: 648–52.</a:t>
            </a:r>
          </a:p>
          <a:p>
            <a:pPr marL="230256" indent="-230256">
              <a:spcAft>
                <a:spcPts val="302"/>
              </a:spcAft>
              <a:buFontTx/>
              <a:buAutoNum type="arabicPeriod"/>
              <a:defRPr/>
            </a:pPr>
            <a:r>
              <a:rPr lang="en-GB" sz="800" dirty="0"/>
              <a:t>Del-Rio-Navarro BE et al. Use of OM-85 BV in children suffering from recurrent respiratory tract infections. </a:t>
            </a:r>
            <a:r>
              <a:rPr lang="en-GB" sz="800" i="1" dirty="0" err="1"/>
              <a:t>Allergologia</a:t>
            </a:r>
            <a:r>
              <a:rPr lang="en-GB" sz="800" i="1" dirty="0"/>
              <a:t> et </a:t>
            </a:r>
            <a:r>
              <a:rPr lang="en-GB" sz="800" i="1" dirty="0" err="1"/>
              <a:t>Immunopathologia</a:t>
            </a:r>
            <a:r>
              <a:rPr lang="en-GB" sz="800" dirty="0"/>
              <a:t> 2003; 31: 7–13.</a:t>
            </a:r>
          </a:p>
          <a:p>
            <a:pPr marL="230256" indent="-230256">
              <a:spcAft>
                <a:spcPts val="302"/>
              </a:spcAft>
              <a:buFontTx/>
              <a:buAutoNum type="arabicPeriod"/>
              <a:defRPr/>
            </a:pPr>
            <a:r>
              <a:rPr lang="en-GB" sz="800" dirty="0" err="1"/>
              <a:t>Gutiérrez-Tarango</a:t>
            </a:r>
            <a:r>
              <a:rPr lang="en-GB" sz="800" dirty="0"/>
              <a:t> MD et al. Safety and efficacy of two courses of OM-85 BV in the prevention of respiratory tract infections in children during 12 months. </a:t>
            </a:r>
            <a:r>
              <a:rPr lang="en-GB" sz="800" i="1" dirty="0"/>
              <a:t>Chest</a:t>
            </a:r>
            <a:r>
              <a:rPr lang="en-GB" sz="800" dirty="0"/>
              <a:t> 2001; 119: 1742–8.</a:t>
            </a:r>
          </a:p>
          <a:p>
            <a:pPr marL="230256" indent="-230256">
              <a:spcAft>
                <a:spcPts val="302"/>
              </a:spcAft>
              <a:buFontTx/>
              <a:buAutoNum type="arabicPeriod"/>
              <a:defRPr/>
            </a:pPr>
            <a:r>
              <a:rPr lang="en-GB" sz="800" dirty="0" err="1"/>
              <a:t>Jara-Pèrez</a:t>
            </a:r>
            <a:r>
              <a:rPr lang="en-GB" sz="800" dirty="0"/>
              <a:t> JV et al. Primary prevention of acute respiratory tract infections in children using a bacterial </a:t>
            </a:r>
            <a:r>
              <a:rPr lang="en-GB" sz="800" dirty="0" err="1"/>
              <a:t>immunostimulant</a:t>
            </a:r>
            <a:r>
              <a:rPr lang="en-GB" sz="800" dirty="0"/>
              <a:t>: a double-masked, placebo-controlled clinical trial. </a:t>
            </a:r>
            <a:r>
              <a:rPr lang="en-GB" sz="800" i="1" dirty="0" err="1"/>
              <a:t>Clin</a:t>
            </a:r>
            <a:r>
              <a:rPr lang="en-GB" sz="800" i="1" dirty="0"/>
              <a:t> </a:t>
            </a:r>
            <a:r>
              <a:rPr lang="en-GB" sz="800" i="1" dirty="0" err="1"/>
              <a:t>Ther</a:t>
            </a:r>
            <a:r>
              <a:rPr lang="en-GB" sz="800" dirty="0"/>
              <a:t> 2000; 22: 748–59.</a:t>
            </a:r>
          </a:p>
        </p:txBody>
      </p:sp>
    </p:spTree>
    <p:extLst>
      <p:ext uri="{BB962C8B-B14F-4D97-AF65-F5344CB8AC3E}">
        <p14:creationId xmlns:p14="http://schemas.microsoft.com/office/powerpoint/2010/main" val="2653918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256" indent="-230256" algn="just" defTabSz="921025">
              <a:lnSpc>
                <a:spcPct val="115000"/>
              </a:lnSpc>
              <a:spcAft>
                <a:spcPts val="604"/>
              </a:spcAft>
              <a:buFont typeface="Symbol"/>
              <a:buChar char=""/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GB" sz="1000" dirty="0"/>
              <a:t>Across the 9 studies, there was a significant reduction in total number of acute RTIs with OM-85 BV </a:t>
            </a:r>
            <a:r>
              <a:rPr lang="en-GB" sz="1000" dirty="0" err="1"/>
              <a:t>vs</a:t>
            </a:r>
            <a:r>
              <a:rPr lang="en-GB" sz="1000" dirty="0"/>
              <a:t> placebo of –1.20 (95% CI: –1.75, –0.66). </a:t>
            </a:r>
          </a:p>
          <a:p>
            <a:pPr marL="230256" indent="-230256" algn="just" defTabSz="921025">
              <a:lnSpc>
                <a:spcPct val="115000"/>
              </a:lnSpc>
              <a:spcAft>
                <a:spcPts val="1209"/>
              </a:spcAft>
              <a:buFont typeface="Symbol"/>
              <a:buChar char=""/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GB" sz="1000" dirty="0"/>
              <a:t>This translates to a percentage reduction of –35.9% (95% CI: –49.5%, –22.4%).</a:t>
            </a:r>
            <a:endParaRPr lang="en-GB" dirty="0" smtClean="0"/>
          </a:p>
          <a:p>
            <a:pPr>
              <a:defRPr/>
            </a:pPr>
            <a:r>
              <a:rPr lang="en-GB" sz="1000" b="1" dirty="0"/>
              <a:t>References</a:t>
            </a:r>
          </a:p>
          <a:p>
            <a:pPr marL="230256" indent="-230256">
              <a:spcBef>
                <a:spcPts val="101"/>
              </a:spcBef>
              <a:spcAft>
                <a:spcPts val="302"/>
              </a:spcAft>
              <a:buFont typeface="+mj-lt"/>
              <a:buAutoNum type="arabicPeriod"/>
              <a:defRPr/>
            </a:pPr>
            <a:r>
              <a:rPr lang="en-GB" sz="800" dirty="0"/>
              <a:t>Del-Rio-Navarro BE et al. </a:t>
            </a:r>
            <a:r>
              <a:rPr lang="en-GB" sz="800" dirty="0" err="1"/>
              <a:t>Immunostimulants</a:t>
            </a:r>
            <a:r>
              <a:rPr lang="en-GB" sz="800" dirty="0"/>
              <a:t> to prevent acute respiratory tract infections in children. </a:t>
            </a:r>
            <a:r>
              <a:rPr lang="en-GB" sz="800" i="1" dirty="0"/>
              <a:t>Cochrane Database </a:t>
            </a:r>
            <a:r>
              <a:rPr lang="en-GB" sz="800" i="1" dirty="0" err="1"/>
              <a:t>Syst</a:t>
            </a:r>
            <a:r>
              <a:rPr lang="en-GB" sz="800" i="1" dirty="0"/>
              <a:t> Rev </a:t>
            </a:r>
            <a:r>
              <a:rPr lang="en-GB" sz="800" dirty="0"/>
              <a:t>2006; 18: CD004974.</a:t>
            </a:r>
          </a:p>
        </p:txBody>
      </p:sp>
    </p:spTree>
    <p:extLst>
      <p:ext uri="{BB962C8B-B14F-4D97-AF65-F5344CB8AC3E}">
        <p14:creationId xmlns:p14="http://schemas.microsoft.com/office/powerpoint/2010/main" val="1062054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256" indent="-230256" algn="just" defTabSz="921025">
              <a:lnSpc>
                <a:spcPct val="115000"/>
              </a:lnSpc>
              <a:spcAft>
                <a:spcPts val="604"/>
              </a:spcAft>
              <a:buFont typeface="Symbol"/>
              <a:buChar char=""/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GB" sz="1000" dirty="0"/>
              <a:t>Patients who experienced a decrease in tonsillitis episodes of &gt;50% were classed as total responders; those who experienced a decrease of ≤50% as partial responders; all others were classed as no response. In total responders, long-term outcome of recurrent infection (≥3 times/year) necessitating tonsillectomy was also assessed.</a:t>
            </a:r>
            <a:endParaRPr lang="fr-CH" sz="1000" b="1" dirty="0"/>
          </a:p>
          <a:p>
            <a:pPr marL="230256" indent="-230256" algn="just" defTabSz="921025">
              <a:lnSpc>
                <a:spcPct val="115000"/>
              </a:lnSpc>
              <a:spcAft>
                <a:spcPts val="604"/>
              </a:spcAft>
              <a:buFont typeface="Symbol"/>
              <a:buChar char=""/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fr-CH" sz="1000" dirty="0"/>
              <a:t>Of a total of 177 </a:t>
            </a:r>
            <a:r>
              <a:rPr lang="fr-CH" sz="1000" dirty="0" err="1"/>
              <a:t>participating</a:t>
            </a:r>
            <a:r>
              <a:rPr lang="fr-CH" sz="1000" dirty="0"/>
              <a:t> </a:t>
            </a:r>
            <a:r>
              <a:rPr lang="fr-CH" sz="1000" dirty="0" err="1"/>
              <a:t>children</a:t>
            </a:r>
            <a:r>
              <a:rPr lang="fr-CH" sz="1000" dirty="0"/>
              <a:t>, 131 (74%) </a:t>
            </a:r>
            <a:r>
              <a:rPr lang="fr-CH" sz="1000" dirty="0" err="1"/>
              <a:t>received</a:t>
            </a:r>
            <a:r>
              <a:rPr lang="fr-CH" sz="1000" dirty="0"/>
              <a:t> OM-85 BV.</a:t>
            </a:r>
            <a:endParaRPr lang="en-US" sz="1000" dirty="0"/>
          </a:p>
          <a:p>
            <a:pPr marL="230256" indent="-230256" algn="just" defTabSz="921025">
              <a:lnSpc>
                <a:spcPct val="115000"/>
              </a:lnSpc>
              <a:spcAft>
                <a:spcPts val="604"/>
              </a:spcAft>
              <a:buFont typeface="Symbol"/>
              <a:buChar char=""/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US" sz="1000" dirty="0"/>
              <a:t>Of the 131 children who received OM-85 BV, 99 (76%) showed a decrease in the frequency of acute tonsillitis episodes 6 months after start of treatment. </a:t>
            </a:r>
          </a:p>
          <a:p>
            <a:pPr marL="230256" indent="-230256" algn="just" defTabSz="921025">
              <a:lnSpc>
                <a:spcPct val="115000"/>
              </a:lnSpc>
              <a:spcAft>
                <a:spcPts val="604"/>
              </a:spcAft>
              <a:buFont typeface="Symbol"/>
              <a:buChar char=""/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US" sz="1000" dirty="0"/>
              <a:t>The majority of responders were total responders so, overall, 51% of the patients who received OM-85 BV had a decrease of more than 50% in the frequency of their tonsillitis episodes.</a:t>
            </a:r>
          </a:p>
          <a:p>
            <a:pPr marL="230256" lvl="1" indent="-230256" algn="just" defTabSz="921025">
              <a:lnSpc>
                <a:spcPct val="115000"/>
              </a:lnSpc>
              <a:spcAft>
                <a:spcPts val="1209"/>
              </a:spcAft>
              <a:buFont typeface="Symbol"/>
              <a:buChar char=""/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US" sz="1000" dirty="0"/>
              <a:t>Of the 51% of patients achieving total response, none required tonsillectomy in the subsequent long-term follow-up period.</a:t>
            </a:r>
            <a:endParaRPr lang="en-GB" dirty="0">
              <a:ea typeface="Arial" pitchFamily="34" charset="0"/>
              <a:cs typeface="Arial" pitchFamily="34" charset="0"/>
            </a:endParaRPr>
          </a:p>
          <a:p>
            <a:pPr marL="345384" indent="-345384" algn="just" defTabSz="921025">
              <a:lnSpc>
                <a:spcPct val="115000"/>
              </a:lnSpc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GB" sz="1000" b="1" dirty="0">
                <a:ea typeface="Arial" pitchFamily="34" charset="0"/>
                <a:cs typeface="Arial" pitchFamily="34" charset="0"/>
              </a:rPr>
              <a:t>Reference</a:t>
            </a:r>
          </a:p>
          <a:p>
            <a:pPr marL="230256" indent="-230256" defTabSz="921025">
              <a:spcBef>
                <a:spcPts val="101"/>
              </a:spcBef>
              <a:buFont typeface="+mj-lt"/>
              <a:buAutoNum type="arabicPeriod"/>
              <a:defRPr/>
            </a:pPr>
            <a:r>
              <a:rPr lang="en-GB" sz="800" dirty="0" err="1"/>
              <a:t>Bitar</a:t>
            </a:r>
            <a:r>
              <a:rPr lang="en-GB" sz="800" dirty="0"/>
              <a:t> MA et al. The role of OM-85 BV (OM-85) in preventing recurrent acute tonsillitis in children. </a:t>
            </a:r>
            <a:r>
              <a:rPr lang="en-GB" sz="800" i="1" dirty="0" err="1"/>
              <a:t>Int</a:t>
            </a:r>
            <a:r>
              <a:rPr lang="en-GB" sz="800" i="1" dirty="0"/>
              <a:t> J </a:t>
            </a:r>
            <a:r>
              <a:rPr lang="en-GB" sz="800" i="1" dirty="0" err="1"/>
              <a:t>Pediatr</a:t>
            </a:r>
            <a:r>
              <a:rPr lang="en-GB" sz="800" i="1" dirty="0"/>
              <a:t> </a:t>
            </a:r>
            <a:r>
              <a:rPr lang="en-GB" sz="800" i="1" dirty="0" err="1"/>
              <a:t>Otorhinolaryngol</a:t>
            </a:r>
            <a:r>
              <a:rPr lang="en-GB" sz="800" dirty="0"/>
              <a:t> 2013; 77: 670–3.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4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smtClean="0">
                <a:ea typeface="宋体" panose="02010600030101010101" pitchFamily="2" charset="-122"/>
              </a:rPr>
              <a:t>There are some genetic and environmental risk factors are found to be associated with the development of RRTIs. All these factors have reported to increase the risk of RRTIs</a:t>
            </a:r>
          </a:p>
          <a:p>
            <a:r>
              <a:rPr lang="tr-TR" altLang="tr-TR" smtClean="0">
                <a:ea typeface="宋体" panose="02010600030101010101" pitchFamily="2" charset="-122"/>
              </a:rPr>
              <a:t>Some children have familial predisposition for RRTIs. Within these …… are the more important ones</a:t>
            </a:r>
          </a:p>
        </p:txBody>
      </p:sp>
      <p:sp>
        <p:nvSpPr>
          <p:cNvPr id="3072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39FB6B3-A0F7-454F-8E4A-6C3BE7937997}" type="slidenum">
              <a:rPr lang="fr-FR" altLang="tr-TR" sz="1200" smtClean="0">
                <a:latin typeface="Calibri" panose="020F0502020204030204" pitchFamily="34" charset="0"/>
              </a:rPr>
              <a:pPr/>
              <a:t>5</a:t>
            </a:fld>
            <a:endParaRPr lang="fr-FR" altLang="tr-TR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5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smtClean="0">
                <a:ea typeface="宋体" panose="02010600030101010101" pitchFamily="2" charset="-122"/>
              </a:rPr>
              <a:t>Komplikasyonlar</a:t>
            </a:r>
          </a:p>
          <a:p>
            <a:pPr lvl="1"/>
            <a:r>
              <a:rPr lang="tr-TR" altLang="tr-TR" smtClean="0">
                <a:ea typeface="宋体" panose="02010600030101010101" pitchFamily="2" charset="-122"/>
              </a:rPr>
              <a:t>Doğrudan Komplikasyonlar</a:t>
            </a:r>
          </a:p>
          <a:p>
            <a:pPr lvl="1"/>
            <a:r>
              <a:rPr lang="tr-TR" altLang="tr-TR" smtClean="0">
                <a:ea typeface="宋体" panose="02010600030101010101" pitchFamily="2" charset="-122"/>
              </a:rPr>
              <a:t>Dolaylı Komplikasyonlar</a:t>
            </a:r>
          </a:p>
          <a:p>
            <a:endParaRPr lang="tr-TR" altLang="tr-TR" smtClean="0">
              <a:ea typeface="宋体" panose="02010600030101010101" pitchFamily="2" charset="-122"/>
            </a:endParaRPr>
          </a:p>
        </p:txBody>
      </p:sp>
      <p:sp>
        <p:nvSpPr>
          <p:cNvPr id="3379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C5CCF24-D547-4407-AB64-CB06A26735B8}" type="slidenum">
              <a:rPr lang="tr-TR" altLang="tr-TR" sz="1200" smtClean="0">
                <a:latin typeface="Calibri" panose="020F0502020204030204" pitchFamily="34" charset="0"/>
              </a:rPr>
              <a:pPr/>
              <a:t>7</a:t>
            </a:fld>
            <a:endParaRPr lang="tr-TR" altLang="tr-TR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8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tr-TR" smtClean="0">
                <a:ea typeface="宋体" panose="02010600030101010101" pitchFamily="2" charset="-122"/>
              </a:rPr>
              <a:t>By increasing their knowledge of the</a:t>
            </a:r>
            <a:r>
              <a:rPr lang="tr-TR" altLang="tr-TR" smtClean="0">
                <a:ea typeface="宋体" panose="02010600030101010101" pitchFamily="2" charset="-122"/>
              </a:rPr>
              <a:t> </a:t>
            </a:r>
            <a:endParaRPr lang="en-US" altLang="tr-TR" smtClean="0">
              <a:ea typeface="宋体" panose="02010600030101010101" pitchFamily="2" charset="-122"/>
            </a:endParaRPr>
          </a:p>
          <a:p>
            <a:r>
              <a:rPr lang="en-US" altLang="tr-TR" smtClean="0">
                <a:ea typeface="宋体" panose="02010600030101010101" pitchFamily="2" charset="-122"/>
              </a:rPr>
              <a:t>disease and risk factors, parents can better care for their children and</a:t>
            </a:r>
          </a:p>
          <a:p>
            <a:r>
              <a:rPr lang="en-US" altLang="tr-TR" smtClean="0">
                <a:ea typeface="宋体" panose="02010600030101010101" pitchFamily="2" charset="-122"/>
              </a:rPr>
              <a:t>potentially reduce the frequency of RTIs.</a:t>
            </a:r>
            <a:endParaRPr lang="tr-TR" altLang="tr-TR" smtClean="0">
              <a:ea typeface="宋体" panose="02010600030101010101" pitchFamily="2" charset="-122"/>
            </a:endParaRPr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9F647D-1FF6-425F-926B-78E645C4E8D3}" type="slidenum">
              <a:rPr lang="fr-FR" altLang="tr-TR" sz="1200" smtClean="0">
                <a:latin typeface="Calibri" panose="020F0502020204030204" pitchFamily="34" charset="0"/>
              </a:rPr>
              <a:pPr/>
              <a:t>11</a:t>
            </a:fld>
            <a:endParaRPr lang="fr-FR" altLang="tr-TR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6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5" tIns="45702" rIns="91405" bIns="45702" anchor="b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953DD06-512B-4014-BCB7-AF687A7B3993}" type="slidenum">
              <a:rPr lang="fr-FR" altLang="tr-TR" sz="1200">
                <a:solidFill>
                  <a:srgbClr val="FFFFFF"/>
                </a:solidFill>
              </a:rPr>
              <a:pPr algn="r" eaLnBrk="1" hangingPunct="1">
                <a:spcBef>
                  <a:spcPct val="50000"/>
                </a:spcBef>
              </a:pPr>
              <a:t>24</a:t>
            </a:fld>
            <a:endParaRPr lang="fr-FR" altLang="tr-TR" sz="1200">
              <a:solidFill>
                <a:srgbClr val="FFFFFF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30256" indent="-230256" algn="just" defTabSz="921025">
              <a:lnSpc>
                <a:spcPct val="115000"/>
              </a:lnSpc>
              <a:spcAft>
                <a:spcPts val="604"/>
              </a:spcAft>
              <a:buFont typeface="Symbol"/>
              <a:buChar char=""/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tr-TR" sz="1000" dirty="0" err="1" smtClean="0">
                <a:solidFill>
                  <a:prstClr val="black"/>
                </a:solidFill>
              </a:rPr>
              <a:t>Within</a:t>
            </a:r>
            <a:r>
              <a:rPr lang="tr-TR" sz="1000" dirty="0" smtClean="0">
                <a:solidFill>
                  <a:prstClr val="black"/>
                </a:solidFill>
              </a:rPr>
              <a:t> </a:t>
            </a:r>
            <a:r>
              <a:rPr lang="tr-TR" sz="1000" dirty="0" err="1" smtClean="0">
                <a:solidFill>
                  <a:prstClr val="black"/>
                </a:solidFill>
              </a:rPr>
              <a:t>the</a:t>
            </a:r>
            <a:r>
              <a:rPr lang="tr-TR" sz="1000" dirty="0" smtClean="0">
                <a:solidFill>
                  <a:prstClr val="black"/>
                </a:solidFill>
              </a:rPr>
              <a:t> </a:t>
            </a:r>
            <a:r>
              <a:rPr lang="tr-TR" sz="1000" dirty="0" err="1" smtClean="0">
                <a:solidFill>
                  <a:prstClr val="black"/>
                </a:solidFill>
              </a:rPr>
              <a:t>last</a:t>
            </a:r>
            <a:r>
              <a:rPr lang="tr-TR" sz="1000" dirty="0" smtClean="0">
                <a:solidFill>
                  <a:prstClr val="black"/>
                </a:solidFill>
              </a:rPr>
              <a:t> 3 </a:t>
            </a:r>
            <a:r>
              <a:rPr lang="tr-TR" sz="1000" dirty="0" err="1" smtClean="0">
                <a:solidFill>
                  <a:prstClr val="black"/>
                </a:solidFill>
              </a:rPr>
              <a:t>decades</a:t>
            </a:r>
            <a:r>
              <a:rPr lang="tr-TR" sz="1000" dirty="0" smtClean="0">
                <a:solidFill>
                  <a:prstClr val="black"/>
                </a:solidFill>
              </a:rPr>
              <a:t>, a </a:t>
            </a:r>
            <a:r>
              <a:rPr lang="tr-TR" sz="1000" dirty="0" err="1" smtClean="0">
                <a:solidFill>
                  <a:prstClr val="black"/>
                </a:solidFill>
              </a:rPr>
              <a:t>number</a:t>
            </a:r>
            <a:r>
              <a:rPr lang="tr-TR" sz="1000" dirty="0" smtClean="0">
                <a:solidFill>
                  <a:prstClr val="black"/>
                </a:solidFill>
              </a:rPr>
              <a:t> of </a:t>
            </a:r>
            <a:r>
              <a:rPr lang="tr-TR" sz="1000" dirty="0" err="1" smtClean="0">
                <a:solidFill>
                  <a:prstClr val="black"/>
                </a:solidFill>
              </a:rPr>
              <a:t>clinical</a:t>
            </a:r>
            <a:r>
              <a:rPr lang="tr-TR" sz="1000" dirty="0" smtClean="0">
                <a:solidFill>
                  <a:prstClr val="black"/>
                </a:solidFill>
              </a:rPr>
              <a:t> </a:t>
            </a:r>
            <a:r>
              <a:rPr lang="tr-TR" sz="1000" dirty="0" err="1" smtClean="0">
                <a:solidFill>
                  <a:prstClr val="black"/>
                </a:solidFill>
              </a:rPr>
              <a:t>studies</a:t>
            </a:r>
            <a:r>
              <a:rPr lang="tr-TR" sz="1000" dirty="0" smtClean="0">
                <a:solidFill>
                  <a:prstClr val="black"/>
                </a:solidFill>
              </a:rPr>
              <a:t> </a:t>
            </a:r>
            <a:r>
              <a:rPr lang="tr-TR" sz="1000" dirty="0" err="1" smtClean="0">
                <a:solidFill>
                  <a:prstClr val="black"/>
                </a:solidFill>
              </a:rPr>
              <a:t>investigated</a:t>
            </a:r>
            <a:r>
              <a:rPr lang="tr-TR" sz="1000" dirty="0" smtClean="0">
                <a:solidFill>
                  <a:prstClr val="black"/>
                </a:solidFill>
              </a:rPr>
              <a:t> </a:t>
            </a:r>
            <a:r>
              <a:rPr lang="tr-TR" sz="1000" dirty="0" err="1" smtClean="0">
                <a:solidFill>
                  <a:prstClr val="black"/>
                </a:solidFill>
              </a:rPr>
              <a:t>the</a:t>
            </a:r>
            <a:r>
              <a:rPr lang="tr-TR" sz="1000" dirty="0" smtClean="0">
                <a:solidFill>
                  <a:prstClr val="black"/>
                </a:solidFill>
              </a:rPr>
              <a:t> </a:t>
            </a:r>
            <a:r>
              <a:rPr lang="tr-TR" sz="1000" dirty="0" err="1" smtClean="0">
                <a:solidFill>
                  <a:prstClr val="black"/>
                </a:solidFill>
              </a:rPr>
              <a:t>efﬁcacy</a:t>
            </a:r>
            <a:r>
              <a:rPr lang="tr-TR" sz="1000" dirty="0" smtClean="0">
                <a:solidFill>
                  <a:prstClr val="black"/>
                </a:solidFill>
              </a:rPr>
              <a:t> of OM-85 BV in </a:t>
            </a:r>
            <a:r>
              <a:rPr lang="tr-TR" sz="1000" dirty="0" err="1" smtClean="0">
                <a:solidFill>
                  <a:prstClr val="black"/>
                </a:solidFill>
              </a:rPr>
              <a:t>diminishing</a:t>
            </a:r>
            <a:r>
              <a:rPr lang="tr-TR" sz="1000" dirty="0" smtClean="0">
                <a:solidFill>
                  <a:prstClr val="black"/>
                </a:solidFill>
              </a:rPr>
              <a:t> </a:t>
            </a:r>
            <a:r>
              <a:rPr lang="tr-TR" sz="1000" dirty="0" err="1" smtClean="0">
                <a:solidFill>
                  <a:prstClr val="black"/>
                </a:solidFill>
              </a:rPr>
              <a:t>and</a:t>
            </a:r>
            <a:r>
              <a:rPr lang="tr-TR" sz="1000" dirty="0" smtClean="0">
                <a:solidFill>
                  <a:prstClr val="black"/>
                </a:solidFill>
              </a:rPr>
              <a:t> </a:t>
            </a:r>
            <a:r>
              <a:rPr lang="tr-TR" sz="1000" dirty="0" err="1" smtClean="0">
                <a:solidFill>
                  <a:prstClr val="black"/>
                </a:solidFill>
              </a:rPr>
              <a:t>preventing</a:t>
            </a:r>
            <a:r>
              <a:rPr lang="tr-TR" sz="1000" dirty="0" smtClean="0">
                <a:solidFill>
                  <a:prstClr val="black"/>
                </a:solidFill>
              </a:rPr>
              <a:t> </a:t>
            </a:r>
            <a:r>
              <a:rPr lang="tr-TR" sz="1000" dirty="0" err="1" smtClean="0">
                <a:solidFill>
                  <a:prstClr val="black"/>
                </a:solidFill>
              </a:rPr>
              <a:t>ARTIs</a:t>
            </a:r>
            <a:r>
              <a:rPr lang="tr-TR" sz="1000" dirty="0" smtClean="0">
                <a:solidFill>
                  <a:prstClr val="black"/>
                </a:solidFill>
              </a:rPr>
              <a:t> in </a:t>
            </a:r>
            <a:r>
              <a:rPr lang="tr-TR" sz="1000" dirty="0" err="1" smtClean="0">
                <a:solidFill>
                  <a:prstClr val="black"/>
                </a:solidFill>
              </a:rPr>
              <a:t>children</a:t>
            </a:r>
            <a:r>
              <a:rPr lang="tr-TR" sz="1000" dirty="0" smtClean="0">
                <a:solidFill>
                  <a:prstClr val="black"/>
                </a:solidFill>
              </a:rPr>
              <a:t>.</a:t>
            </a:r>
          </a:p>
          <a:p>
            <a:pPr marL="230256" indent="-230256" algn="just" defTabSz="921025">
              <a:lnSpc>
                <a:spcPct val="115000"/>
              </a:lnSpc>
              <a:spcAft>
                <a:spcPts val="604"/>
              </a:spcAft>
              <a:buFont typeface="Symbol"/>
              <a:buChar char=""/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GB" sz="1000" dirty="0" smtClean="0">
                <a:solidFill>
                  <a:prstClr val="black"/>
                </a:solidFill>
              </a:rPr>
              <a:t>The </a:t>
            </a:r>
            <a:r>
              <a:rPr lang="en-GB" sz="1000" dirty="0">
                <a:solidFill>
                  <a:prstClr val="black"/>
                </a:solidFill>
              </a:rPr>
              <a:t>table provides an overview of OM-85 BV studies conducted in children. Publication and key study details are included. The 5 publications shown in white are summarised in further detail on subsequent slides.</a:t>
            </a:r>
          </a:p>
          <a:p>
            <a:pPr>
              <a:defRPr/>
            </a:pPr>
            <a:endParaRPr lang="en-GB" sz="1000" dirty="0"/>
          </a:p>
        </p:txBody>
      </p:sp>
      <p:sp>
        <p:nvSpPr>
          <p:cNvPr id="53253" name="Slide Number Placeholder 3"/>
          <p:cNvSpPr txBox="1">
            <a:spLocks/>
          </p:cNvSpPr>
          <p:nvPr/>
        </p:nvSpPr>
        <p:spPr bwMode="auto">
          <a:xfrm>
            <a:off x="3830638" y="9424988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b"/>
          <a:lstStyle>
            <a:lvl1pPr defTabSz="920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0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0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0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0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fld id="{221047E0-E80E-4207-8ACB-BB67319C34A2}" type="slidenum">
              <a:rPr lang="fr-FR" altLang="tr-TR" sz="1200">
                <a:cs typeface="Arial" panose="020B0604020202020204" pitchFamily="34" charset="0"/>
              </a:rPr>
              <a:pPr algn="r">
                <a:spcBef>
                  <a:spcPct val="50000"/>
                </a:spcBef>
              </a:pPr>
              <a:t>24</a:t>
            </a:fld>
            <a:endParaRPr lang="fr-FR" altLang="tr-T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9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5063" y="993775"/>
            <a:ext cx="4514850" cy="3387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638" y="4724400"/>
            <a:ext cx="4718050" cy="3675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2819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256" indent="-230256" algn="just" defTabSz="921025">
              <a:lnSpc>
                <a:spcPct val="115000"/>
              </a:lnSpc>
              <a:spcAft>
                <a:spcPts val="604"/>
              </a:spcAft>
              <a:buFont typeface="Symbol"/>
              <a:buChar char=""/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GB" sz="1000" dirty="0"/>
              <a:t>The meta-analysis included 8 placebo-controlled, randomised studies, selected on the basis of study design, quality and other features. </a:t>
            </a:r>
          </a:p>
          <a:p>
            <a:pPr marL="230256" indent="-230256" algn="just" defTabSz="921025">
              <a:lnSpc>
                <a:spcPct val="115000"/>
              </a:lnSpc>
              <a:spcAft>
                <a:spcPts val="604"/>
              </a:spcAft>
              <a:buFont typeface="Symbol"/>
              <a:buChar char=""/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GB" sz="1000" dirty="0"/>
              <a:t>In all included studies, eligible patients had experienced ≥3 acute RTIs in the year </a:t>
            </a:r>
            <a:r>
              <a:rPr lang="en-GB" sz="1000" dirty="0" smtClean="0"/>
              <a:t>prior to study start. Non-blinded studies were excluded. </a:t>
            </a:r>
          </a:p>
          <a:p>
            <a:pPr marL="230256" indent="-230256" algn="just" defTabSz="921025">
              <a:lnSpc>
                <a:spcPct val="115000"/>
              </a:lnSpc>
              <a:spcAft>
                <a:spcPts val="1209"/>
              </a:spcAft>
              <a:buFont typeface="Symbol"/>
              <a:buChar char=""/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GB" sz="1000" dirty="0" smtClean="0"/>
              <a:t>Following pooled data analysis, 26.2% fewer patients treated with OM-85 BV experienced recurrent RTIs (≥3 RTIs in 6 months) compared with placebo-treated patients; 32% vs 58.2%.</a:t>
            </a:r>
            <a:endParaRPr lang="en-GB" dirty="0" smtClean="0">
              <a:ea typeface="Arial" pitchFamily="34" charset="0"/>
              <a:cs typeface="Arial" pitchFamily="34" charset="0"/>
            </a:endParaRPr>
          </a:p>
          <a:p>
            <a:pPr marL="345384" indent="-345384" algn="just" defTabSz="921025">
              <a:lnSpc>
                <a:spcPct val="115000"/>
              </a:lnSpc>
              <a:tabLst>
                <a:tab pos="2886517" algn="ctr"/>
                <a:tab pos="5773034" algn="r"/>
                <a:tab pos="460513" algn="l"/>
              </a:tabLst>
              <a:defRPr/>
            </a:pPr>
            <a:r>
              <a:rPr lang="en-GB" sz="1000" b="1" dirty="0" smtClean="0">
                <a:ea typeface="Arial" pitchFamily="34" charset="0"/>
                <a:cs typeface="Arial" pitchFamily="34" charset="0"/>
              </a:rPr>
              <a:t>Reference</a:t>
            </a:r>
            <a:endParaRPr lang="en-GB" sz="1000" b="1" dirty="0">
              <a:ea typeface="Arial" pitchFamily="34" charset="0"/>
              <a:cs typeface="Arial" pitchFamily="34" charset="0"/>
            </a:endParaRPr>
          </a:p>
          <a:p>
            <a:pPr marL="230256" indent="-230256" defTabSz="921025">
              <a:buFont typeface="+mj-lt"/>
              <a:buAutoNum type="arabicPeriod"/>
              <a:defRPr/>
            </a:pPr>
            <a:r>
              <a:rPr lang="en-GB" sz="800" dirty="0" err="1"/>
              <a:t>Schaad</a:t>
            </a:r>
            <a:r>
              <a:rPr lang="en-GB" sz="800" dirty="0"/>
              <a:t> UB. OM-85 BV, an </a:t>
            </a:r>
            <a:r>
              <a:rPr lang="en-GB" sz="800" dirty="0" err="1"/>
              <a:t>immunostimulant</a:t>
            </a:r>
            <a:r>
              <a:rPr lang="en-GB" sz="800" dirty="0"/>
              <a:t> in </a:t>
            </a:r>
            <a:r>
              <a:rPr lang="en-GB" sz="800" dirty="0" err="1"/>
              <a:t>pediatric</a:t>
            </a:r>
            <a:r>
              <a:rPr lang="en-GB" sz="800" dirty="0"/>
              <a:t> recurrent respiratory tract infections: a systematic review. </a:t>
            </a:r>
            <a:r>
              <a:rPr lang="en-GB" sz="800" i="1" dirty="0"/>
              <a:t>World J </a:t>
            </a:r>
            <a:r>
              <a:rPr lang="en-GB" sz="800" i="1" dirty="0" err="1"/>
              <a:t>Pediatr</a:t>
            </a:r>
            <a:r>
              <a:rPr lang="en-GB" sz="800" dirty="0"/>
              <a:t> 2010; 6: 5–12.</a:t>
            </a:r>
            <a:endParaRPr lang="en-GB" sz="800" b="1" dirty="0"/>
          </a:p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4187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zh-CN" smtClean="0"/>
              <a:t>OM-85 is a bacterial lysat, and It was shown that OM-85 reduced RRTIs by inducing innate and adaptive immunity. In this condition,  It is logical to think that Viral RTIs should be reduced by OM-85... We though that ıf we may reduce viral infections also may reduce wheezing episodes in children and we </a:t>
            </a:r>
            <a:r>
              <a:rPr lang="tr-TR" altLang="zh-CN" b="1" smtClean="0"/>
              <a:t>designed</a:t>
            </a:r>
            <a:r>
              <a:rPr lang="tr-TR" altLang="zh-CN" smtClean="0"/>
              <a:t> a sudy  in order to investigate</a:t>
            </a:r>
          </a:p>
        </p:txBody>
      </p:sp>
      <p:sp>
        <p:nvSpPr>
          <p:cNvPr id="62468" name="Slayt Numarası Yer Tutucus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8CC595-7BE7-49B9-8EE1-65494D221B7C}" type="slidenum">
              <a:rPr lang="tr-TR" altLang="zh-CN"/>
              <a:pPr algn="r" eaLnBrk="1" hangingPunct="1">
                <a:spcBef>
                  <a:spcPct val="0"/>
                </a:spcBef>
              </a:pPr>
              <a:t>30</a:t>
            </a:fld>
            <a:endParaRPr lang="tr-TR" altLang="zh-CN"/>
          </a:p>
        </p:txBody>
      </p:sp>
    </p:spTree>
    <p:extLst>
      <p:ext uri="{BB962C8B-B14F-4D97-AF65-F5344CB8AC3E}">
        <p14:creationId xmlns:p14="http://schemas.microsoft.com/office/powerpoint/2010/main" val="2387739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70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indent="-230188" algn="just" defTabSz="920750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60375" algn="l"/>
                <a:tab pos="2886075" algn="ctr"/>
                <a:tab pos="5772150" algn="r"/>
              </a:tabLst>
            </a:pPr>
            <a:r>
              <a:rPr lang="en-GB" altLang="zh-CN" sz="1000" smtClean="0"/>
              <a:t>This study was conducted in Ankara, Turkey, in a population of children with recurrent wheezing induced by respiratory tract illness (≥3 events in prior 6 months). </a:t>
            </a:r>
            <a:endParaRPr lang="en-GB" altLang="zh-CN" sz="1000" smtClean="0">
              <a:cs typeface="Arial" panose="020B0604020202020204" pitchFamily="34" charset="0"/>
            </a:endParaRPr>
          </a:p>
          <a:p>
            <a:pPr marL="230188" indent="-230188" algn="just" defTabSz="920750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60375" algn="l"/>
                <a:tab pos="2886075" algn="ctr"/>
                <a:tab pos="5772150" algn="r"/>
              </a:tabLst>
            </a:pPr>
            <a:r>
              <a:rPr lang="en-GB" altLang="zh-CN" sz="1000" smtClean="0"/>
              <a:t>Study treatment (OM-85 BV or placebo, once daily) was given according to the registered 10-10-10 dosing regimen in the first 3 months of the study. </a:t>
            </a:r>
            <a:endParaRPr lang="en-GB" altLang="zh-CN" sz="1000" smtClean="0">
              <a:cs typeface="Arial" panose="020B0604020202020204" pitchFamily="34" charset="0"/>
            </a:endParaRPr>
          </a:p>
          <a:p>
            <a:pPr marL="230188" indent="-230188" algn="just" defTabSz="920750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60375" algn="l"/>
                <a:tab pos="2886075" algn="ctr"/>
                <a:tab pos="5772150" algn="r"/>
              </a:tabLst>
            </a:pPr>
            <a:r>
              <a:rPr lang="en-GB" altLang="zh-CN" sz="1000" smtClean="0">
                <a:cs typeface="Arial" panose="020B0604020202020204" pitchFamily="34" charset="0"/>
              </a:rPr>
              <a:t>Primary endpoint: number of acute wheezing attacks, defined as episodes of progressively increasing shortness of breath, cough, wheezing, chest retraction or tightness (or any combination thereof) lasting for &gt;6 hours in the presence of a normal chest x-ray.</a:t>
            </a:r>
          </a:p>
          <a:p>
            <a:pPr marL="230188" indent="-230188" algn="just" defTabSz="920750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60375" algn="l"/>
                <a:tab pos="2886075" algn="ctr"/>
                <a:tab pos="5772150" algn="r"/>
              </a:tabLst>
            </a:pPr>
            <a:r>
              <a:rPr lang="en-GB" altLang="zh-CN" sz="1000" smtClean="0">
                <a:cs typeface="Arial" panose="020B0604020202020204" pitchFamily="34" charset="0"/>
              </a:rPr>
              <a:t>Other endpoints: number of acute RTIs, defined as presence of diagnostic symptoms (acute nasopharyngitis, sinusitis, acute otitis, tonsillitis, viral croup or pneumonia) for &gt;48 hours; number of acute nasopharyngitis events; duration of wheezing attack from diagnosis to assessment of clinical cure by investigator; number/duration of hospitalisations. Safety was recorded throughout. </a:t>
            </a:r>
          </a:p>
          <a:p>
            <a:pPr marL="230188" indent="-230188" algn="just" defTabSz="920750" eaLnBrk="1" hangingPunct="1">
              <a:lnSpc>
                <a:spcPct val="115000"/>
              </a:lnSpc>
              <a:spcBef>
                <a:spcPct val="0"/>
              </a:spcBef>
              <a:spcAft>
                <a:spcPts val="1213"/>
              </a:spcAft>
              <a:buFont typeface="Symbol" panose="05050102010706020507" pitchFamily="18" charset="2"/>
              <a:buChar char=""/>
              <a:tabLst>
                <a:tab pos="460375" algn="l"/>
                <a:tab pos="2886075" algn="ctr"/>
                <a:tab pos="5772150" algn="r"/>
              </a:tabLst>
            </a:pPr>
            <a:r>
              <a:rPr lang="en-GB" altLang="zh-CN" sz="1000" smtClean="0">
                <a:cs typeface="Arial" panose="020B0604020202020204" pitchFamily="34" charset="0"/>
              </a:rPr>
              <a:t>As with most clinical studies of OM-85 BV, double-blind treatment was administered according to the registered 10-10-10 dosing regimen.</a:t>
            </a:r>
            <a:endParaRPr lang="en-GB" altLang="zh-CN" smtClean="0">
              <a:cs typeface="Arial" panose="020B0604020202020204" pitchFamily="34" charset="0"/>
            </a:endParaRPr>
          </a:p>
          <a:p>
            <a:pPr marL="230188" indent="-230188" algn="just" defTabSz="920750" eaLnBrk="1" hangingPunct="1">
              <a:lnSpc>
                <a:spcPct val="115000"/>
              </a:lnSpc>
              <a:spcBef>
                <a:spcPct val="0"/>
              </a:spcBef>
              <a:tabLst>
                <a:tab pos="460375" algn="l"/>
                <a:tab pos="2886075" algn="ctr"/>
                <a:tab pos="5772150" algn="r"/>
              </a:tabLst>
            </a:pPr>
            <a:r>
              <a:rPr lang="en-GB" altLang="zh-CN" sz="1000" b="1" smtClean="0">
                <a:cs typeface="Arial" panose="020B0604020202020204" pitchFamily="34" charset="0"/>
              </a:rPr>
              <a:t>Reference</a:t>
            </a:r>
          </a:p>
          <a:p>
            <a:pPr marL="230188" indent="-230188" algn="just" defTabSz="920750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  <a:tabLst>
                <a:tab pos="460375" algn="l"/>
                <a:tab pos="2886075" algn="ctr"/>
                <a:tab pos="5772150" algn="r"/>
              </a:tabLst>
            </a:pPr>
            <a:r>
              <a:rPr lang="en-GB" altLang="zh-CN" sz="800" smtClean="0">
                <a:cs typeface="Arial" panose="020B0604020202020204" pitchFamily="34" charset="0"/>
              </a:rPr>
              <a:t>Razi et al. The immunostimulant OM-85 BV prevents wheezing attacks in preschool children. </a:t>
            </a:r>
            <a:r>
              <a:rPr lang="en-GB" altLang="zh-CN" sz="800" i="1" smtClean="0">
                <a:cs typeface="Arial" panose="020B0604020202020204" pitchFamily="34" charset="0"/>
              </a:rPr>
              <a:t>J Allergy Clin Immunol </a:t>
            </a:r>
            <a:r>
              <a:rPr lang="en-GB" altLang="zh-CN" sz="800" smtClean="0">
                <a:cs typeface="Arial" panose="020B0604020202020204" pitchFamily="34" charset="0"/>
              </a:rPr>
              <a:t>2010; 126: 763-769.</a:t>
            </a:r>
          </a:p>
          <a:p>
            <a:pPr marL="230188" indent="-230188" defTabSz="920750" eaLnBrk="1" hangingPunct="1">
              <a:spcBef>
                <a:spcPct val="0"/>
              </a:spcBef>
              <a:tabLst>
                <a:tab pos="460375" algn="l"/>
                <a:tab pos="2886075" algn="ctr"/>
                <a:tab pos="5772150" algn="r"/>
              </a:tabLst>
            </a:pPr>
            <a:endParaRPr lang="en-GB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6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E5E7786-1AC3-41F2-B0E7-E5F1B6C4E93F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1A29890-CD37-4146-9FB3-2B715A6E8E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075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9CD0E-35EC-4D89-8468-1D03081FCC33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F41C-463C-4AF7-AA04-BC49115F5F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03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BE00-C11F-4954-918C-50A948B5B2F0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1F814-8339-4A56-8C88-8922A08BD8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56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71500" indent="-190500">
              <a:buClr>
                <a:srgbClr val="575C5F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5942" y="854888"/>
            <a:ext cx="8691563" cy="1223962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0093B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6" name="Espace réservé du contenu 8"/>
          <p:cNvSpPr>
            <a:spLocks noGrp="1"/>
          </p:cNvSpPr>
          <p:nvPr>
            <p:ph sz="quarter" idx="11"/>
          </p:nvPr>
        </p:nvSpPr>
        <p:spPr>
          <a:xfrm>
            <a:off x="443880" y="233645"/>
            <a:ext cx="3048000" cy="646113"/>
          </a:xfrm>
        </p:spPr>
        <p:txBody>
          <a:bodyPr/>
          <a:lstStyle>
            <a:lvl1pPr marL="0" indent="0">
              <a:buNone/>
              <a:defRPr sz="1800">
                <a:solidFill>
                  <a:srgbClr val="81888D"/>
                </a:solidFill>
              </a:defRPr>
            </a:lvl1pPr>
            <a:lvl4pPr marL="1244600" indent="0">
              <a:buNone/>
              <a:defRPr/>
            </a:lvl4pPr>
            <a:lvl5pPr marL="1714500" indent="0" algn="l">
              <a:buNone/>
              <a:defRPr sz="1800">
                <a:solidFill>
                  <a:srgbClr val="81888D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45319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87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0"/>
            <a:ext cx="7440688" cy="1268759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84" y="1316736"/>
            <a:ext cx="8424863" cy="4743268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649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71500" indent="-190500">
              <a:buClr>
                <a:srgbClr val="575C5F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5942" y="854888"/>
            <a:ext cx="8691563" cy="1223962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0093B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6" name="Espace réservé du contenu 8"/>
          <p:cNvSpPr>
            <a:spLocks noGrp="1"/>
          </p:cNvSpPr>
          <p:nvPr>
            <p:ph sz="quarter" idx="11"/>
          </p:nvPr>
        </p:nvSpPr>
        <p:spPr>
          <a:xfrm>
            <a:off x="443880" y="233645"/>
            <a:ext cx="3048000" cy="646113"/>
          </a:xfrm>
        </p:spPr>
        <p:txBody>
          <a:bodyPr/>
          <a:lstStyle>
            <a:lvl1pPr marL="0" indent="0">
              <a:buNone/>
              <a:defRPr sz="1800">
                <a:solidFill>
                  <a:srgbClr val="81888D"/>
                </a:solidFill>
              </a:defRPr>
            </a:lvl1pPr>
            <a:lvl4pPr marL="1244600" indent="0">
              <a:buNone/>
              <a:defRPr/>
            </a:lvl4pPr>
            <a:lvl5pPr marL="1714500" indent="0" algn="l">
              <a:buNone/>
              <a:defRPr sz="1800">
                <a:solidFill>
                  <a:srgbClr val="81888D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93377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71500" indent="-190500">
              <a:buClr>
                <a:srgbClr val="575C5F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5942" y="854888"/>
            <a:ext cx="8691563" cy="1223962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0093B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6" name="Espace réservé du contenu 8"/>
          <p:cNvSpPr>
            <a:spLocks noGrp="1"/>
          </p:cNvSpPr>
          <p:nvPr>
            <p:ph sz="quarter" idx="11"/>
          </p:nvPr>
        </p:nvSpPr>
        <p:spPr>
          <a:xfrm>
            <a:off x="443880" y="233645"/>
            <a:ext cx="3048000" cy="646113"/>
          </a:xfrm>
        </p:spPr>
        <p:txBody>
          <a:bodyPr/>
          <a:lstStyle>
            <a:lvl1pPr marL="0" indent="0">
              <a:buNone/>
              <a:defRPr sz="1800">
                <a:solidFill>
                  <a:srgbClr val="81888D"/>
                </a:solidFill>
              </a:defRPr>
            </a:lvl1pPr>
            <a:lvl4pPr marL="1244600" indent="0">
              <a:buNone/>
              <a:defRPr/>
            </a:lvl4pPr>
            <a:lvl5pPr marL="1714500" indent="0" algn="l">
              <a:buNone/>
              <a:defRPr sz="1800">
                <a:solidFill>
                  <a:srgbClr val="81888D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682562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71500" indent="-190500">
              <a:buClr>
                <a:srgbClr val="575C5F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5942" y="854888"/>
            <a:ext cx="8691563" cy="1223962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0093B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6" name="Espace réservé du contenu 8"/>
          <p:cNvSpPr>
            <a:spLocks noGrp="1"/>
          </p:cNvSpPr>
          <p:nvPr>
            <p:ph sz="quarter" idx="11"/>
          </p:nvPr>
        </p:nvSpPr>
        <p:spPr>
          <a:xfrm>
            <a:off x="443880" y="233645"/>
            <a:ext cx="3048000" cy="646113"/>
          </a:xfrm>
        </p:spPr>
        <p:txBody>
          <a:bodyPr/>
          <a:lstStyle>
            <a:lvl1pPr marL="0" indent="0">
              <a:buNone/>
              <a:defRPr sz="1800">
                <a:solidFill>
                  <a:srgbClr val="81888D"/>
                </a:solidFill>
              </a:defRPr>
            </a:lvl1pPr>
            <a:lvl4pPr marL="1244600" indent="0">
              <a:buNone/>
              <a:defRPr/>
            </a:lvl4pPr>
            <a:lvl5pPr marL="1714500" indent="0" algn="l">
              <a:buNone/>
              <a:defRPr sz="1800">
                <a:solidFill>
                  <a:srgbClr val="81888D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127200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99166472-23E9-4C35-A696-9F9ED1383DD3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7D35BAE-D327-46B4-B1D8-06C6F40EBB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102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79D2A4CB-1622-4E5D-9199-DAB8D03FE57F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C957150-D162-4D3D-89C7-578C822D97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63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AA6E-9508-41CC-883D-5C989B89E040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62C40-EABF-4F65-8A0B-95BE28ADCE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80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88BF8380-135F-4A28-80E1-37E6FC28D07F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154F75C-38B8-4F0B-A2B9-BB0D02EF5F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034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6591D806-4C24-4EB4-9CDE-355698A566FF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8FD7E83-73BC-4435-BD86-8E810D52F0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35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65F92FC6-2016-4D6D-8416-441B2FCCC873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CF23DA5-A00B-4EAA-B085-F5AFA7F5EF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230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2FCA8502-08B8-469E-8789-9F1F337F5D1B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4C6E69E-BEE8-4AC0-B818-43EDE5EE0F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681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D90F5CE8-76B1-4554-A970-773ADF6500B4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B8CDF26-5F0B-4019-82F6-9888CB74DF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657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4F47B9A0-1B52-4FAF-9598-7E992424E556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34399B8-4497-4511-9594-A233AC5773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747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9649EFFA-0E2F-4CEF-8D93-6DDC8F91327C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1321D0F-835C-409D-A568-4C6ABC3B86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374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EDCA4DFA-554D-4C5D-9248-7BC3212F123E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6A3002D-DC22-41FF-A0E2-BF23FC0B8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63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5FE80089-6553-47C3-A3EB-56A00D04D72B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CBF0521-DCF1-47CB-821D-7F1C750F54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45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4DD82FF-C946-45B6-A918-BC79FCA427A5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089913F-911E-4853-B7FC-A87714792E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688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B424-BC21-473F-B2E1-36022C746485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1DB0-429A-4C16-AEF2-847196DCB3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23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98672-4082-4A17-9F5E-F9CA3AC7508F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C42EE-67CC-4ECF-920A-8DAFF78BE4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96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C7DE-24DC-4135-B450-8039AB5712EE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4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4FA7-E302-41F2-B961-98B099E215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69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14772-124D-4446-9A86-9A225BD24FEF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3CD4-E5EC-43DF-8A0D-47006A0B47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40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B1D20-6618-429E-838E-48A1FE316CE1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5B69-3D06-4EDB-9662-FCBD9ECB68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31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直角三角形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</a:endParaRPr>
          </a:p>
        </p:txBody>
      </p:sp>
      <p:sp>
        <p:nvSpPr>
          <p:cNvPr id="7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8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586E-1679-493C-A2C4-726652BC8F7B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4EA30-0FBE-42CA-9C72-560DD40D3E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83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028" name="标题占位符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tr-TR" smtClean="0"/>
          </a:p>
        </p:txBody>
      </p:sp>
      <p:sp>
        <p:nvSpPr>
          <p:cNvPr id="1029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tr-TR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F1F48458-BE7C-4003-A016-239133105600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64A86915-6361-4488-9F13-DAF4406301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1033" name="组合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altLang="zh-CN" sz="1800">
                <a:latin typeface="Constantia" pitchFamily="18" charset="0"/>
              </a:endParaRPr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altLang="zh-CN" sz="1800">
                <a:latin typeface="Constantia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0" r:id="rId2"/>
    <p:sldLayoutId id="2147484409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10" r:id="rId9"/>
    <p:sldLayoutId id="2147484406" r:id="rId10"/>
    <p:sldLayoutId id="2147484407" r:id="rId11"/>
    <p:sldLayoutId id="2147484411" r:id="rId12"/>
    <p:sldLayoutId id="2147484412" r:id="rId13"/>
    <p:sldLayoutId id="2147484413" r:id="rId14"/>
    <p:sldLayoutId id="2147484414" r:id="rId15"/>
    <p:sldLayoutId id="2147484415" r:id="rId16"/>
    <p:sldLayoutId id="2147484416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隶书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 descr="图片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rgbClr val="898989"/>
                </a:solidFill>
                <a:ea typeface="微软雅黑" pitchFamily="34" charset="-122"/>
              </a:defRPr>
            </a:lvl1pPr>
          </a:lstStyle>
          <a:p>
            <a:pPr>
              <a:defRPr/>
            </a:pPr>
            <a:fld id="{7B43FECE-687D-4E41-A271-F624006CDD3A}" type="datetimeFigureOut">
              <a:rPr lang="zh-CN" altLang="en-US"/>
              <a:pPr>
                <a:defRPr/>
              </a:pPr>
              <a:t>2016/4/27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>
                <a:solidFill>
                  <a:srgbClr val="898989"/>
                </a:solidFill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F9261014-D9B7-4EA4-ADBF-81D6F31F31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itchFamily="34" charset="0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itchFamily="34" charset="0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itchFamily="34" charset="0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pn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png"/><Relationship Id="rId5" Type="http://schemas.openxmlformats.org/officeDocument/2006/relationships/image" Target="../media/image65.png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hyperlink" Target="http://www.google.com.tr/url?sa=i&amp;rct=j&amp;q=&amp;esrc=s&amp;source=images&amp;cd=&amp;cad=rja&amp;uact=8&amp;docid=aAt6oApCMp8rdM&amp;tbnid=sUpAVtQvsleWZM:&amp;ved=0CAcQjRw&amp;url=http://www.meleklermekani.com/threads/calismak-ve-basari-arasindaki-iliski.205971/&amp;ei=8M8QVL-7DMWWatCpguAN&amp;bvm=bv.74894050,d.d2s&amp;psig=AFQjCNFGuj4-s3DF6o_ne2OYr5NtqFan1g&amp;ust=1410474280802568" TargetMode="Externa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9.png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9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tr/url?sa=i&amp;rct=j&amp;q=&amp;esrc=s&amp;source=images&amp;cd=&amp;cad=rja&amp;uact=8&amp;docid=_qIfuZ0e2SGkJM&amp;tbnid=SCGdmfK-8y3VKM:&amp;ved=0CAcQjRw&amp;url=http://www.ucdmc.ucdavis.edu/cancer/research/sharedresources/epidemiology.html&amp;ei=kDs4VMXIM4vBPOO9gIAI&amp;bvm=bv.77161500,d.bGQ&amp;psig=AFQjCNF398nPfVlimF0jd8Oy764WUkCY7A&amp;ust=1413057781360168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9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8.png"/><Relationship Id="rId5" Type="http://schemas.openxmlformats.org/officeDocument/2006/relationships/oleObject" Target="../embeddings/Microsoft_Excel_97-2003__al__ma_Sayfas_1.xls"/><Relationship Id="rId4" Type="http://schemas.openxmlformats.org/officeDocument/2006/relationships/oleObject" Target="../embeddings/oleObject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2.xml"/><Relationship Id="rId2" Type="http://schemas.openxmlformats.org/officeDocument/2006/relationships/hyperlink" Target="http://www.google.com.tr/url?sa=i&amp;rct=j&amp;q=&amp;esrc=s&amp;source=images&amp;cd=&amp;ved=0ahUKEwjR_9D_g6PMAhVMvRoKHVv0AFMQjRwIBw&amp;url=http://primaldocs.com/members-blog/6-possible-causes-of-failed-weight-loss/&amp;bvm=bv.119745492,d.bGs&amp;psig=AFQjCNEUjMp3rhzVLyRrS0zVcf5Z5MaMMA&amp;ust=1461441475327987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7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663928" y="1999385"/>
            <a:ext cx="7779630" cy="954107"/>
          </a:xfrm>
          <a:prstGeom prst="rect">
            <a:avLst/>
          </a:prstGeom>
          <a:ln w="9525" cap="flat" cmpd="sng" algn="ctr">
            <a:solidFill>
              <a:schemeClr val="accent6">
                <a:shade val="50000"/>
                <a:satMod val="103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r-TR" sz="2800" smtClean="0">
                <a:solidFill>
                  <a:srgbClr val="0070C0"/>
                </a:solidFill>
              </a:rPr>
              <a:t>Sık enfeksiyon geçiren çocuğa tedavi yaklaşımı</a:t>
            </a:r>
            <a:br>
              <a:rPr lang="tr-TR" sz="2800" smtClean="0">
                <a:solidFill>
                  <a:srgbClr val="0070C0"/>
                </a:solidFill>
              </a:rPr>
            </a:br>
            <a:r>
              <a:rPr lang="tr-TR" sz="2800" smtClean="0">
                <a:solidFill>
                  <a:srgbClr val="0070C0"/>
                </a:solidFill>
              </a:rPr>
              <a:t>immünstimülan ve bakteriyel lizatların kullanımı</a:t>
            </a: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5" name="2 Alt Başlık"/>
          <p:cNvSpPr txBox="1">
            <a:spLocks/>
          </p:cNvSpPr>
          <p:nvPr/>
        </p:nvSpPr>
        <p:spPr bwMode="auto">
          <a:xfrm>
            <a:off x="1673423" y="3589462"/>
            <a:ext cx="5760640" cy="759353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tr-T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Dr. Cem Hasan Razi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4841875"/>
            <a:ext cx="1728787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869160"/>
            <a:ext cx="4269635" cy="1839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0255"/>
            <a:ext cx="8316416" cy="1202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" r="6924"/>
          <a:stretch>
            <a:fillRect/>
          </a:stretch>
        </p:blipFill>
        <p:spPr bwMode="auto">
          <a:xfrm>
            <a:off x="1397322" y="1700213"/>
            <a:ext cx="742315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6632"/>
            <a:ext cx="7488831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Users\CEM\Desktop\OM85\resimler\preventio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624" y="2996952"/>
            <a:ext cx="1589080" cy="2175956"/>
          </a:xfrm>
          <a:prstGeom prst="snip2DiagRect">
            <a:avLst>
              <a:gd name="adj1" fmla="val 1817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16113"/>
            <a:ext cx="8713787" cy="4249737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ct val="0"/>
              </a:spcBef>
              <a:buClrTx/>
            </a:pPr>
            <a:r>
              <a:rPr lang="tr-TR" altLang="tr-TR" sz="2800" b="1" dirty="0" smtClean="0">
                <a:ea typeface="宋体" panose="02010600030101010101" pitchFamily="2" charset="-122"/>
              </a:rPr>
              <a:t>Aile eğitimi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</a:pPr>
            <a:r>
              <a:rPr lang="de-CH" altLang="tr-TR" sz="2800" b="1" dirty="0" smtClean="0">
                <a:ea typeface="宋体" panose="02010600030101010101" pitchFamily="2" charset="-122"/>
              </a:rPr>
              <a:t>Im</a:t>
            </a:r>
            <a:r>
              <a:rPr lang="tr-TR" altLang="tr-TR" sz="2800" b="1" dirty="0" err="1" smtClean="0">
                <a:ea typeface="宋体" panose="02010600030101010101" pitchFamily="2" charset="-122"/>
              </a:rPr>
              <a:t>münizasyon</a:t>
            </a:r>
            <a:endParaRPr lang="tr-TR" altLang="tr-TR" sz="2800" b="1" dirty="0" smtClean="0"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Tx/>
            </a:pPr>
            <a:r>
              <a:rPr lang="tr-TR" altLang="tr-TR" sz="2800" dirty="0" err="1" smtClean="0">
                <a:ea typeface="宋体" panose="02010600030101010101" pitchFamily="2" charset="-122"/>
              </a:rPr>
              <a:t>Kemoprofilaksi</a:t>
            </a:r>
            <a:endParaRPr lang="de-CH" altLang="tr-TR" sz="2800" dirty="0" smtClean="0"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Tx/>
            </a:pPr>
            <a:r>
              <a:rPr lang="tr-TR" altLang="tr-TR" sz="2800" dirty="0" smtClean="0">
                <a:ea typeface="宋体" panose="02010600030101010101" pitchFamily="2" charset="-122"/>
              </a:rPr>
              <a:t>Cerrahi</a:t>
            </a:r>
            <a:endParaRPr lang="de-CH" altLang="tr-TR" sz="2800" dirty="0" smtClean="0"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Tx/>
            </a:pPr>
            <a:r>
              <a:rPr lang="tr-TR" altLang="tr-TR" sz="2800" b="1" dirty="0" smtClean="0">
                <a:solidFill>
                  <a:srgbClr val="CA6920"/>
                </a:solidFill>
                <a:ea typeface="宋体" panose="02010600030101010101" pitchFamily="2" charset="-122"/>
              </a:rPr>
              <a:t>Non-spesifik </a:t>
            </a:r>
            <a:r>
              <a:rPr lang="tr-TR" altLang="tr-TR" sz="2800" b="1" dirty="0" err="1" smtClean="0">
                <a:solidFill>
                  <a:srgbClr val="CA6920"/>
                </a:solidFill>
                <a:ea typeface="宋体" panose="02010600030101010101" pitchFamily="2" charset="-122"/>
              </a:rPr>
              <a:t>immünstimülasyon</a:t>
            </a:r>
            <a:endParaRPr lang="de-CH" altLang="tr-TR" sz="2800" b="1" dirty="0" smtClean="0">
              <a:solidFill>
                <a:srgbClr val="CA6920"/>
              </a:solidFill>
              <a:ea typeface="宋体" panose="02010600030101010101" pitchFamily="2" charset="-122"/>
            </a:endParaRP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5441950" y="6208713"/>
            <a:ext cx="3667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tr-TR" altLang="tr-TR" sz="1200">
                <a:solidFill>
                  <a:srgbClr val="0070C0"/>
                </a:solidFill>
                <a:latin typeface="Arial Narrow" panose="020B0606020202030204" pitchFamily="34" charset="0"/>
              </a:rPr>
              <a:t>Schaad UB.</a:t>
            </a:r>
            <a:r>
              <a:rPr lang="en-US" altLang="tr-TR" sz="1200">
                <a:solidFill>
                  <a:srgbClr val="0070C0"/>
                </a:solidFill>
                <a:latin typeface="Arial Narrow" panose="020B0606020202030204" pitchFamily="34" charset="0"/>
              </a:rPr>
              <a:t>European Infectious Disease, 2012;6(2):111–5</a:t>
            </a:r>
            <a:endParaRPr lang="tr-TR" altLang="tr-TR" sz="120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fr-FR" altLang="tr-TR" sz="1200">
                <a:solidFill>
                  <a:srgbClr val="0070C0"/>
                </a:solidFill>
                <a:latin typeface="Arial Narrow" panose="020B0606020202030204" pitchFamily="34" charset="0"/>
              </a:rPr>
              <a:t>Van Woensel 2003, BMJ, 327, 36-40 </a:t>
            </a:r>
          </a:p>
          <a:p>
            <a:pPr eaLnBrk="1" hangingPunct="1"/>
            <a:r>
              <a:rPr lang="fr-FR" altLang="tr-TR" sz="1200">
                <a:solidFill>
                  <a:srgbClr val="0070C0"/>
                </a:solidFill>
                <a:latin typeface="Arial Narrow" panose="020B0606020202030204" pitchFamily="34" charset="0"/>
              </a:rPr>
              <a:t>Sethi 2001, Clin microbiol Rev, 14, 2, 336-63 (AECOPD</a:t>
            </a:r>
            <a:r>
              <a:rPr lang="tr-TR" altLang="tr-TR" sz="120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endParaRPr lang="fr-FR" altLang="tr-TR" sz="120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1560" y="548680"/>
            <a:ext cx="5072062" cy="792163"/>
          </a:xfrm>
          <a:prstGeom prst="rect">
            <a:avLst/>
          </a:prstGeom>
          <a:noFill/>
          <a:ln w="22860">
            <a:noFill/>
            <a:miter lim="800000"/>
            <a:headEnd/>
            <a:tailEnd/>
          </a:ln>
        </p:spPr>
        <p:txBody>
          <a:bodyPr lIns="72000" tIns="36000" rIns="72000" bIns="36000" anchor="b"/>
          <a:lstStyle/>
          <a:p>
            <a:pPr algn="ctr" eaLnBrk="1" hangingPunct="1">
              <a:lnSpc>
                <a:spcPts val="3100"/>
              </a:lnSpc>
              <a:spcBef>
                <a:spcPct val="50000"/>
              </a:spcBef>
              <a:defRPr/>
            </a:pPr>
            <a:r>
              <a:rPr lang="tr-T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Koruyucu Yöntemler</a:t>
            </a:r>
            <a:endParaRPr lang="en-GB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pic>
        <p:nvPicPr>
          <p:cNvPr id="4099" name="Picture 3" descr="C:\Users\CEM\Desktop\OM85\resimler\prevention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33375"/>
            <a:ext cx="1305950" cy="1788261"/>
          </a:xfrm>
          <a:prstGeom prst="snip2DiagRect">
            <a:avLst>
              <a:gd name="adj1" fmla="val 1817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CEM\Desktop\OM85\resimler\imagesCAI15LX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24743"/>
            <a:ext cx="4188340" cy="20004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extLst/>
        </p:spPr>
        <p:txBody>
          <a:bodyPr/>
          <a:lstStyle/>
          <a:p>
            <a:pPr>
              <a:defRPr/>
            </a:pPr>
            <a:r>
              <a:rPr lang="tr-TR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ahoma" pitchFamily="34" charset="0"/>
                <a:ea typeface="Calibri" pitchFamily="34" charset="0"/>
                <a:cs typeface="Tahoma" pitchFamily="34" charset="0"/>
              </a:rPr>
              <a:t>İmmünmodülat</a:t>
            </a:r>
            <a:r>
              <a:rPr lang="tr-TR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a typeface="Calibri" pitchFamily="34" charset="0"/>
                <a:cs typeface="Tahoma" pitchFamily="34" charset="0"/>
              </a:rPr>
              <a:t>ö</a:t>
            </a:r>
            <a:r>
              <a:rPr lang="tr-TR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ahoma" pitchFamily="34" charset="0"/>
                <a:ea typeface="Calibri" pitchFamily="34" charset="0"/>
                <a:cs typeface="Tahoma" pitchFamily="34" charset="0"/>
              </a:rPr>
              <a:t>r</a:t>
            </a:r>
            <a:r>
              <a:rPr lang="tr-T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tr-T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ahoma" pitchFamily="34" charset="0"/>
                <a:ea typeface="Calibri" pitchFamily="34" charset="0"/>
                <a:cs typeface="Tahoma" pitchFamily="34" charset="0"/>
              </a:rPr>
              <a:t>İla</a:t>
            </a:r>
            <a:r>
              <a:rPr lang="tr-T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a typeface="Calibri" pitchFamily="34" charset="0"/>
                <a:cs typeface="Tahoma" pitchFamily="34" charset="0"/>
              </a:rPr>
              <a:t>ç</a:t>
            </a:r>
            <a:r>
              <a:rPr lang="tr-T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ahoma" pitchFamily="34" charset="0"/>
                <a:ea typeface="Calibri" pitchFamily="34" charset="0"/>
                <a:cs typeface="Tahoma" pitchFamily="34" charset="0"/>
              </a:rPr>
              <a:t>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577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defRPr/>
            </a:pPr>
            <a:r>
              <a:rPr lang="tr-TR" dirty="0" err="1"/>
              <a:t>İmmünmodülatörler</a:t>
            </a:r>
            <a:r>
              <a:rPr lang="tr-TR" dirty="0"/>
              <a:t>, </a:t>
            </a:r>
            <a:r>
              <a:rPr lang="tr-TR" dirty="0" err="1"/>
              <a:t>immün</a:t>
            </a:r>
            <a:r>
              <a:rPr lang="tr-TR" dirty="0"/>
              <a:t> sistem üzerinde </a:t>
            </a:r>
            <a:r>
              <a:rPr lang="tr-TR" b="1" dirty="0" err="1"/>
              <a:t>süpresör</a:t>
            </a:r>
            <a:r>
              <a:rPr lang="tr-TR" b="1" dirty="0"/>
              <a:t> </a:t>
            </a:r>
            <a:r>
              <a:rPr lang="tr-TR" dirty="0"/>
              <a:t>veya </a:t>
            </a:r>
            <a:r>
              <a:rPr lang="tr-TR" b="1" dirty="0" err="1"/>
              <a:t>stimülan</a:t>
            </a:r>
            <a:r>
              <a:rPr lang="tr-TR" b="1" dirty="0"/>
              <a:t> </a:t>
            </a:r>
            <a:r>
              <a:rPr lang="tr-TR" dirty="0"/>
              <a:t>etki göstermek suretiyle aşağıdaki </a:t>
            </a:r>
            <a:r>
              <a:rPr lang="tr-TR" dirty="0" err="1"/>
              <a:t>immün</a:t>
            </a:r>
            <a:r>
              <a:rPr lang="tr-TR" dirty="0"/>
              <a:t> mekanizmalarda değişiklik yaparak </a:t>
            </a:r>
            <a:r>
              <a:rPr lang="tr-TR" b="1" dirty="0" err="1"/>
              <a:t>immün</a:t>
            </a:r>
            <a:r>
              <a:rPr lang="tr-TR" b="1" dirty="0"/>
              <a:t> sistemi modüle eden </a:t>
            </a:r>
            <a:r>
              <a:rPr lang="tr-TR" dirty="0" err="1"/>
              <a:t>substans</a:t>
            </a:r>
            <a:r>
              <a:rPr lang="tr-TR" dirty="0"/>
              <a:t> veya ilaçlardır. </a:t>
            </a:r>
            <a:endParaRPr lang="tr-TR" dirty="0" smtClean="0"/>
          </a:p>
          <a:p>
            <a:pPr lvl="1">
              <a:buFont typeface="Wingdings 2" panose="05020102010507070707" pitchFamily="18" charset="2"/>
              <a:buNone/>
              <a:defRPr/>
            </a:pPr>
            <a:r>
              <a:rPr lang="tr-TR" b="1" dirty="0" smtClean="0">
                <a:solidFill>
                  <a:srgbClr val="C00000"/>
                </a:solidFill>
              </a:rPr>
              <a:t>Etkileri</a:t>
            </a:r>
            <a:r>
              <a:rPr lang="tr-TR" b="1" dirty="0">
                <a:solidFill>
                  <a:srgbClr val="C00000"/>
                </a:solidFill>
              </a:rPr>
              <a:t>;</a:t>
            </a:r>
          </a:p>
          <a:p>
            <a:pPr lvl="1">
              <a:defRPr/>
            </a:pPr>
            <a:r>
              <a:rPr lang="tr-TR" b="1" dirty="0">
                <a:solidFill>
                  <a:srgbClr val="002060"/>
                </a:solidFill>
              </a:rPr>
              <a:t>Antijen tanınması ve fagositoz</a:t>
            </a:r>
          </a:p>
          <a:p>
            <a:pPr lvl="1">
              <a:defRPr/>
            </a:pPr>
            <a:r>
              <a:rPr lang="tr-TR" b="1" dirty="0">
                <a:solidFill>
                  <a:srgbClr val="002060"/>
                </a:solidFill>
              </a:rPr>
              <a:t>Lenfosit </a:t>
            </a:r>
            <a:r>
              <a:rPr lang="tr-TR" b="1" dirty="0" err="1">
                <a:solidFill>
                  <a:srgbClr val="002060"/>
                </a:solidFill>
              </a:rPr>
              <a:t>proliferasyonu</a:t>
            </a:r>
            <a:r>
              <a:rPr lang="tr-TR" b="1" dirty="0">
                <a:solidFill>
                  <a:srgbClr val="002060"/>
                </a:solidFill>
              </a:rPr>
              <a:t> ve </a:t>
            </a:r>
            <a:r>
              <a:rPr lang="tr-TR" b="1" dirty="0" err="1">
                <a:solidFill>
                  <a:srgbClr val="002060"/>
                </a:solidFill>
              </a:rPr>
              <a:t>diferansiyasyonu</a:t>
            </a:r>
            <a:endParaRPr lang="tr-TR" b="1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tr-TR" b="1" dirty="0">
                <a:solidFill>
                  <a:srgbClr val="002060"/>
                </a:solidFill>
              </a:rPr>
              <a:t>Antikor sentezi</a:t>
            </a:r>
          </a:p>
          <a:p>
            <a:pPr lvl="1">
              <a:defRPr/>
            </a:pPr>
            <a:r>
              <a:rPr lang="tr-TR" b="1" dirty="0" err="1">
                <a:solidFill>
                  <a:srgbClr val="002060"/>
                </a:solidFill>
              </a:rPr>
              <a:t>Aj</a:t>
            </a:r>
            <a:r>
              <a:rPr lang="tr-TR" b="1" dirty="0">
                <a:solidFill>
                  <a:srgbClr val="002060"/>
                </a:solidFill>
              </a:rPr>
              <a:t>-Ak etkileşimi</a:t>
            </a:r>
          </a:p>
          <a:p>
            <a:pPr lvl="1">
              <a:defRPr/>
            </a:pPr>
            <a:r>
              <a:rPr lang="tr-TR" b="1" dirty="0" err="1">
                <a:solidFill>
                  <a:srgbClr val="002060"/>
                </a:solidFill>
              </a:rPr>
              <a:t>İmmün</a:t>
            </a:r>
            <a:r>
              <a:rPr lang="tr-TR" b="1" dirty="0">
                <a:solidFill>
                  <a:srgbClr val="002060"/>
                </a:solidFill>
              </a:rPr>
              <a:t> cevapla ilişkili </a:t>
            </a:r>
            <a:r>
              <a:rPr lang="tr-TR" b="1" dirty="0" err="1">
                <a:solidFill>
                  <a:srgbClr val="002060"/>
                </a:solidFill>
              </a:rPr>
              <a:t>mediatörlerin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salınımı</a:t>
            </a:r>
            <a:endParaRPr lang="tr-TR" b="1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tr-TR" b="1" dirty="0">
                <a:solidFill>
                  <a:srgbClr val="002060"/>
                </a:solidFill>
              </a:rPr>
              <a:t>Hedef doku cevabının </a:t>
            </a:r>
            <a:r>
              <a:rPr lang="tr-TR" b="1" dirty="0" smtClean="0">
                <a:solidFill>
                  <a:srgbClr val="002060"/>
                </a:solidFill>
              </a:rPr>
              <a:t>düzenlenmesi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 bwMode="auto">
          <a:xfrm>
            <a:off x="457200" y="231490"/>
            <a:ext cx="8229600" cy="7923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tr-TR" altLang="tr-TR" sz="36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İmmünmodülatör</a:t>
            </a:r>
            <a:r>
              <a:rPr lang="tr-TR" altLang="tr-TR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İlaçlar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İçerik Yer Tutucusu"/>
          <p:cNvSpPr>
            <a:spLocks noGrp="1"/>
          </p:cNvSpPr>
          <p:nvPr>
            <p:ph idx="1"/>
          </p:nvPr>
        </p:nvSpPr>
        <p:spPr>
          <a:xfrm>
            <a:off x="365125" y="1878013"/>
            <a:ext cx="8289925" cy="467995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tr-TR" altLang="tr-TR" b="1" smtClean="0">
                <a:ea typeface="宋体" panose="02010600030101010101" pitchFamily="2" charset="-122"/>
              </a:rPr>
              <a:t>Sistemik enzim tedavisi (SET)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tr-TR" altLang="tr-TR" b="1" smtClean="0">
                <a:ea typeface="宋体" panose="02010600030101010101" pitchFamily="2" charset="-122"/>
              </a:rPr>
              <a:t>Timus ekstreleri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tr-TR" altLang="tr-TR" b="1" smtClean="0">
                <a:ea typeface="宋体" panose="02010600030101010101" pitchFamily="2" charset="-122"/>
              </a:rPr>
              <a:t>Transfer faktörleri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tr-TR" altLang="tr-TR" b="1" smtClean="0">
                <a:ea typeface="宋体" panose="02010600030101010101" pitchFamily="2" charset="-122"/>
              </a:rPr>
              <a:t>İsoprinosine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tr-TR" altLang="tr-TR" b="1" smtClean="0">
                <a:ea typeface="宋体" panose="02010600030101010101" pitchFamily="2" charset="-122"/>
              </a:rPr>
              <a:t>Beta Glukan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tr-TR" altLang="tr-TR" b="1" smtClean="0">
                <a:ea typeface="宋体" panose="02010600030101010101" pitchFamily="2" charset="-122"/>
              </a:rPr>
              <a:t>Bakteri ekstreleri</a:t>
            </a:r>
          </a:p>
        </p:txBody>
      </p:sp>
      <p:sp>
        <p:nvSpPr>
          <p:cNvPr id="40963" name="1 Başlık"/>
          <p:cNvSpPr txBox="1">
            <a:spLocks/>
          </p:cNvSpPr>
          <p:nvPr/>
        </p:nvSpPr>
        <p:spPr bwMode="auto">
          <a:xfrm>
            <a:off x="107950" y="260350"/>
            <a:ext cx="8805863" cy="13684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tr-TR" altLang="tr-TR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Tekrarlayan solunum yolu enfeksiyonlarında kullanılan </a:t>
            </a:r>
            <a:r>
              <a:rPr lang="tr-TR" altLang="tr-TR" sz="28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immünmodülatörler</a:t>
            </a:r>
            <a:endParaRPr lang="tr-TR" altLang="tr-TR" sz="28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0964" name="Picture 2" descr="http://iz4life.files.wordpress.com/2010/06/trifactorplu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2070100"/>
            <a:ext cx="17367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4606925"/>
            <a:ext cx="20494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t="7343" r="16132" b="7343"/>
          <a:stretch>
            <a:fillRect/>
          </a:stretch>
        </p:blipFill>
        <p:spPr bwMode="auto">
          <a:xfrm>
            <a:off x="5611813" y="2120900"/>
            <a:ext cx="1338262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4 Resim" descr="http://eng.corporacionnewport.com/images/product-images/ISOPRINOSINE_TA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8" r="6390" b="17529"/>
          <a:stretch>
            <a:fillRect/>
          </a:stretch>
        </p:blipFill>
        <p:spPr bwMode="auto">
          <a:xfrm>
            <a:off x="3768725" y="5084763"/>
            <a:ext cx="2836863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3 İçerik Yer Tutucusu" descr="Diabetic mender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60813"/>
            <a:ext cx="20891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9763" r="9502" b="9763"/>
          <a:stretch>
            <a:fillRect/>
          </a:stretch>
        </p:blipFill>
        <p:spPr bwMode="auto">
          <a:xfrm>
            <a:off x="5795963" y="1814513"/>
            <a:ext cx="317817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30388"/>
            <a:ext cx="7859713" cy="476726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200000"/>
              </a:lnSpc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tr-TR" sz="2800" b="1" dirty="0" smtClean="0"/>
              <a:t>SET: </a:t>
            </a:r>
            <a:r>
              <a:rPr lang="tr-TR" sz="2800" dirty="0" smtClean="0"/>
              <a:t>Çalışmalar yetersiz, düşük kalitede </a:t>
            </a:r>
          </a:p>
          <a:p>
            <a:pPr marL="457200" indent="-457200">
              <a:lnSpc>
                <a:spcPct val="200000"/>
              </a:lnSpc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tr-TR" sz="2800" b="1" dirty="0" smtClean="0"/>
              <a:t>TF: </a:t>
            </a:r>
            <a:r>
              <a:rPr lang="tr-TR" sz="2800" dirty="0" smtClean="0"/>
              <a:t>Sonuçlar çelişkili</a:t>
            </a:r>
          </a:p>
          <a:p>
            <a:pPr marL="457200" indent="-457200">
              <a:lnSpc>
                <a:spcPct val="200000"/>
              </a:lnSpc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tr-TR" sz="2800" b="1" dirty="0" err="1" smtClean="0"/>
              <a:t>İsoprinosine</a:t>
            </a:r>
            <a:r>
              <a:rPr lang="tr-TR" sz="2800" dirty="0" smtClean="0"/>
              <a:t> etkili değil</a:t>
            </a:r>
          </a:p>
          <a:p>
            <a:pPr marL="457200" indent="-457200">
              <a:lnSpc>
                <a:spcPct val="200000"/>
              </a:lnSpc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tr-TR" sz="2800" b="1" dirty="0" smtClean="0"/>
              <a:t>Beta </a:t>
            </a:r>
            <a:r>
              <a:rPr lang="tr-TR" sz="2800" b="1" dirty="0" err="1" smtClean="0"/>
              <a:t>glukan</a:t>
            </a:r>
            <a:r>
              <a:rPr lang="tr-TR" sz="2800" b="1" dirty="0" smtClean="0"/>
              <a:t> </a:t>
            </a:r>
            <a:r>
              <a:rPr lang="tr-TR" sz="2800" dirty="0" smtClean="0"/>
              <a:t>etkili gibi görünüyor ama çocuk çalışmaları yetersiz</a:t>
            </a:r>
          </a:p>
          <a:p>
            <a:pPr marL="457200" indent="-457200">
              <a:lnSpc>
                <a:spcPct val="200000"/>
              </a:lnSpc>
              <a:buClr>
                <a:srgbClr val="C00000"/>
              </a:buClr>
              <a:buSzPct val="100000"/>
              <a:buFont typeface="+mj-lt"/>
              <a:buAutoNum type="arabicPeriod"/>
              <a:defRPr/>
            </a:pPr>
            <a:r>
              <a:rPr lang="tr-TR" sz="2800" b="1" dirty="0" err="1" smtClean="0"/>
              <a:t>Timus</a:t>
            </a:r>
            <a:r>
              <a:rPr lang="tr-TR" sz="2800" b="1" dirty="0" smtClean="0"/>
              <a:t> ekstreleri: </a:t>
            </a:r>
            <a:r>
              <a:rPr lang="tr-TR" sz="2800" dirty="0" smtClean="0"/>
              <a:t>Yeni jenerasyon ürünler ile çalışmalar devam ediyor.</a:t>
            </a:r>
            <a:endParaRPr lang="tr-TR" sz="2800" dirty="0"/>
          </a:p>
        </p:txBody>
      </p:sp>
      <p:sp>
        <p:nvSpPr>
          <p:cNvPr id="4" name="1 Başlık"/>
          <p:cNvSpPr txBox="1">
            <a:spLocks/>
          </p:cNvSpPr>
          <p:nvPr/>
        </p:nvSpPr>
        <p:spPr bwMode="auto">
          <a:xfrm>
            <a:off x="168275" y="215900"/>
            <a:ext cx="8805863" cy="13684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tr-TR" altLang="tr-TR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Tekrarlayan solunum yolu enfeksiyonlarında kullanılan </a:t>
            </a:r>
            <a:r>
              <a:rPr lang="tr-TR" altLang="tr-TR" sz="28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immünmodülatörler</a:t>
            </a:r>
            <a:endParaRPr lang="tr-TR" altLang="tr-TR" sz="28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İçerik Yer Tutucusu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49738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tr-TR" altLang="tr-TR" b="1" smtClean="0">
                <a:ea typeface="宋体" panose="02010600030101010101" pitchFamily="2" charset="-122"/>
              </a:rPr>
              <a:t>Çocuk çalışmaları az</a:t>
            </a:r>
          </a:p>
          <a:p>
            <a:pPr>
              <a:lnSpc>
                <a:spcPct val="200000"/>
              </a:lnSpc>
            </a:pPr>
            <a:r>
              <a:rPr lang="tr-TR" altLang="tr-TR" b="1" smtClean="0">
                <a:ea typeface="宋体" panose="02010600030101010101" pitchFamily="2" charset="-122"/>
              </a:rPr>
              <a:t>Metodolojik problemler</a:t>
            </a:r>
          </a:p>
          <a:p>
            <a:pPr>
              <a:lnSpc>
                <a:spcPct val="200000"/>
              </a:lnSpc>
            </a:pPr>
            <a:r>
              <a:rPr lang="tr-TR" altLang="tr-TR" b="1" smtClean="0">
                <a:ea typeface="宋体" panose="02010600030101010101" pitchFamily="2" charset="-122"/>
              </a:rPr>
              <a:t>Vaka sayıları</a:t>
            </a:r>
          </a:p>
          <a:p>
            <a:pPr>
              <a:lnSpc>
                <a:spcPct val="200000"/>
              </a:lnSpc>
            </a:pPr>
            <a:r>
              <a:rPr lang="tr-TR" altLang="tr-TR" b="1" smtClean="0">
                <a:ea typeface="宋体" panose="02010600030101010101" pitchFamily="2" charset="-122"/>
              </a:rPr>
              <a:t>Kontrol grubu</a:t>
            </a:r>
          </a:p>
          <a:p>
            <a:pPr>
              <a:lnSpc>
                <a:spcPct val="200000"/>
              </a:lnSpc>
            </a:pPr>
            <a:r>
              <a:rPr lang="tr-TR" altLang="tr-TR" b="1" smtClean="0">
                <a:ea typeface="宋体" panose="02010600030101010101" pitchFamily="2" charset="-122"/>
              </a:rPr>
              <a:t>İstatistiksel heterojenite</a:t>
            </a:r>
          </a:p>
          <a:p>
            <a:pPr>
              <a:lnSpc>
                <a:spcPct val="200000"/>
              </a:lnSpc>
            </a:pPr>
            <a:r>
              <a:rPr lang="tr-TR" altLang="tr-TR" b="1" smtClean="0">
                <a:ea typeface="宋体" panose="02010600030101010101" pitchFamily="2" charset="-122"/>
              </a:rPr>
              <a:t>Çalışma kalitesi </a:t>
            </a:r>
          </a:p>
        </p:txBody>
      </p:sp>
      <p:sp>
        <p:nvSpPr>
          <p:cNvPr id="6" name="1 Başlık"/>
          <p:cNvSpPr txBox="1">
            <a:spLocks/>
          </p:cNvSpPr>
          <p:nvPr/>
        </p:nvSpPr>
        <p:spPr bwMode="auto">
          <a:xfrm>
            <a:off x="179388" y="188913"/>
            <a:ext cx="8805862" cy="13684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tr-TR" altLang="tr-TR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Tekrarlayan solunum yolu enfeksiyonlarında kullanılan </a:t>
            </a:r>
            <a:r>
              <a:rPr lang="tr-TR" altLang="tr-TR" sz="28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immünmodülatörler</a:t>
            </a:r>
            <a:endParaRPr lang="tr-TR" altLang="tr-TR" sz="28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713" y="256540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1650" y="260648"/>
            <a:ext cx="8229600" cy="86409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b="1" dirty="0">
                <a:latin typeface="Times New Roman"/>
                <a:ea typeface="Calibri"/>
                <a:cs typeface="Times New Roman"/>
              </a:rPr>
              <a:t>Bakteri </a:t>
            </a:r>
            <a:r>
              <a:rPr lang="tr-TR" b="1" dirty="0" err="1">
                <a:latin typeface="Times New Roman"/>
                <a:ea typeface="Calibri"/>
                <a:cs typeface="Times New Roman"/>
              </a:rPr>
              <a:t>ekstratları</a:t>
            </a:r>
            <a:r>
              <a:rPr lang="tr-TR" b="1" dirty="0">
                <a:latin typeface="Times New Roman"/>
                <a:ea typeface="Calibri"/>
                <a:cs typeface="Times New Roman"/>
              </a:rPr>
              <a:t> (</a:t>
            </a:r>
            <a:r>
              <a:rPr lang="tr-TR" b="1" dirty="0" err="1">
                <a:latin typeface="Times New Roman"/>
                <a:ea typeface="Calibri"/>
                <a:cs typeface="Times New Roman"/>
              </a:rPr>
              <a:t>lizatları</a:t>
            </a:r>
            <a:r>
              <a:rPr lang="tr-TR" b="1" dirty="0" smtClean="0">
                <a:latin typeface="Times New Roman"/>
                <a:ea typeface="Calibri"/>
                <a:cs typeface="Times New Roman"/>
              </a:rPr>
              <a:t>)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0825" y="1557338"/>
            <a:ext cx="8480425" cy="50006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tr-TR" dirty="0"/>
              <a:t>Bakteri </a:t>
            </a:r>
            <a:r>
              <a:rPr lang="tr-TR" dirty="0" err="1"/>
              <a:t>lizatları</a:t>
            </a:r>
            <a:r>
              <a:rPr lang="tr-TR" dirty="0"/>
              <a:t> ilk olarak 1970 </a:t>
            </a:r>
            <a:r>
              <a:rPr lang="tr-TR" dirty="0" err="1"/>
              <a:t>lerde</a:t>
            </a:r>
            <a:r>
              <a:rPr lang="tr-TR" dirty="0"/>
              <a:t> üretilmeye başlandığı günden bugüne tüm dünyada çok popüler oldu ve bugüne kadar yaklaşık 150 milyon hasta bu ilaçlarla tedavi edildi</a:t>
            </a:r>
            <a:r>
              <a:rPr lang="tr-TR" dirty="0" smtClean="0"/>
              <a:t>.</a:t>
            </a:r>
          </a:p>
          <a:p>
            <a:pPr>
              <a:defRPr/>
            </a:pPr>
            <a:r>
              <a:rPr lang="tr-TR" b="1" dirty="0">
                <a:solidFill>
                  <a:srgbClr val="C00000"/>
                </a:solidFill>
              </a:rPr>
              <a:t>İki jenerasyona ayrılabilir</a:t>
            </a:r>
            <a:r>
              <a:rPr lang="tr-TR" b="1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tr-TR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tr-TR" dirty="0"/>
              <a:t>Birinci jenerasyon ürünler </a:t>
            </a:r>
            <a:r>
              <a:rPr lang="tr-TR" b="1" dirty="0"/>
              <a:t>ölü bakteri veya </a:t>
            </a:r>
            <a:r>
              <a:rPr lang="tr-TR" b="1" dirty="0" err="1"/>
              <a:t>lizatlarını</a:t>
            </a:r>
            <a:r>
              <a:rPr lang="tr-TR" b="1" dirty="0"/>
              <a:t> </a:t>
            </a:r>
            <a:r>
              <a:rPr lang="tr-TR" dirty="0" smtClean="0"/>
              <a:t>içerir</a:t>
            </a:r>
          </a:p>
          <a:p>
            <a:pPr marL="857250" lvl="1" indent="-457200">
              <a:defRPr/>
            </a:pPr>
            <a:r>
              <a:rPr lang="tr-TR" dirty="0" smtClean="0"/>
              <a:t>Bunlarda bakteri antijenleri </a:t>
            </a:r>
            <a:r>
              <a:rPr lang="tr-TR" b="1" dirty="0" smtClean="0">
                <a:solidFill>
                  <a:srgbClr val="C00000"/>
                </a:solidFill>
              </a:rPr>
              <a:t>kimyasal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yöntemlerle elde </a:t>
            </a:r>
            <a:r>
              <a:rPr lang="tr-TR" dirty="0"/>
              <a:t>edilir </a:t>
            </a:r>
            <a:r>
              <a:rPr lang="tr-TR" dirty="0">
                <a:solidFill>
                  <a:srgbClr val="0070C0"/>
                </a:solidFill>
              </a:rPr>
              <a:t>(</a:t>
            </a:r>
            <a:r>
              <a:rPr lang="tr-TR" dirty="0" err="1">
                <a:solidFill>
                  <a:srgbClr val="0070C0"/>
                </a:solidFill>
              </a:rPr>
              <a:t>polyvalent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chemical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bacterial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lysates</a:t>
            </a:r>
            <a:r>
              <a:rPr lang="tr-TR" dirty="0" smtClean="0">
                <a:solidFill>
                  <a:srgbClr val="0070C0"/>
                </a:solidFill>
              </a:rPr>
              <a:t>-</a:t>
            </a:r>
            <a:r>
              <a:rPr lang="tr-TR" b="1" dirty="0" smtClean="0">
                <a:solidFill>
                  <a:srgbClr val="0070C0"/>
                </a:solidFill>
              </a:rPr>
              <a:t>PCBL</a:t>
            </a:r>
            <a:r>
              <a:rPr lang="tr-TR" dirty="0" smtClean="0">
                <a:solidFill>
                  <a:srgbClr val="0070C0"/>
                </a:solidFill>
              </a:rPr>
              <a:t>)</a:t>
            </a:r>
          </a:p>
          <a:p>
            <a:pPr marL="400050" lvl="1" indent="0">
              <a:buFont typeface="Wingdings 2" panose="05020102010507070707" pitchFamily="18" charset="2"/>
              <a:buNone/>
              <a:defRPr/>
            </a:pPr>
            <a:endParaRPr lang="tr-TR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tr-TR" dirty="0"/>
              <a:t>Yeni jenerasyon ürünler ise bakterilerin daha </a:t>
            </a:r>
            <a:r>
              <a:rPr lang="tr-TR" dirty="0" err="1"/>
              <a:t>immünojenik</a:t>
            </a:r>
            <a:r>
              <a:rPr lang="tr-TR" dirty="0"/>
              <a:t> </a:t>
            </a:r>
            <a:r>
              <a:rPr lang="tr-TR" dirty="0" err="1"/>
              <a:t>komponentlerini</a:t>
            </a:r>
            <a:r>
              <a:rPr lang="tr-TR" dirty="0"/>
              <a:t> içerir </a:t>
            </a:r>
            <a:r>
              <a:rPr lang="tr-TR" b="1" dirty="0"/>
              <a:t>(</a:t>
            </a:r>
            <a:r>
              <a:rPr lang="tr-TR" b="1" dirty="0" err="1"/>
              <a:t>ribosom</a:t>
            </a:r>
            <a:r>
              <a:rPr lang="tr-TR" b="1" dirty="0"/>
              <a:t>, </a:t>
            </a:r>
            <a:r>
              <a:rPr lang="tr-TR" b="1" dirty="0" err="1" smtClean="0"/>
              <a:t>proteoglikan</a:t>
            </a:r>
            <a:r>
              <a:rPr lang="tr-TR" b="1" dirty="0" smtClean="0"/>
              <a:t>)</a:t>
            </a:r>
          </a:p>
          <a:p>
            <a:pPr marL="857250" lvl="1" indent="-457200">
              <a:defRPr/>
            </a:pPr>
            <a:r>
              <a:rPr lang="tr-TR" dirty="0" smtClean="0"/>
              <a:t>Bunlarda bakteri antijenleri </a:t>
            </a:r>
            <a:r>
              <a:rPr lang="tr-TR" b="1" dirty="0" smtClean="0">
                <a:solidFill>
                  <a:srgbClr val="C00000"/>
                </a:solidFill>
              </a:rPr>
              <a:t>mekanik</a:t>
            </a:r>
            <a:r>
              <a:rPr lang="tr-TR" dirty="0" smtClean="0"/>
              <a:t> yöntemlerle elde edilir </a:t>
            </a:r>
            <a:r>
              <a:rPr lang="tr-TR" dirty="0">
                <a:solidFill>
                  <a:srgbClr val="0070C0"/>
                </a:solidFill>
              </a:rPr>
              <a:t>(</a:t>
            </a:r>
            <a:r>
              <a:rPr lang="tr-TR" dirty="0" err="1">
                <a:solidFill>
                  <a:srgbClr val="0070C0"/>
                </a:solidFill>
              </a:rPr>
              <a:t>polyvalent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mechanical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bacterial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lysates</a:t>
            </a:r>
            <a:r>
              <a:rPr lang="tr-TR" dirty="0" smtClean="0">
                <a:solidFill>
                  <a:srgbClr val="0070C0"/>
                </a:solidFill>
              </a:rPr>
              <a:t>-</a:t>
            </a:r>
            <a:r>
              <a:rPr lang="tr-TR" b="1" dirty="0" smtClean="0">
                <a:solidFill>
                  <a:srgbClr val="0070C0"/>
                </a:solidFill>
              </a:rPr>
              <a:t>PMBL</a:t>
            </a:r>
            <a:r>
              <a:rPr lang="tr-TR" dirty="0" smtClean="0">
                <a:solidFill>
                  <a:srgbClr val="0070C0"/>
                </a:solidFill>
              </a:rPr>
              <a:t>)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827584" y="2244004"/>
            <a:ext cx="3466728" cy="4137323"/>
          </a:xfrm>
          <a:solidFill>
            <a:srgbClr val="CC99FF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tr-TR" sz="2400" b="1" dirty="0" smtClean="0">
                <a:solidFill>
                  <a:srgbClr val="FF0000"/>
                </a:solidFill>
              </a:rPr>
              <a:t>OM-85 BV (</a:t>
            </a:r>
            <a:r>
              <a:rPr lang="tr-TR" sz="2400" b="1" dirty="0" err="1" smtClean="0">
                <a:solidFill>
                  <a:srgbClr val="FF0000"/>
                </a:solidFill>
              </a:rPr>
              <a:t>Vaxoral</a:t>
            </a:r>
            <a:r>
              <a:rPr lang="tr-TR" sz="2400" b="1" dirty="0" smtClean="0">
                <a:solidFill>
                  <a:srgbClr val="FF0000"/>
                </a:solidFill>
                <a:latin typeface="Calibri"/>
              </a:rPr>
              <a:t>®</a:t>
            </a:r>
            <a:r>
              <a:rPr lang="tr-TR" sz="2400" b="1" dirty="0" smtClean="0">
                <a:solidFill>
                  <a:srgbClr val="FF0000"/>
                </a:solidFill>
              </a:rPr>
              <a:t>)</a:t>
            </a:r>
          </a:p>
          <a:p>
            <a:pPr lvl="1">
              <a:defRPr/>
            </a:pPr>
            <a:r>
              <a:rPr lang="tr-TR" sz="2400" dirty="0" smtClean="0"/>
              <a:t>S. </a:t>
            </a:r>
            <a:r>
              <a:rPr lang="tr-TR" sz="2400" dirty="0" err="1" smtClean="0"/>
              <a:t>aureus</a:t>
            </a:r>
            <a:r>
              <a:rPr lang="tr-TR" sz="2400" dirty="0" smtClean="0"/>
              <a:t> </a:t>
            </a:r>
          </a:p>
          <a:p>
            <a:pPr lvl="1">
              <a:defRPr/>
            </a:pPr>
            <a:r>
              <a:rPr lang="tr-TR" sz="2400" dirty="0" smtClean="0"/>
              <a:t>S. </a:t>
            </a:r>
            <a:r>
              <a:rPr lang="tr-TR" sz="2400" dirty="0" err="1" smtClean="0"/>
              <a:t>viridans</a:t>
            </a:r>
            <a:endParaRPr lang="tr-TR" sz="2400" dirty="0" smtClean="0"/>
          </a:p>
          <a:p>
            <a:pPr lvl="1">
              <a:defRPr/>
            </a:pPr>
            <a:r>
              <a:rPr lang="tr-TR" sz="2400" dirty="0" smtClean="0"/>
              <a:t>S. </a:t>
            </a:r>
            <a:r>
              <a:rPr lang="tr-TR" sz="2400" dirty="0" err="1" smtClean="0"/>
              <a:t>pyogenes</a:t>
            </a:r>
            <a:endParaRPr lang="tr-TR" sz="2400" dirty="0" smtClean="0"/>
          </a:p>
          <a:p>
            <a:pPr lvl="1">
              <a:defRPr/>
            </a:pPr>
            <a:r>
              <a:rPr lang="tr-TR" sz="2400" dirty="0" smtClean="0"/>
              <a:t>S. </a:t>
            </a:r>
            <a:r>
              <a:rPr lang="tr-TR" sz="2400" dirty="0" err="1" smtClean="0"/>
              <a:t>pneumoniae</a:t>
            </a:r>
            <a:endParaRPr lang="tr-TR" sz="2400" dirty="0" smtClean="0"/>
          </a:p>
          <a:p>
            <a:pPr lvl="1">
              <a:defRPr/>
            </a:pPr>
            <a:r>
              <a:rPr lang="tr-TR" sz="2400" dirty="0" smtClean="0"/>
              <a:t>K. </a:t>
            </a:r>
            <a:r>
              <a:rPr lang="tr-TR" sz="2400" dirty="0" err="1" smtClean="0"/>
              <a:t>pneumoniae</a:t>
            </a:r>
            <a:r>
              <a:rPr lang="tr-TR" sz="2400" dirty="0" smtClean="0"/>
              <a:t> </a:t>
            </a:r>
          </a:p>
          <a:p>
            <a:pPr lvl="1">
              <a:defRPr/>
            </a:pPr>
            <a:r>
              <a:rPr lang="tr-TR" sz="2400" dirty="0" smtClean="0"/>
              <a:t>M. </a:t>
            </a:r>
            <a:r>
              <a:rPr lang="tr-TR" sz="2400" dirty="0" err="1" smtClean="0"/>
              <a:t>catarrhalis</a:t>
            </a:r>
            <a:endParaRPr lang="tr-TR" sz="2400" dirty="0" smtClean="0"/>
          </a:p>
          <a:p>
            <a:pPr lvl="1">
              <a:defRPr/>
            </a:pPr>
            <a:r>
              <a:rPr lang="tr-TR" sz="2400" dirty="0" smtClean="0"/>
              <a:t>H. </a:t>
            </a:r>
            <a:r>
              <a:rPr lang="tr-TR" sz="2400" dirty="0" err="1" smtClean="0"/>
              <a:t>influenzae</a:t>
            </a:r>
            <a:endParaRPr lang="tr-TR" sz="2400" dirty="0" smtClean="0"/>
          </a:p>
          <a:p>
            <a:pPr lvl="1">
              <a:defRPr/>
            </a:pPr>
            <a:r>
              <a:rPr lang="tr-TR" sz="2400" dirty="0" smtClean="0"/>
              <a:t>K. </a:t>
            </a:r>
            <a:r>
              <a:rPr lang="tr-TR" sz="2400" dirty="0" err="1" smtClean="0"/>
              <a:t>ozaenae</a:t>
            </a:r>
            <a:r>
              <a:rPr lang="tr-TR" sz="2400" dirty="0" smtClean="0"/>
              <a:t> </a:t>
            </a:r>
          </a:p>
          <a:p>
            <a:pPr lvl="1">
              <a:defRPr/>
            </a:pPr>
            <a:endParaRPr lang="tr-TR" sz="2400" dirty="0" smtClean="0"/>
          </a:p>
        </p:txBody>
      </p:sp>
      <p:sp>
        <p:nvSpPr>
          <p:cNvPr id="8" name="4 Metin Yer Tutucusu"/>
          <p:cNvSpPr>
            <a:spLocks noGrp="1"/>
          </p:cNvSpPr>
          <p:nvPr>
            <p:ph sz="quarter" idx="4"/>
          </p:nvPr>
        </p:nvSpPr>
        <p:spPr>
          <a:xfrm>
            <a:off x="5004048" y="2244005"/>
            <a:ext cx="3167335" cy="4137323"/>
          </a:xfrm>
          <a:solidFill>
            <a:srgbClr val="FFFF00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tr-TR" sz="2400" b="1" dirty="0" smtClean="0">
                <a:solidFill>
                  <a:srgbClr val="0070C0"/>
                </a:solidFill>
              </a:rPr>
              <a:t>LW 50020 (</a:t>
            </a:r>
            <a:r>
              <a:rPr lang="tr-TR" sz="2400" b="1" dirty="0" err="1" smtClean="0">
                <a:solidFill>
                  <a:srgbClr val="0070C0"/>
                </a:solidFill>
              </a:rPr>
              <a:t>Luivac</a:t>
            </a:r>
            <a:r>
              <a:rPr lang="tr-TR" sz="2400" b="1" dirty="0" smtClean="0">
                <a:solidFill>
                  <a:srgbClr val="0070C0"/>
                </a:solidFill>
              </a:rPr>
              <a:t>®) </a:t>
            </a:r>
          </a:p>
          <a:p>
            <a:pPr lvl="1">
              <a:defRPr/>
            </a:pPr>
            <a:r>
              <a:rPr lang="tr-TR" sz="2400" dirty="0" smtClean="0"/>
              <a:t>S. </a:t>
            </a:r>
            <a:r>
              <a:rPr lang="tr-TR" sz="2400" dirty="0" err="1" smtClean="0"/>
              <a:t>aureus</a:t>
            </a:r>
            <a:endParaRPr lang="tr-TR" sz="2400" dirty="0" smtClean="0"/>
          </a:p>
          <a:p>
            <a:pPr lvl="1">
              <a:defRPr/>
            </a:pPr>
            <a:r>
              <a:rPr lang="tr-TR" sz="2400" dirty="0" smtClean="0"/>
              <a:t>S. </a:t>
            </a:r>
            <a:r>
              <a:rPr lang="tr-TR" sz="2400" dirty="0" err="1" smtClean="0"/>
              <a:t>mitis</a:t>
            </a:r>
            <a:endParaRPr lang="tr-TR" sz="2400" dirty="0" smtClean="0"/>
          </a:p>
          <a:p>
            <a:pPr lvl="1">
              <a:defRPr/>
            </a:pPr>
            <a:r>
              <a:rPr lang="tr-TR" sz="2400" dirty="0" smtClean="0"/>
              <a:t>S. </a:t>
            </a:r>
            <a:r>
              <a:rPr lang="tr-TR" sz="2400" dirty="0" err="1" smtClean="0"/>
              <a:t>pyogenes</a:t>
            </a:r>
            <a:endParaRPr lang="tr-TR" sz="2400" dirty="0" smtClean="0"/>
          </a:p>
          <a:p>
            <a:pPr lvl="1">
              <a:defRPr/>
            </a:pPr>
            <a:r>
              <a:rPr lang="tr-TR" sz="2400" dirty="0" smtClean="0"/>
              <a:t>S. </a:t>
            </a:r>
            <a:r>
              <a:rPr lang="tr-TR" sz="2400" dirty="0" err="1" smtClean="0"/>
              <a:t>pneumoniae</a:t>
            </a:r>
            <a:endParaRPr lang="tr-TR" sz="2400" dirty="0" smtClean="0"/>
          </a:p>
          <a:p>
            <a:pPr lvl="1">
              <a:defRPr/>
            </a:pPr>
            <a:r>
              <a:rPr lang="tr-TR" sz="2400" dirty="0" smtClean="0"/>
              <a:t>K. </a:t>
            </a:r>
            <a:r>
              <a:rPr lang="tr-TR" sz="2400" dirty="0" err="1" smtClean="0"/>
              <a:t>pneumoniae</a:t>
            </a:r>
            <a:endParaRPr lang="tr-TR" sz="2400" dirty="0" smtClean="0"/>
          </a:p>
          <a:p>
            <a:pPr lvl="1">
              <a:defRPr/>
            </a:pPr>
            <a:r>
              <a:rPr lang="tr-TR" sz="2400" dirty="0" smtClean="0"/>
              <a:t>M. </a:t>
            </a:r>
            <a:r>
              <a:rPr lang="tr-TR" sz="2400" dirty="0" err="1" smtClean="0"/>
              <a:t>catarrhalis</a:t>
            </a:r>
            <a:endParaRPr lang="tr-TR" sz="2400" dirty="0" smtClean="0"/>
          </a:p>
          <a:p>
            <a:pPr lvl="1">
              <a:defRPr/>
            </a:pPr>
            <a:r>
              <a:rPr lang="tr-TR" sz="2400" dirty="0" smtClean="0"/>
              <a:t>H. </a:t>
            </a:r>
            <a:r>
              <a:rPr lang="tr-TR" sz="2400" dirty="0" err="1" smtClean="0"/>
              <a:t>influenzae</a:t>
            </a:r>
            <a:endParaRPr lang="tr-TR" sz="2400" dirty="0"/>
          </a:p>
        </p:txBody>
      </p:sp>
      <p:sp>
        <p:nvSpPr>
          <p:cNvPr id="6" name="1 Başlık"/>
          <p:cNvSpPr txBox="1">
            <a:spLocks/>
          </p:cNvSpPr>
          <p:nvPr/>
        </p:nvSpPr>
        <p:spPr bwMode="auto">
          <a:xfrm>
            <a:off x="467544" y="323652"/>
            <a:ext cx="8229600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tr-TR" b="1" smtClean="0">
                <a:latin typeface="Times New Roman"/>
                <a:ea typeface="Calibri"/>
                <a:cs typeface="Times New Roman"/>
              </a:rPr>
              <a:t>Bakteri ekstratları (lizatları)</a:t>
            </a:r>
            <a:endParaRPr lang="tr-TR" b="1" dirty="0"/>
          </a:p>
        </p:txBody>
      </p:sp>
      <p:sp>
        <p:nvSpPr>
          <p:cNvPr id="9" name="2 Metin Yer Tutucusu"/>
          <p:cNvSpPr>
            <a:spLocks noGrp="1"/>
          </p:cNvSpPr>
          <p:nvPr>
            <p:ph type="body" idx="1"/>
          </p:nvPr>
        </p:nvSpPr>
        <p:spPr>
          <a:xfrm>
            <a:off x="3914700" y="1421086"/>
            <a:ext cx="1449388" cy="639762"/>
          </a:xfrm>
        </p:spPr>
        <p:txBody>
          <a:bodyPr/>
          <a:lstStyle/>
          <a:p>
            <a:r>
              <a:rPr lang="tr-TR" altLang="tr-TR" sz="3600" dirty="0" smtClean="0">
                <a:solidFill>
                  <a:srgbClr val="FF0000"/>
                </a:solidFill>
                <a:ea typeface="宋体" panose="02010600030101010101" pitchFamily="2" charset="-122"/>
              </a:rPr>
              <a:t>PCBL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2 Metin Yer Tutucusu"/>
          <p:cNvSpPr>
            <a:spLocks noGrp="1"/>
          </p:cNvSpPr>
          <p:nvPr>
            <p:ph type="body" idx="1"/>
          </p:nvPr>
        </p:nvSpPr>
        <p:spPr>
          <a:xfrm>
            <a:off x="3986708" y="1709118"/>
            <a:ext cx="1449388" cy="639762"/>
          </a:xfrm>
        </p:spPr>
        <p:txBody>
          <a:bodyPr/>
          <a:lstStyle/>
          <a:p>
            <a:r>
              <a:rPr lang="tr-TR" altLang="tr-TR" sz="3600" dirty="0" smtClean="0">
                <a:solidFill>
                  <a:srgbClr val="FF0000"/>
                </a:solidFill>
                <a:ea typeface="宋体" panose="02010600030101010101" pitchFamily="2" charset="-122"/>
              </a:rPr>
              <a:t>PCBL</a:t>
            </a:r>
          </a:p>
        </p:txBody>
      </p:sp>
      <p:sp>
        <p:nvSpPr>
          <p:cNvPr id="46084" name="3 İçerik Yer Tutucusu"/>
          <p:cNvSpPr>
            <a:spLocks noGrp="1"/>
          </p:cNvSpPr>
          <p:nvPr>
            <p:ph sz="quarter" idx="2"/>
          </p:nvPr>
        </p:nvSpPr>
        <p:spPr>
          <a:xfrm>
            <a:off x="971600" y="2502049"/>
            <a:ext cx="3390900" cy="3951287"/>
          </a:xfr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tr-TR" b="1" smtClean="0">
                <a:solidFill>
                  <a:srgbClr val="0070C0"/>
                </a:solidFill>
                <a:ea typeface="宋体" panose="02010600030101010101" pitchFamily="2" charset="-122"/>
              </a:rPr>
              <a:t>Respivax</a:t>
            </a:r>
            <a:r>
              <a:rPr lang="en-US" altLang="tr-TR" b="1" smtClean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®</a:t>
            </a:r>
            <a:r>
              <a:rPr lang="en-US" altLang="tr-TR" b="1" smtClean="0">
                <a:solidFill>
                  <a:srgbClr val="0070C0"/>
                </a:solidFill>
                <a:ea typeface="宋体" panose="02010600030101010101" pitchFamily="2" charset="-122"/>
              </a:rPr>
              <a:t> </a:t>
            </a:r>
            <a:endParaRPr lang="tr-TR" altLang="tr-TR" b="1" smtClean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tr-TR" smtClean="0">
                <a:ea typeface="宋体" panose="02010600030101010101" pitchFamily="2" charset="-122"/>
              </a:rPr>
              <a:t>S. aureus</a:t>
            </a:r>
            <a:endParaRPr lang="tr-TR" altLang="tr-TR" smtClean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tr-TR" smtClean="0">
                <a:ea typeface="宋体" panose="02010600030101010101" pitchFamily="2" charset="-122"/>
              </a:rPr>
              <a:t>S. pyogenes group </a:t>
            </a:r>
            <a:r>
              <a:rPr lang="tr-TR" altLang="tr-TR" smtClean="0">
                <a:ea typeface="宋体" panose="02010600030101010101" pitchFamily="2" charset="-122"/>
              </a:rPr>
              <a:t>A</a:t>
            </a:r>
          </a:p>
          <a:p>
            <a:pPr lvl="1">
              <a:lnSpc>
                <a:spcPct val="150000"/>
              </a:lnSpc>
            </a:pPr>
            <a:r>
              <a:rPr lang="en-US" altLang="tr-TR" smtClean="0">
                <a:ea typeface="宋体" panose="02010600030101010101" pitchFamily="2" charset="-122"/>
              </a:rPr>
              <a:t>S. pneumoniae</a:t>
            </a:r>
            <a:endParaRPr lang="tr-TR" altLang="tr-TR" smtClean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tr-TR" smtClean="0">
                <a:ea typeface="宋体" panose="02010600030101010101" pitchFamily="2" charset="-122"/>
              </a:rPr>
              <a:t>K. pneumoniae. </a:t>
            </a:r>
            <a:endParaRPr lang="tr-TR" altLang="tr-TR" smtClean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tr-TR" smtClean="0">
                <a:ea typeface="宋体" panose="02010600030101010101" pitchFamily="2" charset="-122"/>
              </a:rPr>
              <a:t>M. catarrhalis</a:t>
            </a:r>
            <a:endParaRPr lang="tr-TR" altLang="tr-TR" smtClean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tr-TR" smtClean="0">
                <a:ea typeface="宋体" panose="02010600030101010101" pitchFamily="2" charset="-122"/>
              </a:rPr>
              <a:t>H. influenzae type B</a:t>
            </a:r>
            <a:endParaRPr lang="tr-TR" altLang="tr-TR" smtClean="0">
              <a:ea typeface="宋体" panose="02010600030101010101" pitchFamily="2" charset="-122"/>
            </a:endParaRPr>
          </a:p>
        </p:txBody>
      </p:sp>
      <p:sp>
        <p:nvSpPr>
          <p:cNvPr id="46085" name="5 İçerik Yer Tutucusu"/>
          <p:cNvSpPr>
            <a:spLocks noGrp="1"/>
          </p:cNvSpPr>
          <p:nvPr>
            <p:ph sz="quarter" idx="4"/>
          </p:nvPr>
        </p:nvSpPr>
        <p:spPr>
          <a:xfrm>
            <a:off x="4940350" y="2462361"/>
            <a:ext cx="3240088" cy="3951288"/>
          </a:xfr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tr-TR" altLang="tr-TR" b="1" smtClean="0">
                <a:solidFill>
                  <a:srgbClr val="0070C0"/>
                </a:solidFill>
                <a:ea typeface="宋体" panose="02010600030101010101" pitchFamily="2" charset="-122"/>
              </a:rPr>
              <a:t>Bactek</a:t>
            </a:r>
            <a:r>
              <a:rPr lang="en-US" altLang="tr-TR" b="1" smtClean="0">
                <a:solidFill>
                  <a:srgbClr val="0070C0"/>
                </a:solidFill>
                <a:ea typeface="宋体" panose="02010600030101010101" pitchFamily="2" charset="-122"/>
              </a:rPr>
              <a:t> ® </a:t>
            </a:r>
            <a:r>
              <a:rPr lang="tr-TR" altLang="tr-TR" b="1" smtClean="0">
                <a:solidFill>
                  <a:srgbClr val="0070C0"/>
                </a:solidFill>
                <a:ea typeface="宋体" panose="02010600030101010101" pitchFamily="2" charset="-122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tr-TR" altLang="tr-TR" smtClean="0">
                <a:ea typeface="宋体" panose="02010600030101010101" pitchFamily="2" charset="-122"/>
              </a:rPr>
              <a:t>S. Aureus</a:t>
            </a:r>
          </a:p>
          <a:p>
            <a:pPr lvl="1">
              <a:lnSpc>
                <a:spcPct val="150000"/>
              </a:lnSpc>
            </a:pPr>
            <a:r>
              <a:rPr lang="tr-TR" altLang="tr-TR" smtClean="0">
                <a:ea typeface="宋体" panose="02010600030101010101" pitchFamily="2" charset="-122"/>
              </a:rPr>
              <a:t>S. Epidermidis</a:t>
            </a:r>
          </a:p>
          <a:p>
            <a:pPr lvl="1">
              <a:lnSpc>
                <a:spcPct val="150000"/>
              </a:lnSpc>
            </a:pPr>
            <a:r>
              <a:rPr lang="tr-TR" altLang="tr-TR" smtClean="0">
                <a:ea typeface="宋体" panose="02010600030101010101" pitchFamily="2" charset="-122"/>
              </a:rPr>
              <a:t>S. Pneumoniae</a:t>
            </a:r>
          </a:p>
          <a:p>
            <a:pPr lvl="1">
              <a:lnSpc>
                <a:spcPct val="150000"/>
              </a:lnSpc>
            </a:pPr>
            <a:r>
              <a:rPr lang="tr-TR" altLang="tr-TR" smtClean="0">
                <a:ea typeface="宋体" panose="02010600030101010101" pitchFamily="2" charset="-122"/>
              </a:rPr>
              <a:t>K. Pneumoniae</a:t>
            </a:r>
          </a:p>
          <a:p>
            <a:pPr lvl="1">
              <a:lnSpc>
                <a:spcPct val="150000"/>
              </a:lnSpc>
            </a:pPr>
            <a:r>
              <a:rPr lang="tr-TR" altLang="tr-TR" smtClean="0">
                <a:ea typeface="宋体" panose="02010600030101010101" pitchFamily="2" charset="-122"/>
              </a:rPr>
              <a:t>M. catarrhalis </a:t>
            </a:r>
          </a:p>
          <a:p>
            <a:pPr lvl="1">
              <a:lnSpc>
                <a:spcPct val="150000"/>
              </a:lnSpc>
            </a:pPr>
            <a:r>
              <a:rPr lang="tr-TR" altLang="tr-TR" smtClean="0">
                <a:ea typeface="宋体" panose="02010600030101010101" pitchFamily="2" charset="-122"/>
              </a:rPr>
              <a:t>H. influenzae. </a:t>
            </a:r>
          </a:p>
        </p:txBody>
      </p:sp>
      <p:sp>
        <p:nvSpPr>
          <p:cNvPr id="6" name="1 Başlık"/>
          <p:cNvSpPr txBox="1">
            <a:spLocks/>
          </p:cNvSpPr>
          <p:nvPr/>
        </p:nvSpPr>
        <p:spPr bwMode="auto">
          <a:xfrm>
            <a:off x="530225" y="404317"/>
            <a:ext cx="8229600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tr-TR" b="1" smtClean="0">
                <a:latin typeface="Times New Roman"/>
                <a:ea typeface="Calibri"/>
                <a:cs typeface="Times New Roman"/>
              </a:rPr>
              <a:t>Bakteri ekstratları (lizatları)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2 Metin Yer Tutucusu"/>
          <p:cNvSpPr>
            <a:spLocks noGrp="1"/>
          </p:cNvSpPr>
          <p:nvPr>
            <p:ph type="body" idx="1"/>
          </p:nvPr>
        </p:nvSpPr>
        <p:spPr>
          <a:xfrm>
            <a:off x="2476500" y="1493094"/>
            <a:ext cx="4040188" cy="639762"/>
          </a:xfrm>
        </p:spPr>
        <p:txBody>
          <a:bodyPr/>
          <a:lstStyle/>
          <a:p>
            <a:pPr algn="ctr"/>
            <a:r>
              <a:rPr lang="tr-TR" altLang="tr-TR" sz="3200" dirty="0" smtClean="0">
                <a:solidFill>
                  <a:srgbClr val="FF0000"/>
                </a:solidFill>
                <a:ea typeface="宋体" panose="02010600030101010101" pitchFamily="2" charset="-122"/>
              </a:rPr>
              <a:t>PMBL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23850" y="2430041"/>
            <a:ext cx="2592388" cy="3951287"/>
          </a:xfr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tr-TR" dirty="0" smtClean="0"/>
              <a:t>	</a:t>
            </a:r>
            <a:r>
              <a:rPr lang="tr-TR" sz="2600" b="1" dirty="0" err="1" smtClean="0">
                <a:solidFill>
                  <a:srgbClr val="0070C0"/>
                </a:solidFill>
              </a:rPr>
              <a:t>Ismigen</a:t>
            </a:r>
            <a:r>
              <a:rPr lang="tr-TR" sz="2600" b="1" dirty="0" smtClean="0">
                <a:solidFill>
                  <a:srgbClr val="0070C0"/>
                </a:solidFill>
                <a:latin typeface="Calibri"/>
              </a:rPr>
              <a:t>®</a:t>
            </a:r>
            <a:endParaRPr lang="tr-TR" sz="2600" b="1" dirty="0" smtClean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S. </a:t>
            </a:r>
            <a:r>
              <a:rPr lang="tr-TR" dirty="0" err="1" smtClean="0"/>
              <a:t>Aureus</a:t>
            </a:r>
            <a:endParaRPr lang="tr-TR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S. </a:t>
            </a:r>
            <a:r>
              <a:rPr lang="tr-TR" dirty="0" err="1" smtClean="0"/>
              <a:t>Viridans</a:t>
            </a:r>
            <a:endParaRPr lang="tr-TR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S. </a:t>
            </a:r>
            <a:r>
              <a:rPr lang="tr-TR" dirty="0" err="1" smtClean="0"/>
              <a:t>Pyogenes</a:t>
            </a:r>
            <a:endParaRPr lang="tr-TR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K. </a:t>
            </a:r>
            <a:r>
              <a:rPr lang="tr-TR" dirty="0" err="1" smtClean="0"/>
              <a:t>Pneumoniae</a:t>
            </a:r>
            <a:endParaRPr lang="tr-TR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K. </a:t>
            </a:r>
            <a:r>
              <a:rPr lang="tr-TR" dirty="0" err="1" smtClean="0"/>
              <a:t>Ozaenae</a:t>
            </a:r>
            <a:endParaRPr lang="tr-TR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H. </a:t>
            </a:r>
            <a:r>
              <a:rPr lang="tr-TR" dirty="0" err="1" smtClean="0"/>
              <a:t>influenzae</a:t>
            </a:r>
            <a:r>
              <a:rPr lang="tr-TR" dirty="0" smtClean="0"/>
              <a:t> </a:t>
            </a:r>
            <a:r>
              <a:rPr lang="tr-TR" dirty="0" err="1" smtClean="0"/>
              <a:t>serotype</a:t>
            </a:r>
            <a:r>
              <a:rPr lang="tr-TR" dirty="0" smtClean="0"/>
              <a:t> B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M. </a:t>
            </a:r>
            <a:r>
              <a:rPr lang="tr-TR" dirty="0" err="1" smtClean="0"/>
              <a:t>catarrhalis</a:t>
            </a:r>
            <a:r>
              <a:rPr lang="tr-TR" dirty="0" smtClean="0"/>
              <a:t>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S. </a:t>
            </a:r>
            <a:r>
              <a:rPr lang="tr-TR" dirty="0" err="1" smtClean="0"/>
              <a:t>pneumoniae</a:t>
            </a:r>
            <a:endParaRPr lang="tr-TR" dirty="0"/>
          </a:p>
        </p:txBody>
      </p:sp>
      <p:sp>
        <p:nvSpPr>
          <p:cNvPr id="47109" name="5 İçerik Yer Tutucusu"/>
          <p:cNvSpPr>
            <a:spLocks noGrp="1"/>
          </p:cNvSpPr>
          <p:nvPr>
            <p:ph sz="quarter" idx="4"/>
          </p:nvPr>
        </p:nvSpPr>
        <p:spPr>
          <a:xfrm>
            <a:off x="3203575" y="2430041"/>
            <a:ext cx="2808288" cy="3951287"/>
          </a:xfr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tr-TR" altLang="tr-TR" b="1" smtClean="0">
                <a:solidFill>
                  <a:srgbClr val="0070C0"/>
                </a:solidFill>
                <a:ea typeface="宋体" panose="02010600030101010101" pitchFamily="2" charset="-122"/>
              </a:rPr>
              <a:t>	Ribomunyl® (ribosomal RNA)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mtClean="0">
                <a:ea typeface="宋体" panose="02010600030101010101" pitchFamily="2" charset="-122"/>
              </a:rPr>
              <a:t>K. Pneumoniae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mtClean="0">
                <a:ea typeface="宋体" panose="02010600030101010101" pitchFamily="2" charset="-122"/>
              </a:rPr>
              <a:t>S. Pneumoniae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mtClean="0">
                <a:ea typeface="宋体" panose="02010600030101010101" pitchFamily="2" charset="-122"/>
              </a:rPr>
              <a:t>S. pyogenes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mtClean="0">
                <a:ea typeface="宋体" panose="02010600030101010101" pitchFamily="2" charset="-122"/>
              </a:rPr>
              <a:t>H. influenzae</a:t>
            </a:r>
          </a:p>
        </p:txBody>
      </p:sp>
      <p:sp>
        <p:nvSpPr>
          <p:cNvPr id="7" name="5 İçerik Yer Tutucusu"/>
          <p:cNvSpPr txBox="1">
            <a:spLocks/>
          </p:cNvSpPr>
          <p:nvPr/>
        </p:nvSpPr>
        <p:spPr>
          <a:xfrm>
            <a:off x="6300788" y="2430041"/>
            <a:ext cx="2519362" cy="39512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ctr" eaLnBrk="1" hangingPunct="1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400" b="1" dirty="0">
                <a:solidFill>
                  <a:srgbClr val="0070C0"/>
                </a:solidFill>
              </a:rPr>
              <a:t>SL-04</a:t>
            </a:r>
            <a:endParaRPr lang="tr-TR" sz="2400" b="1" dirty="0">
              <a:solidFill>
                <a:srgbClr val="0070C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/>
              <a:t>E</a:t>
            </a:r>
            <a:r>
              <a:rPr lang="tr-TR" sz="2400" dirty="0"/>
              <a:t>. </a:t>
            </a:r>
            <a:r>
              <a:rPr lang="en-US" sz="2400" dirty="0"/>
              <a:t>coli </a:t>
            </a:r>
            <a:endParaRPr lang="tr-TR" sz="2400" dirty="0"/>
          </a:p>
          <a:p>
            <a:pPr marL="342900" indent="-342900" algn="ctr" eaLnBrk="1" hangingPunct="1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/>
              <a:t>K. </a:t>
            </a:r>
            <a:r>
              <a:rPr lang="en-US" sz="2400" dirty="0" err="1"/>
              <a:t>neumoniae</a:t>
            </a:r>
            <a:r>
              <a:rPr lang="en-US" sz="2400" dirty="0"/>
              <a:t> </a:t>
            </a:r>
            <a:endParaRPr lang="tr-TR" sz="2000" dirty="0">
              <a:latin typeface="+mn-lt"/>
              <a:ea typeface="+mn-ea"/>
            </a:endParaRPr>
          </a:p>
        </p:txBody>
      </p:sp>
      <p:sp>
        <p:nvSpPr>
          <p:cNvPr id="8" name="1 Başlık"/>
          <p:cNvSpPr txBox="1">
            <a:spLocks/>
          </p:cNvSpPr>
          <p:nvPr/>
        </p:nvSpPr>
        <p:spPr bwMode="auto">
          <a:xfrm>
            <a:off x="555459" y="255886"/>
            <a:ext cx="8229600" cy="8688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tr-TR" sz="3600" b="1" dirty="0" smtClean="0">
                <a:latin typeface="Times New Roman"/>
                <a:ea typeface="Calibri"/>
                <a:cs typeface="Times New Roman"/>
              </a:rPr>
              <a:t>Bakteri </a:t>
            </a:r>
            <a:r>
              <a:rPr lang="tr-TR" sz="3600" b="1" dirty="0" err="1" smtClean="0">
                <a:latin typeface="Times New Roman"/>
                <a:ea typeface="Calibri"/>
                <a:cs typeface="Times New Roman"/>
              </a:rPr>
              <a:t>ekstratları</a:t>
            </a:r>
            <a:r>
              <a:rPr lang="tr-TR" sz="3600" b="1" dirty="0" smtClean="0">
                <a:latin typeface="Times New Roman"/>
                <a:ea typeface="Calibri"/>
                <a:cs typeface="Times New Roman"/>
              </a:rPr>
              <a:t> (</a:t>
            </a:r>
            <a:r>
              <a:rPr lang="tr-TR" sz="3600" b="1" dirty="0" err="1" smtClean="0">
                <a:latin typeface="Times New Roman"/>
                <a:ea typeface="Calibri"/>
                <a:cs typeface="Times New Roman"/>
              </a:rPr>
              <a:t>lizatları</a:t>
            </a:r>
            <a:r>
              <a:rPr lang="tr-TR" sz="3600" b="1" dirty="0" smtClean="0">
                <a:latin typeface="Times New Roman"/>
                <a:ea typeface="Calibri"/>
                <a:cs typeface="Times New Roman"/>
              </a:rPr>
              <a:t>)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Unvan 1"/>
          <p:cNvSpPr>
            <a:spLocks noGrp="1"/>
          </p:cNvSpPr>
          <p:nvPr>
            <p:ph type="title"/>
          </p:nvPr>
        </p:nvSpPr>
        <p:spPr>
          <a:xfrm>
            <a:off x="601663" y="402494"/>
            <a:ext cx="8229600" cy="920750"/>
          </a:xfrm>
        </p:spPr>
        <p:txBody>
          <a:bodyPr/>
          <a:lstStyle/>
          <a:p>
            <a:r>
              <a:rPr lang="tr-TR" altLang="tr-TR" b="1" dirty="0" smtClean="0">
                <a:ea typeface="隶书" pitchFamily="49" charset="-122"/>
              </a:rPr>
              <a:t>Epidemiyoloji</a:t>
            </a:r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>
          <a:xfrm>
            <a:off x="142875" y="1664419"/>
            <a:ext cx="8569325" cy="48609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sz="2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Endüstrileşmiş ülkelerde çocukların %50’den fazlası kliniklere solunum yolu enfeksiyonu (SYE) nedeniyle başvurmaktadır. </a:t>
            </a:r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0093BD"/>
              </a:buClr>
              <a:buSzPct val="100000"/>
            </a:pPr>
            <a:r>
              <a:rPr lang="tr-TR" altLang="tr-TR" sz="2000" dirty="0" err="1" smtClean="0">
                <a:ea typeface="宋体" panose="02010600030101010101" pitchFamily="2" charset="-122"/>
                <a:sym typeface="Wingdings" panose="05000000000000000000" pitchFamily="2" charset="2"/>
              </a:rPr>
              <a:t>Peditric</a:t>
            </a:r>
            <a:r>
              <a:rPr lang="fr-CH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tr-TR" altLang="tr-TR" sz="2000" dirty="0" err="1" smtClean="0">
                <a:ea typeface="宋体" panose="02010600030101010101" pitchFamily="2" charset="-122"/>
                <a:sym typeface="Wingdings" panose="05000000000000000000" pitchFamily="2" charset="2"/>
              </a:rPr>
              <a:t>SYE’ları</a:t>
            </a:r>
            <a:r>
              <a:rPr lang="tr-TR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,</a:t>
            </a:r>
            <a:r>
              <a:rPr lang="fr-CH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tr-TR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çocukluk çağı </a:t>
            </a:r>
            <a:r>
              <a:rPr lang="tr-TR" altLang="tr-TR" sz="2000" b="1" dirty="0" err="1" smtClean="0">
                <a:ea typeface="宋体" panose="02010600030101010101" pitchFamily="2" charset="-122"/>
                <a:sym typeface="Wingdings" panose="05000000000000000000" pitchFamily="2" charset="2"/>
              </a:rPr>
              <a:t>morbidite</a:t>
            </a:r>
            <a:r>
              <a:rPr lang="tr-TR" altLang="tr-TR" sz="2000" b="1" dirty="0" smtClean="0">
                <a:ea typeface="宋体" panose="02010600030101010101" pitchFamily="2" charset="-122"/>
                <a:sym typeface="Wingdings" panose="05000000000000000000" pitchFamily="2" charset="2"/>
              </a:rPr>
              <a:t> ve </a:t>
            </a:r>
            <a:r>
              <a:rPr lang="tr-TR" altLang="tr-TR" sz="2000" b="1" dirty="0" err="1" smtClean="0">
                <a:ea typeface="宋体" panose="02010600030101010101" pitchFamily="2" charset="-122"/>
                <a:sym typeface="Wingdings" panose="05000000000000000000" pitchFamily="2" charset="2"/>
              </a:rPr>
              <a:t>mortalitesinin</a:t>
            </a:r>
            <a:r>
              <a:rPr lang="tr-TR" altLang="tr-TR" sz="2000" b="1" dirty="0" smtClean="0"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tr-TR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önemli bir nedenidir.</a:t>
            </a:r>
            <a:endParaRPr lang="tr-TR" altLang="tr-TR" sz="2000" b="1" dirty="0" smtClean="0"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93BD"/>
              </a:buClr>
              <a:buSzPct val="100000"/>
            </a:pPr>
            <a:r>
              <a:rPr lang="tr-TR" altLang="tr-TR" sz="2800" b="1" dirty="0" smtClean="0">
                <a:ea typeface="宋体" panose="02010600030101010101" pitchFamily="2" charset="-122"/>
                <a:sym typeface="Wingdings" panose="05000000000000000000" pitchFamily="2" charset="2"/>
              </a:rPr>
              <a:t>SYE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0093BD"/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altLang="tr-TR" sz="2000" b="1" dirty="0" smtClean="0">
                <a:ea typeface="宋体" panose="02010600030101010101" pitchFamily="2" charset="-122"/>
                <a:sym typeface="Wingdings" panose="05000000000000000000" pitchFamily="2" charset="2"/>
              </a:rPr>
              <a:t>V</a:t>
            </a:r>
            <a:r>
              <a:rPr lang="fr-CH" altLang="tr-TR" sz="2000" b="1" dirty="0" err="1" smtClean="0">
                <a:ea typeface="宋体" panose="02010600030101010101" pitchFamily="2" charset="-122"/>
                <a:sym typeface="Wingdings" panose="05000000000000000000" pitchFamily="2" charset="2"/>
              </a:rPr>
              <a:t>iral</a:t>
            </a:r>
            <a:r>
              <a:rPr lang="fr-CH" altLang="tr-TR" sz="2000" b="1" dirty="0" smtClean="0"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fr-CH" altLang="tr-TR" sz="2000" b="1" dirty="0" err="1" smtClean="0">
                <a:ea typeface="宋体" panose="02010600030101010101" pitchFamily="2" charset="-122"/>
                <a:sym typeface="Wingdings" panose="05000000000000000000" pitchFamily="2" charset="2"/>
              </a:rPr>
              <a:t>ori</a:t>
            </a:r>
            <a:r>
              <a:rPr lang="tr-TR" altLang="tr-TR" sz="2000" b="1" dirty="0" smtClean="0">
                <a:ea typeface="宋体" panose="02010600030101010101" pitchFamily="2" charset="-122"/>
                <a:sym typeface="Wingdings" panose="05000000000000000000" pitchFamily="2" charset="2"/>
              </a:rPr>
              <a:t>j</a:t>
            </a:r>
            <a:r>
              <a:rPr lang="fr-CH" altLang="tr-TR" sz="2000" b="1" dirty="0" smtClean="0">
                <a:ea typeface="宋体" panose="02010600030101010101" pitchFamily="2" charset="-122"/>
                <a:sym typeface="Wingdings" panose="05000000000000000000" pitchFamily="2" charset="2"/>
              </a:rPr>
              <a:t>in (40-60%)</a:t>
            </a:r>
            <a:endParaRPr lang="tr-TR" altLang="tr-TR" sz="2000" b="1" dirty="0" smtClean="0"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0093BD"/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B</a:t>
            </a:r>
            <a:r>
              <a:rPr lang="fr-CH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a</a:t>
            </a:r>
            <a:r>
              <a:rPr lang="tr-TR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k</a:t>
            </a:r>
            <a:r>
              <a:rPr lang="fr-CH" altLang="tr-TR" sz="2000" dirty="0" err="1" smtClean="0">
                <a:ea typeface="宋体" panose="02010600030101010101" pitchFamily="2" charset="-122"/>
                <a:sym typeface="Wingdings" panose="05000000000000000000" pitchFamily="2" charset="2"/>
              </a:rPr>
              <a:t>teri</a:t>
            </a:r>
            <a:r>
              <a:rPr lang="tr-TR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ye</a:t>
            </a:r>
            <a:r>
              <a:rPr lang="fr-CH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l </a:t>
            </a:r>
            <a:r>
              <a:rPr lang="fr-CH" altLang="tr-TR" sz="2000" dirty="0" err="1" smtClean="0">
                <a:ea typeface="宋体" panose="02010600030101010101" pitchFamily="2" charset="-122"/>
                <a:sym typeface="Wingdings" panose="05000000000000000000" pitchFamily="2" charset="2"/>
              </a:rPr>
              <a:t>superinfe</a:t>
            </a:r>
            <a:r>
              <a:rPr lang="tr-TR" altLang="tr-TR" sz="2000" dirty="0" err="1" smtClean="0">
                <a:ea typeface="宋体" panose="02010600030101010101" pitchFamily="2" charset="-122"/>
                <a:sym typeface="Wingdings" panose="05000000000000000000" pitchFamily="2" charset="2"/>
              </a:rPr>
              <a:t>ksiyon</a:t>
            </a:r>
            <a:r>
              <a:rPr lang="fr-CH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 (40%)</a:t>
            </a:r>
            <a:endParaRPr lang="tr-TR" altLang="tr-TR" sz="2000" dirty="0" smtClean="0"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0093BD"/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P</a:t>
            </a:r>
            <a:r>
              <a:rPr lang="fr-CH" altLang="tr-TR" sz="2000" dirty="0" err="1" smtClean="0">
                <a:ea typeface="宋体" panose="02010600030101010101" pitchFamily="2" charset="-122"/>
                <a:sym typeface="Wingdings" panose="05000000000000000000" pitchFamily="2" charset="2"/>
              </a:rPr>
              <a:t>rim</a:t>
            </a:r>
            <a:r>
              <a:rPr lang="tr-TR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er</a:t>
            </a:r>
            <a:r>
              <a:rPr lang="fr-CH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tr-TR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B</a:t>
            </a:r>
            <a:r>
              <a:rPr lang="fr-CH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a</a:t>
            </a:r>
            <a:r>
              <a:rPr lang="tr-TR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k</a:t>
            </a:r>
            <a:r>
              <a:rPr lang="fr-CH" altLang="tr-TR" sz="2000" dirty="0" err="1" smtClean="0">
                <a:ea typeface="宋体" panose="02010600030101010101" pitchFamily="2" charset="-122"/>
                <a:sym typeface="Wingdings" panose="05000000000000000000" pitchFamily="2" charset="2"/>
              </a:rPr>
              <a:t>teri</a:t>
            </a:r>
            <a:r>
              <a:rPr lang="tr-TR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ye</a:t>
            </a:r>
            <a:r>
              <a:rPr lang="fr-CH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l </a:t>
            </a:r>
            <a:r>
              <a:rPr lang="fr-CH" altLang="tr-TR" sz="2000" dirty="0" err="1" smtClean="0">
                <a:ea typeface="宋体" panose="02010600030101010101" pitchFamily="2" charset="-122"/>
                <a:sym typeface="Wingdings" panose="05000000000000000000" pitchFamily="2" charset="2"/>
              </a:rPr>
              <a:t>ori</a:t>
            </a:r>
            <a:r>
              <a:rPr lang="tr-TR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j</a:t>
            </a:r>
            <a:r>
              <a:rPr lang="fr-CH" altLang="tr-TR" sz="2000" dirty="0" smtClean="0">
                <a:ea typeface="宋体" panose="02010600030101010101" pitchFamily="2" charset="-122"/>
                <a:sym typeface="Wingdings" panose="05000000000000000000" pitchFamily="2" charset="2"/>
              </a:rPr>
              <a:t>in</a:t>
            </a:r>
            <a:endParaRPr lang="tr-TR" altLang="tr-TR" sz="2000" dirty="0" smtClean="0"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pic>
        <p:nvPicPr>
          <p:cNvPr id="4" name="Picture 2" descr="http://babble.com/CS/blogs/strollerderby/2008/06/01-07/sick%20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84984"/>
            <a:ext cx="2880320" cy="28803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7 Dikdörtgen"/>
          <p:cNvSpPr/>
          <p:nvPr/>
        </p:nvSpPr>
        <p:spPr>
          <a:xfrm>
            <a:off x="4716463" y="6524625"/>
            <a:ext cx="4392612" cy="288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1200" dirty="0" err="1">
                <a:solidFill>
                  <a:srgbClr val="00538B"/>
                </a:solidFill>
                <a:latin typeface="+mj-lt"/>
              </a:rPr>
              <a:t>Arden</a:t>
            </a:r>
            <a:r>
              <a:rPr lang="tr-TR" sz="1200" dirty="0">
                <a:solidFill>
                  <a:srgbClr val="00538B"/>
                </a:solidFill>
                <a:latin typeface="+mj-lt"/>
              </a:rPr>
              <a:t> KE, et al. </a:t>
            </a:r>
            <a:r>
              <a:rPr lang="tr-TR" sz="1200" dirty="0" err="1">
                <a:solidFill>
                  <a:srgbClr val="00538B"/>
                </a:solidFill>
                <a:latin typeface="+mj-lt"/>
              </a:rPr>
              <a:t>Journal</a:t>
            </a:r>
            <a:r>
              <a:rPr lang="tr-TR" sz="1200" dirty="0">
                <a:solidFill>
                  <a:srgbClr val="00538B"/>
                </a:solidFill>
                <a:latin typeface="+mj-lt"/>
              </a:rPr>
              <a:t> of </a:t>
            </a:r>
            <a:r>
              <a:rPr lang="tr-TR" sz="1200" dirty="0" err="1">
                <a:solidFill>
                  <a:srgbClr val="00538B"/>
                </a:solidFill>
                <a:latin typeface="+mj-lt"/>
              </a:rPr>
              <a:t>Medical</a:t>
            </a:r>
            <a:r>
              <a:rPr lang="tr-TR" sz="1200" dirty="0">
                <a:solidFill>
                  <a:srgbClr val="00538B"/>
                </a:solidFill>
                <a:latin typeface="+mj-lt"/>
              </a:rPr>
              <a:t> </a:t>
            </a:r>
            <a:r>
              <a:rPr lang="tr-TR" sz="1200" dirty="0" err="1">
                <a:solidFill>
                  <a:srgbClr val="00538B"/>
                </a:solidFill>
                <a:latin typeface="+mj-lt"/>
              </a:rPr>
              <a:t>Virology</a:t>
            </a:r>
            <a:r>
              <a:rPr lang="tr-TR" sz="1200" dirty="0">
                <a:solidFill>
                  <a:srgbClr val="00538B"/>
                </a:solidFill>
                <a:latin typeface="+mj-lt"/>
              </a:rPr>
              <a:t> 2006;78(9):1232-1240.</a:t>
            </a:r>
          </a:p>
        </p:txBody>
      </p:sp>
      <p:pic>
        <p:nvPicPr>
          <p:cNvPr id="6" name="Picture 2" descr="C:\Users\CEM\Desktop\OM85\resimler\images8H9MQI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211075" cy="1492475"/>
          </a:xfrm>
          <a:prstGeom prst="snip2DiagRect">
            <a:avLst>
              <a:gd name="adj1" fmla="val 2044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2 İçerik Yer Tutucusu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3743325"/>
          </a:xfrm>
        </p:spPr>
        <p:txBody>
          <a:bodyPr/>
          <a:lstStyle/>
          <a:p>
            <a:pPr>
              <a:lnSpc>
                <a:spcPct val="220000"/>
              </a:lnSpc>
            </a:pPr>
            <a:r>
              <a:rPr lang="tr-TR" altLang="tr-TR" sz="2000" b="1" smtClean="0">
                <a:ea typeface="宋体" panose="02010600030101010101" pitchFamily="2" charset="-122"/>
              </a:rPr>
              <a:t>TLR2</a:t>
            </a:r>
            <a:r>
              <a:rPr lang="tr-TR" altLang="tr-TR" sz="2000" smtClean="0">
                <a:ea typeface="宋体" panose="02010600030101010101" pitchFamily="2" charset="-122"/>
              </a:rPr>
              <a:t> ve </a:t>
            </a:r>
            <a:r>
              <a:rPr lang="tr-TR" altLang="tr-TR" sz="2000" b="1" smtClean="0">
                <a:ea typeface="宋体" panose="02010600030101010101" pitchFamily="2" charset="-122"/>
              </a:rPr>
              <a:t>TLR4</a:t>
            </a:r>
            <a:r>
              <a:rPr lang="tr-TR" altLang="tr-TR" sz="2000" smtClean="0">
                <a:ea typeface="宋体" panose="02010600030101010101" pitchFamily="2" charset="-122"/>
              </a:rPr>
              <a:t>’ü aktive eder</a:t>
            </a:r>
          </a:p>
          <a:p>
            <a:pPr>
              <a:lnSpc>
                <a:spcPct val="220000"/>
              </a:lnSpc>
            </a:pPr>
            <a:r>
              <a:rPr lang="tr-TR" altLang="tr-TR" sz="2000" smtClean="0">
                <a:ea typeface="宋体" panose="02010600030101010101" pitchFamily="2" charset="-122"/>
              </a:rPr>
              <a:t>Doğal öldürücü hücreleri </a:t>
            </a:r>
            <a:r>
              <a:rPr lang="tr-TR" altLang="tr-TR" sz="2000" b="1" smtClean="0">
                <a:ea typeface="宋体" panose="02010600030101010101" pitchFamily="2" charset="-122"/>
              </a:rPr>
              <a:t>(NK) </a:t>
            </a:r>
            <a:r>
              <a:rPr lang="tr-TR" altLang="tr-TR" sz="2000" smtClean="0">
                <a:ea typeface="宋体" panose="02010600030101010101" pitchFamily="2" charset="-122"/>
              </a:rPr>
              <a:t>aktive eder</a:t>
            </a:r>
          </a:p>
          <a:p>
            <a:pPr>
              <a:lnSpc>
                <a:spcPct val="220000"/>
              </a:lnSpc>
            </a:pPr>
            <a:r>
              <a:rPr lang="tr-TR" altLang="tr-TR" sz="2000" b="1" smtClean="0">
                <a:ea typeface="宋体" panose="02010600030101010101" pitchFamily="2" charset="-122"/>
              </a:rPr>
              <a:t>Proinflamatuar sitokin </a:t>
            </a:r>
            <a:r>
              <a:rPr lang="tr-TR" altLang="tr-TR" sz="2000" smtClean="0">
                <a:ea typeface="宋体" panose="02010600030101010101" pitchFamily="2" charset="-122"/>
              </a:rPr>
              <a:t>salınımını  aktive eder</a:t>
            </a:r>
          </a:p>
          <a:p>
            <a:pPr>
              <a:lnSpc>
                <a:spcPct val="220000"/>
              </a:lnSpc>
            </a:pPr>
            <a:r>
              <a:rPr lang="tr-TR" altLang="tr-TR" sz="2000" smtClean="0">
                <a:ea typeface="宋体" panose="02010600030101010101" pitchFamily="2" charset="-122"/>
              </a:rPr>
              <a:t>Fagositlerdeki </a:t>
            </a:r>
            <a:r>
              <a:rPr lang="tr-TR" altLang="tr-TR" sz="2000" b="1" smtClean="0">
                <a:ea typeface="宋体" panose="02010600030101010101" pitchFamily="2" charset="-122"/>
              </a:rPr>
              <a:t>adezyon moleküllerinin </a:t>
            </a:r>
            <a:r>
              <a:rPr lang="tr-TR" altLang="tr-TR" sz="2000" smtClean="0">
                <a:ea typeface="宋体" panose="02010600030101010101" pitchFamily="2" charset="-122"/>
              </a:rPr>
              <a:t>ekspresyonunu artırır</a:t>
            </a:r>
          </a:p>
          <a:p>
            <a:pPr>
              <a:lnSpc>
                <a:spcPct val="220000"/>
              </a:lnSpc>
            </a:pPr>
            <a:r>
              <a:rPr lang="tr-TR" altLang="tr-TR" sz="2000" smtClean="0">
                <a:ea typeface="宋体" panose="02010600030101010101" pitchFamily="2" charset="-122"/>
              </a:rPr>
              <a:t>Periferik kan lenfositlerinde </a:t>
            </a:r>
            <a:r>
              <a:rPr lang="tr-TR" altLang="tr-TR" sz="2000" b="1" smtClean="0">
                <a:ea typeface="宋体" panose="02010600030101010101" pitchFamily="2" charset="-122"/>
              </a:rPr>
              <a:t>IL2</a:t>
            </a:r>
            <a:r>
              <a:rPr lang="tr-TR" altLang="tr-TR" sz="2000" smtClean="0">
                <a:ea typeface="宋体" panose="02010600030101010101" pitchFamily="2" charset="-122"/>
              </a:rPr>
              <a:t> ekspresyonunu inhibe eder</a:t>
            </a:r>
          </a:p>
          <a:p>
            <a:pPr>
              <a:lnSpc>
                <a:spcPct val="220000"/>
              </a:lnSpc>
            </a:pPr>
            <a:r>
              <a:rPr lang="tr-TR" altLang="tr-TR" sz="2000" b="1" smtClean="0">
                <a:ea typeface="宋体" panose="02010600030101010101" pitchFamily="2" charset="-122"/>
              </a:rPr>
              <a:t>Oksidatif</a:t>
            </a:r>
            <a:r>
              <a:rPr lang="tr-TR" altLang="tr-TR" sz="2000" smtClean="0">
                <a:ea typeface="宋体" panose="02010600030101010101" pitchFamily="2" charset="-122"/>
              </a:rPr>
              <a:t> metabolizmayı, süperoksit anyonlarının ve nitrik oksitin üretimini artırır</a:t>
            </a:r>
          </a:p>
        </p:txBody>
      </p:sp>
      <p:sp>
        <p:nvSpPr>
          <p:cNvPr id="48131" name="3 Dikdörtgen"/>
          <p:cNvSpPr>
            <a:spLocks noChangeArrowheads="1"/>
          </p:cNvSpPr>
          <p:nvPr/>
        </p:nvSpPr>
        <p:spPr bwMode="auto">
          <a:xfrm>
            <a:off x="4822825" y="5995988"/>
            <a:ext cx="4321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US" altLang="tr-TR" sz="900">
                <a:solidFill>
                  <a:srgbClr val="0000CC"/>
                </a:solidFill>
              </a:rPr>
              <a:t>Villa E</a:t>
            </a:r>
            <a:r>
              <a:rPr lang="tr-TR" altLang="tr-TR" sz="900">
                <a:solidFill>
                  <a:srgbClr val="0000CC"/>
                </a:solidFill>
              </a:rPr>
              <a:t>.</a:t>
            </a:r>
            <a:r>
              <a:rPr lang="en-US" altLang="tr-TR" sz="900">
                <a:solidFill>
                  <a:srgbClr val="0000CC"/>
                </a:solidFill>
              </a:rPr>
              <a:t> GWWAO J 2010, 3:S17-S23. </a:t>
            </a:r>
            <a:endParaRPr lang="tr-TR" altLang="tr-TR" sz="90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tr-TR" altLang="tr-TR" sz="900">
                <a:solidFill>
                  <a:srgbClr val="0000CC"/>
                </a:solidFill>
              </a:rPr>
              <a:t>Mauel J. Int J Immunopharmacol 1989, 11:637-645. </a:t>
            </a:r>
          </a:p>
          <a:p>
            <a:pPr eaLnBrk="1" hangingPunct="1"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tr-TR" altLang="tr-TR" sz="900">
                <a:solidFill>
                  <a:srgbClr val="0000CC"/>
                </a:solidFill>
              </a:rPr>
              <a:t>Lanzilli G. Int J Immunopathol Pharmacol 2005, 18:245-254. </a:t>
            </a:r>
          </a:p>
          <a:p>
            <a:pPr eaLnBrk="1" hangingPunct="1"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tr-TR" altLang="tr-TR" sz="900">
                <a:solidFill>
                  <a:srgbClr val="0000CC"/>
                </a:solidFill>
              </a:rPr>
              <a:t>De Benedetto and Sevieri . Multidisciplinary Respiratory Medicine 2013, 8:33</a:t>
            </a:r>
          </a:p>
        </p:txBody>
      </p:sp>
      <p:sp>
        <p:nvSpPr>
          <p:cNvPr id="48132" name="1 Başlık"/>
          <p:cNvSpPr txBox="1">
            <a:spLocks/>
          </p:cNvSpPr>
          <p:nvPr/>
        </p:nvSpPr>
        <p:spPr bwMode="auto">
          <a:xfrm>
            <a:off x="609600" y="4270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tr-TR" altLang="tr-TR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OM-85 Etki Mekanizması</a:t>
            </a:r>
            <a:endParaRPr lang="tr-TR" altLang="tr-TR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850" y="1125538"/>
            <a:ext cx="8362950" cy="50006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defRPr/>
            </a:pPr>
            <a:r>
              <a:rPr lang="tr-TR" b="1" dirty="0"/>
              <a:t>TNF-α, </a:t>
            </a:r>
            <a:r>
              <a:rPr lang="tr-TR" b="1" dirty="0" smtClean="0"/>
              <a:t>IL-6, IL-8</a:t>
            </a:r>
            <a:r>
              <a:rPr lang="tr-TR" dirty="0" smtClean="0"/>
              <a:t>, </a:t>
            </a:r>
            <a:r>
              <a:rPr lang="tr-TR" dirty="0" err="1"/>
              <a:t>monosit</a:t>
            </a:r>
            <a:r>
              <a:rPr lang="tr-TR" dirty="0"/>
              <a:t> </a:t>
            </a:r>
            <a:r>
              <a:rPr lang="tr-TR" dirty="0" err="1"/>
              <a:t>kemotaktik</a:t>
            </a:r>
            <a:r>
              <a:rPr lang="tr-TR" dirty="0"/>
              <a:t> protein </a:t>
            </a:r>
            <a:r>
              <a:rPr lang="tr-TR" b="1" dirty="0"/>
              <a:t>(MCP)-1 </a:t>
            </a:r>
            <a:r>
              <a:rPr lang="tr-TR" dirty="0"/>
              <a:t>sentezini uyarır</a:t>
            </a:r>
          </a:p>
          <a:p>
            <a:pPr>
              <a:lnSpc>
                <a:spcPct val="200000"/>
              </a:lnSpc>
              <a:defRPr/>
            </a:pPr>
            <a:r>
              <a:rPr lang="tr-TR" dirty="0" err="1"/>
              <a:t>Dendritik</a:t>
            </a:r>
            <a:r>
              <a:rPr lang="tr-TR" dirty="0"/>
              <a:t> hücre </a:t>
            </a:r>
            <a:r>
              <a:rPr lang="tr-TR" dirty="0" err="1"/>
              <a:t>matürasyonunu</a:t>
            </a:r>
            <a:r>
              <a:rPr lang="tr-TR" dirty="0"/>
              <a:t> uyararak </a:t>
            </a:r>
            <a:r>
              <a:rPr lang="tr-TR" b="1" dirty="0"/>
              <a:t>CD83, CD86 ve HLA II </a:t>
            </a:r>
            <a:r>
              <a:rPr lang="tr-TR" dirty="0"/>
              <a:t>moleküllerinin ekspresyonunu artırır.</a:t>
            </a:r>
          </a:p>
          <a:p>
            <a:pPr>
              <a:lnSpc>
                <a:spcPct val="200000"/>
              </a:lnSpc>
              <a:defRPr/>
            </a:pPr>
            <a:r>
              <a:rPr lang="tr-TR" dirty="0"/>
              <a:t>Hayvan çalışmalarında yeni doğmuş hayvanlarda </a:t>
            </a:r>
            <a:r>
              <a:rPr lang="tr-TR" b="1" dirty="0" smtClean="0"/>
              <a:t>IFN-γ</a:t>
            </a:r>
            <a:r>
              <a:rPr lang="tr-TR" dirty="0" smtClean="0"/>
              <a:t> </a:t>
            </a:r>
            <a:r>
              <a:rPr lang="tr-TR" dirty="0"/>
              <a:t>üretimini artırıp </a:t>
            </a:r>
            <a:r>
              <a:rPr lang="tr-TR" b="1" dirty="0" smtClean="0"/>
              <a:t>IL-4</a:t>
            </a:r>
            <a:r>
              <a:rPr lang="tr-TR" dirty="0" smtClean="0"/>
              <a:t> </a:t>
            </a:r>
            <a:r>
              <a:rPr lang="tr-TR" dirty="0"/>
              <a:t>üretimini </a:t>
            </a:r>
            <a:r>
              <a:rPr lang="tr-TR" dirty="0" smtClean="0"/>
              <a:t>azaltıyorlar (</a:t>
            </a:r>
            <a:r>
              <a:rPr lang="tr-TR" b="1" dirty="0" smtClean="0"/>
              <a:t>TH1 </a:t>
            </a:r>
            <a:r>
              <a:rPr lang="tr-TR" b="1" dirty="0" err="1" smtClean="0"/>
              <a:t>immünitesi</a:t>
            </a:r>
            <a:r>
              <a:rPr lang="tr-TR" b="1" dirty="0" smtClean="0"/>
              <a:t>)</a:t>
            </a:r>
            <a:endParaRPr lang="tr-TR" dirty="0"/>
          </a:p>
        </p:txBody>
      </p:sp>
      <p:sp>
        <p:nvSpPr>
          <p:cNvPr id="49155" name="1 Başlık"/>
          <p:cNvSpPr txBox="1">
            <a:spLocks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tr-TR" altLang="tr-TR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OM-85 Etki Mekanizması</a:t>
            </a:r>
          </a:p>
        </p:txBody>
      </p:sp>
      <p:sp>
        <p:nvSpPr>
          <p:cNvPr id="49156" name="3 Dikdörtgen"/>
          <p:cNvSpPr>
            <a:spLocks noChangeArrowheads="1"/>
          </p:cNvSpPr>
          <p:nvPr/>
        </p:nvSpPr>
        <p:spPr bwMode="auto">
          <a:xfrm>
            <a:off x="4822825" y="5995988"/>
            <a:ext cx="4321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US" altLang="tr-TR" sz="900">
                <a:solidFill>
                  <a:srgbClr val="0000CC"/>
                </a:solidFill>
              </a:rPr>
              <a:t>Villa E</a:t>
            </a:r>
            <a:r>
              <a:rPr lang="tr-TR" altLang="tr-TR" sz="900">
                <a:solidFill>
                  <a:srgbClr val="0000CC"/>
                </a:solidFill>
              </a:rPr>
              <a:t>.</a:t>
            </a:r>
            <a:r>
              <a:rPr lang="en-US" altLang="tr-TR" sz="900">
                <a:solidFill>
                  <a:srgbClr val="0000CC"/>
                </a:solidFill>
              </a:rPr>
              <a:t> GWWAO J 2010, 3:S17-S23. </a:t>
            </a:r>
            <a:endParaRPr lang="tr-TR" altLang="tr-TR" sz="90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tr-TR" altLang="tr-TR" sz="900">
                <a:solidFill>
                  <a:srgbClr val="0000CC"/>
                </a:solidFill>
              </a:rPr>
              <a:t>Mauel J. Int J Immunopharmacol 1989, 11:637-645. </a:t>
            </a:r>
          </a:p>
          <a:p>
            <a:pPr eaLnBrk="1" hangingPunct="1"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tr-TR" altLang="tr-TR" sz="900">
                <a:solidFill>
                  <a:srgbClr val="0000CC"/>
                </a:solidFill>
              </a:rPr>
              <a:t>Lanzilli G. Int J Immunopathol Pharmacol 2005, 18:245-254. </a:t>
            </a:r>
          </a:p>
          <a:p>
            <a:pPr eaLnBrk="1" hangingPunct="1"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tr-TR" altLang="tr-TR" sz="900">
                <a:solidFill>
                  <a:srgbClr val="0000CC"/>
                </a:solidFill>
              </a:rPr>
              <a:t>De Benedetto and Sevieri . Multidisciplinary Respiratory Medicine 2013, 8:33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4413" y="3802063"/>
            <a:ext cx="1127125" cy="141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2363" y="5170488"/>
            <a:ext cx="1276350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2470150"/>
            <a:ext cx="11239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7750" y="2452688"/>
            <a:ext cx="1060450" cy="113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467100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2917825"/>
            <a:ext cx="4778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908550"/>
            <a:ext cx="687388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/>
          <p:cNvCxnSpPr/>
          <p:nvPr/>
        </p:nvCxnSpPr>
        <p:spPr bwMode="auto">
          <a:xfrm flipV="1">
            <a:off x="6234113" y="5148263"/>
            <a:ext cx="2478087" cy="412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0186" name="Ellipse 4"/>
          <p:cNvSpPr>
            <a:spLocks noChangeArrowheads="1"/>
          </p:cNvSpPr>
          <p:nvPr/>
        </p:nvSpPr>
        <p:spPr bwMode="auto">
          <a:xfrm>
            <a:off x="1403350" y="2470150"/>
            <a:ext cx="288925" cy="2698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tr-TR" sz="1600">
              <a:solidFill>
                <a:schemeClr val="bg1"/>
              </a:solidFill>
              <a:latin typeface="Univers 55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1775" y="2006600"/>
            <a:ext cx="4914900" cy="449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Metin kutusu 13"/>
          <p:cNvSpPr txBox="1">
            <a:spLocks noChangeArrowheads="1"/>
          </p:cNvSpPr>
          <p:nvPr/>
        </p:nvSpPr>
        <p:spPr bwMode="auto">
          <a:xfrm>
            <a:off x="468313" y="169863"/>
            <a:ext cx="7532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tr-TR" altLang="tr-TR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OM-85 Etki Mekanizması</a:t>
            </a:r>
          </a:p>
        </p:txBody>
      </p:sp>
      <p:sp>
        <p:nvSpPr>
          <p:cNvPr id="50189" name="4 Dikdörtgen"/>
          <p:cNvSpPr>
            <a:spLocks noChangeArrowheads="1"/>
          </p:cNvSpPr>
          <p:nvPr/>
        </p:nvSpPr>
        <p:spPr bwMode="auto">
          <a:xfrm>
            <a:off x="3600450" y="6608763"/>
            <a:ext cx="5724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1200">
                <a:solidFill>
                  <a:srgbClr val="0000CC"/>
                </a:solidFill>
              </a:rPr>
              <a:t>De Benedetto and Sevieri Multidisciplinary Respiratory Medicine 2013, 8:33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idx="1"/>
          </p:nvPr>
        </p:nvSpPr>
        <p:spPr>
          <a:xfrm>
            <a:off x="84931" y="765969"/>
            <a:ext cx="8974138" cy="1169987"/>
          </a:xfrm>
        </p:spPr>
        <p:txBody>
          <a:bodyPr/>
          <a:lstStyle/>
          <a:p>
            <a:pPr lvl="1" eaLnBrk="1" hangingPunct="1"/>
            <a:r>
              <a:rPr lang="tr-TR" altLang="tr-TR" sz="2000" b="1" dirty="0" err="1" smtClean="0">
                <a:solidFill>
                  <a:srgbClr val="0093BD"/>
                </a:solidFill>
                <a:latin typeface="Calibri" panose="020F0502020204030204" pitchFamily="34" charset="0"/>
                <a:ea typeface="Geneva"/>
                <a:cs typeface="Geneva"/>
              </a:rPr>
              <a:t>Alveolar</a:t>
            </a:r>
            <a:r>
              <a:rPr lang="tr-TR" altLang="tr-TR" sz="2000" b="1" dirty="0" smtClean="0">
                <a:solidFill>
                  <a:srgbClr val="0093BD"/>
                </a:solidFill>
                <a:latin typeface="Calibri" panose="020F0502020204030204" pitchFamily="34" charset="0"/>
                <a:ea typeface="Geneva"/>
                <a:cs typeface="Geneva"/>
              </a:rPr>
              <a:t> </a:t>
            </a:r>
            <a:r>
              <a:rPr lang="tr-TR" altLang="tr-TR" sz="2000" b="1" dirty="0" err="1" smtClean="0">
                <a:solidFill>
                  <a:srgbClr val="0093BD"/>
                </a:solidFill>
                <a:latin typeface="Calibri" panose="020F0502020204030204" pitchFamily="34" charset="0"/>
                <a:ea typeface="Geneva"/>
                <a:cs typeface="Geneva"/>
              </a:rPr>
              <a:t>makrofaj</a:t>
            </a:r>
            <a:r>
              <a:rPr lang="tr-TR" altLang="tr-TR" sz="2000" b="1" dirty="0" smtClean="0">
                <a:solidFill>
                  <a:srgbClr val="0093BD"/>
                </a:solidFill>
                <a:latin typeface="Calibri" panose="020F0502020204030204" pitchFamily="34" charset="0"/>
                <a:ea typeface="Geneva"/>
                <a:cs typeface="Geneva"/>
              </a:rPr>
              <a:t> aktivitesini artırır </a:t>
            </a:r>
            <a:r>
              <a:rPr lang="en-GB" altLang="tr-TR" sz="1100" dirty="0" smtClean="0">
                <a:ea typeface="宋体" panose="02010600030101010101" pitchFamily="2" charset="-122"/>
              </a:rPr>
              <a:t>(</a:t>
            </a:r>
            <a:r>
              <a:rPr lang="en-GB" altLang="tr-TR" sz="1100" dirty="0" err="1" smtClean="0">
                <a:ea typeface="宋体" panose="02010600030101010101" pitchFamily="2" charset="-122"/>
              </a:rPr>
              <a:t>Emmerich</a:t>
            </a:r>
            <a:r>
              <a:rPr lang="en-GB" altLang="tr-TR" sz="1100" dirty="0" smtClean="0">
                <a:ea typeface="宋体" panose="02010600030101010101" pitchFamily="2" charset="-122"/>
              </a:rPr>
              <a:t> B. et al. Lung 1990)</a:t>
            </a:r>
          </a:p>
          <a:p>
            <a:pPr lvl="1" eaLnBrk="1" hangingPunct="1"/>
            <a:r>
              <a:rPr lang="tr-TR" altLang="tr-TR" sz="2000" b="1" dirty="0" err="1" smtClean="0">
                <a:solidFill>
                  <a:srgbClr val="0093BD"/>
                </a:solidFill>
                <a:latin typeface="Calibri" panose="020F0502020204030204" pitchFamily="34" charset="0"/>
                <a:ea typeface="Geneva"/>
                <a:cs typeface="Geneva"/>
              </a:rPr>
              <a:t>Dendritik</a:t>
            </a:r>
            <a:r>
              <a:rPr lang="tr-TR" altLang="tr-TR" sz="2000" b="1" dirty="0" smtClean="0">
                <a:solidFill>
                  <a:srgbClr val="0093BD"/>
                </a:solidFill>
                <a:latin typeface="Calibri" panose="020F0502020204030204" pitchFamily="34" charset="0"/>
                <a:ea typeface="Geneva"/>
                <a:cs typeface="Geneva"/>
              </a:rPr>
              <a:t> hücre aktivitesini artırır </a:t>
            </a:r>
            <a:r>
              <a:rPr lang="en-GB" altLang="tr-TR" sz="1100" dirty="0" smtClean="0">
                <a:ea typeface="宋体" panose="02010600030101010101" pitchFamily="2" charset="-122"/>
              </a:rPr>
              <a:t>(</a:t>
            </a:r>
            <a:r>
              <a:rPr lang="en-GB" altLang="tr-TR" sz="1100" dirty="0" err="1" smtClean="0">
                <a:ea typeface="宋体" panose="02010600030101010101" pitchFamily="2" charset="-122"/>
              </a:rPr>
              <a:t>Zelle-Rieser</a:t>
            </a:r>
            <a:r>
              <a:rPr lang="en-GB" altLang="tr-TR" sz="1100" dirty="0" smtClean="0">
                <a:ea typeface="宋体" panose="02010600030101010101" pitchFamily="2" charset="-122"/>
              </a:rPr>
              <a:t> C. et al. Immunology Letters 2001)</a:t>
            </a:r>
            <a:endParaRPr lang="en-GB" altLang="tr-TR" sz="1600" dirty="0" smtClean="0">
              <a:ea typeface="宋体" panose="02010600030101010101" pitchFamily="2" charset="-122"/>
            </a:endParaRPr>
          </a:p>
          <a:p>
            <a:pPr lvl="1" eaLnBrk="1" hangingPunct="1"/>
            <a:r>
              <a:rPr lang="tr-TR" altLang="tr-TR" sz="2000" b="1" dirty="0" smtClean="0">
                <a:solidFill>
                  <a:srgbClr val="0093BD"/>
                </a:solidFill>
                <a:latin typeface="Calibri" panose="020F0502020204030204" pitchFamily="34" charset="0"/>
                <a:ea typeface="Geneva"/>
                <a:cs typeface="Geneva"/>
              </a:rPr>
              <a:t>Antikor üretimini artırır (AC de ve Kanda)</a:t>
            </a:r>
            <a:r>
              <a:rPr lang="en-GB" altLang="tr-TR" sz="2000" dirty="0" smtClean="0">
                <a:ea typeface="宋体" panose="02010600030101010101" pitchFamily="2" charset="-122"/>
              </a:rPr>
              <a:t> </a:t>
            </a:r>
            <a:r>
              <a:rPr lang="en-GB" altLang="tr-TR" sz="1100" dirty="0" smtClean="0">
                <a:ea typeface="宋体" panose="02010600030101010101" pitchFamily="2" charset="-122"/>
              </a:rPr>
              <a:t>(</a:t>
            </a:r>
            <a:r>
              <a:rPr lang="en-GB" altLang="tr-TR" sz="1100" dirty="0" err="1" smtClean="0">
                <a:ea typeface="宋体" panose="02010600030101010101" pitchFamily="2" charset="-122"/>
              </a:rPr>
              <a:t>Emmerich</a:t>
            </a:r>
            <a:r>
              <a:rPr lang="en-GB" altLang="tr-TR" sz="1100" dirty="0" smtClean="0">
                <a:ea typeface="宋体" panose="02010600030101010101" pitchFamily="2" charset="-122"/>
              </a:rPr>
              <a:t> B. et al. Lung 1990)</a:t>
            </a:r>
          </a:p>
        </p:txBody>
      </p:sp>
      <p:pic>
        <p:nvPicPr>
          <p:cNvPr id="12" name="Image 11" descr="flèch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3975" y="3225800"/>
            <a:ext cx="685800" cy="1481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56600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tr-TR" sz="3600" b="1" dirty="0" smtClean="0">
                <a:solidFill>
                  <a:srgbClr val="00538B"/>
                </a:solidFill>
              </a:rPr>
              <a:t>OM-85 </a:t>
            </a:r>
            <a:r>
              <a:rPr lang="tr-TR" sz="3600" b="1" dirty="0" err="1" smtClean="0">
                <a:solidFill>
                  <a:srgbClr val="00538B"/>
                </a:solidFill>
              </a:rPr>
              <a:t>BV’nin</a:t>
            </a:r>
            <a:r>
              <a:rPr lang="tr-TR" sz="3600" b="1" dirty="0" smtClean="0">
                <a:solidFill>
                  <a:srgbClr val="00538B"/>
                </a:solidFill>
              </a:rPr>
              <a:t> immün sistem üzerine etkisi </a:t>
            </a:r>
            <a:endParaRPr lang="tr-TR" sz="3600" dirty="0">
              <a:solidFill>
                <a:srgbClr val="00538B"/>
              </a:solidFill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1" b="15942"/>
          <a:stretch>
            <a:fillRect/>
          </a:stretch>
        </p:blipFill>
        <p:spPr bwMode="auto">
          <a:xfrm>
            <a:off x="179388" y="1773238"/>
            <a:ext cx="6121400" cy="463867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4067175" y="6535738"/>
            <a:ext cx="5076825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r-TR" sz="1200" b="1" dirty="0">
                <a:solidFill>
                  <a:srgbClr val="00538B"/>
                </a:solidFill>
                <a:latin typeface="+mj-lt"/>
              </a:rPr>
              <a:t>De </a:t>
            </a:r>
            <a:r>
              <a:rPr lang="tr-TR" sz="1200" b="1" dirty="0" err="1">
                <a:solidFill>
                  <a:srgbClr val="00538B"/>
                </a:solidFill>
                <a:latin typeface="+mj-lt"/>
              </a:rPr>
              <a:t>Benedetto</a:t>
            </a:r>
            <a:r>
              <a:rPr lang="tr-TR" sz="1200" b="1" dirty="0">
                <a:solidFill>
                  <a:srgbClr val="00538B"/>
                </a:solidFill>
                <a:latin typeface="+mj-lt"/>
              </a:rPr>
              <a:t> and </a:t>
            </a:r>
            <a:r>
              <a:rPr lang="tr-TR" sz="1200" b="1" dirty="0" err="1">
                <a:solidFill>
                  <a:srgbClr val="00538B"/>
                </a:solidFill>
                <a:latin typeface="+mj-lt"/>
              </a:rPr>
              <a:t>Sevieri</a:t>
            </a:r>
            <a:r>
              <a:rPr lang="tr-TR" sz="1200" b="1" dirty="0">
                <a:solidFill>
                  <a:srgbClr val="00538B"/>
                </a:solidFill>
                <a:latin typeface="+mj-lt"/>
              </a:rPr>
              <a:t>. </a:t>
            </a:r>
            <a:r>
              <a:rPr lang="tr-TR" sz="1200" b="1" dirty="0" err="1">
                <a:solidFill>
                  <a:srgbClr val="00538B"/>
                </a:solidFill>
                <a:latin typeface="+mj-lt"/>
              </a:rPr>
              <a:t>Multidisciplinary</a:t>
            </a:r>
            <a:r>
              <a:rPr lang="tr-TR" sz="1200" b="1" dirty="0">
                <a:solidFill>
                  <a:srgbClr val="00538B"/>
                </a:solidFill>
                <a:latin typeface="+mj-lt"/>
              </a:rPr>
              <a:t> </a:t>
            </a:r>
            <a:r>
              <a:rPr lang="tr-TR" sz="1200" b="1" dirty="0" err="1">
                <a:solidFill>
                  <a:srgbClr val="00538B"/>
                </a:solidFill>
                <a:latin typeface="+mj-lt"/>
              </a:rPr>
              <a:t>Respiratory</a:t>
            </a:r>
            <a:r>
              <a:rPr lang="tr-TR" sz="1200" b="1" dirty="0">
                <a:solidFill>
                  <a:srgbClr val="00538B"/>
                </a:solidFill>
                <a:latin typeface="+mj-lt"/>
              </a:rPr>
              <a:t> </a:t>
            </a:r>
            <a:r>
              <a:rPr lang="tr-TR" sz="1200" b="1" dirty="0" err="1">
                <a:solidFill>
                  <a:srgbClr val="00538B"/>
                </a:solidFill>
                <a:latin typeface="+mj-lt"/>
              </a:rPr>
              <a:t>Medicine</a:t>
            </a:r>
            <a:r>
              <a:rPr lang="tr-TR" sz="1200" b="1" dirty="0">
                <a:solidFill>
                  <a:srgbClr val="00538B"/>
                </a:solidFill>
                <a:latin typeface="+mj-lt"/>
              </a:rPr>
              <a:t> 2013, 8:33</a:t>
            </a:r>
          </a:p>
        </p:txBody>
      </p:sp>
      <p:grpSp>
        <p:nvGrpSpPr>
          <p:cNvPr id="51205" name="Grup 5"/>
          <p:cNvGrpSpPr>
            <a:grpSpLocks/>
          </p:cNvGrpSpPr>
          <p:nvPr/>
        </p:nvGrpSpPr>
        <p:grpSpPr bwMode="auto">
          <a:xfrm>
            <a:off x="6516688" y="2349500"/>
            <a:ext cx="2447925" cy="2303463"/>
            <a:chOff x="6228184" y="1700808"/>
            <a:chExt cx="2880320" cy="2664296"/>
          </a:xfrm>
        </p:grpSpPr>
        <p:pic>
          <p:nvPicPr>
            <p:cNvPr id="7" name="Picture 3" descr="C:\Users\CEM\Desktop\OM85\resimler\Scale.jpg"/>
            <p:cNvPicPr>
              <a:picLocks noChangeAspect="1" noChangeArrowheads="1"/>
            </p:cNvPicPr>
            <p:nvPr/>
          </p:nvPicPr>
          <p:blipFill>
            <a:blip r:embed="rId3" cstate="print"/>
            <a:srcRect l="11538" t="3865" r="11538" b="11445"/>
            <a:stretch>
              <a:fillRect/>
            </a:stretch>
          </p:blipFill>
          <p:spPr bwMode="auto">
            <a:xfrm>
              <a:off x="6228184" y="1700808"/>
              <a:ext cx="2880320" cy="26642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13 10-Noktalı Yıldız"/>
            <p:cNvSpPr/>
            <p:nvPr/>
          </p:nvSpPr>
          <p:spPr>
            <a:xfrm>
              <a:off x="8006436" y="3204639"/>
              <a:ext cx="924616" cy="655515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tr-TR" b="1" dirty="0">
                  <a:latin typeface="+mj-lt"/>
                </a:rPr>
                <a:t>TH1</a:t>
              </a:r>
            </a:p>
          </p:txBody>
        </p:sp>
        <p:sp>
          <p:nvSpPr>
            <p:cNvPr id="9" name="14 10-Noktalı Yıldız"/>
            <p:cNvSpPr/>
            <p:nvPr/>
          </p:nvSpPr>
          <p:spPr>
            <a:xfrm>
              <a:off x="6228184" y="2532598"/>
              <a:ext cx="920880" cy="67204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tr-TR" b="1" dirty="0">
                  <a:latin typeface="+mj-lt"/>
                </a:rPr>
                <a:t>TH2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69"/>
          <p:cNvSpPr>
            <a:spLocks noChangeArrowheads="1"/>
          </p:cNvSpPr>
          <p:nvPr/>
        </p:nvSpPr>
        <p:spPr bwMode="auto">
          <a:xfrm>
            <a:off x="0" y="0"/>
            <a:ext cx="80248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de-CH" sz="2800" b="1" dirty="0">
                <a:solidFill>
                  <a:srgbClr val="81888D"/>
                </a:solidFill>
                <a:latin typeface="+mj-lt"/>
              </a:rPr>
              <a:t>  </a:t>
            </a:r>
            <a:endParaRPr lang="de-DE" sz="2000" b="1" u="sng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1067141" name="Group 13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38910941"/>
              </p:ext>
            </p:extLst>
          </p:nvPr>
        </p:nvGraphicFramePr>
        <p:xfrm>
          <a:off x="144016" y="1484313"/>
          <a:ext cx="8892480" cy="5086207"/>
        </p:xfrm>
        <a:graphic>
          <a:graphicData uri="http://schemas.openxmlformats.org/drawingml/2006/table">
            <a:tbl>
              <a:tblPr/>
              <a:tblGrid>
                <a:gridCol w="936104"/>
                <a:gridCol w="576064"/>
                <a:gridCol w="1187624"/>
                <a:gridCol w="1656184"/>
                <a:gridCol w="432048"/>
                <a:gridCol w="792088"/>
                <a:gridCol w="864096"/>
                <a:gridCol w="2448272"/>
              </a:tblGrid>
              <a:tr h="285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Author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Year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Journal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Dose regimen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Length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Profile 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Main results 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Schaad</a:t>
                      </a:r>
                      <a:endParaRPr kumimoji="0" lang="en-GB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2002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Chest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3.5mg once daily for 1 month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 month off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Once daily for 10 days of Months 3, 4 and 5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 months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Recurrent upper RTIs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Reduction in rate of upper RTIs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Greatest effect seen in patients with ≥3 upper RTIs in the year prior to study start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6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Gutiérrez-Tarango</a:t>
                      </a:r>
                      <a:endParaRPr kumimoji="0" lang="en-GB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2001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Chest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3.5mg once daily for 10 days of Months 1, 2 and 3, and Months 7, 8 and 9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12 months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Recurrent RTIs 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Reduction in number and duration of upper RTIs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Reduction in courses of antibiotics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8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Jara-P</a:t>
                      </a:r>
                      <a:r>
                        <a:rPr lang="fr-CH" sz="1400" dirty="0" smtClean="0"/>
                        <a:t>è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rez</a:t>
                      </a:r>
                      <a:endParaRPr kumimoji="0" lang="en-GB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Clin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Ther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3.5mg once daily for 10 days of Months 1, 2 and 3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 months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Recurrent RTIs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Reduction in number, duration and severity of acute RTIs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Reduction in co-medication intake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1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Razi</a:t>
                      </a:r>
                      <a:endParaRPr kumimoji="0" lang="en-GB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2010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JACI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3.5mg once daily for  10 days of Months 1, 2 and 3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75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12 months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Acute RTIs</a:t>
                      </a:r>
                      <a:b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Recurrent wheezing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Reduction in number and duration of virus-induced wheezing attacks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Reduction in number of acute RTIs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7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Bitar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*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Int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J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Ped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Otorhino-laryngol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3.5mg once daily for  10 days of Months 1, 2 and 3</a:t>
                      </a:r>
                      <a:endParaRPr kumimoji="0" lang="en-GB" sz="1000" b="0" i="0" u="none" strike="sng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177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 years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Recurrent acute tonsillitis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Reduction in acute tonsillitis episodes; none of those with total response required tonsillectomy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9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Collet</a:t>
                      </a:r>
                      <a:endParaRPr kumimoji="0" lang="en-GB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1993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Ped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Infect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Dis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J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5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3.5mg once daily for 10 consecutive days of 3 consecutive months, beginning 15 October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423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7.5 months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At risk of upper RTIs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Reduction in risk of recurrence during 3-month treatment period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5FF"/>
                    </a:solidFill>
                  </a:tcPr>
                </a:tc>
              </a:tr>
              <a:tr h="83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Paupe</a:t>
                      </a:r>
                      <a:endParaRPr kumimoji="0" lang="en-GB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1991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Respiratio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n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5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3.5mg once daily for 10 days of Months 1, 2 and 3</a:t>
                      </a:r>
                      <a:endParaRPr kumimoji="0" lang="en-GB" sz="1000" b="0" i="0" u="none" strike="sng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116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 months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Recurrent respiratory or ENT infections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Increase in percentage of patients free from infection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Reduction in antibiotic 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Greatest reductions seen in children aged ≤6 years</a:t>
                      </a:r>
                    </a:p>
                  </a:txBody>
                  <a:tcPr marT="27432" marB="27432" horzOverflow="overflow">
                    <a:lnL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5FF"/>
                    </a:solidFill>
                  </a:tcPr>
                </a:tc>
              </a:tr>
            </a:tbl>
          </a:graphicData>
        </a:graphic>
      </p:graphicFrame>
      <p:sp>
        <p:nvSpPr>
          <p:cNvPr id="11" name="Title 7"/>
          <p:cNvSpPr txBox="1">
            <a:spLocks/>
          </p:cNvSpPr>
          <p:nvPr/>
        </p:nvSpPr>
        <p:spPr>
          <a:xfrm>
            <a:off x="179388" y="188913"/>
            <a:ext cx="7056437" cy="1268412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Çocuklarda yapılan çalışmalar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026" name="Picture 2" descr="C:\Users\CEM\Desktop\OM85\resimler\images.jpg"/>
          <p:cNvPicPr>
            <a:picLocks noChangeAspect="1" noChangeArrowheads="1"/>
          </p:cNvPicPr>
          <p:nvPr/>
        </p:nvPicPr>
        <p:blipFill>
          <a:blip r:embed="rId3"/>
          <a:srcRect l="-2919" r="35785" b="14269"/>
          <a:stretch>
            <a:fillRect/>
          </a:stretch>
        </p:blipFill>
        <p:spPr bwMode="auto">
          <a:xfrm>
            <a:off x="7380288" y="44450"/>
            <a:ext cx="1512887" cy="144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609600"/>
            <a:ext cx="7796212" cy="1050925"/>
          </a:xfrm>
        </p:spPr>
        <p:txBody>
          <a:bodyPr/>
          <a:lstStyle/>
          <a:p>
            <a:endParaRPr lang="tr-TR" altLang="tr-TR" smtClean="0">
              <a:ea typeface="隶书" pitchFamily="49" charset="-122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654050" y="2256413"/>
            <a:ext cx="4476552" cy="16557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buFont typeface="Times New Roman" pitchFamily="16" charset="0"/>
              <a:buChar char="•"/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Çocuklarda yapılmış</a:t>
            </a:r>
          </a:p>
          <a:p>
            <a:pPr>
              <a:spcBef>
                <a:spcPts val="0"/>
              </a:spcBef>
              <a:buFont typeface="Times New Roman" pitchFamily="16" charset="0"/>
              <a:buChar char="•"/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A kalite </a:t>
            </a:r>
          </a:p>
          <a:p>
            <a:pPr>
              <a:spcBef>
                <a:spcPts val="0"/>
              </a:spcBef>
              <a:buFont typeface="Times New Roman" pitchFamily="16" charset="0"/>
              <a:buChar char="•"/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5 çalışma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98425"/>
            <a:ext cx="7837488" cy="1893888"/>
          </a:xfrm>
          <a:prstGeom prst="rect">
            <a:avLst/>
          </a:prstGeom>
          <a:noFill/>
          <a:ln w="31750">
            <a:solidFill>
              <a:srgbClr val="E28A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813" y="4149080"/>
            <a:ext cx="8672512" cy="2448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C:\Users\CEM\Desktop\OM85\resimler\review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313987"/>
            <a:ext cx="2520280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468313" y="2836863"/>
            <a:ext cx="8229600" cy="3905250"/>
          </a:xfrm>
          <a:solidFill>
            <a:srgbClr val="00538B"/>
          </a:solidFill>
          <a:ln>
            <a:round/>
            <a:headEnd/>
            <a:tailEnd/>
          </a:ln>
        </p:spPr>
        <p:txBody>
          <a:bodyPr lIns="81639" tIns="40820" rIns="81639" bIns="40820">
            <a:normAutofit/>
          </a:bodyPr>
          <a:lstStyle/>
          <a:p>
            <a:pPr>
              <a:lnSpc>
                <a:spcPct val="2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tr-TR" sz="2400" b="1" dirty="0" smtClean="0">
                <a:solidFill>
                  <a:srgbClr val="FFFF00"/>
                </a:solidFill>
                <a:latin typeface="+mj-lt"/>
              </a:rPr>
              <a:t>Bir kış döneminde 3 ve daha fazla sayıda SYE geçirme sıklığını %20-40 azaltıyor.</a:t>
            </a:r>
            <a:endParaRPr lang="tr-TR" sz="24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2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Bir önceki kış döneminde en az 3 SYE geçiren çocuklarda OM 85 tedavisi hem sigorta şirketleri, hem toplum hem de aile için </a:t>
            </a:r>
            <a:r>
              <a:rPr lang="tr-TR" sz="2400" b="1" dirty="0" smtClean="0">
                <a:solidFill>
                  <a:srgbClr val="FFFF00"/>
                </a:solidFill>
                <a:latin typeface="+mj-lt"/>
              </a:rPr>
              <a:t>ekonomik</a:t>
            </a:r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 bulunmuş. </a:t>
            </a:r>
            <a:endParaRPr lang="tr-TR" sz="24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88913"/>
            <a:ext cx="7835900" cy="1893887"/>
          </a:xfrm>
          <a:prstGeom prst="rect">
            <a:avLst/>
          </a:prstGeom>
          <a:noFill/>
          <a:ln w="31750">
            <a:solidFill>
              <a:srgbClr val="E28A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CEM\Desktop\OM85\resimler\review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6233" y="1412776"/>
            <a:ext cx="1691680" cy="169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1163" y="2708275"/>
            <a:ext cx="8482012" cy="23050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defRPr/>
            </a:pPr>
            <a:r>
              <a:rPr lang="tr-TR" dirty="0" smtClean="0"/>
              <a:t>Bu meta-analizde </a:t>
            </a:r>
            <a:r>
              <a:rPr lang="tr-TR" b="1" dirty="0"/>
              <a:t>8 </a:t>
            </a:r>
            <a:r>
              <a:rPr lang="tr-TR" b="1" dirty="0" err="1"/>
              <a:t>randomize</a:t>
            </a:r>
            <a:r>
              <a:rPr lang="tr-TR" b="1" dirty="0"/>
              <a:t> kontrollü </a:t>
            </a:r>
            <a:r>
              <a:rPr lang="tr-TR" dirty="0"/>
              <a:t>yayın incelenmiş ve sonuçta enfeksiyon sıklığında belirgin azalma olduğu ve bu azalmanın özellikle </a:t>
            </a:r>
            <a:r>
              <a:rPr lang="tr-TR" b="1" dirty="0">
                <a:solidFill>
                  <a:srgbClr val="0070C0"/>
                </a:solidFill>
              </a:rPr>
              <a:t>sık SYE geçirenlerde belirgin </a:t>
            </a:r>
            <a:r>
              <a:rPr lang="tr-TR" dirty="0"/>
              <a:t>olduğu görülmüştür</a:t>
            </a:r>
            <a:r>
              <a:rPr lang="tr-TR" dirty="0" smtClean="0"/>
              <a:t>.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6727825" cy="16557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68413"/>
            <a:ext cx="15716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7 Metin kutusu"/>
          <p:cNvSpPr txBox="1">
            <a:spLocks noChangeArrowheads="1"/>
          </p:cNvSpPr>
          <p:nvPr/>
        </p:nvSpPr>
        <p:spPr bwMode="auto">
          <a:xfrm>
            <a:off x="468313" y="5157788"/>
            <a:ext cx="2159000" cy="101441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tr-TR" altLang="tr-TR" sz="2000" b="1">
                <a:solidFill>
                  <a:srgbClr val="C00000"/>
                </a:solidFill>
              </a:rPr>
              <a:t>OM-85 (n:435)</a:t>
            </a:r>
          </a:p>
          <a:p>
            <a:pPr algn="ctr" eaLnBrk="1" hangingPunct="1">
              <a:lnSpc>
                <a:spcPct val="150000"/>
              </a:lnSpc>
            </a:pPr>
            <a:r>
              <a:rPr lang="tr-TR" altLang="tr-TR" sz="2000" b="1">
                <a:solidFill>
                  <a:srgbClr val="C00000"/>
                </a:solidFill>
              </a:rPr>
              <a:t>Plasebo (n:416)</a:t>
            </a:r>
          </a:p>
        </p:txBody>
      </p:sp>
      <p:sp>
        <p:nvSpPr>
          <p:cNvPr id="57350" name="8 Metin kutusu"/>
          <p:cNvSpPr txBox="1">
            <a:spLocks noChangeArrowheads="1"/>
          </p:cNvSpPr>
          <p:nvPr/>
        </p:nvSpPr>
        <p:spPr bwMode="auto">
          <a:xfrm>
            <a:off x="3492500" y="5435600"/>
            <a:ext cx="1584325" cy="4000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2000" b="1">
                <a:solidFill>
                  <a:schemeClr val="bg1"/>
                </a:solidFill>
              </a:rPr>
              <a:t>≥3 RTI/6 ay</a:t>
            </a:r>
          </a:p>
        </p:txBody>
      </p:sp>
      <p:sp>
        <p:nvSpPr>
          <p:cNvPr id="57351" name="9 Metin kutusu"/>
          <p:cNvSpPr txBox="1">
            <a:spLocks noChangeArrowheads="1"/>
          </p:cNvSpPr>
          <p:nvPr/>
        </p:nvSpPr>
        <p:spPr bwMode="auto">
          <a:xfrm>
            <a:off x="6083300" y="5102225"/>
            <a:ext cx="1223963" cy="120015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tr-TR" altLang="tr-TR" sz="2400" b="1"/>
              <a:t>%32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 b="1"/>
              <a:t>%58.2</a:t>
            </a:r>
          </a:p>
        </p:txBody>
      </p:sp>
      <p:sp>
        <p:nvSpPr>
          <p:cNvPr id="57352" name="10 Metin kutusu"/>
          <p:cNvSpPr txBox="1">
            <a:spLocks noChangeArrowheads="1"/>
          </p:cNvSpPr>
          <p:nvPr/>
        </p:nvSpPr>
        <p:spPr bwMode="auto">
          <a:xfrm>
            <a:off x="7150100" y="5491163"/>
            <a:ext cx="187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2400" b="1"/>
              <a:t>P&lt;0.001</a:t>
            </a:r>
          </a:p>
        </p:txBody>
      </p:sp>
      <p:pic>
        <p:nvPicPr>
          <p:cNvPr id="573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212407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ağ Ok 1"/>
          <p:cNvSpPr/>
          <p:nvPr/>
        </p:nvSpPr>
        <p:spPr>
          <a:xfrm>
            <a:off x="2771775" y="5480050"/>
            <a:ext cx="431800" cy="325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tr-TR"/>
          </a:p>
        </p:txBody>
      </p:sp>
      <p:sp>
        <p:nvSpPr>
          <p:cNvPr id="12" name="Sağ Ok 11"/>
          <p:cNvSpPr/>
          <p:nvPr/>
        </p:nvSpPr>
        <p:spPr>
          <a:xfrm>
            <a:off x="5364163" y="5480050"/>
            <a:ext cx="431800" cy="325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355600" y="2085975"/>
            <a:ext cx="3684588" cy="278765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tr-TR" altLang="tr-TR" sz="2400" b="1" smtClean="0">
                <a:solidFill>
                  <a:srgbClr val="0093BD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Tedavi başladıktan sonra 6 aylık sürede ≥3 SYE geçirme sıklığı %26.2 azalmış</a:t>
            </a:r>
            <a:endParaRPr lang="en-GB" altLang="tr-TR" sz="2400" b="1" smtClean="0">
              <a:solidFill>
                <a:srgbClr val="0093BD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39000" y="4835525"/>
            <a:ext cx="15271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20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26.2% </a:t>
            </a:r>
            <a:r>
              <a:rPr lang="tr-TR" sz="20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fark</a:t>
            </a:r>
            <a:endParaRPr lang="en-GB" sz="20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8372" name="Group 54"/>
          <p:cNvGrpSpPr>
            <a:grpSpLocks/>
          </p:cNvGrpSpPr>
          <p:nvPr/>
        </p:nvGrpSpPr>
        <p:grpSpPr bwMode="auto">
          <a:xfrm>
            <a:off x="2857500" y="1936750"/>
            <a:ext cx="6394450" cy="4757738"/>
            <a:chOff x="2016017" y="1708785"/>
            <a:chExt cx="6110774" cy="4456164"/>
          </a:xfrm>
        </p:grpSpPr>
        <p:sp>
          <p:nvSpPr>
            <p:cNvPr id="11" name="TextBox 10"/>
            <p:cNvSpPr txBox="1"/>
            <p:nvPr/>
          </p:nvSpPr>
          <p:spPr>
            <a:xfrm>
              <a:off x="2116144" y="5592502"/>
              <a:ext cx="1750703" cy="27655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Favours placebo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20204" y="5614805"/>
              <a:ext cx="2093562" cy="27655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r" eaLnBrk="1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Favours OM-85 BV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16017" y="5857165"/>
              <a:ext cx="5540354" cy="3077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Percentage difference and 95% CI between OM-85 BV and placebo</a:t>
              </a: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2968739" y="4432739"/>
              <a:ext cx="1582309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4727029" y="4945712"/>
              <a:ext cx="547663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3959389" y="4123470"/>
              <a:ext cx="1504937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4473677" y="3839477"/>
              <a:ext cx="1391157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3323735" y="3528720"/>
              <a:ext cx="1997987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5726780" y="3226885"/>
              <a:ext cx="89052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4203638" y="2893825"/>
              <a:ext cx="1903928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4038277" y="2474526"/>
              <a:ext cx="1781045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>
              <a:off x="3874433" y="2076044"/>
              <a:ext cx="103161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V="1">
              <a:off x="3759135" y="4371778"/>
              <a:ext cx="0" cy="124897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V="1">
              <a:off x="5000102" y="4881776"/>
              <a:ext cx="0" cy="127871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 flipV="1">
              <a:off x="4727029" y="4059534"/>
              <a:ext cx="0" cy="12638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V="1">
              <a:off x="5168497" y="3777028"/>
              <a:ext cx="0" cy="12638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 flipV="1">
              <a:off x="4321969" y="3466271"/>
              <a:ext cx="0" cy="12638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1" name="Line 20"/>
            <p:cNvSpPr>
              <a:spLocks noChangeShapeType="1"/>
            </p:cNvSpPr>
            <p:nvPr/>
          </p:nvSpPr>
          <p:spPr bwMode="auto">
            <a:xfrm flipV="1">
              <a:off x="6174317" y="3162948"/>
              <a:ext cx="0" cy="12935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 flipV="1">
              <a:off x="5156360" y="2843271"/>
              <a:ext cx="0" cy="12638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 flipV="1">
              <a:off x="4953072" y="2410590"/>
              <a:ext cx="0" cy="12787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4" name="Line 23"/>
            <p:cNvSpPr>
              <a:spLocks noChangeShapeType="1"/>
            </p:cNvSpPr>
            <p:nvPr/>
          </p:nvSpPr>
          <p:spPr bwMode="auto">
            <a:xfrm flipV="1">
              <a:off x="4391755" y="2012107"/>
              <a:ext cx="0" cy="12787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2374046" y="1708785"/>
              <a:ext cx="4754510" cy="3712727"/>
            </a:xfrm>
            <a:custGeom>
              <a:avLst/>
              <a:gdLst>
                <a:gd name="T0" fmla="*/ 996 w 2995"/>
                <a:gd name="T1" fmla="*/ 0 h 2036"/>
                <a:gd name="T2" fmla="*/ 996 w 2995"/>
                <a:gd name="T3" fmla="*/ 2036 h 2036"/>
                <a:gd name="T4" fmla="*/ 0 w 2995"/>
                <a:gd name="T5" fmla="*/ 2036 h 2036"/>
                <a:gd name="T6" fmla="*/ 2995 w 2995"/>
                <a:gd name="T7" fmla="*/ 2036 h 2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5" h="2036">
                  <a:moveTo>
                    <a:pt x="996" y="0"/>
                  </a:moveTo>
                  <a:lnTo>
                    <a:pt x="996" y="2036"/>
                  </a:lnTo>
                  <a:lnTo>
                    <a:pt x="0" y="2036"/>
                  </a:lnTo>
                  <a:lnTo>
                    <a:pt x="2995" y="2036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222339" y="5260929"/>
              <a:ext cx="323137" cy="324139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-40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7010225" y="5260929"/>
              <a:ext cx="324654" cy="324139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80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2971774" y="5260929"/>
              <a:ext cx="324654" cy="324139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20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-20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792511" y="5260929"/>
              <a:ext cx="324654" cy="324139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0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4648141" y="5260929"/>
              <a:ext cx="324654" cy="324139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20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5411229" y="5260929"/>
              <a:ext cx="321620" cy="324139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40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6171283" y="5260929"/>
              <a:ext cx="324654" cy="324139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60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58005" y="4799998"/>
              <a:ext cx="1257654" cy="2765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POOLED DATA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52565" y="4294461"/>
              <a:ext cx="1257655" cy="2765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Schaad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, 1986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03771" y="3985191"/>
              <a:ext cx="1254620" cy="2765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Zagar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, 1988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80005" y="3690789"/>
              <a:ext cx="1257654" cy="2765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Paupe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, 1990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21722" y="3390441"/>
              <a:ext cx="1878138" cy="2765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GB" sz="120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Gómez-Barreto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, 1998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96064" y="3088605"/>
              <a:ext cx="1530727" cy="2780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Jara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-Pérez, 2000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90878" y="2745137"/>
              <a:ext cx="1903928" cy="2765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Gutiérrez-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Tarango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, 2001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19322" y="2336246"/>
              <a:ext cx="1800766" cy="2765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GB" sz="120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Del-Rio-Navarro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, 2003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90873" y="1937764"/>
              <a:ext cx="1530727" cy="2765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Schaad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, 2002</a:t>
              </a:r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4723995" y="4798511"/>
              <a:ext cx="558283" cy="292915"/>
            </a:xfrm>
            <a:custGeom>
              <a:avLst/>
              <a:gdLst>
                <a:gd name="T0" fmla="*/ 184 w 184"/>
                <a:gd name="T1" fmla="*/ 92 h 184"/>
                <a:gd name="T2" fmla="*/ 92 w 184"/>
                <a:gd name="T3" fmla="*/ 184 h 184"/>
                <a:gd name="T4" fmla="*/ 0 w 184"/>
                <a:gd name="T5" fmla="*/ 92 h 184"/>
                <a:gd name="T6" fmla="*/ 92 w 184"/>
                <a:gd name="T7" fmla="*/ 0 h 184"/>
                <a:gd name="T8" fmla="*/ 184 w 184"/>
                <a:gd name="T9" fmla="*/ 9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184" y="92"/>
                  </a:moveTo>
                  <a:lnTo>
                    <a:pt x="92" y="184"/>
                  </a:lnTo>
                  <a:lnTo>
                    <a:pt x="0" y="92"/>
                  </a:lnTo>
                  <a:lnTo>
                    <a:pt x="92" y="0"/>
                  </a:lnTo>
                  <a:lnTo>
                    <a:pt x="184" y="92"/>
                  </a:ln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sz="12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119063"/>
            <a:ext cx="134302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C:\Users\CEM\Desktop\OM85\resimler\images2XOQQVJA.jpg"/>
          <p:cNvPicPr>
            <a:picLocks noChangeAspect="1" noChangeArrowheads="1"/>
          </p:cNvPicPr>
          <p:nvPr/>
        </p:nvPicPr>
        <p:blipFill>
          <a:blip r:embed="rId4" cstate="print"/>
          <a:srcRect b="11269"/>
          <a:stretch>
            <a:fillRect/>
          </a:stretch>
        </p:blipFill>
        <p:spPr bwMode="auto">
          <a:xfrm>
            <a:off x="701101" y="4172321"/>
            <a:ext cx="2448272" cy="1960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837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98438"/>
            <a:ext cx="6727825" cy="14144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C:\Users\CEM\Desktop\OM85\sunu\Ad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10986" r="22314" b="15251"/>
          <a:stretch>
            <a:fillRect/>
          </a:stretch>
        </p:blipFill>
        <p:spPr bwMode="auto">
          <a:xfrm>
            <a:off x="561975" y="1274763"/>
            <a:ext cx="6970713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3" y="188640"/>
            <a:ext cx="1624116" cy="2195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Dikdörtgen 1"/>
          <p:cNvSpPr/>
          <p:nvPr/>
        </p:nvSpPr>
        <p:spPr>
          <a:xfrm>
            <a:off x="468313" y="5949950"/>
            <a:ext cx="8207375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r-TR" sz="2000" b="1" dirty="0">
                <a:solidFill>
                  <a:schemeClr val="bg1"/>
                </a:solidFill>
              </a:rPr>
              <a:t>İlacın olumlu etkisi özellikle bir önceki yıl geçirilen </a:t>
            </a:r>
            <a:r>
              <a:rPr lang="tr-TR" sz="2000" b="1" dirty="0" err="1">
                <a:solidFill>
                  <a:schemeClr val="bg1"/>
                </a:solidFill>
              </a:rPr>
              <a:t>SYE’larının</a:t>
            </a:r>
            <a:r>
              <a:rPr lang="tr-TR" sz="2000" b="1" dirty="0">
                <a:solidFill>
                  <a:schemeClr val="bg1"/>
                </a:solidFill>
              </a:rPr>
              <a:t> sıklığı ile orantılı ve küçük çocuklar da daha belirgin</a:t>
            </a: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6850"/>
            <a:ext cx="5637212" cy="11842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88925" y="1700809"/>
            <a:ext cx="8150225" cy="43205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altLang="tr-TR" sz="2400" b="1" dirty="0" smtClean="0">
                <a:solidFill>
                  <a:srgbClr val="C00000"/>
                </a:solidFill>
                <a:ea typeface="宋体" panose="02010600030101010101" pitchFamily="2" charset="-122"/>
                <a:sym typeface="Wingdings" panose="05000000000000000000" pitchFamily="2" charset="2"/>
              </a:rPr>
              <a:t>Çocuklarda 1 yılda ne kadar enfeksiyon normal</a:t>
            </a:r>
            <a:r>
              <a:rPr lang="fr-CH" altLang="tr-TR" sz="2400" b="1" dirty="0" smtClean="0">
                <a:solidFill>
                  <a:srgbClr val="C00000"/>
                </a:solidFill>
                <a:ea typeface="宋体" panose="02010600030101010101" pitchFamily="2" charset="-122"/>
                <a:sym typeface="Wingdings" panose="05000000000000000000" pitchFamily="2" charset="2"/>
              </a:rPr>
              <a:t>?</a:t>
            </a:r>
          </a:p>
          <a:p>
            <a:pPr lvl="1">
              <a:lnSpc>
                <a:spcPct val="150000"/>
              </a:lnSpc>
              <a:defRPr/>
            </a:pPr>
            <a:r>
              <a:rPr lang="tr-TR" altLang="tr-TR" sz="2800" b="1" dirty="0" smtClean="0">
                <a:ea typeface="宋体" panose="02010600030101010101" pitchFamily="2" charset="-122"/>
              </a:rPr>
              <a:t>6-8 </a:t>
            </a:r>
            <a:r>
              <a:rPr lang="tr-TR" altLang="tr-TR" sz="2800" dirty="0" smtClean="0">
                <a:ea typeface="宋体" panose="02010600030101010101" pitchFamily="2" charset="-122"/>
              </a:rPr>
              <a:t>SYE…</a:t>
            </a:r>
            <a:r>
              <a:rPr lang="tr-TR" altLang="tr-TR" sz="2800" b="1" dirty="0" smtClean="0">
                <a:ea typeface="宋体" panose="02010600030101010101" pitchFamily="2" charset="-122"/>
              </a:rPr>
              <a:t> </a:t>
            </a:r>
            <a:r>
              <a:rPr lang="tr-TR" altLang="tr-TR" sz="2800" dirty="0" smtClean="0">
                <a:ea typeface="宋体" panose="02010600030101010101" pitchFamily="2" charset="-122"/>
              </a:rPr>
              <a:t>1-5 yaş </a:t>
            </a:r>
          </a:p>
          <a:p>
            <a:pPr lvl="1">
              <a:lnSpc>
                <a:spcPct val="150000"/>
              </a:lnSpc>
              <a:defRPr/>
            </a:pPr>
            <a:r>
              <a:rPr lang="tr-TR" altLang="tr-TR" sz="2800" b="1" dirty="0" smtClean="0">
                <a:ea typeface="宋体" panose="02010600030101010101" pitchFamily="2" charset="-122"/>
              </a:rPr>
              <a:t>2-4 </a:t>
            </a:r>
            <a:r>
              <a:rPr lang="tr-TR" altLang="tr-TR" sz="2800" dirty="0" smtClean="0">
                <a:ea typeface="宋体" panose="02010600030101010101" pitchFamily="2" charset="-122"/>
              </a:rPr>
              <a:t>SYE…</a:t>
            </a:r>
            <a:r>
              <a:rPr lang="tr-TR" altLang="tr-TR" sz="2800" b="1" dirty="0" smtClean="0">
                <a:ea typeface="宋体" panose="02010600030101010101" pitchFamily="2" charset="-122"/>
              </a:rPr>
              <a:t> </a:t>
            </a:r>
            <a:r>
              <a:rPr lang="tr-TR" altLang="tr-TR" sz="2800" dirty="0" smtClean="0">
                <a:ea typeface="宋体" panose="02010600030101010101" pitchFamily="2" charset="-122"/>
              </a:rPr>
              <a:t>6-12 yaş</a:t>
            </a:r>
            <a:endParaRPr lang="fr-CH" altLang="tr-TR" sz="2800" dirty="0" smtClean="0"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 marL="381000" lvl="1" indent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fr-CH" altLang="tr-TR" dirty="0" smtClean="0"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lang="tr-TR" altLang="tr-TR" b="1" dirty="0" smtClean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  <a:sym typeface="Wingdings" panose="05000000000000000000" pitchFamily="2" charset="2"/>
              </a:rPr>
              <a:t>Tekrarlayan SYE</a:t>
            </a:r>
            <a:r>
              <a:rPr lang="en-GB" altLang="tr-TR" dirty="0" smtClean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  <a:sym typeface="Wingdings" panose="05000000000000000000" pitchFamily="2" charset="2"/>
              </a:rPr>
              <a:t> :  </a:t>
            </a:r>
            <a:endParaRPr lang="tr-TR" altLang="tr-TR" dirty="0" smtClean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tr-TR" sz="2800" dirty="0" smtClean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≥ </a:t>
            </a:r>
            <a:r>
              <a:rPr lang="en-GB" altLang="tr-TR" sz="2800" b="1" dirty="0" smtClean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8 </a:t>
            </a:r>
            <a:r>
              <a:rPr lang="tr-TR" altLang="tr-TR" sz="2800" dirty="0" smtClean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SYE &lt;3 yaş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tr-TR" sz="2800" dirty="0" smtClean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≥ </a:t>
            </a:r>
            <a:r>
              <a:rPr lang="en-GB" altLang="tr-TR" sz="2800" b="1" dirty="0" smtClean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6 </a:t>
            </a:r>
            <a:r>
              <a:rPr lang="tr-TR" altLang="tr-TR" sz="2800" dirty="0" smtClean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SYE &gt;3 yaş</a:t>
            </a:r>
            <a:endParaRPr lang="tr-TR" altLang="tr-TR" sz="2800" dirty="0" smtClean="0"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endParaRPr lang="tr-TR" altLang="tr-TR" sz="2400" dirty="0" smtClean="0"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defRPr/>
            </a:pPr>
            <a:endParaRPr lang="fr-FR" altLang="tr-TR" sz="2400" dirty="0" smtClean="0"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34820" name="ZoneTexte 6"/>
          <p:cNvSpPr txBox="1">
            <a:spLocks noChangeArrowheads="1"/>
          </p:cNvSpPr>
          <p:nvPr/>
        </p:nvSpPr>
        <p:spPr bwMode="auto">
          <a:xfrm>
            <a:off x="5430838" y="6396038"/>
            <a:ext cx="3713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0070C0"/>
                </a:solidFill>
                <a:latin typeface="+mj-lt"/>
              </a:rPr>
              <a:t>Schaad</a:t>
            </a:r>
            <a:r>
              <a:rPr lang="en-US" sz="1200" dirty="0">
                <a:solidFill>
                  <a:srgbClr val="0070C0"/>
                </a:solidFill>
                <a:latin typeface="+mj-lt"/>
              </a:rPr>
              <a:t> UB</a:t>
            </a:r>
            <a:r>
              <a:rPr lang="tr-TR" sz="1200" dirty="0">
                <a:solidFill>
                  <a:srgbClr val="0070C0"/>
                </a:solidFill>
                <a:latin typeface="+mj-lt"/>
              </a:rPr>
              <a:t>. </a:t>
            </a:r>
            <a:r>
              <a:rPr lang="en-US" sz="1200" dirty="0">
                <a:solidFill>
                  <a:srgbClr val="0070C0"/>
                </a:solidFill>
                <a:latin typeface="+mj-lt"/>
              </a:rPr>
              <a:t>World J </a:t>
            </a:r>
            <a:r>
              <a:rPr lang="en-US" sz="1200" dirty="0" err="1">
                <a:solidFill>
                  <a:srgbClr val="0070C0"/>
                </a:solidFill>
                <a:latin typeface="+mj-lt"/>
              </a:rPr>
              <a:t>Pediatr</a:t>
            </a:r>
            <a:r>
              <a:rPr lang="en-US" sz="1200" dirty="0">
                <a:solidFill>
                  <a:srgbClr val="0070C0"/>
                </a:solidFill>
                <a:latin typeface="+mj-lt"/>
              </a:rPr>
              <a:t>, 2010;6:5–12</a:t>
            </a:r>
            <a:r>
              <a:rPr lang="tr-TR" sz="12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de-CH" sz="1200" dirty="0" err="1">
                <a:solidFill>
                  <a:srgbClr val="0070C0"/>
                </a:solidFill>
                <a:latin typeface="+mj-lt"/>
              </a:rPr>
              <a:t>Schaad</a:t>
            </a:r>
            <a:r>
              <a:rPr lang="de-CH" sz="1200" dirty="0">
                <a:solidFill>
                  <a:srgbClr val="0070C0"/>
                </a:solidFill>
                <a:latin typeface="+mj-lt"/>
              </a:rPr>
              <a:t> UB. </a:t>
            </a:r>
            <a:r>
              <a:rPr lang="fr-CH" sz="1200" dirty="0" err="1">
                <a:solidFill>
                  <a:srgbClr val="0070C0"/>
                </a:solidFill>
                <a:latin typeface="+mj-lt"/>
              </a:rPr>
              <a:t>Eur</a:t>
            </a:r>
            <a:r>
              <a:rPr lang="fr-CH" sz="1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fr-CH" sz="1200" dirty="0" err="1">
                <a:solidFill>
                  <a:srgbClr val="0070C0"/>
                </a:solidFill>
                <a:latin typeface="+mj-lt"/>
              </a:rPr>
              <a:t>Respir</a:t>
            </a:r>
            <a:r>
              <a:rPr lang="fr-CH" sz="1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fr-CH" sz="1200" dirty="0" err="1">
                <a:solidFill>
                  <a:srgbClr val="0070C0"/>
                </a:solidFill>
                <a:latin typeface="+mj-lt"/>
              </a:rPr>
              <a:t>Rev</a:t>
            </a:r>
            <a:r>
              <a:rPr lang="fr-CH" sz="1200" dirty="0">
                <a:solidFill>
                  <a:srgbClr val="0070C0"/>
                </a:solidFill>
                <a:latin typeface="+mj-lt"/>
              </a:rPr>
              <a:t> 2005</a:t>
            </a:r>
            <a:r>
              <a:rPr lang="tr-TR" sz="1200" dirty="0">
                <a:solidFill>
                  <a:srgbClr val="0070C0"/>
                </a:solidFill>
                <a:latin typeface="+mj-lt"/>
              </a:rPr>
              <a:t>; 4:74–7</a:t>
            </a:r>
            <a:r>
              <a:rPr lang="fr-CH" sz="1200" dirty="0">
                <a:solidFill>
                  <a:srgbClr val="0070C0"/>
                </a:solidFill>
              </a:rPr>
              <a:t>; 14: 95, 74–77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00113" y="223838"/>
            <a:ext cx="6927850" cy="10080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algn="ctr" eaLnBrk="1" hangingPunct="1">
              <a:lnSpc>
                <a:spcPts val="3100"/>
              </a:lnSpc>
              <a:spcBef>
                <a:spcPct val="50000"/>
              </a:spcBef>
              <a:defRPr/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 kadar enfeksiyon sık enfeksiyon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en-GB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pic>
        <p:nvPicPr>
          <p:cNvPr id="1027" name="Picture 3" descr="C:\Users\CEM\Desktop\OM85\resimler\imagesCAES3E3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1925" y="2640013"/>
            <a:ext cx="3021013" cy="3021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8275638" cy="158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534592" y="3501008"/>
            <a:ext cx="8064896" cy="307250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2800" b="1" dirty="0">
                <a:solidFill>
                  <a:schemeClr val="tx1"/>
                </a:solidFill>
              </a:rPr>
              <a:t>Çalışmanın amacı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tr-TR" sz="2800" dirty="0">
                <a:solidFill>
                  <a:schemeClr val="tx1"/>
                </a:solidFill>
                <a:cs typeface="Arial" pitchFamily="34" charset="0"/>
              </a:rPr>
              <a:t>OM-85 </a:t>
            </a:r>
            <a:r>
              <a:rPr lang="tr-TR" sz="2800" dirty="0">
                <a:solidFill>
                  <a:schemeClr val="tx1"/>
                </a:solidFill>
              </a:rPr>
              <a:t>‘in akut SYE ile tetiklenen </a:t>
            </a:r>
            <a:r>
              <a:rPr lang="tr-TR" sz="2800" dirty="0" err="1">
                <a:solidFill>
                  <a:schemeClr val="tx1"/>
                </a:solidFill>
              </a:rPr>
              <a:t>viving</a:t>
            </a:r>
            <a:r>
              <a:rPr lang="tr-TR" sz="2800" dirty="0">
                <a:solidFill>
                  <a:schemeClr val="tx1"/>
                </a:solidFill>
              </a:rPr>
              <a:t> atakları ve SYE sıklığı üzerine olan etkilerini  12 ay boyunca araştırmak.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5133975" y="2106613"/>
            <a:ext cx="3455988" cy="26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2641" name="Picture 1" descr="C:\Users\CEM\Desktop\OM85\resimler\ai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32005">
            <a:off x="1926446" y="2049915"/>
            <a:ext cx="1764935" cy="1457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C:\Users\CEM\Desktop\OM85\resimler\study gesigne.jpg"/>
          <p:cNvPicPr>
            <a:picLocks noChangeAspect="1" noChangeArrowheads="1"/>
          </p:cNvPicPr>
          <p:nvPr/>
        </p:nvPicPr>
        <p:blipFill>
          <a:blip r:embed="rId3" cstate="print"/>
          <a:srcRect l="12660" r="11377"/>
          <a:stretch>
            <a:fillRect/>
          </a:stretch>
        </p:blipFill>
        <p:spPr bwMode="auto">
          <a:xfrm>
            <a:off x="6516216" y="4631067"/>
            <a:ext cx="2627784" cy="1729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3491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250825" y="1844675"/>
            <a:ext cx="8502650" cy="46085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altLang="tr-TR" sz="2000" smtClean="0">
                <a:ea typeface="宋体" panose="02010600030101010101" pitchFamily="2" charset="-122"/>
              </a:rPr>
              <a:t>Randomize, çift kör</a:t>
            </a:r>
            <a:r>
              <a:rPr lang="en-US" altLang="tr-TR" sz="2000" smtClean="0">
                <a:ea typeface="宋体" panose="02010600030101010101" pitchFamily="2" charset="-122"/>
              </a:rPr>
              <a:t>, pla</a:t>
            </a:r>
            <a:r>
              <a:rPr lang="tr-TR" altLang="tr-TR" sz="2000" smtClean="0">
                <a:ea typeface="宋体" panose="02010600030101010101" pitchFamily="2" charset="-122"/>
              </a:rPr>
              <a:t>sebo kontrollü </a:t>
            </a:r>
            <a:r>
              <a:rPr lang="en-US" altLang="tr-TR" sz="2000" smtClean="0">
                <a:ea typeface="宋体" panose="02010600030101010101" pitchFamily="2" charset="-122"/>
              </a:rPr>
              <a:t>, parallel-g</a:t>
            </a:r>
            <a:r>
              <a:rPr lang="tr-TR" altLang="tr-TR" sz="2000" smtClean="0">
                <a:ea typeface="宋体" panose="02010600030101010101" pitchFamily="2" charset="-122"/>
              </a:rPr>
              <a:t>rup çalışması (</a:t>
            </a:r>
            <a:r>
              <a:rPr lang="en-US" altLang="tr-TR" sz="2000" smtClean="0">
                <a:ea typeface="宋体" panose="02010600030101010101" pitchFamily="2" charset="-122"/>
              </a:rPr>
              <a:t>A</a:t>
            </a:r>
            <a:r>
              <a:rPr lang="tr-TR" altLang="tr-TR" sz="2000" smtClean="0">
                <a:ea typeface="宋体" panose="02010600030101010101" pitchFamily="2" charset="-122"/>
              </a:rPr>
              <a:t>ğustos</a:t>
            </a:r>
            <a:r>
              <a:rPr lang="en-US" altLang="tr-TR" sz="2000" smtClean="0">
                <a:ea typeface="宋体" panose="02010600030101010101" pitchFamily="2" charset="-122"/>
              </a:rPr>
              <a:t> 2007</a:t>
            </a:r>
            <a:r>
              <a:rPr lang="tr-TR" altLang="tr-TR" sz="2000" smtClean="0">
                <a:ea typeface="宋体" panose="02010600030101010101" pitchFamily="2" charset="-122"/>
              </a:rPr>
              <a:t>-Eylül </a:t>
            </a:r>
            <a:r>
              <a:rPr lang="en-US" altLang="tr-TR" sz="2000" smtClean="0">
                <a:ea typeface="宋体" panose="02010600030101010101" pitchFamily="2" charset="-122"/>
              </a:rPr>
              <a:t>2008</a:t>
            </a:r>
            <a:r>
              <a:rPr lang="tr-TR" altLang="tr-TR" sz="2000" smtClean="0">
                <a:ea typeface="宋体" panose="02010600030101010101" pitchFamily="2" charset="-122"/>
              </a:rPr>
              <a:t>)</a:t>
            </a:r>
            <a:r>
              <a:rPr lang="en-US" altLang="tr-TR" sz="2000" smtClean="0">
                <a:ea typeface="宋体" panose="02010600030101010101" pitchFamily="2" charset="-122"/>
              </a:rPr>
              <a:t>. </a:t>
            </a:r>
            <a:endParaRPr lang="tr-TR" altLang="tr-TR" sz="2000" smtClean="0"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spcAft>
                <a:spcPts val="1400"/>
              </a:spcAft>
            </a:pPr>
            <a:r>
              <a:rPr lang="tr-TR" altLang="tr-TR" sz="2000" smtClean="0">
                <a:ea typeface="宋体" panose="02010600030101010101" pitchFamily="2" charset="-122"/>
              </a:rPr>
              <a:t>75 hasta / 1-6 yaş aralığında tekrarlayan vizing olan çocuklar</a:t>
            </a:r>
            <a:endParaRPr lang="en-US" altLang="zh-CN" sz="2000" smtClean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spcAft>
                <a:spcPts val="1400"/>
              </a:spcAft>
            </a:pPr>
            <a:r>
              <a:rPr lang="tr-TR" altLang="zh-CN" sz="2000" b="1" smtClean="0">
                <a:latin typeface="Arial" panose="020B0604020202020204" pitchFamily="34" charset="0"/>
                <a:ea typeface="宋体" panose="02010600030101010101" pitchFamily="2" charset="-122"/>
              </a:rPr>
              <a:t>Çalışma süresi</a:t>
            </a:r>
            <a:r>
              <a:rPr lang="en-US" altLang="zh-CN" sz="2000" b="1" smtClean="0">
                <a:latin typeface="Arial" panose="020B0604020202020204" pitchFamily="34" charset="0"/>
                <a:ea typeface="宋体" panose="02010600030101010101" pitchFamily="2" charset="-122"/>
              </a:rPr>
              <a:t>: </a:t>
            </a:r>
            <a:r>
              <a:rPr lang="en-US" altLang="zh-CN" sz="200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 </a:t>
            </a:r>
            <a:r>
              <a:rPr lang="tr-TR" altLang="zh-CN" sz="200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yıl</a:t>
            </a:r>
            <a:endParaRPr lang="en-US" altLang="zh-CN" sz="2000" smtClean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spcAft>
                <a:spcPts val="1400"/>
              </a:spcAft>
            </a:pPr>
            <a:r>
              <a:rPr lang="tr-TR" altLang="zh-CN" sz="2000" b="1" smtClean="0">
                <a:latin typeface="Arial" panose="020B0604020202020204" pitchFamily="34" charset="0"/>
                <a:ea typeface="宋体" panose="02010600030101010101" pitchFamily="2" charset="-122"/>
              </a:rPr>
              <a:t>Birincil amaç</a:t>
            </a:r>
            <a:r>
              <a:rPr lang="en-US" altLang="zh-CN" sz="2000" b="1" smtClean="0">
                <a:latin typeface="Arial" panose="020B0604020202020204" pitchFamily="34" charset="0"/>
                <a:ea typeface="宋体" panose="02010600030101010101" pitchFamily="2" charset="-122"/>
              </a:rPr>
              <a:t>: </a:t>
            </a:r>
            <a:r>
              <a:rPr lang="tr-TR" altLang="zh-CN" sz="200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Vizing atak sayısı</a:t>
            </a:r>
            <a:endParaRPr lang="en-US" altLang="zh-CN" sz="2000" smtClean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spcAft>
                <a:spcPts val="1400"/>
              </a:spcAft>
            </a:pPr>
            <a:r>
              <a:rPr lang="tr-TR" altLang="zh-CN" sz="2000" b="1" smtClean="0">
                <a:latin typeface="Arial" panose="020B0604020202020204" pitchFamily="34" charset="0"/>
                <a:ea typeface="宋体" panose="02010600030101010101" pitchFamily="2" charset="-122"/>
              </a:rPr>
              <a:t>İkincil amaçlar</a:t>
            </a:r>
            <a:r>
              <a:rPr lang="en-US" altLang="zh-CN" sz="2000" b="1" smtClean="0">
                <a:latin typeface="Arial" panose="020B0604020202020204" pitchFamily="34" charset="0"/>
                <a:ea typeface="宋体" panose="02010600030101010101" pitchFamily="2" charset="-122"/>
              </a:rPr>
              <a:t>: </a:t>
            </a:r>
            <a:r>
              <a:rPr lang="tr-TR" altLang="zh-CN" sz="200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ASYE sıklığı</a:t>
            </a:r>
            <a:r>
              <a:rPr lang="en-US" altLang="zh-CN" sz="200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tr-TR" altLang="zh-CN" sz="200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akut nazofarenjit sıklığı</a:t>
            </a:r>
            <a:r>
              <a:rPr lang="en-US" altLang="zh-CN" sz="200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tr-TR" altLang="zh-CN" sz="200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vizing atak süresi</a:t>
            </a:r>
            <a:r>
              <a:rPr lang="en-US" altLang="zh-CN" sz="200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tr-TR" altLang="zh-CN" sz="200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hospitalizaston hızı ve güvenlik</a:t>
            </a:r>
            <a:endParaRPr lang="en-US" altLang="zh-CN" sz="2000" smtClean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zh-CN" sz="2000" b="1" smtClean="0">
                <a:latin typeface="Arial" panose="020B0604020202020204" pitchFamily="34" charset="0"/>
                <a:ea typeface="宋体" panose="02010600030101010101" pitchFamily="2" charset="-122"/>
              </a:rPr>
              <a:t>Tedavi</a:t>
            </a:r>
            <a:r>
              <a:rPr lang="fr-CH" altLang="zh-CN" sz="2000" b="1" smtClean="0">
                <a:latin typeface="Arial" panose="020B0604020202020204" pitchFamily="34" charset="0"/>
                <a:ea typeface="宋体" panose="02010600030101010101" pitchFamily="2" charset="-122"/>
              </a:rPr>
              <a:t>: </a:t>
            </a:r>
            <a:r>
              <a:rPr lang="de-CH" altLang="zh-CN" sz="200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OM-85 BV </a:t>
            </a:r>
            <a:r>
              <a:rPr lang="en-US" altLang="zh-CN" sz="200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(3.5mg)</a:t>
            </a:r>
            <a:r>
              <a:rPr lang="de-CH" altLang="zh-CN" sz="200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tr-TR" altLang="zh-CN" sz="200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veya plasebo</a:t>
            </a:r>
            <a:r>
              <a:rPr lang="de-CH" altLang="zh-CN" sz="200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1 </a:t>
            </a:r>
            <a:r>
              <a:rPr lang="tr-TR" altLang="zh-CN" sz="2000" smtClean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kapsül/gün</a:t>
            </a:r>
            <a:endParaRPr lang="de-CH" altLang="zh-CN" sz="2000" smtClean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zh-CN" sz="2000" smtClean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</a:pPr>
            <a:endParaRPr lang="en-US" altLang="zh-CN" sz="2000" smtClean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3492" name="Group 7"/>
          <p:cNvGrpSpPr>
            <a:grpSpLocks/>
          </p:cNvGrpSpPr>
          <p:nvPr/>
        </p:nvGrpSpPr>
        <p:grpSpPr bwMode="auto">
          <a:xfrm>
            <a:off x="250825" y="5445125"/>
            <a:ext cx="5689600" cy="1296988"/>
            <a:chOff x="679226" y="5466167"/>
            <a:chExt cx="5105400" cy="994054"/>
          </a:xfrm>
        </p:grpSpPr>
        <p:pic>
          <p:nvPicPr>
            <p:cNvPr id="63494" name="Image 11" descr="légend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61" y="6167906"/>
              <a:ext cx="2276856" cy="29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95" name="Image 13" descr="tab 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26" y="5466167"/>
              <a:ext cx="5105400" cy="673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60350"/>
            <a:ext cx="8275638" cy="140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69439"/>
            <a:ext cx="6886575" cy="5184775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8275638" cy="1403350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Dikdörtgen 6"/>
          <p:cNvSpPr/>
          <p:nvPr/>
        </p:nvSpPr>
        <p:spPr>
          <a:xfrm>
            <a:off x="3996853" y="2133600"/>
            <a:ext cx="2519363" cy="2873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altLang="zh-CN" sz="1800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851920" y="4581128"/>
            <a:ext cx="2519362" cy="4333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altLang="zh-CN" sz="1800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851250" y="5157193"/>
            <a:ext cx="2520950" cy="12959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altLang="zh-CN" sz="1800">
              <a:solidFill>
                <a:schemeClr val="tx1"/>
              </a:solidFill>
            </a:endParaRPr>
          </a:p>
        </p:txBody>
      </p:sp>
      <p:pic>
        <p:nvPicPr>
          <p:cNvPr id="58376" name="Picture 8" descr="C:\Users\CEM\Desktop\demograf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2781300"/>
            <a:ext cx="2286000" cy="1590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5544" name="TextBox 8"/>
          <p:cNvSpPr txBox="1">
            <a:spLocks noChangeArrowheads="1"/>
          </p:cNvSpPr>
          <p:nvPr/>
        </p:nvSpPr>
        <p:spPr bwMode="auto">
          <a:xfrm>
            <a:off x="5040313" y="6581775"/>
            <a:ext cx="4103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rgbClr val="0000CC"/>
                </a:solidFill>
                <a:latin typeface="Arial" panose="020B0604020202020204" pitchFamily="34" charset="0"/>
              </a:rPr>
              <a:t>Razi CH, et al. J Allergy Clin Immunol. 2010;126(4):763-9.</a:t>
            </a:r>
            <a:endParaRPr lang="zh-CN" altLang="en-US" sz="12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C:\Users\CEM\Desktop\OM85\resimler\eviden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1988" y="2708275"/>
            <a:ext cx="1925637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0659" name="ZoneTexte 4"/>
          <p:cNvSpPr txBox="1">
            <a:spLocks noChangeArrowheads="1"/>
          </p:cNvSpPr>
          <p:nvPr/>
        </p:nvSpPr>
        <p:spPr bwMode="auto">
          <a:xfrm rot="-5400000">
            <a:off x="-1378743" y="3113881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dirty="0">
                <a:solidFill>
                  <a:srgbClr val="00538B"/>
                </a:solidFill>
                <a:latin typeface="Arial" panose="020B0604020202020204" pitchFamily="34" charset="0"/>
              </a:rPr>
              <a:t>Cumulative number of RTI’s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dirty="0">
                <a:solidFill>
                  <a:srgbClr val="00538B"/>
                </a:solidFill>
                <a:latin typeface="Arial" panose="020B0604020202020204" pitchFamily="34" charset="0"/>
              </a:rPr>
              <a:t> per patient</a:t>
            </a:r>
          </a:p>
        </p:txBody>
      </p:sp>
      <p:sp>
        <p:nvSpPr>
          <p:cNvPr id="70660" name="Rectangle 2"/>
          <p:cNvSpPr txBox="1">
            <a:spLocks noChangeArrowheads="1"/>
          </p:cNvSpPr>
          <p:nvPr/>
        </p:nvSpPr>
        <p:spPr bwMode="auto">
          <a:xfrm>
            <a:off x="250825" y="620713"/>
            <a:ext cx="86915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1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CH" altLang="zh-CN" sz="2200" b="1">
                <a:solidFill>
                  <a:srgbClr val="0093BD"/>
                </a:solidFill>
                <a:latin typeface="Arial" panose="020B0604020202020204" pitchFamily="34" charset="0"/>
              </a:rPr>
              <a:t>Razi </a:t>
            </a:r>
            <a:r>
              <a:rPr lang="fr-CH" altLang="zh-CN" sz="2200" b="1" i="1">
                <a:solidFill>
                  <a:srgbClr val="0093BD"/>
                </a:solidFill>
                <a:latin typeface="Arial" panose="020B0604020202020204" pitchFamily="34" charset="0"/>
              </a:rPr>
              <a:t>et al. </a:t>
            </a:r>
            <a:r>
              <a:rPr lang="fr-CH" altLang="zh-CN" sz="2200" b="1">
                <a:solidFill>
                  <a:srgbClr val="0093BD"/>
                </a:solidFill>
                <a:latin typeface="Arial" panose="020B0604020202020204" pitchFamily="34" charset="0"/>
              </a:rPr>
              <a:t>2010 – </a:t>
            </a:r>
            <a:r>
              <a:rPr lang="en-US" altLang="zh-CN" sz="2200" b="1">
                <a:solidFill>
                  <a:srgbClr val="0093BD"/>
                </a:solidFill>
                <a:latin typeface="Arial" panose="020B0604020202020204" pitchFamily="34" charset="0"/>
              </a:rPr>
              <a:t>OM-85 reduced the number of RTI’s in children</a:t>
            </a:r>
            <a:endParaRPr lang="en-GB" altLang="zh-CN" sz="2200" b="1">
              <a:solidFill>
                <a:srgbClr val="0093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0661" name="Graphique 13"/>
          <p:cNvGraphicFramePr>
            <a:graphicFrameLocks/>
          </p:cNvGraphicFramePr>
          <p:nvPr/>
        </p:nvGraphicFramePr>
        <p:xfrm>
          <a:off x="992188" y="1433513"/>
          <a:ext cx="7343775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r:id="rId5" imgW="7346317" imgH="4291956" progId="Excel.Chart.8">
                  <p:embed/>
                </p:oleObj>
              </mc:Choice>
              <mc:Fallback>
                <p:oleObj r:id="rId5" imgW="7346317" imgH="4291956" progId="Excel.Chart.8">
                  <p:embed/>
                  <p:pic>
                    <p:nvPicPr>
                      <p:cNvPr id="0" name="Graphiqu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433513"/>
                        <a:ext cx="7343775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ZoneTexte 15"/>
          <p:cNvSpPr txBox="1">
            <a:spLocks noChangeArrowheads="1"/>
          </p:cNvSpPr>
          <p:nvPr/>
        </p:nvSpPr>
        <p:spPr bwMode="auto">
          <a:xfrm>
            <a:off x="5940425" y="3357563"/>
            <a:ext cx="1065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>
                <a:solidFill>
                  <a:srgbClr val="FF0000"/>
                </a:solidFill>
                <a:latin typeface="Arial" panose="020B0604020202020204" pitchFamily="34" charset="0"/>
              </a:rPr>
              <a:t>-31.4%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>
                <a:solidFill>
                  <a:srgbClr val="000000"/>
                </a:solidFill>
                <a:latin typeface="Arial" panose="020B0604020202020204" pitchFamily="34" charset="0"/>
              </a:rPr>
              <a:t>p&lt;0.001</a:t>
            </a:r>
          </a:p>
        </p:txBody>
      </p:sp>
      <p:sp>
        <p:nvSpPr>
          <p:cNvPr id="70663" name="ZoneTexte 16"/>
          <p:cNvSpPr txBox="1">
            <a:spLocks noChangeArrowheads="1"/>
          </p:cNvSpPr>
          <p:nvPr/>
        </p:nvSpPr>
        <p:spPr bwMode="auto">
          <a:xfrm>
            <a:off x="4643438" y="3500438"/>
            <a:ext cx="10652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>
                <a:solidFill>
                  <a:srgbClr val="FF0000"/>
                </a:solidFill>
                <a:latin typeface="Arial" panose="020B0604020202020204" pitchFamily="34" charset="0"/>
              </a:rPr>
              <a:t>-29.4%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>
                <a:solidFill>
                  <a:srgbClr val="000000"/>
                </a:solidFill>
                <a:latin typeface="Arial" panose="020B0604020202020204" pitchFamily="34" charset="0"/>
              </a:rPr>
              <a:t>p&lt;0.001</a:t>
            </a:r>
          </a:p>
        </p:txBody>
      </p:sp>
      <p:sp>
        <p:nvSpPr>
          <p:cNvPr id="70664" name="ZoneTexte 17"/>
          <p:cNvSpPr txBox="1">
            <a:spLocks noChangeArrowheads="1"/>
          </p:cNvSpPr>
          <p:nvPr/>
        </p:nvSpPr>
        <p:spPr bwMode="auto">
          <a:xfrm>
            <a:off x="3276600" y="3933825"/>
            <a:ext cx="1065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>
                <a:solidFill>
                  <a:srgbClr val="FF0000"/>
                </a:solidFill>
                <a:latin typeface="Arial" panose="020B0604020202020204" pitchFamily="34" charset="0"/>
              </a:rPr>
              <a:t>-27.9%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>
                <a:solidFill>
                  <a:srgbClr val="000000"/>
                </a:solidFill>
                <a:latin typeface="Arial" panose="020B0604020202020204" pitchFamily="34" charset="0"/>
              </a:rPr>
              <a:t>p&lt;0.001</a:t>
            </a:r>
          </a:p>
        </p:txBody>
      </p:sp>
      <p:sp>
        <p:nvSpPr>
          <p:cNvPr id="70665" name="ZoneTexte 18"/>
          <p:cNvSpPr txBox="1">
            <a:spLocks noChangeArrowheads="1"/>
          </p:cNvSpPr>
          <p:nvPr/>
        </p:nvSpPr>
        <p:spPr bwMode="auto">
          <a:xfrm>
            <a:off x="1835150" y="4424363"/>
            <a:ext cx="1065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>
                <a:solidFill>
                  <a:srgbClr val="FF0000"/>
                </a:solidFill>
                <a:latin typeface="Arial" panose="020B0604020202020204" pitchFamily="34" charset="0"/>
              </a:rPr>
              <a:t>-21.6%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>
                <a:solidFill>
                  <a:srgbClr val="000000"/>
                </a:solidFill>
                <a:latin typeface="Arial" panose="020B0604020202020204" pitchFamily="34" charset="0"/>
              </a:rPr>
              <a:t>p=0.009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41588" y="5845175"/>
            <a:ext cx="446405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tr-TR" altLang="zh-CN" sz="2000" dirty="0">
                <a:solidFill>
                  <a:srgbClr val="7F7F7F"/>
                </a:solidFill>
              </a:rPr>
              <a:t>2 grup arasındaki yıllık SYE farkı 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-2.5 .</a:t>
            </a:r>
          </a:p>
        </p:txBody>
      </p:sp>
      <p:sp>
        <p:nvSpPr>
          <p:cNvPr id="70667" name="TextBox 8"/>
          <p:cNvSpPr txBox="1">
            <a:spLocks noChangeArrowheads="1"/>
          </p:cNvSpPr>
          <p:nvPr/>
        </p:nvSpPr>
        <p:spPr bwMode="auto">
          <a:xfrm>
            <a:off x="5003800" y="6597650"/>
            <a:ext cx="406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rgbClr val="0000CC"/>
                </a:solidFill>
                <a:latin typeface="Arial" panose="020B0604020202020204" pitchFamily="34" charset="0"/>
              </a:rPr>
              <a:t>Razi CH, et al. J Allergy Clin Immunol. 2010;126(4):763-9.</a:t>
            </a:r>
            <a:endParaRPr lang="zh-CN" altLang="en-US" sz="12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9"/>
          <p:cNvGrpSpPr>
            <a:grpSpLocks/>
          </p:cNvGrpSpPr>
          <p:nvPr/>
        </p:nvGrpSpPr>
        <p:grpSpPr bwMode="auto">
          <a:xfrm>
            <a:off x="0" y="1773238"/>
            <a:ext cx="8532813" cy="4537075"/>
            <a:chOff x="237960" y="2247230"/>
            <a:chExt cx="7953372" cy="3814999"/>
          </a:xfrm>
        </p:grpSpPr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1529736" y="5565665"/>
              <a:ext cx="5673158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</a:endParaRPr>
            </a:p>
          </p:txBody>
        </p:sp>
        <p:graphicFrame>
          <p:nvGraphicFramePr>
            <p:cNvPr id="72711" name="Graphique 13"/>
            <p:cNvGraphicFramePr>
              <a:graphicFrameLocks/>
            </p:cNvGraphicFramePr>
            <p:nvPr/>
          </p:nvGraphicFramePr>
          <p:xfrm>
            <a:off x="1836419" y="2247230"/>
            <a:ext cx="6354913" cy="3554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47" r:id="rId4" imgW="6822015" imgH="4224894" progId="Excel.Chart.8">
                    <p:embed/>
                  </p:oleObj>
                </mc:Choice>
                <mc:Fallback>
                  <p:oleObj r:id="rId4" imgW="6822015" imgH="4224894" progId="Excel.Chart.8">
                    <p:embed/>
                    <p:pic>
                      <p:nvPicPr>
                        <p:cNvPr id="0" name="Graphique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6419" y="2247230"/>
                          <a:ext cx="6354913" cy="3554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712" name="ZoneTexte 15"/>
            <p:cNvSpPr txBox="1">
              <a:spLocks noChangeArrowheads="1"/>
            </p:cNvSpPr>
            <p:nvPr/>
          </p:nvSpPr>
          <p:spPr bwMode="auto">
            <a:xfrm>
              <a:off x="7091917" y="4304232"/>
              <a:ext cx="948486" cy="69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F09650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 </a:t>
              </a:r>
              <a:r>
                <a:rPr lang="en-US" altLang="zh-CN" sz="1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37.5%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p&lt;0.001</a:t>
              </a:r>
            </a:p>
          </p:txBody>
        </p:sp>
        <p:sp>
          <p:nvSpPr>
            <p:cNvPr id="72713" name="ZoneTexte 16"/>
            <p:cNvSpPr txBox="1">
              <a:spLocks noChangeArrowheads="1"/>
            </p:cNvSpPr>
            <p:nvPr/>
          </p:nvSpPr>
          <p:spPr bwMode="auto">
            <a:xfrm>
              <a:off x="5686204" y="4405681"/>
              <a:ext cx="1092017" cy="48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F09650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 </a:t>
              </a:r>
              <a:r>
                <a:rPr lang="en-US" altLang="zh-CN" sz="1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35.5%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p&lt;0.001</a:t>
              </a:r>
            </a:p>
          </p:txBody>
        </p:sp>
        <p:sp>
          <p:nvSpPr>
            <p:cNvPr id="72714" name="ZoneTexte 17"/>
            <p:cNvSpPr txBox="1">
              <a:spLocks noChangeArrowheads="1"/>
            </p:cNvSpPr>
            <p:nvPr/>
          </p:nvSpPr>
          <p:spPr bwMode="auto">
            <a:xfrm>
              <a:off x="4302688" y="4694008"/>
              <a:ext cx="1007673" cy="48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F09650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 </a:t>
              </a:r>
              <a:r>
                <a:rPr lang="en-US" altLang="zh-CN" sz="1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32.9%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p&lt;0.001</a:t>
              </a:r>
            </a:p>
          </p:txBody>
        </p:sp>
        <p:sp>
          <p:nvSpPr>
            <p:cNvPr id="72715" name="ZoneTexte 18"/>
            <p:cNvSpPr txBox="1">
              <a:spLocks noChangeArrowheads="1"/>
            </p:cNvSpPr>
            <p:nvPr/>
          </p:nvSpPr>
          <p:spPr bwMode="auto">
            <a:xfrm>
              <a:off x="3034587" y="4982336"/>
              <a:ext cx="1007674" cy="48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F09650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 </a:t>
              </a:r>
              <a:r>
                <a:rPr lang="en-US" altLang="zh-CN" sz="16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26.4%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p=0.032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529736" y="2496846"/>
              <a:ext cx="0" cy="3079498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1366969" y="5429510"/>
              <a:ext cx="324053" cy="3230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en-GB" altLang="zh-CN" sz="12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2785998" y="5429510"/>
              <a:ext cx="324054" cy="323034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en-GB" altLang="zh-CN" sz="1200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4203548" y="5429510"/>
              <a:ext cx="324054" cy="323034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en-GB" altLang="zh-CN" sz="1200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5622578" y="5429510"/>
              <a:ext cx="324053" cy="323034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en-GB" altLang="zh-CN" sz="1200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7040128" y="5429510"/>
              <a:ext cx="324053" cy="323034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en-GB" altLang="zh-CN" sz="1200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1366969" y="2325986"/>
              <a:ext cx="324053" cy="324369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en-GB" altLang="zh-CN" sz="1200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1366969" y="3102868"/>
              <a:ext cx="324053" cy="323034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en-GB" altLang="zh-CN" sz="1200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1366969" y="3879750"/>
              <a:ext cx="324053" cy="323034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en-GB" altLang="zh-CN" sz="1200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1366969" y="4656632"/>
              <a:ext cx="324053" cy="323034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en-GB" altLang="zh-CN" sz="1200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1366969" y="5432180"/>
              <a:ext cx="324053" cy="324368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en-GB" altLang="zh-CN" sz="1200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72727" name="ZoneTexte 4"/>
            <p:cNvSpPr txBox="1">
              <a:spLocks noChangeArrowheads="1"/>
            </p:cNvSpPr>
            <p:nvPr/>
          </p:nvSpPr>
          <p:spPr bwMode="auto">
            <a:xfrm rot="-5400000">
              <a:off x="-1126949" y="3722931"/>
              <a:ext cx="3383843" cy="65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zh-CN" sz="2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Cumulative number of </a:t>
              </a:r>
              <a:br>
                <a:rPr lang="en-GB" altLang="zh-CN" sz="2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altLang="zh-CN" sz="2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nasopharyngitis  per patient</a:t>
              </a:r>
            </a:p>
          </p:txBody>
        </p:sp>
        <p:grpSp>
          <p:nvGrpSpPr>
            <p:cNvPr id="72728" name="Group 34"/>
            <p:cNvGrpSpPr>
              <a:grpSpLocks/>
            </p:cNvGrpSpPr>
            <p:nvPr/>
          </p:nvGrpSpPr>
          <p:grpSpPr bwMode="auto">
            <a:xfrm>
              <a:off x="1814762" y="2368618"/>
              <a:ext cx="1395469" cy="435161"/>
              <a:chOff x="3150859" y="2207008"/>
              <a:chExt cx="1395469" cy="435161"/>
            </a:xfrm>
          </p:grpSpPr>
          <p:sp>
            <p:nvSpPr>
              <p:cNvPr id="72730" name="ZoneTexte 4"/>
              <p:cNvSpPr txBox="1">
                <a:spLocks noChangeArrowheads="1"/>
              </p:cNvSpPr>
              <p:nvPr/>
            </p:nvSpPr>
            <p:spPr bwMode="auto">
              <a:xfrm>
                <a:off x="3352213" y="2207008"/>
                <a:ext cx="1194115" cy="435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OM-85 BV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4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Placebo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H="1">
                <a:off x="3151414" y="2327228"/>
                <a:ext cx="221954" cy="0"/>
              </a:xfrm>
              <a:prstGeom prst="line">
                <a:avLst/>
              </a:prstGeom>
              <a:ln w="28575">
                <a:solidFill>
                  <a:srgbClr val="0093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3151414" y="2526121"/>
                <a:ext cx="221954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729" name="ZoneTexte 4"/>
            <p:cNvSpPr txBox="1">
              <a:spLocks noChangeArrowheads="1"/>
            </p:cNvSpPr>
            <p:nvPr/>
          </p:nvSpPr>
          <p:spPr bwMode="auto">
            <a:xfrm>
              <a:off x="2698696" y="5753878"/>
              <a:ext cx="3472849" cy="30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 after start of study</a:t>
              </a: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9263" y="228600"/>
            <a:ext cx="6148387" cy="234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4" name="33 Oval"/>
          <p:cNvSpPr/>
          <p:nvPr/>
        </p:nvSpPr>
        <p:spPr>
          <a:xfrm>
            <a:off x="5730875" y="1685925"/>
            <a:ext cx="504825" cy="3603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altLang="zh-CN" sz="1800">
              <a:solidFill>
                <a:srgbClr val="FFFFFF"/>
              </a:solidFill>
            </a:endParaRPr>
          </a:p>
        </p:txBody>
      </p:sp>
      <p:sp>
        <p:nvSpPr>
          <p:cNvPr id="72709" name="TextBox 8"/>
          <p:cNvSpPr txBox="1">
            <a:spLocks noChangeArrowheads="1"/>
          </p:cNvSpPr>
          <p:nvPr/>
        </p:nvSpPr>
        <p:spPr bwMode="auto">
          <a:xfrm>
            <a:off x="5003800" y="6597650"/>
            <a:ext cx="406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rgbClr val="0000CC"/>
                </a:solidFill>
                <a:latin typeface="Arial" panose="020B0604020202020204" pitchFamily="34" charset="0"/>
              </a:rPr>
              <a:t>Razi CH, et al. J Allergy Clin Immunol. 2010;126(4):763-9.</a:t>
            </a:r>
            <a:endParaRPr lang="zh-CN" altLang="en-US" sz="12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Graphique 3"/>
          <p:cNvGraphicFramePr>
            <a:graphicFrameLocks/>
          </p:cNvGraphicFramePr>
          <p:nvPr/>
        </p:nvGraphicFramePr>
        <p:xfrm>
          <a:off x="1042988" y="1773238"/>
          <a:ext cx="7058025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8" r:id="rId4" imgW="7059780" imgH="3615241" progId="Excel.Chart.8">
                  <p:embed/>
                </p:oleObj>
              </mc:Choice>
              <mc:Fallback>
                <p:oleObj r:id="rId4" imgW="7059780" imgH="3615241" progId="Excel.Chart.8">
                  <p:embed/>
                  <p:pic>
                    <p:nvPicPr>
                      <p:cNvPr id="0" name="Graphiqu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73238"/>
                        <a:ext cx="7058025" cy="361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ZoneTexte 4"/>
          <p:cNvSpPr txBox="1">
            <a:spLocks noChangeArrowheads="1"/>
          </p:cNvSpPr>
          <p:nvPr/>
        </p:nvSpPr>
        <p:spPr bwMode="auto">
          <a:xfrm rot="-5400000">
            <a:off x="-1251743" y="3205956"/>
            <a:ext cx="3960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>
                <a:solidFill>
                  <a:srgbClr val="00538B"/>
                </a:solidFill>
                <a:latin typeface="Arial" panose="020B0604020202020204" pitchFamily="34" charset="0"/>
              </a:rPr>
              <a:t>Cumulative number of wheezing attacks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>
                <a:solidFill>
                  <a:srgbClr val="00538B"/>
                </a:solidFill>
                <a:latin typeface="Arial" panose="020B0604020202020204" pitchFamily="34" charset="0"/>
              </a:rPr>
              <a:t> per patient</a:t>
            </a:r>
          </a:p>
        </p:txBody>
      </p:sp>
      <p:sp>
        <p:nvSpPr>
          <p:cNvPr id="66564" name="ZoneTexte 5"/>
          <p:cNvSpPr txBox="1">
            <a:spLocks noChangeArrowheads="1"/>
          </p:cNvSpPr>
          <p:nvPr/>
        </p:nvSpPr>
        <p:spPr bwMode="auto">
          <a:xfrm>
            <a:off x="5580063" y="3500438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1">
                <a:solidFill>
                  <a:srgbClr val="FF0000"/>
                </a:solidFill>
                <a:latin typeface="Arial" panose="020B0604020202020204" pitchFamily="34" charset="0"/>
              </a:rPr>
              <a:t>-37.9%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1">
                <a:solidFill>
                  <a:srgbClr val="000000"/>
                </a:solidFill>
                <a:latin typeface="Arial" panose="020B0604020202020204" pitchFamily="34" charset="0"/>
              </a:rPr>
              <a:t>p&lt;0.001</a:t>
            </a:r>
          </a:p>
        </p:txBody>
      </p:sp>
      <p:sp>
        <p:nvSpPr>
          <p:cNvPr id="66565" name="ZoneTexte 6"/>
          <p:cNvSpPr txBox="1">
            <a:spLocks noChangeArrowheads="1"/>
          </p:cNvSpPr>
          <p:nvPr/>
        </p:nvSpPr>
        <p:spPr bwMode="auto">
          <a:xfrm>
            <a:off x="4500563" y="3644900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1">
                <a:solidFill>
                  <a:srgbClr val="FF0000"/>
                </a:solidFill>
                <a:latin typeface="Arial" panose="020B0604020202020204" pitchFamily="34" charset="0"/>
              </a:rPr>
              <a:t>-36%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1">
                <a:solidFill>
                  <a:srgbClr val="000000"/>
                </a:solidFill>
                <a:latin typeface="Arial" panose="020B0604020202020204" pitchFamily="34" charset="0"/>
              </a:rPr>
              <a:t>p=0.001</a:t>
            </a:r>
          </a:p>
        </p:txBody>
      </p:sp>
      <p:sp>
        <p:nvSpPr>
          <p:cNvPr id="66566" name="ZoneTexte 7"/>
          <p:cNvSpPr txBox="1">
            <a:spLocks noChangeArrowheads="1"/>
          </p:cNvSpPr>
          <p:nvPr/>
        </p:nvSpPr>
        <p:spPr bwMode="auto">
          <a:xfrm>
            <a:off x="3276600" y="3933825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1">
                <a:solidFill>
                  <a:srgbClr val="FF0000"/>
                </a:solidFill>
                <a:latin typeface="Arial" panose="020B0604020202020204" pitchFamily="34" charset="0"/>
              </a:rPr>
              <a:t>-34.3%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1">
                <a:solidFill>
                  <a:srgbClr val="000000"/>
                </a:solidFill>
                <a:latin typeface="Arial" panose="020B0604020202020204" pitchFamily="34" charset="0"/>
              </a:rPr>
              <a:t>p=0.003</a:t>
            </a:r>
          </a:p>
        </p:txBody>
      </p:sp>
      <p:sp>
        <p:nvSpPr>
          <p:cNvPr id="66567" name="ZoneTexte 8"/>
          <p:cNvSpPr txBox="1">
            <a:spLocks noChangeArrowheads="1"/>
          </p:cNvSpPr>
          <p:nvPr/>
        </p:nvSpPr>
        <p:spPr bwMode="auto">
          <a:xfrm>
            <a:off x="2268538" y="4205288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1">
                <a:solidFill>
                  <a:srgbClr val="FF0000"/>
                </a:solidFill>
                <a:latin typeface="Arial" panose="020B0604020202020204" pitchFamily="34" charset="0"/>
              </a:rPr>
              <a:t>-30.4%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1">
                <a:solidFill>
                  <a:srgbClr val="000000"/>
                </a:solidFill>
                <a:latin typeface="Arial" panose="020B0604020202020204" pitchFamily="34" charset="0"/>
              </a:rPr>
              <a:t>p=0.013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40544" y="5732813"/>
            <a:ext cx="7920038" cy="338554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tr-TR" altLang="zh-CN" sz="1600" b="1" dirty="0">
                <a:solidFill>
                  <a:srgbClr val="7030A0"/>
                </a:solidFill>
                <a:latin typeface="Arial" pitchFamily="34" charset="0"/>
              </a:rPr>
              <a:t>2 grup arasındaki yıllık kümülatif </a:t>
            </a:r>
            <a:r>
              <a:rPr lang="tr-TR" altLang="zh-CN" sz="1600" b="1" dirty="0" err="1">
                <a:solidFill>
                  <a:srgbClr val="7030A0"/>
                </a:solidFill>
                <a:latin typeface="Arial" pitchFamily="34" charset="0"/>
              </a:rPr>
              <a:t>vizing</a:t>
            </a:r>
            <a:r>
              <a:rPr lang="tr-TR" altLang="zh-CN" sz="1600" b="1" dirty="0">
                <a:solidFill>
                  <a:srgbClr val="7030A0"/>
                </a:solidFill>
                <a:latin typeface="Arial" pitchFamily="34" charset="0"/>
              </a:rPr>
              <a:t> atak sayısı farkı -2.18</a:t>
            </a:r>
            <a:endParaRPr lang="en-US" altLang="zh-CN" sz="1600" b="1" dirty="0">
              <a:solidFill>
                <a:srgbClr val="7030A0"/>
              </a:solidFill>
              <a:latin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" y="188913"/>
            <a:ext cx="8275638" cy="140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9569" name="Picture 1" descr="C:\Users\CEM\Desktop\OM85\resimler\imagesGKWI6HBK.jpg"/>
          <p:cNvPicPr>
            <a:picLocks noChangeAspect="1" noChangeArrowheads="1"/>
          </p:cNvPicPr>
          <p:nvPr/>
        </p:nvPicPr>
        <p:blipFill>
          <a:blip r:embed="rId7"/>
          <a:srcRect l="9718" t="6450" r="11649"/>
          <a:stretch>
            <a:fillRect/>
          </a:stretch>
        </p:blipFill>
        <p:spPr bwMode="auto">
          <a:xfrm>
            <a:off x="7019925" y="2205038"/>
            <a:ext cx="1822450" cy="2160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6573" name="TextBox 8"/>
          <p:cNvSpPr txBox="1">
            <a:spLocks noChangeArrowheads="1"/>
          </p:cNvSpPr>
          <p:nvPr/>
        </p:nvSpPr>
        <p:spPr bwMode="auto">
          <a:xfrm>
            <a:off x="5005388" y="6608763"/>
            <a:ext cx="41386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rgbClr val="0000CC"/>
                </a:solidFill>
                <a:latin typeface="Arial" panose="020B0604020202020204" pitchFamily="34" charset="0"/>
              </a:rPr>
              <a:t>Razi CH, et al. J Allergy Clin Immunol. 2010;126(4):763-9.</a:t>
            </a:r>
            <a:endParaRPr lang="zh-CN" altLang="en-US" sz="12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2133600"/>
            <a:ext cx="8905875" cy="331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6794500" cy="148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3 Dikdörtgen"/>
          <p:cNvSpPr/>
          <p:nvPr/>
        </p:nvSpPr>
        <p:spPr>
          <a:xfrm>
            <a:off x="6659563" y="3213100"/>
            <a:ext cx="2376487" cy="8636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altLang="zh-CN" sz="1800">
              <a:solidFill>
                <a:srgbClr val="FFFFFF"/>
              </a:solidFill>
            </a:endParaRPr>
          </a:p>
        </p:txBody>
      </p:sp>
      <p:pic>
        <p:nvPicPr>
          <p:cNvPr id="89092" name="Picture 4" descr="https://encrypted-tbn0.gstatic.com/images?q=tbn:ANd9GcQ-hLys5J-BNxhW6fgbG-dTRY7vMIBzEJKRjTX4anJHkfMcTZA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2936" y="216024"/>
            <a:ext cx="1574912" cy="1584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614" name="Metin kutusu 4"/>
          <p:cNvSpPr txBox="1">
            <a:spLocks noChangeArrowheads="1"/>
          </p:cNvSpPr>
          <p:nvPr/>
        </p:nvSpPr>
        <p:spPr bwMode="auto">
          <a:xfrm>
            <a:off x="1187450" y="5765800"/>
            <a:ext cx="6913563" cy="4619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Vizing atak süresinde anlamlı azalma</a:t>
            </a:r>
          </a:p>
        </p:txBody>
      </p:sp>
      <p:sp>
        <p:nvSpPr>
          <p:cNvPr id="68615" name="TextBox 8"/>
          <p:cNvSpPr txBox="1">
            <a:spLocks noChangeArrowheads="1"/>
          </p:cNvSpPr>
          <p:nvPr/>
        </p:nvSpPr>
        <p:spPr bwMode="auto">
          <a:xfrm>
            <a:off x="5113338" y="6608763"/>
            <a:ext cx="4138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rgbClr val="0000CC"/>
                </a:solidFill>
                <a:latin typeface="Arial" panose="020B0604020202020204" pitchFamily="34" charset="0"/>
              </a:rPr>
              <a:t>Razi CH, et al. J Allergy Clin Immunol. 2010;126(4):763-9.</a:t>
            </a:r>
            <a:endParaRPr lang="zh-CN" altLang="en-US" sz="12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611188" y="4797425"/>
            <a:ext cx="4968875" cy="168433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Aft>
                <a:spcPts val="900"/>
              </a:spcAft>
              <a:defRPr/>
            </a:pPr>
            <a:r>
              <a:rPr lang="tr-TR" sz="2400" b="1" dirty="0">
                <a:solidFill>
                  <a:srgbClr val="FFFF00"/>
                </a:solidFill>
                <a:latin typeface="+mj-lt"/>
                <a:cs typeface="Arial" charset="0"/>
              </a:rPr>
              <a:t>Amaç:</a:t>
            </a:r>
            <a:endParaRPr lang="en-US" sz="2400" b="1" dirty="0">
              <a:solidFill>
                <a:srgbClr val="FFFF00"/>
              </a:solidFill>
              <a:latin typeface="+mj-lt"/>
              <a:cs typeface="Arial" charset="0"/>
            </a:endParaRPr>
          </a:p>
          <a:p>
            <a:pPr algn="ctr" eaLnBrk="1" hangingPunct="1">
              <a:spcAft>
                <a:spcPts val="900"/>
              </a:spcAft>
              <a:defRPr/>
            </a:pPr>
            <a:r>
              <a:rPr lang="tr-TR" sz="2400" b="1" dirty="0">
                <a:solidFill>
                  <a:schemeClr val="bg1"/>
                </a:solidFill>
                <a:latin typeface="+mj-lt"/>
                <a:cs typeface="Arial" charset="0"/>
              </a:rPr>
              <a:t>Çocuklardaki </a:t>
            </a:r>
            <a:r>
              <a:rPr lang="tr-TR" sz="2400" b="1" dirty="0" err="1">
                <a:solidFill>
                  <a:schemeClr val="bg1"/>
                </a:solidFill>
                <a:latin typeface="+mj-lt"/>
                <a:cs typeface="Arial" charset="0"/>
              </a:rPr>
              <a:t>SYE’lerinin</a:t>
            </a:r>
            <a:r>
              <a:rPr lang="tr-TR" sz="2400" b="1" dirty="0">
                <a:solidFill>
                  <a:schemeClr val="bg1"/>
                </a:solidFill>
                <a:latin typeface="+mj-lt"/>
                <a:cs typeface="Arial" charset="0"/>
              </a:rPr>
              <a:t> önlenmesinde </a:t>
            </a:r>
            <a:r>
              <a:rPr lang="tr-TR" sz="2400" b="1" dirty="0" err="1">
                <a:solidFill>
                  <a:schemeClr val="bg1"/>
                </a:solidFill>
                <a:latin typeface="+mj-lt"/>
                <a:cs typeface="Arial" charset="0"/>
              </a:rPr>
              <a:t>immünstimülanların</a:t>
            </a:r>
            <a:r>
              <a:rPr lang="tr-TR" sz="2400" b="1" dirty="0">
                <a:solidFill>
                  <a:schemeClr val="bg1"/>
                </a:solidFill>
                <a:latin typeface="+mj-lt"/>
                <a:cs typeface="Arial" charset="0"/>
              </a:rPr>
              <a:t> etkinlik ve güvenilirliğini saptamak</a:t>
            </a:r>
            <a:endParaRPr lang="en-US" sz="2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1989138"/>
            <a:ext cx="8054975" cy="249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8001000" cy="1409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45" name="Picture 1" descr="C:\Users\CEM\Desktop\OM85\resimler\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74436">
            <a:off x="6391275" y="4356100"/>
            <a:ext cx="2487613" cy="211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21599"/>
              </p:ext>
            </p:extLst>
          </p:nvPr>
        </p:nvGraphicFramePr>
        <p:xfrm>
          <a:off x="342900" y="1920875"/>
          <a:ext cx="8497888" cy="4579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682"/>
                <a:gridCol w="790392"/>
                <a:gridCol w="912402"/>
                <a:gridCol w="912402"/>
                <a:gridCol w="912402"/>
                <a:gridCol w="912402"/>
                <a:gridCol w="912402"/>
                <a:gridCol w="912402"/>
                <a:gridCol w="912402"/>
              </a:tblGrid>
              <a:tr h="760257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Immuno</a:t>
                      </a:r>
                      <a:r>
                        <a:rPr lang="en-GB" sz="1200" dirty="0" smtClean="0"/>
                        <a:t>-stimulant</a:t>
                      </a:r>
                      <a:endParaRPr lang="en-GB" sz="1200" dirty="0"/>
                    </a:p>
                  </a:txBody>
                  <a:tcPr marL="91449" marR="91449" marT="45721" marB="457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</a:t>
                      </a:r>
                      <a:endParaRPr lang="en-GB" sz="1200" dirty="0"/>
                    </a:p>
                  </a:txBody>
                  <a:tcPr marL="91449" marR="91449" marT="45721" marB="457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 analysis</a:t>
                      </a:r>
                      <a:r>
                        <a:rPr lang="en-GB" sz="1200" baseline="0" dirty="0" smtClean="0"/>
                        <a:t> data</a:t>
                      </a:r>
                      <a:endParaRPr lang="en-GB" sz="1200" dirty="0"/>
                    </a:p>
                  </a:txBody>
                  <a:tcPr marL="91449" marR="91449" marT="45721" marB="457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Duration &lt;6 months</a:t>
                      </a:r>
                      <a:endParaRPr lang="en-GB" sz="1200" dirty="0"/>
                    </a:p>
                  </a:txBody>
                  <a:tcPr marL="91449" marR="91449" marT="45721" marB="457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Duration 6 months</a:t>
                      </a:r>
                      <a:endParaRPr lang="en-GB" sz="1200" dirty="0"/>
                    </a:p>
                  </a:txBody>
                  <a:tcPr marL="91449" marR="91449" marT="45721" marB="457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Duration</a:t>
                      </a:r>
                      <a:r>
                        <a:rPr lang="en-GB" sz="1200" baseline="0" dirty="0" smtClean="0"/>
                        <a:t> &gt;6 months</a:t>
                      </a:r>
                      <a:endParaRPr lang="en-GB" sz="1200" dirty="0"/>
                    </a:p>
                  </a:txBody>
                  <a:tcPr marL="91449" marR="91449" marT="45721" marB="45721" anchor="b">
                    <a:lnL w="12700" cmpd="sng">
                      <a:noFill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Quality A</a:t>
                      </a:r>
                      <a:endParaRPr lang="en-GB" sz="1200" dirty="0"/>
                    </a:p>
                  </a:txBody>
                  <a:tcPr marL="91449" marR="91449" marT="45721" marB="45721" anchor="b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Quality</a:t>
                      </a:r>
                      <a:r>
                        <a:rPr lang="en-GB" sz="1200" baseline="0" dirty="0" smtClean="0"/>
                        <a:t> B</a:t>
                      </a:r>
                      <a:endParaRPr lang="en-GB" sz="1200" dirty="0"/>
                    </a:p>
                  </a:txBody>
                  <a:tcPr marL="91449" marR="91449" marT="45721" marB="45721" anchor="b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Quality C</a:t>
                      </a:r>
                      <a:endParaRPr lang="en-GB" sz="1200" dirty="0"/>
                    </a:p>
                  </a:txBody>
                  <a:tcPr marL="91449" marR="91449" marT="45721" marB="457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2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D53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18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11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7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11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18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</a:tr>
              <a:tr h="32582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IRS19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</a:tr>
              <a:tr h="325825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Lantigen</a:t>
                      </a:r>
                      <a:r>
                        <a:rPr lang="en-GB" sz="1200" dirty="0" smtClean="0"/>
                        <a:t> B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</a:tr>
              <a:tr h="32582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LW50020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</a:tr>
              <a:tr h="45268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OM-85 BV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–</a:t>
                      </a:r>
                      <a:endParaRPr lang="en-GB" sz="18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</a:t>
                      </a:r>
                      <a:endParaRPr lang="en-GB" sz="18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</a:t>
                      </a:r>
                      <a:endParaRPr lang="en-GB" sz="18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</a:tr>
              <a:tr h="32582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RU41740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–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</a:tr>
              <a:tr h="32582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Total bacterial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40</a:t>
                      </a:r>
                      <a:endParaRPr lang="en-GB" sz="1200" b="1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25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9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27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35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</a:tr>
              <a:tr h="325825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Pidotimod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6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6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-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-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-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6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-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</a:tr>
              <a:tr h="760257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Herbal (</a:t>
                      </a:r>
                      <a:r>
                        <a:rPr lang="en-GB" sz="1200" dirty="0" err="1" smtClean="0"/>
                        <a:t>echinacea</a:t>
                      </a:r>
                      <a:r>
                        <a:rPr lang="en-GB" sz="1200" dirty="0" smtClean="0"/>
                        <a:t> / garlic)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-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</a:tr>
              <a:tr h="325825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Thymic</a:t>
                      </a:r>
                      <a:r>
                        <a:rPr lang="en-GB" sz="1200" dirty="0" smtClean="0"/>
                        <a:t> extract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-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-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-</a:t>
                      </a:r>
                      <a:endParaRPr lang="en-GB" sz="1200" dirty="0"/>
                    </a:p>
                  </a:txBody>
                  <a:tcPr marL="91449" marR="91449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8" y="156394"/>
            <a:ext cx="1438127" cy="149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C:\Users\CEM\Desktop\OM85\resimler\selec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419" y="385988"/>
            <a:ext cx="2197596" cy="128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15888"/>
            <a:ext cx="4922006" cy="152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5338" y="116631"/>
            <a:ext cx="1819150" cy="18881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78851" name="Group 59"/>
          <p:cNvGrpSpPr>
            <a:grpSpLocks/>
          </p:cNvGrpSpPr>
          <p:nvPr/>
        </p:nvGrpSpPr>
        <p:grpSpPr bwMode="auto">
          <a:xfrm>
            <a:off x="2051050" y="2276475"/>
            <a:ext cx="5732463" cy="3997325"/>
            <a:chOff x="1219990" y="1986852"/>
            <a:chExt cx="6067946" cy="4315516"/>
          </a:xfrm>
        </p:grpSpPr>
        <p:grpSp>
          <p:nvGrpSpPr>
            <p:cNvPr id="78855" name="Group 58"/>
            <p:cNvGrpSpPr>
              <a:grpSpLocks/>
            </p:cNvGrpSpPr>
            <p:nvPr/>
          </p:nvGrpSpPr>
          <p:grpSpPr bwMode="auto">
            <a:xfrm>
              <a:off x="1791400" y="1986852"/>
              <a:ext cx="5496536" cy="4315516"/>
              <a:chOff x="1854900" y="1685680"/>
              <a:chExt cx="5496536" cy="4315516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2073281" y="2328381"/>
                <a:ext cx="4753869" cy="3240921"/>
              </a:xfrm>
              <a:custGeom>
                <a:avLst/>
                <a:gdLst>
                  <a:gd name="T0" fmla="*/ 1490 w 2995"/>
                  <a:gd name="T1" fmla="*/ 0 h 1986"/>
                  <a:gd name="T2" fmla="*/ 1490 w 2995"/>
                  <a:gd name="T3" fmla="*/ 1986 h 1986"/>
                  <a:gd name="T4" fmla="*/ 0 w 2995"/>
                  <a:gd name="T5" fmla="*/ 1986 h 1986"/>
                  <a:gd name="T6" fmla="*/ 2995 w 2995"/>
                  <a:gd name="T7" fmla="*/ 1986 h 1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5" h="1986">
                    <a:moveTo>
                      <a:pt x="1490" y="0"/>
                    </a:moveTo>
                    <a:lnTo>
                      <a:pt x="1490" y="1986"/>
                    </a:lnTo>
                    <a:lnTo>
                      <a:pt x="0" y="1986"/>
                    </a:lnTo>
                    <a:lnTo>
                      <a:pt x="2995" y="1986"/>
                    </a:ln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3273091" y="4866616"/>
                <a:ext cx="588142" cy="291357"/>
              </a:xfrm>
              <a:custGeom>
                <a:avLst/>
                <a:gdLst>
                  <a:gd name="T0" fmla="*/ 184 w 184"/>
                  <a:gd name="T1" fmla="*/ 92 h 184"/>
                  <a:gd name="T2" fmla="*/ 92 w 184"/>
                  <a:gd name="T3" fmla="*/ 184 h 184"/>
                  <a:gd name="T4" fmla="*/ 0 w 184"/>
                  <a:gd name="T5" fmla="*/ 92 h 184"/>
                  <a:gd name="T6" fmla="*/ 92 w 184"/>
                  <a:gd name="T7" fmla="*/ 0 h 184"/>
                  <a:gd name="T8" fmla="*/ 184 w 184"/>
                  <a:gd name="T9" fmla="*/ 9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184">
                    <a:moveTo>
                      <a:pt x="184" y="92"/>
                    </a:moveTo>
                    <a:lnTo>
                      <a:pt x="92" y="184"/>
                    </a:lnTo>
                    <a:lnTo>
                      <a:pt x="0" y="92"/>
                    </a:lnTo>
                    <a:lnTo>
                      <a:pt x="92" y="0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C00000"/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 flipH="1">
                <a:off x="2283332" y="4630103"/>
                <a:ext cx="1250222" cy="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3667986" y="4362740"/>
                <a:ext cx="900698" cy="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flipH="1">
                <a:off x="3842749" y="4090235"/>
                <a:ext cx="1093944" cy="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3004226" y="3543511"/>
                <a:ext cx="396576" cy="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 flipH="1">
                <a:off x="2661423" y="3274435"/>
                <a:ext cx="2213095" cy="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 flipH="1">
                <a:off x="3204194" y="2991646"/>
                <a:ext cx="732657" cy="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 flipH="1">
                <a:off x="2930288" y="2734566"/>
                <a:ext cx="845245" cy="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 flipH="1">
                <a:off x="3273091" y="2458634"/>
                <a:ext cx="1140996" cy="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3273091" y="2688292"/>
                <a:ext cx="109227" cy="9083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3788976" y="2412359"/>
                <a:ext cx="109226" cy="9083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Rectangle 24"/>
              <p:cNvSpPr>
                <a:spLocks noChangeArrowheads="1"/>
              </p:cNvSpPr>
              <p:nvPr/>
            </p:nvSpPr>
            <p:spPr bwMode="auto">
              <a:xfrm>
                <a:off x="4313262" y="4043960"/>
                <a:ext cx="109226" cy="9083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Rectangle 25"/>
              <p:cNvSpPr>
                <a:spLocks noChangeArrowheads="1"/>
              </p:cNvSpPr>
              <p:nvPr/>
            </p:nvSpPr>
            <p:spPr bwMode="auto">
              <a:xfrm>
                <a:off x="4042716" y="4318179"/>
                <a:ext cx="107546" cy="8912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Rectangle 26"/>
              <p:cNvSpPr>
                <a:spLocks noChangeArrowheads="1"/>
              </p:cNvSpPr>
              <p:nvPr/>
            </p:nvSpPr>
            <p:spPr bwMode="auto">
              <a:xfrm>
                <a:off x="2837866" y="4583829"/>
                <a:ext cx="107546" cy="9083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Rectangle 27"/>
              <p:cNvSpPr>
                <a:spLocks noChangeArrowheads="1"/>
              </p:cNvSpPr>
              <p:nvPr/>
            </p:nvSpPr>
            <p:spPr bwMode="auto">
              <a:xfrm>
                <a:off x="3515069" y="2947086"/>
                <a:ext cx="107546" cy="8912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Rectangle 28"/>
              <p:cNvSpPr>
                <a:spLocks noChangeArrowheads="1"/>
              </p:cNvSpPr>
              <p:nvPr/>
            </p:nvSpPr>
            <p:spPr bwMode="auto">
              <a:xfrm>
                <a:off x="3681430" y="3228160"/>
                <a:ext cx="109226" cy="9083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Rectangle 29"/>
              <p:cNvSpPr>
                <a:spLocks noChangeArrowheads="1"/>
              </p:cNvSpPr>
              <p:nvPr/>
            </p:nvSpPr>
            <p:spPr bwMode="auto">
              <a:xfrm>
                <a:off x="3148741" y="3509234"/>
                <a:ext cx="107546" cy="8912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982539" y="5346499"/>
                <a:ext cx="431865" cy="431894"/>
              </a:xfrm>
              <a:prstGeom prst="ellipse">
                <a:avLst/>
              </a:prstGeom>
              <a:solidFill>
                <a:srgbClr val="C0E3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GB" sz="1100" dirty="0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-100</a:t>
                </a: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204194" y="5399629"/>
                <a:ext cx="324318" cy="323920"/>
              </a:xfrm>
              <a:prstGeom prst="ellipse">
                <a:avLst/>
              </a:prstGeom>
              <a:solidFill>
                <a:srgbClr val="C0E3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GB" sz="1100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-50</a:t>
                </a:r>
                <a:endParaRPr lang="en-GB" sz="11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288056" y="5399629"/>
                <a:ext cx="324319" cy="323920"/>
              </a:xfrm>
              <a:prstGeom prst="ellipse">
                <a:avLst/>
              </a:prstGeom>
              <a:solidFill>
                <a:srgbClr val="C0E3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430732" y="5399629"/>
                <a:ext cx="322638" cy="323920"/>
              </a:xfrm>
              <a:prstGeom prst="ellipse">
                <a:avLst/>
              </a:prstGeom>
              <a:solidFill>
                <a:srgbClr val="C0E3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50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560123" y="1865637"/>
                <a:ext cx="1537571" cy="2776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Study or Subgroup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610853" y="1685680"/>
                <a:ext cx="1673684" cy="4610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Mean difference</a:t>
                </a:r>
                <a:b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</a:b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(IV, Random, 95% CI)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H="1">
                <a:off x="2053116" y="3828013"/>
                <a:ext cx="248027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1854828" y="5723550"/>
                <a:ext cx="1750983" cy="2776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Favours OM-85 BV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316464" y="5723550"/>
                <a:ext cx="1750983" cy="2776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hangingPunct="1"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Favours placebo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543160" y="5346499"/>
                <a:ext cx="431865" cy="431894"/>
              </a:xfrm>
              <a:prstGeom prst="ellipse">
                <a:avLst/>
              </a:prstGeom>
              <a:solidFill>
                <a:srgbClr val="C0E3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100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553402" y="2316383"/>
                <a:ext cx="1097304" cy="27764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Ahrens, 1984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553402" y="2592316"/>
                <a:ext cx="1717375" cy="27764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Del-Rio-Navarro, 2003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553402" y="2842540"/>
                <a:ext cx="1798034" cy="27764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Gutiérrez-</a:t>
                </a:r>
                <a:r>
                  <a:rPr lang="en-GB" sz="1200" dirty="0" err="1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Barreto</a:t>
                </a: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, 1998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553402" y="3125328"/>
                <a:ext cx="1660241" cy="27764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Gómez-</a:t>
                </a:r>
                <a:r>
                  <a:rPr lang="en-GB" sz="1200" dirty="0" err="1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Barreto</a:t>
                </a: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, 1998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53402" y="3389263"/>
                <a:ext cx="1362809" cy="27764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en-GB" sz="1200" dirty="0" err="1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Jara</a:t>
                </a: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-Pérez, 2000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595411" y="3673765"/>
                <a:ext cx="1283830" cy="27764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en-GB" sz="1200" dirty="0" err="1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Maestroni</a:t>
                </a: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, 1984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597092" y="3946271"/>
                <a:ext cx="1130913" cy="27764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en-GB" sz="1200" dirty="0" err="1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Schaad</a:t>
                </a: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, 1986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595411" y="4206778"/>
                <a:ext cx="1130914" cy="27764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en-GB" sz="1200" dirty="0" err="1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Schaad</a:t>
                </a: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, 2002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593732" y="4475855"/>
                <a:ext cx="1003202" cy="27764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en-GB" sz="1200" dirty="0" err="1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Zagar</a:t>
                </a:r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, 1988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593732" y="4873472"/>
                <a:ext cx="1191407" cy="27764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en-GB" sz="12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Total (95% CI)</a:t>
                </a:r>
              </a:p>
            </p:txBody>
          </p:sp>
          <p:sp>
            <p:nvSpPr>
              <p:cNvPr id="53" name="Line 20"/>
              <p:cNvSpPr>
                <a:spLocks noChangeShapeType="1"/>
              </p:cNvSpPr>
              <p:nvPr/>
            </p:nvSpPr>
            <p:spPr bwMode="auto">
              <a:xfrm flipH="1">
                <a:off x="3681430" y="2167277"/>
                <a:ext cx="1522448" cy="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20"/>
              <p:cNvSpPr>
                <a:spLocks noChangeShapeType="1"/>
              </p:cNvSpPr>
              <p:nvPr/>
            </p:nvSpPr>
            <p:spPr bwMode="auto">
              <a:xfrm flipH="1">
                <a:off x="5660948" y="2167277"/>
                <a:ext cx="1359448" cy="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Rectangle 23"/>
              <p:cNvSpPr>
                <a:spLocks noChangeArrowheads="1"/>
              </p:cNvSpPr>
              <p:nvPr/>
            </p:nvSpPr>
            <p:spPr bwMode="auto">
              <a:xfrm>
                <a:off x="2896680" y="3783453"/>
                <a:ext cx="107546" cy="8912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219990" y="5164361"/>
              <a:ext cx="2082023" cy="4318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GB" sz="2000" b="1" dirty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%36 </a:t>
              </a:r>
              <a:r>
                <a:rPr lang="tr-TR" sz="2000" b="1" dirty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azalma</a:t>
              </a:r>
              <a:endParaRPr lang="en-GB" sz="2000" b="1" dirty="0">
                <a:solidFill>
                  <a:srgbClr val="FF0000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116138" y="6278563"/>
            <a:ext cx="55467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Percentage difference and 95% CI between OM-85 BV and placebo</a:t>
            </a:r>
          </a:p>
        </p:txBody>
      </p:sp>
      <p:pic>
        <p:nvPicPr>
          <p:cNvPr id="53251" name="Picture 3" descr="C:\Users\CEM\Desktop\OM85\resimler\untitle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1864493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34950"/>
            <a:ext cx="5745162" cy="17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288" y="1378573"/>
            <a:ext cx="8229600" cy="47872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2800" b="1" dirty="0" smtClean="0">
                <a:latin typeface="+mj-lt"/>
              </a:rPr>
              <a:t> Dünya genelinde;  </a:t>
            </a:r>
            <a:endParaRPr lang="tr-TR" b="1" dirty="0">
              <a:latin typeface="+mj-lt"/>
            </a:endParaRPr>
          </a:p>
          <a:p>
            <a:pPr lvl="1">
              <a:lnSpc>
                <a:spcPct val="150000"/>
              </a:lnSpc>
              <a:defRPr/>
            </a:pPr>
            <a:r>
              <a:rPr lang="tr-TR" sz="2800" b="1" dirty="0" smtClean="0">
                <a:solidFill>
                  <a:srgbClr val="7030A0"/>
                </a:solidFill>
              </a:rPr>
              <a:t>&lt;</a:t>
            </a:r>
            <a:r>
              <a:rPr lang="tr-TR" sz="2800" b="1" dirty="0">
                <a:solidFill>
                  <a:srgbClr val="7030A0"/>
                </a:solidFill>
              </a:rPr>
              <a:t>6yaş       %6 </a:t>
            </a:r>
          </a:p>
          <a:p>
            <a:pPr>
              <a:lnSpc>
                <a:spcPct val="150000"/>
              </a:lnSpc>
              <a:defRPr/>
            </a:pPr>
            <a:r>
              <a:rPr lang="tr-TR" sz="2800" b="1" dirty="0" smtClean="0">
                <a:latin typeface="+mj-lt"/>
              </a:rPr>
              <a:t>Gelişmiş ülkelerde;</a:t>
            </a:r>
            <a:endParaRPr lang="tr-TR" b="1" dirty="0">
              <a:latin typeface="+mj-lt"/>
            </a:endParaRPr>
          </a:p>
          <a:p>
            <a:pPr lvl="1">
              <a:lnSpc>
                <a:spcPct val="150000"/>
              </a:lnSpc>
              <a:defRPr/>
            </a:pPr>
            <a:r>
              <a:rPr lang="tr-TR" sz="3200" b="1" dirty="0" smtClean="0">
                <a:solidFill>
                  <a:srgbClr val="7030A0"/>
                </a:solidFill>
              </a:rPr>
              <a:t>&lt;</a:t>
            </a:r>
            <a:r>
              <a:rPr lang="tr-TR" sz="3200" b="1" dirty="0">
                <a:solidFill>
                  <a:srgbClr val="7030A0"/>
                </a:solidFill>
              </a:rPr>
              <a:t>1 yaş      %25</a:t>
            </a:r>
          </a:p>
          <a:p>
            <a:pPr lvl="1">
              <a:lnSpc>
                <a:spcPct val="150000"/>
              </a:lnSpc>
              <a:defRPr/>
            </a:pPr>
            <a:r>
              <a:rPr lang="tr-TR" sz="3200" b="1" dirty="0">
                <a:solidFill>
                  <a:srgbClr val="7030A0"/>
                </a:solidFill>
              </a:rPr>
              <a:t>1-4 yaş    %</a:t>
            </a:r>
            <a:r>
              <a:rPr lang="tr-TR" sz="3200" b="1" dirty="0" smtClean="0">
                <a:solidFill>
                  <a:srgbClr val="7030A0"/>
                </a:solidFill>
              </a:rPr>
              <a:t>18’inde tekrarlayan SYE</a:t>
            </a:r>
            <a:endParaRPr lang="tr-TR" sz="3200" b="1" dirty="0">
              <a:solidFill>
                <a:srgbClr val="7030A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300788" y="6453188"/>
            <a:ext cx="2735262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r-TR" sz="1200" dirty="0" err="1">
                <a:solidFill>
                  <a:srgbClr val="0070C0"/>
                </a:solidFill>
                <a:latin typeface="+mj-lt"/>
              </a:rPr>
              <a:t>Bellanti</a:t>
            </a:r>
            <a:r>
              <a:rPr lang="tr-TR" sz="1200" dirty="0">
                <a:solidFill>
                  <a:srgbClr val="0070C0"/>
                </a:solidFill>
                <a:latin typeface="+mj-lt"/>
              </a:rPr>
              <a:t> JA, </a:t>
            </a:r>
            <a:r>
              <a:rPr lang="tr-TR" sz="1200" dirty="0" err="1">
                <a:solidFill>
                  <a:srgbClr val="0070C0"/>
                </a:solidFill>
                <a:latin typeface="+mj-lt"/>
              </a:rPr>
              <a:t>Drugs</a:t>
            </a:r>
            <a:r>
              <a:rPr lang="tr-TR" sz="1200" dirty="0">
                <a:solidFill>
                  <a:srgbClr val="0070C0"/>
                </a:solidFill>
                <a:latin typeface="+mj-lt"/>
              </a:rPr>
              <a:t>, 1997;54 </a:t>
            </a:r>
            <a:r>
              <a:rPr lang="tr-TR" sz="1200" dirty="0" err="1">
                <a:solidFill>
                  <a:srgbClr val="0070C0"/>
                </a:solidFill>
                <a:latin typeface="+mj-lt"/>
              </a:rPr>
              <a:t>Suppl</a:t>
            </a:r>
            <a:r>
              <a:rPr lang="tr-TR" sz="1200" dirty="0">
                <a:solidFill>
                  <a:srgbClr val="0070C0"/>
                </a:solidFill>
                <a:latin typeface="+mj-lt"/>
              </a:rPr>
              <a:t> 1:1–4.</a:t>
            </a:r>
          </a:p>
        </p:txBody>
      </p:sp>
      <p:sp>
        <p:nvSpPr>
          <p:cNvPr id="28676" name="AutoShape 2" descr="data:image/jpeg;base64,/9j/4AAQSkZJRgABAQAAAQABAAD/2wCEAAkGBxMSEhUUExQWFhQUFRsWGRcWGBYXFxYaGB0XHRccFRgZHCggGhwmGxUVITEiJSkrLi4uHB8zODMsOCgtLisBCgoKDg0OGxAQGywkICQsLDIsLCwsLCwsLCwsLCwsKywsLCwsLCwsLDAsLCwsLCwsLCwsLCwsLCwsLCwsLCwsLP/AABEIAIAAqwMBEQACEQEDEQH/xAAcAAACAgMBAQAAAAAAAAAAAAAABQYHAgMEAQj/xAA7EAABAwEECAUDAgYABwAAAAABAAIDEQQSITEFBhNBUWGRsSIyUnGBB0KhI8EzYnLR4fAUFRZjgsLx/8QAGwEBAAIDAQEAAAAAAAAAAAAAAAECAwQFBgf/xAAyEQACAgEDAgMGBQQDAAAAAAAAAQIRAwQhMRJBBRNRImFxgbHwMpGhwdEGM0LhFBXx/9oADAMBAAIRAxEAPwC642AgEgGorjjmgMti30joEAbFvpHQIA2LfSOgQBsW+kdAgDYt9I6BALdKaXstnFZXRtHO6K+3H4QCZuutlcaRsvcw3/CAZ2PSzZDQRNqdxLQelFNP0FHYbSweeMt53QR1CgHTFs3irbpHKiAz2LfSOgQBsW+kdAgDYt9I6BAGxb6R0CANi30joEAbFvpHQIA2LfSOgQBsW+kdAgDYt9I6BAGxb6R0CA5ZrQWuIG5AdUHlb7DsgNiAEAIDxAQXXDWWcnYWNoLj5pX/AMOMcT63cGj3O4HNiwSyfA1tRq8eH8T39CO6B1UhDnS2x7rTK6gvOqKcaY5csAOC5XjGqlpZxx4+atv6FdNqFmTk0des9kZHZpjALl1tcK1IFKjotXwvxPNPVQhkdp7dvkzYh09aIDZJXXmOjJ2lQWEea9up8r28t1TN1vbctfWvWV8Aja1ovOF51eApUCnE1x5LkSgkcrFPqtpmvWGB9nhFqs0rq+Eua6hBa7LEUxFQscYOTpGxKairZ06t69MmoyYXH8dxVZRcXTLKSfBMwaqCT1ACAEAIAQAgBACAV23zn47BAMIPK32HZAbEAIAQCrWO27OE0zf4R85/hWjHqko+pTJNQg5Psih4tZbQ21zNL3XS9zbu5t0ml3hgFs9TUnHsdTSabD5MJuKtpNuuW1ZJNH2qSdgLcXNcWnHPIjuV5vx7p82Db3r9Dn6vAsWZ9CpNX8x7a4HvszmEhjiy6ScQBvy5LmeHTUNXjlXVuqS234RgUlH2pdhA/ViANF2Z97+ltK8uAX0qne6MP/Yyv8KFRs+zcWFxNDnwHLFc7UyudVwbDyrIlJIn9jhFqhulxETgA0g41BoMN1Kb1ixvplZjypuOxXc1sDJS3zMa8i9k4gGlRw4rnanxOc5OMUq951tN4bCMVKbdv0dFnav6Z2BbE+QSRuHhcM2+6rpNT58Xa3XJi1ODypcNJ8WTYGq2zWPUAIAQAgBACAEArtvnPx2CAYQeVvsOyA2IAQAgIDrnpEkOLcdm17gNxIBp2WbBtNP4mDUxU8fS+G0n82ii7TpJ0kplcG3nYmlQK0Uubk+pnosOCODGscbpcWTXVO3AOiutoHuxqa4uwXO8T0ePLill/wAkvpua+q08ZRc+6RKtK2xrrM7G66SM3Rma7vzvXH8I0ueWpjkxx6lCSv0/U4M5Lpp9yN6tvlq8SNeAQKE5YZr6LJ2aMopcGOlGna4igdSnYrkaiL6233N/A10JLsaLHp6VhuRkAMJzFak8VydRnnGVI9j4P4Xp8+K8qtvfnj0QutIqS47zU058FzprudHXaHHhgpQ44rklOjniSK8DXjTC6Ru7Yrf8KyabGngk2pz935UeY8XjnySWVJdMV2f1LB1K0vtWGNx8bO3+/ut6cHCVM5kZKStEnVSwIAQAgBACAEArtvnPx2CAYQeVvsOyA2IAQHiAppukhJaDCTjI17Pmh/yr45dMkzHlj1Qa+9typ/T7BWqtj0dkp1cmoIj6ZB+HJkj1YZR9U/oUmri17mNdZJKPYPTEB+XKf6ZVaNv1k/ojx+blfAd2WUHwj7LoPy0H913DE00iPaV0iXyta3ANB541P9guB4pqJeYlHavqz2P9OeH4ssG8sbt/kkcrYgHFw3jH43rjTyOfJ7PTaLFpv7fHoevYXEDdVYpcGDxDDlypV+Fbv1GWh2lrDWoLnVocDhgFrTftJrlHnXK4uPZkosdrZZ/+HtNbr3SCF43PDzRh9713HmVm0OvzZNW8M31KrV8r5nK1WnjjVxSXw/gtON4IBGRFV3jSMkAIAQAgBACAV23zn47BAMIPK32HZAbEAICC/UzWo2ZgghNJpQSXDONmVf6jkPYlbui06yS6pcI0tZneOPTHllD223SttLDGaPjc14PsQRXkaUWHU4+jK0ZtLk8zFFndrlYmskZLGKRWhpkYPSa/qM/8XHoQqJ2d3TZeuFd0Y6Me4AgA1vEj5oVMskYRuTpGac4xVyew40zNflHNrR1/+rP4ElHRr4v6nksquRIrEfFKf+52awfsur6mB9iGwy/xJOZp+3cLyOpn5mW/Vn0rwuH/AB9LKS7Kvn/6dsDLrQOAotWTt2d7BDy8cYeiN+i2mR54NJPw3P8AKxZ5KEfj+5p59RLycku10v3/AHHNVqV6Hmz3TmjZLTFFKx9GWd9XRneQW3XtPIE4c1m8K1GHT53glH25raf61Xbg5/iEJyqV7LsW/q/Nfs8Z/l7L0JzxigBACAEAIAQCu2+c/HYIBhB5W+w7IDYgNVqnbGxz3GjWNLieAAqfwESt0iG63PnLS2lHWqeSd+cjq09I+1vwKL0WGCxxUUcHPJzk5M547IHvad+XutfxDB1xU12+hk8P1HRN43w+Pj/skslgZLA6zvwacWupXZvpQOA4biOC4yZ38eR45WILJYnxStjkFHAUPA4Zg7wsHiCUtLI3dS1PTto36xWPY7GYOrtDiwilLlMnc/ZX8A10ssHgr8C59bZwZxGFktl+PItM21cP5QOPwQvQzVxa9UzDH2Zp+jRHxHduR5nB54UzH7LyWXG4N2fRdBqoanHDHFNb2/lv/B2OdQE8Ny1zuzydMHL0GGg2XY3cTRv/ALH8kLV1L6si92/7fycTXy6MWPEvixpAMHOO4UHuf8VWtk3aj8/kjmx23JA2yXYGs53nd/7LL4Lh8/U5NU+I7L4v/X1OX4hn6enEuZb/ACRPtBWfZ2eJpzDBX5x/delNE70AIAQAgBACAV23zn47BAMIPK32HZAbEBFPqZaHNsEjWAl0zmxADM3yK/iq2NKryq+25h1DqDKLpQkHMEg+4zXcizj5EPNBaDlncKNLWVFXkUAHEVz+FM88YI144JTl7vUlOkNGGOjgDcO44lp4OI7rz+WFO1wegxZOpU+RXabpu3h5TUHeP8clr5YeZjlC+UbCm1FxXcV65GsUFMQC+pGQJu0FeOap4DpZ4MmVT9I17+TTyprk2aAhBfZmnK4ajk5zK1+Kr0r4NPI6TYmlna+aaRoAZeIaBkGtwFPgDqvJaiXVLY+i+CYvJwdcuy/XlnXq7YnvLLrS6hvupTCuIz50WGeHJnuONWZM+rxaPSxeaVdTv92M9F2akTnHA5n+pxwHRc3LkanGCXP0RzPxXJj6zaPNISfLW+7jXCnxQLBgxZdZPKsCtpJe77s19Tq8OmUfNdWSnRFk20tDkAHEby2uGHAkfhel0GlWj0kcH+W7l8X/ABwcJzefPLP2e0fgu/zJkFsGUEAIAQAgBACAV23zn47BAMIPK32HZAbEBG9d2gxxV3S1Hvdf/dZ9PyzX1HCKq1m0ISXSxCopeeMySScQuphy1sznZYWTfRz6MaXANcWguH81AP7Bast3sZlwbtGlxjDZcXAUcTiHc8hzwTIotuuBjbSV8iLTmrzhV8NXN3s+4f0+oflak8Vbo3IZb2ZE47U5hNDng5pFQeTmlYU6Zm2HGioGzYtaYn3Cxpb4mY1obuYxO4raWrydLi/zMP8Ax4OSfvV+845vp/bGR3WNa8He00w9jyXJeCV2etx+K6d4PKdpt7/fwH2r+hrRBDITGRI44DDAAUG/iSVuaW8OCb/yfC+/zOJ/UGeOu1mKEP7cVu/i9/0SR67RBYyMSuZG2t+Qve0H2AzJuj8rz0dBqJSlOq2pX9fzNyWrxpbHPpbXOLaCKxxutE1MDQ7ONozddHikphgOq6nhWkehwPGpW5O2/v73OPqox1GVZJ9lsu32zPQunsGudNdeC4stNPCa+aO0xj7MKcW0W6SSLVr6n2a02h1mkGxkvUjcXVin3fpuIBBJyBGOGamiWqJ4oIPUAIAQAgBAK7b5z8dggGEHlb7DsgNiASa3xVgr6XA9x+6zYH7Rhzr2StzanMtDm4EuiJYDheLTg2vIk4/zclv0nH5miZaAt8zjJJO0sFWta04BpFScD7jxVU5IxVKJWLd2x9YWNvukAdecKGpJGHAZb1jk3VFopXYyY9UMhx6S0PBaMZGeL1Nwd8nf8qkoJl45JR4M9EaJjhOZI9sVheF9jMsy7koitkYGePBUeOXoZFkiRzTk8klbrSfkfunly9B5kfUiNo1SmnP6j2xN30F93wMAOqusLfJSWaPYZf8AKYrBZpTZ2G+W4yZyHmXUyGdBgtvT449aRp6nJJwb9xW2t1jtb7IbTG39EvMc7m5ktulrnjh4rpdvoKrHrsUMeWo99zJ4fknPFcuzIXZbcHC5IKj8j2WpZ0VLsy2tQfqg+zXILc4yWfJlozfHwEvqbzzHNQ0Q40XfZ7Q2RrXscHMcKtc0ggg5EEKCptQAgBACAV23zn47BAMIPK32HZAbEBz2+z7SNzPU0j53flTF07KyVqitLVZq4OqCCcQaOacjQ7iuin3Oc1RqfZi5t1zr4rXxYEcKFtMvZTdOyKs9faonPDZHtbI11QA8XgTUCmGZrkpSklaRGz5NWjoLVFK4bYSMHiuONXlpJGZ8pw9sNyyznjlHgxQhOMnvY/iLqVveImpqAAeVAcPda9oz0zpZNXl/u5Q0WTM76gk8MiCzB0qkg0yyVBByOHVCHuSHVfQws9jjgcA7wm+CKhxfUuBBzGNFq6jL5mRyNzT4/LxqJS/1U+lBs9+1WJtYMXSQjExcXM4s5ZjmMsRnKusVuLMDi07ilkp0TvUbXefRp/S/VspNXwE0La5uiP2nlkfylEuPofQWresVnt0Ims7w5uRGTmH0vbuKgoNkAIAQCu2+c/HYIBhB5W+w7IDYgBARLWnRt121b5Xebkf8rawzv2WameFPqK81p0u6H9NgoXtrfrljTwjjzW7ix2rNRyp0RGz2x7HiQO8YNanHrVbO1UQ13GjNYpNuJiBUANLRUAt/0k+6r5UejpKNvq6if2DSDZWB7DUH8HeDzWnKLi6ZnTvdHQ2aowqO4VeCbMnSGmBpzzQM9MqAwdKgGer1i2r758jD1duH79Fiyz6VSM2GHU77EvC1DcPUBS31U+k4fftVhbji6SBoz3l0QG/i3fu5zZZO+SkIZnRFOBuiS6uaels8onsj9nKPM37JB6XDeOynkmkz6C1D1/g0k27/AArS0eOFxxNM3Rn7m/kb1UoTFACAV23zn47BAMIPK32HZAbEAIDXNGHAtcKgihCJ0Q1ZXWuuqhc2gIoDVryK3a5h1F0dPqKe5z8+B9iK/wDRrQD+q6/uNAAPjM9VneffgxRi0iO23Q00b7uzc7gWtJB9qLNGaaDRL9VrG6GGjqhz3XiDuyAFPha2WXUy0VQzitd5zmgGjfuHlrjUV4iipW1k2btoooWBelCzu0Vo187sMGDN3DkOJWOc1FGTHByZObJZ2xtDWijR/uK0223bN5JJUjcoJBACAq76n/S9tsvWmygNtFCXx5Nm5j0yc9+/ipT7Msn2Z89WmzvgeQQWuaaEEEEEZgjcUaoNUMrDb7zmuDjHKwgskaaOaRkajJSTaZdv0/8AqoJC2zaQLWTGgZNlHLXIP3MdzyPJVaKtUWuhArtvnPx2CAYQeVvsOyA2IDVJJRSQzintJU0VbFtpthV0jG2IbTdrgKclnjOuTBKPoLbdaoQ0iRwApiMa4e29ZobvYxS9nk5222CZhuy3RQVNbjm/JyyV3CcXuiinF8MyjtcDQA2SMAYABwoocJPsWtG+KVjsWuafY1VHtyWSs7bLA0nxY8lilP0Lxh6kjslqoABgBkBksD3NiLrgZwWgqlGRM7WPqqljNCQQAgIF9R/p3HpBpljoy0gZ/bKB9snPg7d7KydbFlLsz5v0zoeWzyOY9pa9ho5pzBRolx7o8sluBFyQVH5CgJ+peX0M07aXmWyyPMsMTA+J5xcwVpcJ3jhXJGiGqLItvnPx2CgqMIPK32HZAbEBg+OqkHJNZKqbKtC+ewFW6ijiLp9FEqykY3AXWnQAdmKq3WR0sVy6lQuxMYV1mkuGQ4WZQamxNyYEeVvlkeX7hrZ9B3cgqdRboYwg0WQq9RZQGMFgKrZdRO+Gy0VbLpHWxtFUsZIAQGD30QHDadIFv2qaIsgWv+j4bczxx3ZmijJAMf6Xj7m9leOxMclFLWjUu1PlDI4XlxNK3Td9y7KiiUS8qatH0R9M9Tm6MstwuvzSEOlfSmNMGt/lH5NTvVCg7tvnPx2CA7o3gAAkAgUxwyQGW2b6h1CANs31DqEAbZvqHUIA2rfU3qEBiXs4t6hBRidnxb1CmyKPLsfFvUJYo9ux8W9Qlij0bPi3qEsUZB7OLeoUEnu2b6m9QgDbN9Q6hAG2b6h1CANs31DqEAbZvqHUIA2zfUOoQGLnMO9vUIDC5F/J+EBmwxjItHRAZbZvqHUIDlmsxcSRvQ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731838"/>
            <a:ext cx="203835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tr-TR" altLang="tr-TR"/>
          </a:p>
        </p:txBody>
      </p:sp>
      <p:sp>
        <p:nvSpPr>
          <p:cNvPr id="28677" name="AutoShape 4" descr="data:image/jpeg;base64,/9j/4AAQSkZJRgABAQAAAQABAAD/2wCEAAkGBxMSEhUUExQWFhQUFRsWGRcWGBYXFxYaGB0XHRccFRgZHCggGhwmGxUVITEiJSkrLi4uHB8zODMsOCgtLisBCgoKDg0OGxAQGywkICQsLDIsLCwsLCwsLCwsLCwsKywsLCwsLCwsLDAsLCwsLCwsLCwsLCwsLCwsLCwsLCwsLP/AABEIAIAAqwMBEQACEQEDEQH/xAAcAAACAgMBAQAAAAAAAAAAAAAABQYHAgMEAQj/xAA7EAABAwEECAUDAgYABwAAAAABAAIDEQQSITEFBhNBUWGRsSIyUnGBB0KhI8EzYnLR4fAUFRZjgsLx/8QAGwEBAAIDAQEAAAAAAAAAAAAAAAECAwQFBgf/xAAyEQACAgEDAgMGBQQDAAAAAAAAAQIRAwQhMRJBBRNRImFxgbHwMpGhwdEGM0LhFBXx/9oADAMBAAIRAxEAPwC642AgEgGorjjmgMti30joEAbFvpHQIA2LfSOgQBsW+kdAgDYt9I6BALdKaXstnFZXRtHO6K+3H4QCZuutlcaRsvcw3/CAZ2PSzZDQRNqdxLQelFNP0FHYbSweeMt53QR1CgHTFs3irbpHKiAz2LfSOgQBsW+kdAgDYt9I6BAGxb6R0CANi30joEAbFvpHQIA2LfSOgQBsW+kdAgDYt9I6BAGxb6R0CA5ZrQWuIG5AdUHlb7DsgNiAEAIDxAQXXDWWcnYWNoLj5pX/AMOMcT63cGj3O4HNiwSyfA1tRq8eH8T39CO6B1UhDnS2x7rTK6gvOqKcaY5csAOC5XjGqlpZxx4+atv6FdNqFmTk0des9kZHZpjALl1tcK1IFKjotXwvxPNPVQhkdp7dvkzYh09aIDZJXXmOjJ2lQWEea9up8r28t1TN1vbctfWvWV8Aja1ovOF51eApUCnE1x5LkSgkcrFPqtpmvWGB9nhFqs0rq+Eua6hBa7LEUxFQscYOTpGxKairZ06t69MmoyYXH8dxVZRcXTLKSfBMwaqCT1ACAEAIAQAgBACAV23zn47BAMIPK32HZAbEAIAQCrWO27OE0zf4R85/hWjHqko+pTJNQg5Psih4tZbQ21zNL3XS9zbu5t0ml3hgFs9TUnHsdTSabD5MJuKtpNuuW1ZJNH2qSdgLcXNcWnHPIjuV5vx7p82Db3r9Dn6vAsWZ9CpNX8x7a4HvszmEhjiy6ScQBvy5LmeHTUNXjlXVuqS234RgUlH2pdhA/ViANF2Z97+ltK8uAX0qne6MP/Yyv8KFRs+zcWFxNDnwHLFc7UyudVwbDyrIlJIn9jhFqhulxETgA0g41BoMN1Kb1ixvplZjypuOxXc1sDJS3zMa8i9k4gGlRw4rnanxOc5OMUq951tN4bCMVKbdv0dFnav6Z2BbE+QSRuHhcM2+6rpNT58Xa3XJi1ODypcNJ8WTYGq2zWPUAIAQAgBACAEArtvnPx2CAYQeVvsOyA2IAQAgIDrnpEkOLcdm17gNxIBp2WbBtNP4mDUxU8fS+G0n82ii7TpJ0kplcG3nYmlQK0Uubk+pnosOCODGscbpcWTXVO3AOiutoHuxqa4uwXO8T0ePLill/wAkvpua+q08ZRc+6RKtK2xrrM7G66SM3Rma7vzvXH8I0ueWpjkxx6lCSv0/U4M5Lpp9yN6tvlq8SNeAQKE5YZr6LJ2aMopcGOlGna4igdSnYrkaiL6233N/A10JLsaLHp6VhuRkAMJzFak8VydRnnGVI9j4P4Xp8+K8qtvfnj0QutIqS47zU058FzprudHXaHHhgpQ44rklOjniSK8DXjTC6Ru7Yrf8KyabGngk2pz935UeY8XjnySWVJdMV2f1LB1K0vtWGNx8bO3+/ut6cHCVM5kZKStEnVSwIAQAgBACAEArtvnPx2CAYQeVvsOyA2IAQHiAppukhJaDCTjI17Pmh/yr45dMkzHlj1Qa+9typ/T7BWqtj0dkp1cmoIj6ZB+HJkj1YZR9U/oUmri17mNdZJKPYPTEB+XKf6ZVaNv1k/ojx+blfAd2WUHwj7LoPy0H913DE00iPaV0iXyta3ANB541P9guB4pqJeYlHavqz2P9OeH4ssG8sbt/kkcrYgHFw3jH43rjTyOfJ7PTaLFpv7fHoevYXEDdVYpcGDxDDlypV+Fbv1GWh2lrDWoLnVocDhgFrTftJrlHnXK4uPZkosdrZZ/+HtNbr3SCF43PDzRh9713HmVm0OvzZNW8M31KrV8r5nK1WnjjVxSXw/gtON4IBGRFV3jSMkAIAQAgBACAV23zn47BAMIPK32HZAbEAICC/UzWo2ZgghNJpQSXDONmVf6jkPYlbui06yS6pcI0tZneOPTHllD223SttLDGaPjc14PsQRXkaUWHU4+jK0ZtLk8zFFndrlYmskZLGKRWhpkYPSa/qM/8XHoQqJ2d3TZeuFd0Y6Me4AgA1vEj5oVMskYRuTpGac4xVyew40zNflHNrR1/+rP4ElHRr4v6nksquRIrEfFKf+52awfsur6mB9iGwy/xJOZp+3cLyOpn5mW/Vn0rwuH/AB9LKS7Kvn/6dsDLrQOAotWTt2d7BDy8cYeiN+i2mR54NJPw3P8AKxZ5KEfj+5p59RLycku10v3/AHHNVqV6Hmz3TmjZLTFFKx9GWd9XRneQW3XtPIE4c1m8K1GHT53glH25raf61Xbg5/iEJyqV7LsW/q/Nfs8Z/l7L0JzxigBACAEAIAQCu2+c/HYIBhB5W+w7IDYgNVqnbGxz3GjWNLieAAqfwESt0iG63PnLS2lHWqeSd+cjq09I+1vwKL0WGCxxUUcHPJzk5M547IHvad+XutfxDB1xU12+hk8P1HRN43w+Pj/skslgZLA6zvwacWupXZvpQOA4biOC4yZ38eR45WILJYnxStjkFHAUPA4Zg7wsHiCUtLI3dS1PTto36xWPY7GYOrtDiwilLlMnc/ZX8A10ssHgr8C59bZwZxGFktl+PItM21cP5QOPwQvQzVxa9UzDH2Zp+jRHxHduR5nB54UzH7LyWXG4N2fRdBqoanHDHFNb2/lv/B2OdQE8Ny1zuzydMHL0GGg2XY3cTRv/ALH8kLV1L6si92/7fycTXy6MWPEvixpAMHOO4UHuf8VWtk3aj8/kjmx23JA2yXYGs53nd/7LL4Lh8/U5NU+I7L4v/X1OX4hn6enEuZb/ACRPtBWfZ2eJpzDBX5x/delNE70AIAQAgBACAV23zn47BAMIPK32HZAbEBFPqZaHNsEjWAl0zmxADM3yK/iq2NKryq+25h1DqDKLpQkHMEg+4zXcizj5EPNBaDlncKNLWVFXkUAHEVz+FM88YI144JTl7vUlOkNGGOjgDcO44lp4OI7rz+WFO1wegxZOpU+RXabpu3h5TUHeP8clr5YeZjlC+UbCm1FxXcV65GsUFMQC+pGQJu0FeOap4DpZ4MmVT9I17+TTyprk2aAhBfZmnK4ajk5zK1+Kr0r4NPI6TYmlna+aaRoAZeIaBkGtwFPgDqvJaiXVLY+i+CYvJwdcuy/XlnXq7YnvLLrS6hvupTCuIz50WGeHJnuONWZM+rxaPSxeaVdTv92M9F2akTnHA5n+pxwHRc3LkanGCXP0RzPxXJj6zaPNISfLW+7jXCnxQLBgxZdZPKsCtpJe77s19Tq8OmUfNdWSnRFk20tDkAHEby2uGHAkfhel0GlWj0kcH+W7l8X/ABwcJzefPLP2e0fgu/zJkFsGUEAIAQAgBACAV23zn47BAMIPK32HZAbEBG9d2gxxV3S1Hvdf/dZ9PyzX1HCKq1m0ISXSxCopeeMySScQuphy1sznZYWTfRz6MaXANcWguH81AP7Bast3sZlwbtGlxjDZcXAUcTiHc8hzwTIotuuBjbSV8iLTmrzhV8NXN3s+4f0+oflak8Vbo3IZb2ZE47U5hNDng5pFQeTmlYU6Zm2HGioGzYtaYn3Cxpb4mY1obuYxO4raWrydLi/zMP8Ax4OSfvV+845vp/bGR3WNa8He00w9jyXJeCV2etx+K6d4PKdpt7/fwH2r+hrRBDITGRI44DDAAUG/iSVuaW8OCb/yfC+/zOJ/UGeOu1mKEP7cVu/i9/0SR67RBYyMSuZG2t+Qve0H2AzJuj8rz0dBqJSlOq2pX9fzNyWrxpbHPpbXOLaCKxxutE1MDQ7ONozddHikphgOq6nhWkehwPGpW5O2/v73OPqox1GVZJ9lsu32zPQunsGudNdeC4stNPCa+aO0xj7MKcW0W6SSLVr6n2a02h1mkGxkvUjcXVin3fpuIBBJyBGOGamiWqJ4oIPUAIAQAgBAK7b5z8dggGEHlb7DsgNiASa3xVgr6XA9x+6zYH7Rhzr2StzanMtDm4EuiJYDheLTg2vIk4/zclv0nH5miZaAt8zjJJO0sFWta04BpFScD7jxVU5IxVKJWLd2x9YWNvukAdecKGpJGHAZb1jk3VFopXYyY9UMhx6S0PBaMZGeL1Nwd8nf8qkoJl45JR4M9EaJjhOZI9sVheF9jMsy7koitkYGePBUeOXoZFkiRzTk8klbrSfkfunly9B5kfUiNo1SmnP6j2xN30F93wMAOqusLfJSWaPYZf8AKYrBZpTZ2G+W4yZyHmXUyGdBgtvT449aRp6nJJwb9xW2t1jtb7IbTG39EvMc7m5ktulrnjh4rpdvoKrHrsUMeWo99zJ4fknPFcuzIXZbcHC5IKj8j2WpZ0VLsy2tQfqg+zXILc4yWfJlozfHwEvqbzzHNQ0Q40XfZ7Q2RrXscHMcKtc0ggg5EEKCptQAgBACAV23zn47BAMIPK32HZAbEBz2+z7SNzPU0j53flTF07KyVqitLVZq4OqCCcQaOacjQ7iuin3Oc1RqfZi5t1zr4rXxYEcKFtMvZTdOyKs9faonPDZHtbI11QA8XgTUCmGZrkpSklaRGz5NWjoLVFK4bYSMHiuONXlpJGZ8pw9sNyyznjlHgxQhOMnvY/iLqVveImpqAAeVAcPda9oz0zpZNXl/u5Q0WTM76gk8MiCzB0qkg0yyVBByOHVCHuSHVfQws9jjgcA7wm+CKhxfUuBBzGNFq6jL5mRyNzT4/LxqJS/1U+lBs9+1WJtYMXSQjExcXM4s5ZjmMsRnKusVuLMDi07ilkp0TvUbXefRp/S/VspNXwE0La5uiP2nlkfylEuPofQWresVnt0Ims7w5uRGTmH0vbuKgoNkAIAQCu2+c/HYIBhB5W+w7IDYgBARLWnRt121b5Xebkf8rawzv2WameFPqK81p0u6H9NgoXtrfrljTwjjzW7ix2rNRyp0RGz2x7HiQO8YNanHrVbO1UQ13GjNYpNuJiBUANLRUAt/0k+6r5UejpKNvq6if2DSDZWB7DUH8HeDzWnKLi6ZnTvdHQ2aowqO4VeCbMnSGmBpzzQM9MqAwdKgGer1i2r758jD1duH79Fiyz6VSM2GHU77EvC1DcPUBS31U+k4fftVhbji6SBoz3l0QG/i3fu5zZZO+SkIZnRFOBuiS6uaels8onsj9nKPM37JB6XDeOynkmkz6C1D1/g0k27/AArS0eOFxxNM3Rn7m/kb1UoTFACAV23zn47BAMIPK32HZAbEAIDXNGHAtcKgihCJ0Q1ZXWuuqhc2gIoDVryK3a5h1F0dPqKe5z8+B9iK/wDRrQD+q6/uNAAPjM9VneffgxRi0iO23Q00b7uzc7gWtJB9qLNGaaDRL9VrG6GGjqhz3XiDuyAFPha2WXUy0VQzitd5zmgGjfuHlrjUV4iipW1k2btoooWBelCzu0Vo187sMGDN3DkOJWOc1FGTHByZObJZ2xtDWijR/uK0223bN5JJUjcoJBACAq76n/S9tsvWmygNtFCXx5Nm5j0yc9+/ipT7Msn2Z89WmzvgeQQWuaaEEEEEZgjcUaoNUMrDb7zmuDjHKwgskaaOaRkajJSTaZdv0/8AqoJC2zaQLWTGgZNlHLXIP3MdzyPJVaKtUWuhArtvnPx2CAYQeVvsOyA2IDVJJRSQzintJU0VbFtpthV0jG2IbTdrgKclnjOuTBKPoLbdaoQ0iRwApiMa4e29ZobvYxS9nk5222CZhuy3RQVNbjm/JyyV3CcXuiinF8MyjtcDQA2SMAYABwoocJPsWtG+KVjsWuafY1VHtyWSs7bLA0nxY8lilP0Lxh6kjslqoABgBkBksD3NiLrgZwWgqlGRM7WPqqljNCQQAgIF9R/p3HpBpljoy0gZ/bKB9snPg7d7KydbFlLsz5v0zoeWzyOY9pa9ho5pzBRolx7o8sluBFyQVH5CgJ+peX0M07aXmWyyPMsMTA+J5xcwVpcJ3jhXJGiGqLItvnPx2CgqMIPK32HZAbEBg+OqkHJNZKqbKtC+ewFW6ijiLp9FEqykY3AXWnQAdmKq3WR0sVy6lQuxMYV1mkuGQ4WZQamxNyYEeVvlkeX7hrZ9B3cgqdRboYwg0WQq9RZQGMFgKrZdRO+Gy0VbLpHWxtFUsZIAQGD30QHDadIFv2qaIsgWv+j4bczxx3ZmijJAMf6Xj7m9leOxMclFLWjUu1PlDI4XlxNK3Td9y7KiiUS8qatH0R9M9Tm6MstwuvzSEOlfSmNMGt/lH5NTvVCg7tvnPx2CA7o3gAAkAgUxwyQGW2b6h1CANs31DqEAbZvqHUIA2rfU3qEBiXs4t6hBRidnxb1CmyKPLsfFvUJYo9ux8W9Qlij0bPi3qEsUZB7OLeoUEnu2b6m9QgDbN9Q6hAG2b6h1CANs31DqEAbZvqHUIA2zfUOoQGLnMO9vUIDC5F/J+EBmwxjItHRAZbZvqHUIDlmsxcSRvQ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731838"/>
            <a:ext cx="203835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tr-TR" altLang="tr-TR"/>
          </a:p>
        </p:txBody>
      </p:sp>
      <p:pic>
        <p:nvPicPr>
          <p:cNvPr id="2050" name="Picture 2" descr="C:\Users\CEM\Desktop\OM85\resimler\images8H9MQI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710" y="1412776"/>
            <a:ext cx="3840427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8913"/>
            <a:ext cx="21304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2 İçerik Yer Tutucusu"/>
          <p:cNvSpPr>
            <a:spLocks noGrp="1"/>
          </p:cNvSpPr>
          <p:nvPr>
            <p:ph idx="1"/>
          </p:nvPr>
        </p:nvSpPr>
        <p:spPr>
          <a:xfrm>
            <a:off x="323850" y="3500438"/>
            <a:ext cx="8712200" cy="2665412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tr-TR" altLang="tr-TR" dirty="0" smtClean="0">
                <a:solidFill>
                  <a:schemeClr val="bg1"/>
                </a:solidFill>
                <a:ea typeface="宋体" panose="02010600030101010101" pitchFamily="2" charset="-122"/>
              </a:rPr>
              <a:t>Bütün bu çalışmalarda bakteriyel </a:t>
            </a:r>
            <a:r>
              <a:rPr lang="tr-TR" altLang="tr-TR" dirty="0" err="1" smtClean="0">
                <a:solidFill>
                  <a:schemeClr val="bg1"/>
                </a:solidFill>
                <a:ea typeface="宋体" panose="02010600030101010101" pitchFamily="2" charset="-122"/>
              </a:rPr>
              <a:t>ekstraktların</a:t>
            </a:r>
            <a:r>
              <a:rPr lang="tr-TR" altLang="tr-TR" dirty="0" smtClean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tr-TR" altLang="tr-TR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güvenlik ve </a:t>
            </a:r>
            <a:r>
              <a:rPr lang="tr-TR" altLang="tr-TR" b="1" dirty="0" err="1" smtClean="0">
                <a:solidFill>
                  <a:srgbClr val="FFFF00"/>
                </a:solidFill>
                <a:ea typeface="宋体" panose="02010600030101010101" pitchFamily="2" charset="-122"/>
              </a:rPr>
              <a:t>töleransı</a:t>
            </a:r>
            <a:r>
              <a:rPr lang="tr-TR" altLang="tr-TR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 çok iyi </a:t>
            </a:r>
            <a:r>
              <a:rPr lang="tr-TR" altLang="tr-TR" dirty="0" smtClean="0">
                <a:solidFill>
                  <a:schemeClr val="bg1"/>
                </a:solidFill>
                <a:ea typeface="宋体" panose="02010600030101010101" pitchFamily="2" charset="-122"/>
              </a:rPr>
              <a:t>bulunmuş. </a:t>
            </a:r>
          </a:p>
          <a:p>
            <a:pPr>
              <a:lnSpc>
                <a:spcPct val="200000"/>
              </a:lnSpc>
              <a:defRPr/>
            </a:pPr>
            <a:r>
              <a:rPr lang="tr-TR" altLang="tr-TR" dirty="0" smtClean="0">
                <a:solidFill>
                  <a:schemeClr val="bg1"/>
                </a:solidFill>
                <a:ea typeface="宋体" panose="02010600030101010101" pitchFamily="2" charset="-122"/>
              </a:rPr>
              <a:t>Ciddi bir yan etki veya </a:t>
            </a:r>
            <a:r>
              <a:rPr lang="tr-TR" altLang="tr-TR" dirty="0" err="1" smtClean="0">
                <a:solidFill>
                  <a:schemeClr val="bg1"/>
                </a:solidFill>
                <a:ea typeface="宋体" panose="02010600030101010101" pitchFamily="2" charset="-122"/>
              </a:rPr>
              <a:t>otoimmünite</a:t>
            </a:r>
            <a:r>
              <a:rPr lang="tr-TR" altLang="tr-TR" dirty="0" smtClean="0">
                <a:solidFill>
                  <a:schemeClr val="bg1"/>
                </a:solidFill>
                <a:ea typeface="宋体" panose="02010600030101010101" pitchFamily="2" charset="-122"/>
              </a:rPr>
              <a:t> ilişki saptanmamış.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69875"/>
            <a:ext cx="6599238" cy="203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5400675" cy="5832475"/>
          </a:xfrm>
          <a:prstGeom prst="rect">
            <a:avLst/>
          </a:prstGeom>
          <a:noFill/>
          <a:ln w="9525">
            <a:solidFill>
              <a:srgbClr val="0093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 descr="C:\Users\CEM\Desktop\OM85\resimler\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48680"/>
            <a:ext cx="1951037" cy="1463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5795963" y="2708275"/>
            <a:ext cx="3219450" cy="3048000"/>
          </a:xfrm>
          <a:prstGeom prst="rect">
            <a:avLst/>
          </a:prstGeom>
          <a:noFill/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r-TR" sz="2400" b="1" dirty="0">
                <a:solidFill>
                  <a:schemeClr val="tx1"/>
                </a:solidFill>
              </a:rPr>
              <a:t>Çalışmanın amacı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tr-TR" sz="2000" dirty="0"/>
              <a:t>Tekrarlayan akut </a:t>
            </a:r>
            <a:r>
              <a:rPr lang="tr-TR" sz="2000" dirty="0" err="1"/>
              <a:t>tonsillitli</a:t>
            </a:r>
            <a:r>
              <a:rPr lang="tr-TR" sz="2000" dirty="0"/>
              <a:t> çocukların tedavisinde </a:t>
            </a:r>
            <a:r>
              <a:rPr lang="tr-TR" sz="2000" dirty="0" err="1"/>
              <a:t>Vaxoral</a:t>
            </a:r>
            <a:r>
              <a:rPr lang="tr-TR" sz="2000" dirty="0"/>
              <a:t> Kapsül’ ün etkisini değerlendirmek ve tedavi boyunca yanıtın korunmasını sağlamak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tr-TR" sz="2000" dirty="0"/>
              <a:t>(5 yıllık geriye dönük)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u contenu 2"/>
          <p:cNvSpPr>
            <a:spLocks noGrp="1"/>
          </p:cNvSpPr>
          <p:nvPr>
            <p:ph idx="1"/>
          </p:nvPr>
        </p:nvSpPr>
        <p:spPr>
          <a:xfrm>
            <a:off x="280988" y="2536825"/>
            <a:ext cx="8375650" cy="3987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sz="2000" smtClean="0">
                <a:ea typeface="宋体" panose="02010600030101010101" pitchFamily="2" charset="-122"/>
              </a:rPr>
              <a:t>Tonsiliti olan 177 çocuk hasta (6 ay-18 yaş )</a:t>
            </a:r>
          </a:p>
          <a:p>
            <a:pPr>
              <a:lnSpc>
                <a:spcPct val="150000"/>
              </a:lnSpc>
            </a:pPr>
            <a:r>
              <a:rPr lang="tr-TR" altLang="tr-TR" sz="2000" smtClean="0">
                <a:ea typeface="宋体" panose="02010600030101010101" pitchFamily="2" charset="-122"/>
              </a:rPr>
              <a:t>5 yıllık (1 Ocak 2006-31 Aralık 2010) geriye dönük  destek tedavi içerikli çalışma</a:t>
            </a:r>
          </a:p>
          <a:p>
            <a:pPr>
              <a:lnSpc>
                <a:spcPct val="150000"/>
              </a:lnSpc>
            </a:pPr>
            <a:r>
              <a:rPr lang="tr-TR" altLang="tr-TR" sz="2000" smtClean="0">
                <a:ea typeface="宋体" panose="02010600030101010101" pitchFamily="2" charset="-122"/>
              </a:rPr>
              <a:t>1 kapsül / gün </a:t>
            </a:r>
            <a:r>
              <a:rPr lang="en-US" altLang="tr-TR" sz="2000" smtClean="0">
                <a:ea typeface="宋体" panose="02010600030101010101" pitchFamily="2" charset="-122"/>
              </a:rPr>
              <a:t>OM-85 </a:t>
            </a:r>
            <a:r>
              <a:rPr lang="tr-TR" altLang="tr-TR" sz="2000" smtClean="0">
                <a:ea typeface="宋体" panose="02010600030101010101" pitchFamily="2" charset="-122"/>
              </a:rPr>
              <a:t>(Vaxoral)</a:t>
            </a:r>
          </a:p>
          <a:p>
            <a:pPr>
              <a:lnSpc>
                <a:spcPct val="150000"/>
              </a:lnSpc>
            </a:pPr>
            <a:r>
              <a:rPr lang="en-US" altLang="tr-TR" sz="2000" smtClean="0">
                <a:ea typeface="宋体" panose="02010600030101010101" pitchFamily="2" charset="-122"/>
              </a:rPr>
              <a:t>10 </a:t>
            </a:r>
            <a:r>
              <a:rPr lang="tr-TR" altLang="tr-TR" sz="2000" smtClean="0">
                <a:ea typeface="宋体" panose="02010600030101010101" pitchFamily="2" charset="-122"/>
              </a:rPr>
              <a:t> gün tedavi uygulanmış, 20 gün ara verilmiş. Birbirini takip eden 3 ay tedavi sürmüş.</a:t>
            </a:r>
          </a:p>
          <a:p>
            <a:pPr>
              <a:lnSpc>
                <a:spcPct val="150000"/>
              </a:lnSpc>
            </a:pPr>
            <a:r>
              <a:rPr lang="tr-TR" altLang="tr-TR" sz="2000" smtClean="0">
                <a:ea typeface="宋体" panose="02010600030101010101" pitchFamily="2" charset="-122"/>
              </a:rPr>
              <a:t>Kişiler 9 ay boyunca takip edilmiştir.</a:t>
            </a:r>
            <a:endParaRPr lang="en-US" altLang="tr-TR" sz="2000" smtClean="0">
              <a:ea typeface="宋体" panose="02010600030101010101" pitchFamily="2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b="56716"/>
          <a:stretch/>
        </p:blipFill>
        <p:spPr bwMode="auto">
          <a:xfrm>
            <a:off x="463550" y="115888"/>
            <a:ext cx="8223250" cy="2089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15"/>
          <p:cNvGrpSpPr>
            <a:grpSpLocks/>
          </p:cNvGrpSpPr>
          <p:nvPr/>
        </p:nvGrpSpPr>
        <p:grpSpPr bwMode="auto">
          <a:xfrm>
            <a:off x="342900" y="973138"/>
            <a:ext cx="8315325" cy="4694237"/>
            <a:chOff x="204198" y="1854166"/>
            <a:chExt cx="8786191" cy="5077334"/>
          </a:xfrm>
        </p:grpSpPr>
        <p:graphicFrame>
          <p:nvGraphicFramePr>
            <p:cNvPr id="83975" name="Chart 34"/>
            <p:cNvGraphicFramePr>
              <a:graphicFrameLocks/>
            </p:cNvGraphicFramePr>
            <p:nvPr/>
          </p:nvGraphicFramePr>
          <p:xfrm>
            <a:off x="150522" y="1799214"/>
            <a:ext cx="8893543" cy="5187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6" name="Chart" r:id="rId5" imgW="8425402" imgH="4804064" progId="Excel.Chart.8">
                    <p:embed/>
                  </p:oleObj>
                </mc:Choice>
                <mc:Fallback>
                  <p:oleObj name="Chart" r:id="rId5" imgW="8425402" imgH="4804064" progId="Excel.Chart.8">
                    <p:embed/>
                    <p:pic>
                      <p:nvPicPr>
                        <p:cNvPr id="0" name="Chart 3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522" y="1799214"/>
                          <a:ext cx="8893543" cy="5187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Oval 28"/>
            <p:cNvSpPr/>
            <p:nvPr/>
          </p:nvSpPr>
          <p:spPr>
            <a:xfrm>
              <a:off x="1091540" y="2237069"/>
              <a:ext cx="325414" cy="324524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dirty="0">
                  <a:solidFill>
                    <a:schemeClr val="tx1"/>
                  </a:solidFill>
                  <a:cs typeface="Arial" pitchFamily="34" charset="0"/>
                </a:rPr>
                <a:t>100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1091540" y="5662596"/>
              <a:ext cx="325414" cy="324523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100" dirty="0">
                  <a:solidFill>
                    <a:schemeClr val="tx1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1091540" y="4977490"/>
              <a:ext cx="325414" cy="324524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100" dirty="0">
                  <a:solidFill>
                    <a:schemeClr val="tx1"/>
                  </a:solidFill>
                  <a:cs typeface="Arial" pitchFamily="34" charset="0"/>
                </a:rPr>
                <a:t>20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091540" y="4292385"/>
              <a:ext cx="325414" cy="324523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100" dirty="0">
                  <a:solidFill>
                    <a:schemeClr val="tx1"/>
                  </a:solidFill>
                  <a:cs typeface="Arial" pitchFamily="34" charset="0"/>
                </a:rPr>
                <a:t>40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1091540" y="3607280"/>
              <a:ext cx="325414" cy="324524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100" dirty="0">
                  <a:solidFill>
                    <a:schemeClr val="tx1"/>
                  </a:solidFill>
                  <a:cs typeface="Arial" pitchFamily="34" charset="0"/>
                </a:rPr>
                <a:t>60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1091540" y="2922175"/>
              <a:ext cx="325414" cy="324523"/>
            </a:xfrm>
            <a:prstGeom prst="ellipse">
              <a:avLst/>
            </a:prstGeom>
            <a:solidFill>
              <a:srgbClr val="C0E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100" dirty="0">
                  <a:solidFill>
                    <a:schemeClr val="tx1"/>
                  </a:solidFill>
                  <a:cs typeface="Arial" pitchFamily="34" charset="0"/>
                </a:rPr>
                <a:t>80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00563" y="2159000"/>
            <a:ext cx="3932237" cy="566738"/>
          </a:xfrm>
          <a:prstGeom prst="rect">
            <a:avLst/>
          </a:prstGeom>
          <a:ln w="3175">
            <a:solidFill>
              <a:srgbClr val="008CB4"/>
            </a:solidFill>
          </a:ln>
        </p:spPr>
        <p:txBody>
          <a:bodyPr/>
          <a:lstStyle/>
          <a:p>
            <a:pPr eaLnBrk="1" fontAlgn="auto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GB" sz="1400" b="1" dirty="0">
                <a:solidFill>
                  <a:srgbClr val="646464"/>
                </a:solidFill>
                <a:latin typeface="+mj-lt"/>
                <a:ea typeface="+mn-ea"/>
                <a:cs typeface="Arial" pitchFamily="34" charset="0"/>
              </a:rPr>
              <a:t>Total response</a:t>
            </a:r>
            <a:r>
              <a:rPr lang="en-GB" sz="1400" dirty="0">
                <a:solidFill>
                  <a:srgbClr val="646464"/>
                </a:solidFill>
                <a:latin typeface="+mj-lt"/>
                <a:ea typeface="+mn-ea"/>
                <a:cs typeface="Arial" pitchFamily="34" charset="0"/>
              </a:rPr>
              <a:t>: &gt;50% decrease in episodes</a:t>
            </a:r>
          </a:p>
          <a:p>
            <a:pPr eaLnBrk="1" fontAlgn="auto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GB" sz="1400" b="1" dirty="0">
                <a:solidFill>
                  <a:srgbClr val="646464"/>
                </a:solidFill>
                <a:latin typeface="+mj-lt"/>
                <a:cs typeface="Arial" pitchFamily="34" charset="0"/>
              </a:rPr>
              <a:t>Partial response</a:t>
            </a:r>
            <a:r>
              <a:rPr lang="en-GB" sz="1400" dirty="0">
                <a:solidFill>
                  <a:srgbClr val="646464"/>
                </a:solidFill>
                <a:latin typeface="+mj-lt"/>
                <a:cs typeface="Arial" pitchFamily="34" charset="0"/>
              </a:rPr>
              <a:t>:</a:t>
            </a:r>
            <a:r>
              <a:rPr lang="en-GB" sz="1400" b="1" dirty="0">
                <a:solidFill>
                  <a:srgbClr val="646464"/>
                </a:solidFill>
                <a:latin typeface="+mj-lt"/>
                <a:cs typeface="Arial" pitchFamily="34" charset="0"/>
              </a:rPr>
              <a:t> </a:t>
            </a:r>
            <a:r>
              <a:rPr lang="en-GB" sz="1400" dirty="0">
                <a:solidFill>
                  <a:srgbClr val="646464"/>
                </a:solidFill>
                <a:latin typeface="+mj-lt"/>
                <a:cs typeface="Arial" pitchFamily="34" charset="0"/>
              </a:rPr>
              <a:t>≤50% decrease in episodes</a:t>
            </a:r>
            <a:r>
              <a:rPr lang="en-GB" sz="1400" dirty="0">
                <a:solidFill>
                  <a:srgbClr val="646464"/>
                </a:solidFill>
                <a:latin typeface="+mj-lt"/>
                <a:ea typeface="+mn-ea"/>
                <a:cs typeface="Arial" pitchFamily="34" charset="0"/>
              </a:rPr>
              <a:t>  </a:t>
            </a:r>
          </a:p>
        </p:txBody>
      </p:sp>
      <p:pic>
        <p:nvPicPr>
          <p:cNvPr id="10242" name="Picture 2" descr="C:\Users\CEM\Desktop\OM85\resimler\imagesRGUD5YK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404664"/>
            <a:ext cx="1200133" cy="720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9113" y="5376863"/>
            <a:ext cx="77993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tr-TR" sz="2000" dirty="0">
                <a:latin typeface="+mj-lt"/>
              </a:rPr>
              <a:t>131 hastada yapılan 5 yıllık geriye dönük destek tedavi içerikli çalışmada, </a:t>
            </a:r>
            <a:r>
              <a:rPr lang="tr-TR" sz="2000" dirty="0" err="1">
                <a:latin typeface="+mj-lt"/>
              </a:rPr>
              <a:t>Vaxoral</a:t>
            </a:r>
            <a:r>
              <a:rPr lang="tr-TR" sz="2000" dirty="0">
                <a:latin typeface="+mj-lt"/>
              </a:rPr>
              <a:t> Kapsül ile tedavi edilen, tekrarlayan akut </a:t>
            </a:r>
            <a:r>
              <a:rPr lang="tr-TR" sz="2000" dirty="0" err="1">
                <a:latin typeface="+mj-lt"/>
              </a:rPr>
              <a:t>tonsiliti</a:t>
            </a:r>
            <a:r>
              <a:rPr lang="tr-TR" sz="2000" dirty="0">
                <a:latin typeface="+mj-lt"/>
              </a:rPr>
              <a:t> olan çocuklarda kısa sürede hastalığın </a:t>
            </a:r>
            <a:r>
              <a:rPr lang="tr-TR" sz="2000" b="1" dirty="0">
                <a:latin typeface="+mj-lt"/>
              </a:rPr>
              <a:t>sıklığında anlamlı bir azalma </a:t>
            </a:r>
            <a:r>
              <a:rPr lang="tr-TR" sz="2000" dirty="0">
                <a:latin typeface="+mj-lt"/>
              </a:rPr>
              <a:t>ve uzun süreli takipte de </a:t>
            </a:r>
            <a:r>
              <a:rPr lang="tr-TR" sz="2000" b="1" dirty="0" err="1">
                <a:latin typeface="+mj-lt"/>
              </a:rPr>
              <a:t>tonsillektomi</a:t>
            </a:r>
            <a:r>
              <a:rPr lang="tr-TR" sz="2000" b="1" dirty="0">
                <a:latin typeface="+mj-lt"/>
              </a:rPr>
              <a:t> ihtiyacı olan çok az </a:t>
            </a:r>
            <a:r>
              <a:rPr lang="tr-TR" sz="2000" dirty="0">
                <a:latin typeface="+mj-lt"/>
              </a:rPr>
              <a:t>sayıda hasta olmuştur.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/>
          <a:srcRect b="56716"/>
          <a:stretch/>
        </p:blipFill>
        <p:spPr bwMode="auto">
          <a:xfrm>
            <a:off x="1744663" y="115888"/>
            <a:ext cx="5511800" cy="1401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88913"/>
            <a:ext cx="8718550" cy="1727200"/>
          </a:xfrm>
          <a:prstGeom prst="rect">
            <a:avLst/>
          </a:prstGeom>
          <a:noFill/>
          <a:ln w="38100">
            <a:solidFill>
              <a:srgbClr val="E28A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349500"/>
            <a:ext cx="8618538" cy="207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Dikdörtgen"/>
          <p:cNvSpPr/>
          <p:nvPr/>
        </p:nvSpPr>
        <p:spPr>
          <a:xfrm>
            <a:off x="573460" y="4866873"/>
            <a:ext cx="7920880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r-TR" sz="2800" b="1" dirty="0" err="1" smtClean="0">
                <a:solidFill>
                  <a:schemeClr val="bg1"/>
                </a:solidFill>
                <a:latin typeface="+mj-lt"/>
              </a:rPr>
              <a:t>İnfluenza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 aşısı yapılan 3-6 yaş arası 68 çocukta OM-85 </a:t>
            </a:r>
            <a:r>
              <a:rPr lang="tr-TR" sz="2800" b="1" dirty="0" err="1" smtClean="0">
                <a:solidFill>
                  <a:schemeClr val="bg1"/>
                </a:solidFill>
                <a:latin typeface="+mj-lt"/>
              </a:rPr>
              <a:t>BV’nin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, immün cevap üzerine </a:t>
            </a:r>
            <a:r>
              <a:rPr lang="tr-TR" sz="2800" b="1" dirty="0" err="1" smtClean="0">
                <a:solidFill>
                  <a:schemeClr val="bg1"/>
                </a:solidFill>
                <a:latin typeface="+mj-lt"/>
              </a:rPr>
              <a:t>oln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 etkisi yanında etkinlik ve güvenilirliğini araştırmak.</a:t>
            </a:r>
            <a:endParaRPr lang="tr-TR" sz="2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34950"/>
            <a:ext cx="7038975" cy="6289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Dikdörtgen"/>
          <p:cNvSpPr/>
          <p:nvPr/>
        </p:nvSpPr>
        <p:spPr>
          <a:xfrm>
            <a:off x="2916238" y="1628775"/>
            <a:ext cx="1368425" cy="18002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987675" y="4508500"/>
            <a:ext cx="1296988" cy="12969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tr-TR"/>
          </a:p>
        </p:txBody>
      </p:sp>
      <p:pic>
        <p:nvPicPr>
          <p:cNvPr id="3074" name="Picture 2" descr="C:\Users\CEM\Desktop\OM85\resimler\images3ISGNGZ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1338" y="1268413"/>
            <a:ext cx="2117725" cy="143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7544" y="3861048"/>
            <a:ext cx="8229600" cy="27363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200" dirty="0" smtClean="0"/>
              <a:t>OM-85  BV</a:t>
            </a:r>
            <a:r>
              <a:rPr lang="tr-TR" sz="2200" dirty="0"/>
              <a:t> </a:t>
            </a:r>
            <a:r>
              <a:rPr lang="tr-TR" sz="2200" dirty="0" smtClean="0"/>
              <a:t>tedavisi </a:t>
            </a:r>
            <a:r>
              <a:rPr lang="tr-TR" sz="2200" dirty="0" err="1" smtClean="0"/>
              <a:t>influenza</a:t>
            </a:r>
            <a:r>
              <a:rPr lang="tr-TR" sz="2200" dirty="0" smtClean="0"/>
              <a:t> aşısına olan </a:t>
            </a:r>
            <a:r>
              <a:rPr lang="tr-TR" sz="2200" b="1" dirty="0" smtClean="0"/>
              <a:t>immün cevabı etkilemiyor.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200" dirty="0" smtClean="0"/>
              <a:t>OM-85</a:t>
            </a:r>
            <a:r>
              <a:rPr lang="tr-TR" sz="2200" dirty="0" smtClean="0"/>
              <a:t> verilen çocuklarda </a:t>
            </a:r>
            <a:r>
              <a:rPr lang="tr-TR" sz="2200" b="1" dirty="0" smtClean="0"/>
              <a:t>solunum yolu </a:t>
            </a:r>
            <a:r>
              <a:rPr lang="tr-TR" sz="2200" b="1" dirty="0" err="1" smtClean="0"/>
              <a:t>morbiditesi</a:t>
            </a:r>
            <a:r>
              <a:rPr lang="tr-TR" sz="2200" b="1" dirty="0" smtClean="0"/>
              <a:t> </a:t>
            </a:r>
            <a:r>
              <a:rPr lang="tr-TR" sz="2200" dirty="0" smtClean="0"/>
              <a:t>sadece aşı alanlara göre anlamlı şekilde </a:t>
            </a:r>
            <a:r>
              <a:rPr lang="tr-TR" sz="2200" b="1" dirty="0" smtClean="0"/>
              <a:t>daha az.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200" dirty="0" smtClean="0"/>
              <a:t>OM-85  </a:t>
            </a:r>
            <a:r>
              <a:rPr lang="tr-TR" sz="2200" b="1" dirty="0" smtClean="0"/>
              <a:t>güvenilir  ve iyi </a:t>
            </a:r>
            <a:r>
              <a:rPr lang="tr-TR" sz="2200" b="1" dirty="0" err="1" smtClean="0"/>
              <a:t>tolere</a:t>
            </a:r>
            <a:r>
              <a:rPr lang="tr-TR" sz="2200" b="1" dirty="0" smtClean="0"/>
              <a:t> </a:t>
            </a:r>
            <a:r>
              <a:rPr lang="tr-TR" sz="2200" dirty="0" smtClean="0"/>
              <a:t>ediliyor.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60350"/>
            <a:ext cx="4156075" cy="3313113"/>
          </a:xfrm>
          <a:prstGeom prst="rect">
            <a:avLst/>
          </a:prstGeom>
          <a:ln w="28575">
            <a:solidFill>
              <a:srgbClr val="FF993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0588" y="260350"/>
            <a:ext cx="4113212" cy="3313113"/>
          </a:xfrm>
          <a:prstGeom prst="rect">
            <a:avLst/>
          </a:prstGeom>
          <a:ln w="28575">
            <a:solidFill>
              <a:srgbClr val="FF993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11760" y="188640"/>
            <a:ext cx="3754760" cy="5619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SONUÇ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980206"/>
            <a:ext cx="8675688" cy="55451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  <a:defRPr/>
            </a:pPr>
            <a:r>
              <a:rPr lang="tr-TR" sz="2400" dirty="0" smtClean="0"/>
              <a:t>Bakteri </a:t>
            </a:r>
            <a:r>
              <a:rPr lang="tr-TR" sz="2400" dirty="0" err="1" smtClean="0"/>
              <a:t>lizatları</a:t>
            </a:r>
            <a:r>
              <a:rPr lang="tr-TR" sz="2400" dirty="0" smtClean="0"/>
              <a:t> tekrarlayan solunum yolu enfeksiyonlarının sıklık </a:t>
            </a:r>
            <a:r>
              <a:rPr lang="tr-TR" sz="2400" smtClean="0"/>
              <a:t>ve şiddetini azaltıyor</a:t>
            </a:r>
            <a:endParaRPr lang="tr-TR" sz="2400" dirty="0" smtClean="0"/>
          </a:p>
          <a:p>
            <a:pPr>
              <a:lnSpc>
                <a:spcPct val="200000"/>
              </a:lnSpc>
              <a:defRPr/>
            </a:pPr>
            <a:r>
              <a:rPr lang="tr-TR" sz="2400" b="1" dirty="0" smtClean="0"/>
              <a:t>Özellikle çok sık enfeksiyon geçiren çocuklarda daha etkili</a:t>
            </a:r>
          </a:p>
          <a:p>
            <a:pPr>
              <a:lnSpc>
                <a:spcPct val="200000"/>
              </a:lnSpc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Yan etki, </a:t>
            </a:r>
            <a:r>
              <a:rPr lang="tr-TR" sz="2400" b="1" dirty="0" err="1" smtClean="0">
                <a:solidFill>
                  <a:srgbClr val="C00000"/>
                </a:solidFill>
              </a:rPr>
              <a:t>plasebo</a:t>
            </a:r>
            <a:r>
              <a:rPr lang="tr-TR" sz="2400" b="1" dirty="0" smtClean="0">
                <a:solidFill>
                  <a:srgbClr val="C00000"/>
                </a:solidFill>
              </a:rPr>
              <a:t> ile karşılaştırılabilir düzeyde</a:t>
            </a:r>
          </a:p>
          <a:p>
            <a:pPr>
              <a:lnSpc>
                <a:spcPct val="200000"/>
              </a:lnSpc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Uzun dönem tedavide güvenilirlikleri çok iyi</a:t>
            </a:r>
          </a:p>
          <a:p>
            <a:pPr>
              <a:lnSpc>
                <a:spcPct val="200000"/>
              </a:lnSpc>
              <a:defRPr/>
            </a:pPr>
            <a:r>
              <a:rPr 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SEÇİLMİŞ VAKALARDA KULLANILABİLİR</a:t>
            </a:r>
          </a:p>
          <a:p>
            <a:pPr>
              <a:lnSpc>
                <a:spcPct val="200000"/>
              </a:lnSpc>
              <a:defRPr/>
            </a:pPr>
            <a:endParaRPr lang="tr-TR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C:\Users\CEM\Desktop\OM85\resimler\img06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b="9838"/>
          <a:stretch/>
        </p:blipFill>
        <p:spPr bwMode="auto">
          <a:xfrm>
            <a:off x="4664136" y="0"/>
            <a:ext cx="4487129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5" descr="C:\Users\CEM\Desktop\OM85\resimler\teşekkü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3010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6" descr="C:\Users\CEM\Desktop\OM85\resimler\imagesLHSB67V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61" y="2996952"/>
            <a:ext cx="3600698" cy="360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CEM\Desktop\OM85\resimler\sig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06588"/>
            <a:ext cx="18288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2" descr="http://www.about-axona.com/assets/images/us-en/cgp/interior/risk-factors-of-ad/risk-factors-chart-a-280x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0"/>
            <a:ext cx="26670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0825" y="1492250"/>
            <a:ext cx="5556250" cy="5256213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tr-TR" b="1" dirty="0" smtClean="0">
                <a:solidFill>
                  <a:srgbClr val="C00000"/>
                </a:solidFill>
                <a:latin typeface="+mj-lt"/>
              </a:rPr>
              <a:t>Çevresel risk faktörleri</a:t>
            </a:r>
            <a:endParaRPr lang="en-US" b="1" dirty="0" smtClean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r>
              <a:rPr lang="tr-TR" sz="2300" dirty="0" smtClean="0">
                <a:latin typeface="+mj-lt"/>
              </a:rPr>
              <a:t>Kreşe gitme</a:t>
            </a:r>
            <a:endParaRPr lang="en-US" sz="2300" dirty="0" smtClean="0">
              <a:latin typeface="+mj-lt"/>
            </a:endParaRPr>
          </a:p>
          <a:p>
            <a:pPr>
              <a:defRPr/>
            </a:pPr>
            <a:r>
              <a:rPr lang="tr-TR" sz="2300" dirty="0" smtClean="0">
                <a:latin typeface="+mj-lt"/>
              </a:rPr>
              <a:t>Erken sosyalizasyon</a:t>
            </a:r>
            <a:endParaRPr lang="en-US" sz="2300" dirty="0" smtClean="0">
              <a:latin typeface="+mj-lt"/>
            </a:endParaRPr>
          </a:p>
          <a:p>
            <a:pPr>
              <a:defRPr/>
            </a:pPr>
            <a:r>
              <a:rPr lang="tr-TR" sz="2300" dirty="0" smtClean="0">
                <a:latin typeface="+mj-lt"/>
              </a:rPr>
              <a:t>Kalabalık aile</a:t>
            </a:r>
            <a:endParaRPr lang="en-US" sz="2300" dirty="0" smtClean="0">
              <a:latin typeface="+mj-lt"/>
            </a:endParaRPr>
          </a:p>
          <a:p>
            <a:pPr>
              <a:defRPr/>
            </a:pPr>
            <a:r>
              <a:rPr lang="tr-TR" sz="2300" dirty="0" smtClean="0">
                <a:latin typeface="+mj-lt"/>
              </a:rPr>
              <a:t>Okula giden kardeş</a:t>
            </a:r>
            <a:endParaRPr lang="en-US" sz="2300" dirty="0" smtClean="0">
              <a:latin typeface="+mj-lt"/>
            </a:endParaRPr>
          </a:p>
          <a:p>
            <a:pPr>
              <a:defRPr/>
            </a:pPr>
            <a:r>
              <a:rPr lang="tr-TR" sz="2300" dirty="0" smtClean="0">
                <a:latin typeface="+mj-lt"/>
              </a:rPr>
              <a:t>Anne sütü almama</a:t>
            </a:r>
            <a:endParaRPr lang="en-US" sz="2300" dirty="0" smtClean="0">
              <a:latin typeface="+mj-lt"/>
            </a:endParaRPr>
          </a:p>
          <a:p>
            <a:pPr>
              <a:defRPr/>
            </a:pPr>
            <a:r>
              <a:rPr lang="tr-TR" sz="2300" dirty="0" smtClean="0">
                <a:latin typeface="+mj-lt"/>
              </a:rPr>
              <a:t>Kirleticilerle temas </a:t>
            </a:r>
            <a:r>
              <a:rPr lang="en-US" sz="2300" dirty="0" smtClean="0">
                <a:latin typeface="+mj-lt"/>
              </a:rPr>
              <a:t>(</a:t>
            </a:r>
            <a:r>
              <a:rPr lang="tr-TR" sz="2300" dirty="0" smtClean="0">
                <a:latin typeface="+mj-lt"/>
              </a:rPr>
              <a:t>ev içi/dışı</a:t>
            </a:r>
            <a:r>
              <a:rPr lang="en-US" sz="2300" dirty="0" smtClean="0">
                <a:latin typeface="+mj-lt"/>
              </a:rPr>
              <a:t>)</a:t>
            </a:r>
          </a:p>
          <a:p>
            <a:pPr>
              <a:defRPr/>
            </a:pPr>
            <a:r>
              <a:rPr lang="tr-TR" sz="2300" dirty="0" smtClean="0">
                <a:latin typeface="+mj-lt"/>
              </a:rPr>
              <a:t>Evde evcil hayvan olması</a:t>
            </a:r>
            <a:endParaRPr lang="en-US" sz="2300" dirty="0" smtClean="0">
              <a:latin typeface="+mj-lt"/>
            </a:endParaRPr>
          </a:p>
          <a:p>
            <a:pPr>
              <a:defRPr/>
            </a:pPr>
            <a:r>
              <a:rPr lang="tr-TR" sz="2300" dirty="0" smtClean="0">
                <a:latin typeface="+mj-lt"/>
              </a:rPr>
              <a:t>Sigara içen ebeveyn</a:t>
            </a:r>
            <a:endParaRPr lang="en-US" sz="2300" dirty="0" smtClean="0">
              <a:latin typeface="+mj-lt"/>
            </a:endParaRPr>
          </a:p>
          <a:p>
            <a:pPr>
              <a:defRPr/>
            </a:pPr>
            <a:r>
              <a:rPr lang="tr-TR" sz="2300" dirty="0" err="1" smtClean="0">
                <a:latin typeface="+mj-lt"/>
              </a:rPr>
              <a:t>Malnütrisyon</a:t>
            </a:r>
            <a:r>
              <a:rPr lang="tr-TR" sz="2300" dirty="0" smtClean="0">
                <a:latin typeface="+mj-lt"/>
              </a:rPr>
              <a:t> ve yetersiz aşılanma</a:t>
            </a:r>
            <a:endParaRPr lang="en-US" sz="2300" dirty="0" smtClean="0">
              <a:latin typeface="+mj-lt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tr-TR" sz="2300" b="1" dirty="0" smtClean="0">
                <a:solidFill>
                  <a:srgbClr val="C00000"/>
                </a:solidFill>
                <a:latin typeface="+mj-lt"/>
              </a:rPr>
              <a:t>Fizyolojik ve G</a:t>
            </a:r>
            <a:r>
              <a:rPr lang="en-US" sz="2300" b="1" dirty="0" err="1" smtClean="0">
                <a:solidFill>
                  <a:srgbClr val="C00000"/>
                </a:solidFill>
                <a:latin typeface="+mj-lt"/>
              </a:rPr>
              <a:t>enetic</a:t>
            </a:r>
            <a:r>
              <a:rPr lang="en-US" sz="2300" b="1" dirty="0" smtClean="0">
                <a:solidFill>
                  <a:srgbClr val="C00000"/>
                </a:solidFill>
                <a:latin typeface="+mj-lt"/>
              </a:rPr>
              <a:t> risk factor</a:t>
            </a:r>
            <a:r>
              <a:rPr lang="tr-TR" sz="2300" b="1" dirty="0" err="1" smtClean="0">
                <a:solidFill>
                  <a:srgbClr val="C00000"/>
                </a:solidFill>
                <a:latin typeface="+mj-lt"/>
              </a:rPr>
              <a:t>leri</a:t>
            </a:r>
            <a:endParaRPr lang="en-US" sz="2300" b="1" dirty="0" smtClean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r>
              <a:rPr lang="tr-TR" sz="2300" dirty="0" smtClean="0">
                <a:latin typeface="+mj-lt"/>
              </a:rPr>
              <a:t>Ailede pozitif </a:t>
            </a:r>
            <a:r>
              <a:rPr lang="tr-TR" sz="2300" dirty="0" err="1" smtClean="0">
                <a:latin typeface="+mj-lt"/>
              </a:rPr>
              <a:t>atopi</a:t>
            </a:r>
            <a:r>
              <a:rPr lang="tr-TR" sz="2300" dirty="0" smtClean="0">
                <a:latin typeface="+mj-lt"/>
              </a:rPr>
              <a:t> hikayesi</a:t>
            </a:r>
            <a:endParaRPr lang="en-US" sz="2300" dirty="0" smtClean="0">
              <a:latin typeface="+mj-lt"/>
            </a:endParaRPr>
          </a:p>
          <a:p>
            <a:pPr>
              <a:defRPr/>
            </a:pPr>
            <a:r>
              <a:rPr lang="tr-TR" sz="2300" dirty="0" err="1" smtClean="0">
                <a:latin typeface="+mj-lt"/>
              </a:rPr>
              <a:t>Prematürite</a:t>
            </a:r>
            <a:r>
              <a:rPr lang="tr-TR" sz="2300" dirty="0" smtClean="0">
                <a:latin typeface="+mj-lt"/>
              </a:rPr>
              <a:t>, DDA</a:t>
            </a:r>
            <a:endParaRPr lang="en-US" sz="2300" dirty="0" smtClean="0">
              <a:latin typeface="+mj-lt"/>
            </a:endParaRPr>
          </a:p>
          <a:p>
            <a:pPr>
              <a:defRPr/>
            </a:pPr>
            <a:r>
              <a:rPr lang="en-US" sz="2300" dirty="0" err="1">
                <a:latin typeface="+mj-lt"/>
              </a:rPr>
              <a:t>Aller</a:t>
            </a:r>
            <a:r>
              <a:rPr lang="tr-TR" sz="2300" dirty="0" err="1">
                <a:latin typeface="+mj-lt"/>
              </a:rPr>
              <a:t>ji</a:t>
            </a:r>
            <a:r>
              <a:rPr lang="en-US" sz="2300" dirty="0">
                <a:latin typeface="+mj-lt"/>
              </a:rPr>
              <a:t>/atop</a:t>
            </a:r>
            <a:r>
              <a:rPr lang="tr-TR" sz="2300" dirty="0">
                <a:latin typeface="+mj-lt"/>
              </a:rPr>
              <a:t>i</a:t>
            </a:r>
            <a:endParaRPr lang="en-US" sz="2300" dirty="0">
              <a:latin typeface="+mj-lt"/>
            </a:endParaRPr>
          </a:p>
          <a:p>
            <a:pPr>
              <a:defRPr/>
            </a:pPr>
            <a:r>
              <a:rPr lang="en-US" sz="2300" dirty="0">
                <a:latin typeface="+mj-lt"/>
              </a:rPr>
              <a:t>Male </a:t>
            </a:r>
            <a:r>
              <a:rPr lang="en-US" sz="2300" dirty="0" smtClean="0">
                <a:latin typeface="+mj-lt"/>
              </a:rPr>
              <a:t>gender</a:t>
            </a:r>
            <a:endParaRPr lang="tr-TR" sz="2300" dirty="0" smtClean="0">
              <a:latin typeface="+mj-lt"/>
            </a:endParaRPr>
          </a:p>
          <a:p>
            <a:pPr>
              <a:defRPr/>
            </a:pPr>
            <a:r>
              <a:rPr lang="tr-TR" sz="2300" dirty="0" smtClean="0">
                <a:latin typeface="+mj-lt"/>
              </a:rPr>
              <a:t>GÖR</a:t>
            </a:r>
            <a:endParaRPr lang="tr-TR" sz="2300" dirty="0">
              <a:latin typeface="+mj-lt"/>
            </a:endParaRPr>
          </a:p>
          <a:p>
            <a:pPr>
              <a:defRPr/>
            </a:pPr>
            <a:r>
              <a:rPr lang="tr-TR" sz="2300" dirty="0" smtClean="0">
                <a:latin typeface="+mj-lt"/>
              </a:rPr>
              <a:t>Anatomik/fonksiyonel havayolu anormallikleri</a:t>
            </a:r>
          </a:p>
          <a:p>
            <a:pPr>
              <a:defRPr/>
            </a:pPr>
            <a:r>
              <a:rPr lang="tr-TR" sz="2300" dirty="0" smtClean="0">
                <a:latin typeface="+mj-lt"/>
              </a:rPr>
              <a:t>İmmün yetmezlikler</a:t>
            </a:r>
            <a:endParaRPr lang="en-US" sz="2300" dirty="0" smtClean="0">
              <a:latin typeface="+mj-lt"/>
            </a:endParaRPr>
          </a:p>
          <a:p>
            <a:pPr>
              <a:defRPr/>
            </a:pPr>
            <a:r>
              <a:rPr lang="tr-TR" sz="3100" b="1" dirty="0" smtClean="0">
                <a:solidFill>
                  <a:srgbClr val="0070C0"/>
                </a:solidFill>
                <a:latin typeface="+mj-lt"/>
              </a:rPr>
              <a:t>İmmün sistem </a:t>
            </a:r>
            <a:r>
              <a:rPr lang="tr-TR" sz="3100" b="1" dirty="0" err="1" smtClean="0">
                <a:solidFill>
                  <a:srgbClr val="0070C0"/>
                </a:solidFill>
                <a:latin typeface="+mj-lt"/>
              </a:rPr>
              <a:t>immatüritesi</a:t>
            </a:r>
            <a:endParaRPr lang="tr-TR" sz="3100" b="1" dirty="0" smtClean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tr-TR" dirty="0">
              <a:latin typeface="+mj-lt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5688632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 smtClean="0"/>
              <a:t> </a:t>
            </a:r>
            <a:r>
              <a:rPr lang="tr-TR" sz="2800" dirty="0" smtClean="0"/>
              <a:t>Tekrarlayan SYE için risk faktörleri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5745163" y="6572250"/>
            <a:ext cx="3367087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r-TR" sz="1200" dirty="0" err="1">
                <a:solidFill>
                  <a:srgbClr val="0070C0"/>
                </a:solidFill>
                <a:latin typeface="+mj-lt"/>
              </a:rPr>
              <a:t>Poehling</a:t>
            </a:r>
            <a:r>
              <a:rPr lang="tr-TR" sz="1200" dirty="0">
                <a:solidFill>
                  <a:srgbClr val="0070C0"/>
                </a:solidFill>
                <a:latin typeface="+mj-lt"/>
              </a:rPr>
              <a:t> KA, et al. N </a:t>
            </a:r>
            <a:r>
              <a:rPr lang="tr-TR" sz="1200" dirty="0" err="1">
                <a:solidFill>
                  <a:srgbClr val="0070C0"/>
                </a:solidFill>
                <a:latin typeface="+mj-lt"/>
              </a:rPr>
              <a:t>Engl</a:t>
            </a:r>
            <a:r>
              <a:rPr lang="tr-TR" sz="1200" dirty="0">
                <a:solidFill>
                  <a:srgbClr val="0070C0"/>
                </a:solidFill>
                <a:latin typeface="+mj-lt"/>
              </a:rPr>
              <a:t> J </a:t>
            </a:r>
            <a:r>
              <a:rPr lang="tr-TR" sz="1200" dirty="0" err="1">
                <a:solidFill>
                  <a:srgbClr val="0070C0"/>
                </a:solidFill>
                <a:latin typeface="+mj-lt"/>
              </a:rPr>
              <a:t>Med</a:t>
            </a:r>
            <a:r>
              <a:rPr lang="tr-TR" sz="1200" dirty="0">
                <a:solidFill>
                  <a:srgbClr val="0070C0"/>
                </a:solidFill>
                <a:latin typeface="+mj-lt"/>
              </a:rPr>
              <a:t>, 2006;355:31–40.</a:t>
            </a:r>
          </a:p>
        </p:txBody>
      </p:sp>
      <p:pic>
        <p:nvPicPr>
          <p:cNvPr id="10" name="Picture 4" descr="http://www.earlyexperiences.org/images/IncreaseInvolve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3155" y="1290535"/>
            <a:ext cx="1788230" cy="17882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3" descr="1Ig curv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2005" y="3709238"/>
            <a:ext cx="3995358" cy="26720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İçerik Yer Tutucusu"/>
          <p:cNvSpPr>
            <a:spLocks noGrp="1"/>
          </p:cNvSpPr>
          <p:nvPr>
            <p:ph idx="1"/>
          </p:nvPr>
        </p:nvSpPr>
        <p:spPr>
          <a:xfrm>
            <a:off x="317500" y="5218113"/>
            <a:ext cx="8229600" cy="1420812"/>
          </a:xfrm>
        </p:spPr>
        <p:txBody>
          <a:bodyPr/>
          <a:lstStyle/>
          <a:p>
            <a:r>
              <a:rPr lang="tr-TR" altLang="tr-TR" sz="2000" b="1" smtClean="0">
                <a:ea typeface="宋体" panose="02010600030101010101" pitchFamily="2" charset="-122"/>
              </a:rPr>
              <a:t>Her bir tekrarlayan enfeksiyon komplikasyon ve sekel riskini artırıyor.</a:t>
            </a:r>
          </a:p>
          <a:p>
            <a:r>
              <a:rPr lang="tr-TR" altLang="tr-TR" sz="2000" b="1" smtClean="0">
                <a:ea typeface="宋体" panose="02010600030101010101" pitchFamily="2" charset="-122"/>
              </a:rPr>
              <a:t>Hem doğrudan hem de dolaylı sağlık harcamalarını yükseltiyor.</a:t>
            </a:r>
          </a:p>
        </p:txBody>
      </p:sp>
      <p:sp>
        <p:nvSpPr>
          <p:cNvPr id="31747" name="4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2AC2A72-CCCD-4E01-9B1F-9E48258FC5DB}" type="slidenum">
              <a:rPr lang="en-US" altLang="tr-TR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/>
              <a:t>6</a:t>
            </a:fld>
            <a:endParaRPr lang="en-US" altLang="tr-TR" sz="1200" smtClean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87058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8 Metin kutusu"/>
          <p:cNvSpPr txBox="1">
            <a:spLocks noChangeArrowheads="1"/>
          </p:cNvSpPr>
          <p:nvPr/>
        </p:nvSpPr>
        <p:spPr bwMode="auto">
          <a:xfrm>
            <a:off x="476250" y="2638425"/>
            <a:ext cx="2039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1600" b="1">
                <a:solidFill>
                  <a:srgbClr val="0070C0"/>
                </a:solidFill>
              </a:rPr>
              <a:t>Akut Solunum Yolu Enfeksiyonu</a:t>
            </a:r>
          </a:p>
        </p:txBody>
      </p:sp>
      <p:sp>
        <p:nvSpPr>
          <p:cNvPr id="31750" name="11 Metin kutusu"/>
          <p:cNvSpPr txBox="1">
            <a:spLocks noChangeArrowheads="1"/>
          </p:cNvSpPr>
          <p:nvPr/>
        </p:nvSpPr>
        <p:spPr bwMode="auto">
          <a:xfrm>
            <a:off x="3225800" y="2484438"/>
            <a:ext cx="238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1600" b="1">
                <a:solidFill>
                  <a:schemeClr val="bg1"/>
                </a:solidFill>
              </a:rPr>
              <a:t>Tekrarlayan Solunum Yolu Enfeksiyonu</a:t>
            </a:r>
          </a:p>
        </p:txBody>
      </p:sp>
      <p:sp>
        <p:nvSpPr>
          <p:cNvPr id="31751" name="12 Metin kutusu"/>
          <p:cNvSpPr txBox="1">
            <a:spLocks noChangeArrowheads="1"/>
          </p:cNvSpPr>
          <p:nvPr/>
        </p:nvSpPr>
        <p:spPr bwMode="auto">
          <a:xfrm>
            <a:off x="6962775" y="2276475"/>
            <a:ext cx="193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tr-TR" altLang="tr-TR" sz="1600" b="1">
                <a:solidFill>
                  <a:srgbClr val="0070C0"/>
                </a:solidFill>
              </a:rPr>
              <a:t>-Komplikasyonlar</a:t>
            </a:r>
          </a:p>
          <a:p>
            <a:pPr eaLnBrk="1" hangingPunct="1"/>
            <a:r>
              <a:rPr lang="tr-TR" altLang="tr-TR" sz="1600" b="1">
                <a:solidFill>
                  <a:srgbClr val="0070C0"/>
                </a:solidFill>
              </a:rPr>
              <a:t>-Kronikleşme</a:t>
            </a:r>
          </a:p>
          <a:p>
            <a:pPr eaLnBrk="1" hangingPunct="1"/>
            <a:r>
              <a:rPr lang="tr-TR" altLang="tr-TR" sz="1600" b="1">
                <a:solidFill>
                  <a:srgbClr val="0070C0"/>
                </a:solidFill>
              </a:rPr>
              <a:t>-Sekeller</a:t>
            </a:r>
          </a:p>
        </p:txBody>
      </p:sp>
      <p:sp>
        <p:nvSpPr>
          <p:cNvPr id="9" name="Unvan 2"/>
          <p:cNvSpPr>
            <a:spLocks noGrp="1"/>
          </p:cNvSpPr>
          <p:nvPr>
            <p:ph type="title"/>
          </p:nvPr>
        </p:nvSpPr>
        <p:spPr>
          <a:xfrm>
            <a:off x="543868" y="332656"/>
            <a:ext cx="8003232" cy="9016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Tekrarlayan SYE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 </a:t>
            </a:r>
            <a:r>
              <a:rPr 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nin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Klinik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Sonuçları</a:t>
            </a:r>
            <a:r>
              <a:rPr lang="tr-TR" dirty="0" smtClean="0"/>
              <a:t> 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240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1" name="Slayt Numarası Yer Tutucus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44E412F-BF43-4272-9D0A-190BD1496F33}" type="slidenum">
              <a:rPr lang="en-US" altLang="tr-TR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/>
              <a:t>7</a:t>
            </a:fld>
            <a:endParaRPr lang="en-US" altLang="tr-TR" sz="1200" smtClean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32772" name="Metin kutusu 7"/>
          <p:cNvSpPr txBox="1">
            <a:spLocks noChangeArrowheads="1"/>
          </p:cNvSpPr>
          <p:nvPr/>
        </p:nvSpPr>
        <p:spPr bwMode="auto">
          <a:xfrm>
            <a:off x="684213" y="3078163"/>
            <a:ext cx="4302125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15900" indent="-2159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1800"/>
              <a:t>Tonsillit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1800"/>
              <a:t>Otit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1800"/>
              <a:t>Mastoidit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1800"/>
              <a:t>Sinüzit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1800"/>
              <a:t>Rinofaranjit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1800"/>
              <a:t>Pnömoni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1800"/>
              <a:t>Sepsis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1800"/>
              <a:t>Ölüm riski</a:t>
            </a:r>
          </a:p>
        </p:txBody>
      </p:sp>
      <p:sp>
        <p:nvSpPr>
          <p:cNvPr id="32773" name="Metin kutusu 8"/>
          <p:cNvSpPr txBox="1">
            <a:spLocks noChangeArrowheads="1"/>
          </p:cNvSpPr>
          <p:nvPr/>
        </p:nvSpPr>
        <p:spPr bwMode="auto">
          <a:xfrm>
            <a:off x="5275263" y="3036888"/>
            <a:ext cx="38592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15900" indent="-2159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1800"/>
              <a:t>Okula devamsızlık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1800"/>
              <a:t>Ailenin işgücü kaybı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1800"/>
              <a:t>Tıbbi bakım masrafları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1800"/>
              <a:t>Antibiyotik direncini artırıcı etki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1800"/>
              <a:t>Diğer hastalıkların riskinde artma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1800"/>
              <a:t>Hayat kalitesinde bozulma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1800"/>
              <a:t>Astım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drstickler.typepad.com/.a/6a0133f6102722970b0192abea4280970d-320w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624"/>
            <a:ext cx="1680121" cy="173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136484" y="6597352"/>
            <a:ext cx="50393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0" dirty="0" err="1" smtClean="0">
                <a:solidFill>
                  <a:srgbClr val="0000CC"/>
                </a:solidFill>
                <a:effectLst/>
                <a:latin typeface="Roboto-Regular"/>
              </a:rPr>
              <a:t>van</a:t>
            </a:r>
            <a:r>
              <a:rPr lang="tr-TR" i="0" dirty="0" smtClean="0">
                <a:solidFill>
                  <a:srgbClr val="0000CC"/>
                </a:solidFill>
                <a:effectLst/>
                <a:latin typeface="Roboto-Regular"/>
              </a:rPr>
              <a:t> </a:t>
            </a:r>
            <a:r>
              <a:rPr lang="tr-TR" i="0" dirty="0" err="1" smtClean="0">
                <a:solidFill>
                  <a:srgbClr val="0000CC"/>
                </a:solidFill>
                <a:effectLst/>
                <a:latin typeface="Roboto-Regular"/>
              </a:rPr>
              <a:t>Niekerk</a:t>
            </a:r>
            <a:r>
              <a:rPr lang="tr-TR" i="0" dirty="0" smtClean="0">
                <a:solidFill>
                  <a:srgbClr val="0000CC"/>
                </a:solidFill>
                <a:effectLst/>
                <a:latin typeface="Roboto-Regular"/>
              </a:rPr>
              <a:t> A, </a:t>
            </a:r>
            <a:r>
              <a:rPr lang="tr-TR" dirty="0" err="1" smtClean="0">
                <a:solidFill>
                  <a:srgbClr val="0000CC"/>
                </a:solidFill>
              </a:rPr>
              <a:t>Esser</a:t>
            </a:r>
            <a:r>
              <a:rPr lang="tr-TR" dirty="0" smtClean="0">
                <a:solidFill>
                  <a:srgbClr val="0000CC"/>
                </a:solidFill>
              </a:rPr>
              <a:t> M. </a:t>
            </a:r>
            <a:r>
              <a:rPr lang="en-US" dirty="0">
                <a:solidFill>
                  <a:srgbClr val="0000CC"/>
                </a:solidFill>
              </a:rPr>
              <a:t>Current Allergy &amp; Clinical </a:t>
            </a:r>
            <a:r>
              <a:rPr lang="en-US" dirty="0" smtClean="0">
                <a:solidFill>
                  <a:srgbClr val="0000CC"/>
                </a:solidFill>
              </a:rPr>
              <a:t>Immunology</a:t>
            </a:r>
            <a:r>
              <a:rPr lang="tr-TR" dirty="0" smtClean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2015</a:t>
            </a:r>
            <a:r>
              <a:rPr lang="tr-TR" dirty="0" smtClean="0">
                <a:solidFill>
                  <a:srgbClr val="0000CC"/>
                </a:solidFill>
              </a:rPr>
              <a:t>; 28(4):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tr-TR" dirty="0" smtClean="0">
                <a:solidFill>
                  <a:srgbClr val="0000CC"/>
                </a:solidFill>
              </a:rPr>
              <a:t>308-3012</a:t>
            </a:r>
            <a:endParaRPr lang="tr-TR" dirty="0">
              <a:solidFill>
                <a:srgbClr val="0000CC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1" y="260648"/>
            <a:ext cx="4400794" cy="604867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548229463"/>
              </p:ext>
            </p:extLst>
          </p:nvPr>
        </p:nvGraphicFramePr>
        <p:xfrm>
          <a:off x="179513" y="1496063"/>
          <a:ext cx="3956971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Dikdörtgen 7"/>
          <p:cNvSpPr/>
          <p:nvPr/>
        </p:nvSpPr>
        <p:spPr>
          <a:xfrm>
            <a:off x="4499991" y="260648"/>
            <a:ext cx="440079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Tekrarlayan </a:t>
            </a:r>
            <a:r>
              <a:rPr lang="tr-TR" sz="2000" b="1" dirty="0" err="1" smtClean="0"/>
              <a:t>SYE’nin</a:t>
            </a:r>
            <a:r>
              <a:rPr lang="tr-TR" sz="2000" b="1" dirty="0" smtClean="0"/>
              <a:t> Diğer Nedenler (%10)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688" y="36513"/>
            <a:ext cx="6697662" cy="67214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7475" t="7548" r="8657" b="7546"/>
          <a:stretch/>
        </p:blipFill>
        <p:spPr>
          <a:xfrm>
            <a:off x="179388" y="115888"/>
            <a:ext cx="2376487" cy="1741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2708275"/>
            <a:ext cx="2100262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微软雅黑&amp;Arial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3146</TotalTime>
  <Words>3746</Words>
  <Application>Microsoft Office PowerPoint</Application>
  <PresentationFormat>Ekran Gösterisi (4:3)</PresentationFormat>
  <Paragraphs>598</Paragraphs>
  <Slides>48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48</vt:i4>
      </vt:variant>
    </vt:vector>
  </HeadingPairs>
  <TitlesOfParts>
    <vt:vector size="52" baseType="lpstr">
      <vt:lpstr>流畅</vt:lpstr>
      <vt:lpstr>主题1</vt:lpstr>
      <vt:lpstr>Microsoft Excel Grafiği</vt:lpstr>
      <vt:lpstr>Chart</vt:lpstr>
      <vt:lpstr>PowerPoint Sunusu</vt:lpstr>
      <vt:lpstr>Epidemiyoloji</vt:lpstr>
      <vt:lpstr>PowerPoint Sunusu</vt:lpstr>
      <vt:lpstr>PowerPoint Sunusu</vt:lpstr>
      <vt:lpstr> Tekrarlayan SYE için risk faktörleri</vt:lpstr>
      <vt:lpstr>Tekrarlayan SYE’ nin Klinik Sonuçları </vt:lpstr>
      <vt:lpstr>PowerPoint Sunusu</vt:lpstr>
      <vt:lpstr>PowerPoint Sunusu</vt:lpstr>
      <vt:lpstr>PowerPoint Sunusu</vt:lpstr>
      <vt:lpstr>PowerPoint Sunusu</vt:lpstr>
      <vt:lpstr>PowerPoint Sunusu</vt:lpstr>
      <vt:lpstr>İmmünmodülatör İlaçlar</vt:lpstr>
      <vt:lpstr>PowerPoint Sunusu</vt:lpstr>
      <vt:lpstr>PowerPoint Sunusu</vt:lpstr>
      <vt:lpstr>PowerPoint Sunusu</vt:lpstr>
      <vt:lpstr>Bakteri ekstratları (lizatları)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OM-85 BV’nin immün sistem üzerine etkisi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jia chang</dc:creator>
  <cp:lastModifiedBy>LENOVO PC</cp:lastModifiedBy>
  <cp:revision>340</cp:revision>
  <dcterms:created xsi:type="dcterms:W3CDTF">2015-03-30T02:05:21Z</dcterms:created>
  <dcterms:modified xsi:type="dcterms:W3CDTF">2016-04-27T04:23:22Z</dcterms:modified>
</cp:coreProperties>
</file>