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94" r:id="rId4"/>
    <p:sldId id="317" r:id="rId5"/>
    <p:sldId id="295" r:id="rId6"/>
    <p:sldId id="297" r:id="rId7"/>
    <p:sldId id="277" r:id="rId8"/>
    <p:sldId id="260" r:id="rId9"/>
    <p:sldId id="298" r:id="rId10"/>
    <p:sldId id="336" r:id="rId11"/>
    <p:sldId id="337" r:id="rId12"/>
    <p:sldId id="338" r:id="rId13"/>
    <p:sldId id="326" r:id="rId14"/>
    <p:sldId id="299" r:id="rId15"/>
    <p:sldId id="301" r:id="rId16"/>
    <p:sldId id="327" r:id="rId17"/>
    <p:sldId id="328" r:id="rId18"/>
    <p:sldId id="307" r:id="rId19"/>
    <p:sldId id="344" r:id="rId20"/>
    <p:sldId id="311" r:id="rId21"/>
    <p:sldId id="283" r:id="rId22"/>
    <p:sldId id="284" r:id="rId23"/>
    <p:sldId id="285" r:id="rId24"/>
    <p:sldId id="287" r:id="rId25"/>
    <p:sldId id="288" r:id="rId26"/>
    <p:sldId id="289" r:id="rId27"/>
    <p:sldId id="293" r:id="rId28"/>
    <p:sldId id="262" r:id="rId29"/>
    <p:sldId id="324" r:id="rId30"/>
    <p:sldId id="265" r:id="rId31"/>
    <p:sldId id="266" r:id="rId32"/>
    <p:sldId id="281" r:id="rId33"/>
    <p:sldId id="320" r:id="rId34"/>
    <p:sldId id="325" r:id="rId35"/>
    <p:sldId id="280" r:id="rId36"/>
    <p:sldId id="282" r:id="rId37"/>
    <p:sldId id="339" r:id="rId38"/>
    <p:sldId id="322" r:id="rId39"/>
    <p:sldId id="319" r:id="rId40"/>
    <p:sldId id="267" r:id="rId41"/>
    <p:sldId id="330" r:id="rId42"/>
    <p:sldId id="321" r:id="rId43"/>
    <p:sldId id="278" r:id="rId44"/>
    <p:sldId id="340" r:id="rId45"/>
    <p:sldId id="334" r:id="rId46"/>
    <p:sldId id="335" r:id="rId47"/>
    <p:sldId id="342" r:id="rId48"/>
    <p:sldId id="341" r:id="rId49"/>
    <p:sldId id="343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>
        <p:scale>
          <a:sx n="70" d="100"/>
          <a:sy n="70" d="100"/>
        </p:scale>
        <p:origin x="-13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C9513-FDC0-47BF-A0DE-DB2DC9CE6003}" type="doc">
      <dgm:prSet loTypeId="urn:microsoft.com/office/officeart/2005/8/layout/hProcess11" loCatId="process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4865AF4F-F83D-422B-B0F6-488465BBDCE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Solunum sistemi</a:t>
          </a:r>
          <a:endParaRPr lang="tr-TR" dirty="0"/>
        </a:p>
      </dgm:t>
    </dgm:pt>
    <dgm:pt modelId="{A5FE865D-44B0-412C-B919-A4F0E148A83A}" type="parTrans" cxnId="{0DE4E058-70AA-482C-BFC6-B982516AEACC}">
      <dgm:prSet/>
      <dgm:spPr/>
      <dgm:t>
        <a:bodyPr/>
        <a:lstStyle/>
        <a:p>
          <a:endParaRPr lang="tr-TR"/>
        </a:p>
      </dgm:t>
    </dgm:pt>
    <dgm:pt modelId="{699A768E-A3B8-466B-855B-FD9829288960}" type="sibTrans" cxnId="{0DE4E058-70AA-482C-BFC6-B982516AEACC}">
      <dgm:prSet/>
      <dgm:spPr/>
      <dgm:t>
        <a:bodyPr/>
        <a:lstStyle/>
        <a:p>
          <a:endParaRPr lang="tr-TR"/>
        </a:p>
      </dgm:t>
    </dgm:pt>
    <dgm:pt modelId="{9EBF1C35-645F-40DD-B65B-BD72B447021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Solunum sıkıntısı</a:t>
          </a:r>
          <a:endParaRPr lang="tr-TR" dirty="0"/>
        </a:p>
      </dgm:t>
    </dgm:pt>
    <dgm:pt modelId="{3ABA15A4-A5B7-4658-87DC-AA9115E0CED1}" type="parTrans" cxnId="{8405F867-D70F-438F-91DF-0FA3D940A584}">
      <dgm:prSet/>
      <dgm:spPr/>
      <dgm:t>
        <a:bodyPr/>
        <a:lstStyle/>
        <a:p>
          <a:endParaRPr lang="tr-TR"/>
        </a:p>
      </dgm:t>
    </dgm:pt>
    <dgm:pt modelId="{64E5AEAE-45D3-40AC-A997-24EBBE3E0C1E}" type="sibTrans" cxnId="{8405F867-D70F-438F-91DF-0FA3D940A584}">
      <dgm:prSet/>
      <dgm:spPr/>
      <dgm:t>
        <a:bodyPr/>
        <a:lstStyle/>
        <a:p>
          <a:endParaRPr lang="tr-TR"/>
        </a:p>
      </dgm:t>
    </dgm:pt>
    <dgm:pt modelId="{0FCE22C7-3440-4A4A-BF12-6011A8572EE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Cilt bulguları</a:t>
          </a:r>
          <a:endParaRPr lang="tr-TR" dirty="0"/>
        </a:p>
      </dgm:t>
    </dgm:pt>
    <dgm:pt modelId="{5461D32C-074A-4637-BB68-6E60DDCCF998}" type="parTrans" cxnId="{B8C5305C-BE1E-4687-BEA1-F6077F11FAE5}">
      <dgm:prSet/>
      <dgm:spPr/>
      <dgm:t>
        <a:bodyPr/>
        <a:lstStyle/>
        <a:p>
          <a:endParaRPr lang="tr-TR"/>
        </a:p>
      </dgm:t>
    </dgm:pt>
    <dgm:pt modelId="{0967ECFD-EC59-4080-9588-F2A38FEE415D}" type="sibTrans" cxnId="{B8C5305C-BE1E-4687-BEA1-F6077F11FAE5}">
      <dgm:prSet/>
      <dgm:spPr/>
      <dgm:t>
        <a:bodyPr/>
        <a:lstStyle/>
        <a:p>
          <a:endParaRPr lang="tr-TR"/>
        </a:p>
      </dgm:t>
    </dgm:pt>
    <dgm:pt modelId="{8023336A-64C7-4BD5-8069-CDD9A3BC414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Kaşıntı</a:t>
          </a:r>
          <a:endParaRPr lang="tr-TR" dirty="0"/>
        </a:p>
      </dgm:t>
    </dgm:pt>
    <dgm:pt modelId="{51CACA04-6BDF-4EC5-97B7-8562518552A6}" type="parTrans" cxnId="{91354F0E-5BDE-466D-9037-5036FEF619D0}">
      <dgm:prSet/>
      <dgm:spPr/>
      <dgm:t>
        <a:bodyPr/>
        <a:lstStyle/>
        <a:p>
          <a:endParaRPr lang="tr-TR"/>
        </a:p>
      </dgm:t>
    </dgm:pt>
    <dgm:pt modelId="{B6C363C4-C08C-46F6-AA2F-3C1701540DD4}" type="sibTrans" cxnId="{91354F0E-5BDE-466D-9037-5036FEF619D0}">
      <dgm:prSet/>
      <dgm:spPr/>
      <dgm:t>
        <a:bodyPr/>
        <a:lstStyle/>
        <a:p>
          <a:endParaRPr lang="tr-TR"/>
        </a:p>
      </dgm:t>
    </dgm:pt>
    <dgm:pt modelId="{25A64A46-2AF7-4919-91F2-CBCA1997268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Kızarıklık</a:t>
          </a:r>
          <a:endParaRPr lang="tr-TR" dirty="0"/>
        </a:p>
      </dgm:t>
    </dgm:pt>
    <dgm:pt modelId="{98C4C797-3E4B-43CF-A12B-10DC940B65B6}" type="parTrans" cxnId="{163ECF67-A021-4DD0-878E-E298D5F86EB8}">
      <dgm:prSet/>
      <dgm:spPr/>
      <dgm:t>
        <a:bodyPr/>
        <a:lstStyle/>
        <a:p>
          <a:endParaRPr lang="tr-TR"/>
        </a:p>
      </dgm:t>
    </dgm:pt>
    <dgm:pt modelId="{774D7BF6-2588-4A1A-B5AD-DC3C7B291CCC}" type="sibTrans" cxnId="{163ECF67-A021-4DD0-878E-E298D5F86EB8}">
      <dgm:prSet/>
      <dgm:spPr/>
      <dgm:t>
        <a:bodyPr/>
        <a:lstStyle/>
        <a:p>
          <a:endParaRPr lang="tr-TR"/>
        </a:p>
      </dgm:t>
    </dgm:pt>
    <dgm:pt modelId="{B49FD779-68E4-4A92-8419-EEBA89D274B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Öksürük </a:t>
          </a:r>
          <a:endParaRPr lang="tr-TR" dirty="0"/>
        </a:p>
      </dgm:t>
    </dgm:pt>
    <dgm:pt modelId="{B1270A71-6152-45AA-8BF4-655FA6E556EE}" type="parTrans" cxnId="{494F9781-C073-4EFB-8AF0-5D1A04E70353}">
      <dgm:prSet/>
      <dgm:spPr/>
      <dgm:t>
        <a:bodyPr/>
        <a:lstStyle/>
        <a:p>
          <a:endParaRPr lang="tr-TR"/>
        </a:p>
      </dgm:t>
    </dgm:pt>
    <dgm:pt modelId="{77D1F63C-C5A3-4FB9-A869-94CFF8F505F6}" type="sibTrans" cxnId="{494F9781-C073-4EFB-8AF0-5D1A04E70353}">
      <dgm:prSet/>
      <dgm:spPr/>
      <dgm:t>
        <a:bodyPr/>
        <a:lstStyle/>
        <a:p>
          <a:endParaRPr lang="tr-TR"/>
        </a:p>
      </dgm:t>
    </dgm:pt>
    <dgm:pt modelId="{7DF5EB0B-34B8-49F3-8FB6-C3CEE62899E9}" type="pres">
      <dgm:prSet presAssocID="{9B6C9513-FDC0-47BF-A0DE-DB2DC9CE6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90763B-92DE-4309-B43B-7478FA0FB23B}" type="pres">
      <dgm:prSet presAssocID="{9B6C9513-FDC0-47BF-A0DE-DB2DC9CE6003}" presName="arrow" presStyleLbl="bgShp" presStyleIdx="0" presStyleCnt="1" custScaleX="61373" custScaleY="41745" custLinFactNeighborX="-16437" custLinFactNeighborY="-110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0106A280-0370-4848-9511-960C44DE8528}" type="pres">
      <dgm:prSet presAssocID="{9B6C9513-FDC0-47BF-A0DE-DB2DC9CE6003}" presName="points" presStyleCnt="0"/>
      <dgm:spPr/>
    </dgm:pt>
    <dgm:pt modelId="{6571424E-1182-46C2-B8B7-470D7B887554}" type="pres">
      <dgm:prSet presAssocID="{4865AF4F-F83D-422B-B0F6-488465BBDCEE}" presName="compositeA" presStyleCnt="0"/>
      <dgm:spPr/>
    </dgm:pt>
    <dgm:pt modelId="{1215C17C-EAF3-41DF-B084-DA6E40EB993E}" type="pres">
      <dgm:prSet presAssocID="{4865AF4F-F83D-422B-B0F6-488465BBDCEE}" presName="textA" presStyleLbl="revTx" presStyleIdx="0" presStyleCnt="2" custScaleX="67758" custScaleY="73919" custLinFactNeighborX="-11105" custLinFactNeighborY="143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51B24B-5BC8-4759-88EB-75D5B266F9BC}" type="pres">
      <dgm:prSet presAssocID="{4865AF4F-F83D-422B-B0F6-488465BBDCEE}" presName="circleA" presStyleLbl="node1" presStyleIdx="0" presStyleCnt="2" custLinFactX="-63056" custLinFactNeighborX="-100000" custLinFactNeighborY="27874"/>
      <dgm:spPr/>
    </dgm:pt>
    <dgm:pt modelId="{2A599CFA-D1A2-4975-81DB-5FF8BBFD20E1}" type="pres">
      <dgm:prSet presAssocID="{4865AF4F-F83D-422B-B0F6-488465BBDCEE}" presName="spaceA" presStyleCnt="0"/>
      <dgm:spPr/>
    </dgm:pt>
    <dgm:pt modelId="{615A09DD-410B-4BF2-8DF4-D5B55A89405F}" type="pres">
      <dgm:prSet presAssocID="{699A768E-A3B8-466B-855B-FD9829288960}" presName="space" presStyleCnt="0"/>
      <dgm:spPr/>
    </dgm:pt>
    <dgm:pt modelId="{24E3836B-1844-479A-A32B-F0B871FDEA60}" type="pres">
      <dgm:prSet presAssocID="{0FCE22C7-3440-4A4A-BF12-6011A8572EEE}" presName="compositeB" presStyleCnt="0"/>
      <dgm:spPr/>
    </dgm:pt>
    <dgm:pt modelId="{E2BE84AB-FCE7-43BA-B04B-73D25F495D46}" type="pres">
      <dgm:prSet presAssocID="{0FCE22C7-3440-4A4A-BF12-6011A8572EEE}" presName="textB" presStyleLbl="revTx" presStyleIdx="1" presStyleCnt="2" custScaleX="56976" custScaleY="76214" custLinFactNeighborX="-53738" custLinFactNeighborY="-68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8FADF9-6113-48B8-A59C-1E8F2D6EA8D3}" type="pres">
      <dgm:prSet presAssocID="{0FCE22C7-3440-4A4A-BF12-6011A8572EEE}" presName="circleB" presStyleLbl="node1" presStyleIdx="1" presStyleCnt="2" custLinFactX="-200000" custLinFactNeighborX="-256026" custLinFactNeighborY="-21993"/>
      <dgm:spPr/>
    </dgm:pt>
    <dgm:pt modelId="{8ABD8AB1-7CC6-4E60-BCE6-17076B96760C}" type="pres">
      <dgm:prSet presAssocID="{0FCE22C7-3440-4A4A-BF12-6011A8572EEE}" presName="spaceB" presStyleCnt="0"/>
      <dgm:spPr/>
    </dgm:pt>
  </dgm:ptLst>
  <dgm:cxnLst>
    <dgm:cxn modelId="{B8C5305C-BE1E-4687-BEA1-F6077F11FAE5}" srcId="{9B6C9513-FDC0-47BF-A0DE-DB2DC9CE6003}" destId="{0FCE22C7-3440-4A4A-BF12-6011A8572EEE}" srcOrd="1" destOrd="0" parTransId="{5461D32C-074A-4637-BB68-6E60DDCCF998}" sibTransId="{0967ECFD-EC59-4080-9588-F2A38FEE415D}"/>
    <dgm:cxn modelId="{780D1204-F108-4089-9F29-EFCE48B3E0F5}" type="presOf" srcId="{9B6C9513-FDC0-47BF-A0DE-DB2DC9CE6003}" destId="{7DF5EB0B-34B8-49F3-8FB6-C3CEE62899E9}" srcOrd="0" destOrd="0" presId="urn:microsoft.com/office/officeart/2005/8/layout/hProcess11"/>
    <dgm:cxn modelId="{C3F7510D-659A-4344-B355-A93C78B5D103}" type="presOf" srcId="{B49FD779-68E4-4A92-8419-EEBA89D274BD}" destId="{1215C17C-EAF3-41DF-B084-DA6E40EB993E}" srcOrd="0" destOrd="2" presId="urn:microsoft.com/office/officeart/2005/8/layout/hProcess11"/>
    <dgm:cxn modelId="{D0B3841A-C099-4D90-A0D8-DFC4FEFC775A}" type="presOf" srcId="{25A64A46-2AF7-4919-91F2-CBCA19972680}" destId="{E2BE84AB-FCE7-43BA-B04B-73D25F495D46}" srcOrd="0" destOrd="2" presId="urn:microsoft.com/office/officeart/2005/8/layout/hProcess11"/>
    <dgm:cxn modelId="{0DE4E058-70AA-482C-BFC6-B982516AEACC}" srcId="{9B6C9513-FDC0-47BF-A0DE-DB2DC9CE6003}" destId="{4865AF4F-F83D-422B-B0F6-488465BBDCEE}" srcOrd="0" destOrd="0" parTransId="{A5FE865D-44B0-412C-B919-A4F0E148A83A}" sibTransId="{699A768E-A3B8-466B-855B-FD9829288960}"/>
    <dgm:cxn modelId="{163ECF67-A021-4DD0-878E-E298D5F86EB8}" srcId="{0FCE22C7-3440-4A4A-BF12-6011A8572EEE}" destId="{25A64A46-2AF7-4919-91F2-CBCA19972680}" srcOrd="1" destOrd="0" parTransId="{98C4C797-3E4B-43CF-A12B-10DC940B65B6}" sibTransId="{774D7BF6-2588-4A1A-B5AD-DC3C7B291CCC}"/>
    <dgm:cxn modelId="{DBB83FAC-84D4-4C8B-8EAA-0F9E378657A7}" type="presOf" srcId="{0FCE22C7-3440-4A4A-BF12-6011A8572EEE}" destId="{E2BE84AB-FCE7-43BA-B04B-73D25F495D46}" srcOrd="0" destOrd="0" presId="urn:microsoft.com/office/officeart/2005/8/layout/hProcess11"/>
    <dgm:cxn modelId="{48BD5867-182A-44CF-839C-1D635553CA50}" type="presOf" srcId="{4865AF4F-F83D-422B-B0F6-488465BBDCEE}" destId="{1215C17C-EAF3-41DF-B084-DA6E40EB993E}" srcOrd="0" destOrd="0" presId="urn:microsoft.com/office/officeart/2005/8/layout/hProcess11"/>
    <dgm:cxn modelId="{91354F0E-5BDE-466D-9037-5036FEF619D0}" srcId="{0FCE22C7-3440-4A4A-BF12-6011A8572EEE}" destId="{8023336A-64C7-4BD5-8069-CDD9A3BC4146}" srcOrd="0" destOrd="0" parTransId="{51CACA04-6BDF-4EC5-97B7-8562518552A6}" sibTransId="{B6C363C4-C08C-46F6-AA2F-3C1701540DD4}"/>
    <dgm:cxn modelId="{2EF7F297-77CE-44C8-A3AC-859BB7BB44A6}" type="presOf" srcId="{8023336A-64C7-4BD5-8069-CDD9A3BC4146}" destId="{E2BE84AB-FCE7-43BA-B04B-73D25F495D46}" srcOrd="0" destOrd="1" presId="urn:microsoft.com/office/officeart/2005/8/layout/hProcess11"/>
    <dgm:cxn modelId="{494F9781-C073-4EFB-8AF0-5D1A04E70353}" srcId="{4865AF4F-F83D-422B-B0F6-488465BBDCEE}" destId="{B49FD779-68E4-4A92-8419-EEBA89D274BD}" srcOrd="1" destOrd="0" parTransId="{B1270A71-6152-45AA-8BF4-655FA6E556EE}" sibTransId="{77D1F63C-C5A3-4FB9-A869-94CFF8F505F6}"/>
    <dgm:cxn modelId="{8405F867-D70F-438F-91DF-0FA3D940A584}" srcId="{4865AF4F-F83D-422B-B0F6-488465BBDCEE}" destId="{9EBF1C35-645F-40DD-B65B-BD72B4470210}" srcOrd="0" destOrd="0" parTransId="{3ABA15A4-A5B7-4658-87DC-AA9115E0CED1}" sibTransId="{64E5AEAE-45D3-40AC-A997-24EBBE3E0C1E}"/>
    <dgm:cxn modelId="{0B9C0F2E-1343-4AB0-9335-7E5C95F18994}" type="presOf" srcId="{9EBF1C35-645F-40DD-B65B-BD72B4470210}" destId="{1215C17C-EAF3-41DF-B084-DA6E40EB993E}" srcOrd="0" destOrd="1" presId="urn:microsoft.com/office/officeart/2005/8/layout/hProcess11"/>
    <dgm:cxn modelId="{08DB37AB-FD90-4FFC-9DD6-6C3CEA50AA1B}" type="presParOf" srcId="{7DF5EB0B-34B8-49F3-8FB6-C3CEE62899E9}" destId="{ED90763B-92DE-4309-B43B-7478FA0FB23B}" srcOrd="0" destOrd="0" presId="urn:microsoft.com/office/officeart/2005/8/layout/hProcess11"/>
    <dgm:cxn modelId="{47DD74FA-A08F-4D74-9552-10DB954AF5CF}" type="presParOf" srcId="{7DF5EB0B-34B8-49F3-8FB6-C3CEE62899E9}" destId="{0106A280-0370-4848-9511-960C44DE8528}" srcOrd="1" destOrd="0" presId="urn:microsoft.com/office/officeart/2005/8/layout/hProcess11"/>
    <dgm:cxn modelId="{F2FB59AF-C89F-46C0-BCBD-37D9C972B0DE}" type="presParOf" srcId="{0106A280-0370-4848-9511-960C44DE8528}" destId="{6571424E-1182-46C2-B8B7-470D7B887554}" srcOrd="0" destOrd="0" presId="urn:microsoft.com/office/officeart/2005/8/layout/hProcess11"/>
    <dgm:cxn modelId="{3D177269-258B-425E-A11D-314E2BA52482}" type="presParOf" srcId="{6571424E-1182-46C2-B8B7-470D7B887554}" destId="{1215C17C-EAF3-41DF-B084-DA6E40EB993E}" srcOrd="0" destOrd="0" presId="urn:microsoft.com/office/officeart/2005/8/layout/hProcess11"/>
    <dgm:cxn modelId="{D312895A-854B-44EE-86F1-FA97B08696DC}" type="presParOf" srcId="{6571424E-1182-46C2-B8B7-470D7B887554}" destId="{A451B24B-5BC8-4759-88EB-75D5B266F9BC}" srcOrd="1" destOrd="0" presId="urn:microsoft.com/office/officeart/2005/8/layout/hProcess11"/>
    <dgm:cxn modelId="{106A7932-F294-4445-B93B-47C53BADC984}" type="presParOf" srcId="{6571424E-1182-46C2-B8B7-470D7B887554}" destId="{2A599CFA-D1A2-4975-81DB-5FF8BBFD20E1}" srcOrd="2" destOrd="0" presId="urn:microsoft.com/office/officeart/2005/8/layout/hProcess11"/>
    <dgm:cxn modelId="{7EE86FA3-1676-430E-981B-409E02F82E70}" type="presParOf" srcId="{0106A280-0370-4848-9511-960C44DE8528}" destId="{615A09DD-410B-4BF2-8DF4-D5B55A89405F}" srcOrd="1" destOrd="0" presId="urn:microsoft.com/office/officeart/2005/8/layout/hProcess11"/>
    <dgm:cxn modelId="{0739B748-5523-4B94-A574-53BAE586573F}" type="presParOf" srcId="{0106A280-0370-4848-9511-960C44DE8528}" destId="{24E3836B-1844-479A-A32B-F0B871FDEA60}" srcOrd="2" destOrd="0" presId="urn:microsoft.com/office/officeart/2005/8/layout/hProcess11"/>
    <dgm:cxn modelId="{6961422F-055D-4452-8F29-F10D5BF0917C}" type="presParOf" srcId="{24E3836B-1844-479A-A32B-F0B871FDEA60}" destId="{E2BE84AB-FCE7-43BA-B04B-73D25F495D46}" srcOrd="0" destOrd="0" presId="urn:microsoft.com/office/officeart/2005/8/layout/hProcess11"/>
    <dgm:cxn modelId="{01E433FD-7070-40EE-89C1-139459B75454}" type="presParOf" srcId="{24E3836B-1844-479A-A32B-F0B871FDEA60}" destId="{2E8FADF9-6113-48B8-A59C-1E8F2D6EA8D3}" srcOrd="1" destOrd="0" presId="urn:microsoft.com/office/officeart/2005/8/layout/hProcess11"/>
    <dgm:cxn modelId="{AFD7153B-C342-4CAA-8B67-ACD33DBE060A}" type="presParOf" srcId="{24E3836B-1844-479A-A32B-F0B871FDEA60}" destId="{8ABD8AB1-7CC6-4E60-BCE6-17076B9676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80882-F17C-42AD-A490-C0B5906EFC0B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1B1DB072-4BAC-48CA-9810-F7237BC2DA79}">
      <dgm:prSet/>
      <dgm:spPr/>
      <dgm:t>
        <a:bodyPr/>
        <a:lstStyle/>
        <a:p>
          <a:pPr rtl="0"/>
          <a:r>
            <a:rPr lang="tr-TR" dirty="0" smtClean="0"/>
            <a:t>Hastane öncesi epinefrin enjeksiyonu düşük</a:t>
          </a:r>
          <a:endParaRPr lang="tr-TR" dirty="0"/>
        </a:p>
      </dgm:t>
    </dgm:pt>
    <dgm:pt modelId="{AA8C8D7E-98CC-4320-AA7A-2B48F4CAEBC5}" type="parTrans" cxnId="{8CB63AB3-1D55-40D7-9134-AFEAECD7EEA8}">
      <dgm:prSet/>
      <dgm:spPr/>
      <dgm:t>
        <a:bodyPr/>
        <a:lstStyle/>
        <a:p>
          <a:endParaRPr lang="tr-TR"/>
        </a:p>
      </dgm:t>
    </dgm:pt>
    <dgm:pt modelId="{9BCF679F-67B2-4349-8ACA-38DD8561CA9D}" type="sibTrans" cxnId="{8CB63AB3-1D55-40D7-9134-AFEAECD7EEA8}">
      <dgm:prSet/>
      <dgm:spPr/>
      <dgm:t>
        <a:bodyPr/>
        <a:lstStyle/>
        <a:p>
          <a:endParaRPr lang="tr-TR"/>
        </a:p>
      </dgm:t>
    </dgm:pt>
    <dgm:pt modelId="{8559858C-88B6-40BF-97A8-F22F9BC8F56C}">
      <dgm:prSet/>
      <dgm:spPr/>
      <dgm:t>
        <a:bodyPr/>
        <a:lstStyle/>
        <a:p>
          <a:pPr rtl="0"/>
          <a:r>
            <a:rPr lang="tr-TR" smtClean="0"/>
            <a:t>Hastaneye yatma </a:t>
          </a:r>
          <a:endParaRPr lang="tr-TR"/>
        </a:p>
      </dgm:t>
    </dgm:pt>
    <dgm:pt modelId="{307F8872-935E-4C79-9C5F-BCB69FBF744B}" type="parTrans" cxnId="{C1BF1348-BC48-4B81-8ABB-4C6AFADBC545}">
      <dgm:prSet/>
      <dgm:spPr/>
      <dgm:t>
        <a:bodyPr/>
        <a:lstStyle/>
        <a:p>
          <a:endParaRPr lang="tr-TR"/>
        </a:p>
      </dgm:t>
    </dgm:pt>
    <dgm:pt modelId="{B7220DBF-57BC-486B-983E-6086B896F978}" type="sibTrans" cxnId="{C1BF1348-BC48-4B81-8ABB-4C6AFADBC545}">
      <dgm:prSet/>
      <dgm:spPr/>
      <dgm:t>
        <a:bodyPr/>
        <a:lstStyle/>
        <a:p>
          <a:endParaRPr lang="tr-TR"/>
        </a:p>
      </dgm:t>
    </dgm:pt>
    <dgm:pt modelId="{4CA678DF-3FE0-48C4-970A-4AA14B2F3A85}">
      <dgm:prSet/>
      <dgm:spPr/>
      <dgm:t>
        <a:bodyPr/>
        <a:lstStyle/>
        <a:p>
          <a:pPr rtl="0"/>
          <a:r>
            <a:rPr lang="tr-TR" smtClean="0"/>
            <a:t>Ölüm riski</a:t>
          </a:r>
          <a:endParaRPr lang="tr-TR"/>
        </a:p>
      </dgm:t>
    </dgm:pt>
    <dgm:pt modelId="{551EEF77-5372-411D-B7DB-8140448919C9}" type="parTrans" cxnId="{CE82100D-DDBB-42F4-9C16-F2FAE17AAF24}">
      <dgm:prSet/>
      <dgm:spPr/>
      <dgm:t>
        <a:bodyPr/>
        <a:lstStyle/>
        <a:p>
          <a:endParaRPr lang="tr-TR"/>
        </a:p>
      </dgm:t>
    </dgm:pt>
    <dgm:pt modelId="{6FA6AAD3-745C-4E10-BF0F-EB7B59C13BA0}" type="sibTrans" cxnId="{CE82100D-DDBB-42F4-9C16-F2FAE17AAF24}">
      <dgm:prSet/>
      <dgm:spPr/>
      <dgm:t>
        <a:bodyPr/>
        <a:lstStyle/>
        <a:p>
          <a:endParaRPr lang="tr-TR"/>
        </a:p>
      </dgm:t>
    </dgm:pt>
    <dgm:pt modelId="{AD9B88F3-33D3-47FD-A067-06F2611D463E}" type="pres">
      <dgm:prSet presAssocID="{F9180882-F17C-42AD-A490-C0B5906EFC0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7B2907-5D46-46CF-A8E4-624DF866B92A}" type="pres">
      <dgm:prSet presAssocID="{1B1DB072-4BAC-48CA-9810-F7237BC2DA79}" presName="upArrow" presStyleLbl="node1" presStyleIdx="0" presStyleCnt="1" custAng="10800000" custScaleX="85886" custScaleY="60552"/>
      <dgm:spPr/>
    </dgm:pt>
    <dgm:pt modelId="{5739C61D-BB50-4BC6-AC71-10060EEB8F28}" type="pres">
      <dgm:prSet presAssocID="{1B1DB072-4BAC-48CA-9810-F7237BC2DA79}" presName="upArrowText" presStyleLbl="revTx" presStyleIdx="0" presStyleCnt="1" custLinFactNeighborX="-878" custLinFactNeighborY="2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1BF1348-BC48-4B81-8ABB-4C6AFADBC545}" srcId="{1B1DB072-4BAC-48CA-9810-F7237BC2DA79}" destId="{8559858C-88B6-40BF-97A8-F22F9BC8F56C}" srcOrd="0" destOrd="0" parTransId="{307F8872-935E-4C79-9C5F-BCB69FBF744B}" sibTransId="{B7220DBF-57BC-486B-983E-6086B896F978}"/>
    <dgm:cxn modelId="{48886E11-4F8E-447E-AFCD-2C539FC06FEB}" type="presOf" srcId="{4CA678DF-3FE0-48C4-970A-4AA14B2F3A85}" destId="{5739C61D-BB50-4BC6-AC71-10060EEB8F28}" srcOrd="0" destOrd="2" presId="urn:microsoft.com/office/officeart/2005/8/layout/arrow4"/>
    <dgm:cxn modelId="{CE82100D-DDBB-42F4-9C16-F2FAE17AAF24}" srcId="{1B1DB072-4BAC-48CA-9810-F7237BC2DA79}" destId="{4CA678DF-3FE0-48C4-970A-4AA14B2F3A85}" srcOrd="1" destOrd="0" parTransId="{551EEF77-5372-411D-B7DB-8140448919C9}" sibTransId="{6FA6AAD3-745C-4E10-BF0F-EB7B59C13BA0}"/>
    <dgm:cxn modelId="{8CB63AB3-1D55-40D7-9134-AFEAECD7EEA8}" srcId="{F9180882-F17C-42AD-A490-C0B5906EFC0B}" destId="{1B1DB072-4BAC-48CA-9810-F7237BC2DA79}" srcOrd="0" destOrd="0" parTransId="{AA8C8D7E-98CC-4320-AA7A-2B48F4CAEBC5}" sibTransId="{9BCF679F-67B2-4349-8ACA-38DD8561CA9D}"/>
    <dgm:cxn modelId="{9E2B58F9-2EB5-4CA4-A1D9-A36857FFD44D}" type="presOf" srcId="{8559858C-88B6-40BF-97A8-F22F9BC8F56C}" destId="{5739C61D-BB50-4BC6-AC71-10060EEB8F28}" srcOrd="0" destOrd="1" presId="urn:microsoft.com/office/officeart/2005/8/layout/arrow4"/>
    <dgm:cxn modelId="{0B44C8E4-1796-47B6-8C28-6807DA3A8C6B}" type="presOf" srcId="{1B1DB072-4BAC-48CA-9810-F7237BC2DA79}" destId="{5739C61D-BB50-4BC6-AC71-10060EEB8F28}" srcOrd="0" destOrd="0" presId="urn:microsoft.com/office/officeart/2005/8/layout/arrow4"/>
    <dgm:cxn modelId="{3F777E7D-4A46-4956-B1B8-11D89906A145}" type="presOf" srcId="{F9180882-F17C-42AD-A490-C0B5906EFC0B}" destId="{AD9B88F3-33D3-47FD-A067-06F2611D463E}" srcOrd="0" destOrd="0" presId="urn:microsoft.com/office/officeart/2005/8/layout/arrow4"/>
    <dgm:cxn modelId="{A83CDD01-B0C4-4E35-BBC7-66BF3F7CB2D1}" type="presParOf" srcId="{AD9B88F3-33D3-47FD-A067-06F2611D463E}" destId="{6D7B2907-5D46-46CF-A8E4-624DF866B92A}" srcOrd="0" destOrd="0" presId="urn:microsoft.com/office/officeart/2005/8/layout/arrow4"/>
    <dgm:cxn modelId="{FC66FE65-3042-4620-9F70-FD6EBCA82CAB}" type="presParOf" srcId="{AD9B88F3-33D3-47FD-A067-06F2611D463E}" destId="{5739C61D-BB50-4BC6-AC71-10060EEB8F28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7BA80-57F0-4645-9EAC-88EE39492DDA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0D1F68A-3364-454D-B9E8-2D42272BFE0E}">
      <dgm:prSet/>
      <dgm:spPr/>
      <dgm:t>
        <a:bodyPr/>
        <a:lstStyle/>
        <a:p>
          <a:pPr rtl="0"/>
          <a:r>
            <a:rPr lang="tr-TR" smtClean="0"/>
            <a:t>Gecikmiş epinefrin uygulaması </a:t>
          </a:r>
          <a:endParaRPr lang="tr-TR"/>
        </a:p>
      </dgm:t>
    </dgm:pt>
    <dgm:pt modelId="{7AE36B73-5093-4379-899D-CFD357F21CFD}" type="parTrans" cxnId="{E858B19F-DFD4-4369-B303-3992B3B6942F}">
      <dgm:prSet/>
      <dgm:spPr/>
      <dgm:t>
        <a:bodyPr/>
        <a:lstStyle/>
        <a:p>
          <a:endParaRPr lang="tr-TR"/>
        </a:p>
      </dgm:t>
    </dgm:pt>
    <dgm:pt modelId="{4AE780F2-72BB-4A6B-80D3-0DAFAE3184DB}" type="sibTrans" cxnId="{E858B19F-DFD4-4369-B303-3992B3B6942F}">
      <dgm:prSet/>
      <dgm:spPr/>
      <dgm:t>
        <a:bodyPr/>
        <a:lstStyle/>
        <a:p>
          <a:endParaRPr lang="tr-TR"/>
        </a:p>
      </dgm:t>
    </dgm:pt>
    <dgm:pt modelId="{E92C308C-B86A-4531-982F-DDA324EC796C}">
      <dgm:prSet/>
      <dgm:spPr/>
      <dgm:t>
        <a:bodyPr/>
        <a:lstStyle/>
        <a:p>
          <a:pPr rtl="0"/>
          <a:r>
            <a:rPr lang="tr-TR" dirty="0" err="1" smtClean="0"/>
            <a:t>Hipoksik-iskemik</a:t>
          </a:r>
          <a:r>
            <a:rPr lang="tr-TR" dirty="0" smtClean="0"/>
            <a:t> </a:t>
          </a:r>
          <a:r>
            <a:rPr lang="tr-TR" dirty="0" err="1" smtClean="0"/>
            <a:t>ensefalopati</a:t>
          </a:r>
          <a:r>
            <a:rPr lang="tr-TR" dirty="0" smtClean="0"/>
            <a:t> ölüm </a:t>
          </a:r>
          <a:endParaRPr lang="tr-TR" dirty="0"/>
        </a:p>
      </dgm:t>
    </dgm:pt>
    <dgm:pt modelId="{C47A723D-86D1-42BF-87D7-8E1D9A8C81C3}" type="parTrans" cxnId="{E96154FA-DA94-4935-A194-7E9D2B69752B}">
      <dgm:prSet/>
      <dgm:spPr/>
      <dgm:t>
        <a:bodyPr/>
        <a:lstStyle/>
        <a:p>
          <a:endParaRPr lang="tr-TR"/>
        </a:p>
      </dgm:t>
    </dgm:pt>
    <dgm:pt modelId="{BBBE3799-66ED-4D13-AE9F-81B48509F5A0}" type="sibTrans" cxnId="{E96154FA-DA94-4935-A194-7E9D2B69752B}">
      <dgm:prSet/>
      <dgm:spPr/>
      <dgm:t>
        <a:bodyPr/>
        <a:lstStyle/>
        <a:p>
          <a:endParaRPr lang="tr-TR"/>
        </a:p>
      </dgm:t>
    </dgm:pt>
    <dgm:pt modelId="{D77E4F77-A6E7-4506-BE2D-56920D7E0B9A}">
      <dgm:prSet/>
      <dgm:spPr/>
      <dgm:t>
        <a:bodyPr/>
        <a:lstStyle/>
        <a:p>
          <a:pPr rtl="0"/>
          <a:r>
            <a:rPr lang="tr-TR" smtClean="0"/>
            <a:t>Hastaneye yatma riskinde artış</a:t>
          </a:r>
          <a:endParaRPr lang="tr-TR"/>
        </a:p>
      </dgm:t>
    </dgm:pt>
    <dgm:pt modelId="{7713893D-62DA-49DE-872E-86C0D33C02EA}" type="parTrans" cxnId="{5111FFDD-3871-4B93-B9C3-B5C3DE7DDB69}">
      <dgm:prSet/>
      <dgm:spPr/>
      <dgm:t>
        <a:bodyPr/>
        <a:lstStyle/>
        <a:p>
          <a:endParaRPr lang="tr-TR"/>
        </a:p>
      </dgm:t>
    </dgm:pt>
    <dgm:pt modelId="{A8E88FAF-9BB8-4ED3-B20A-5096468776AE}" type="sibTrans" cxnId="{5111FFDD-3871-4B93-B9C3-B5C3DE7DDB69}">
      <dgm:prSet/>
      <dgm:spPr/>
      <dgm:t>
        <a:bodyPr/>
        <a:lstStyle/>
        <a:p>
          <a:endParaRPr lang="tr-TR"/>
        </a:p>
      </dgm:t>
    </dgm:pt>
    <dgm:pt modelId="{FEE2B31F-141F-4669-9182-8CCCB08A2D4A}" type="pres">
      <dgm:prSet presAssocID="{2CE7BA80-57F0-4645-9EAC-88EE39492D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C86988-1E32-4142-80C2-76B3C34825CD}" type="pres">
      <dgm:prSet presAssocID="{50D1F68A-3364-454D-B9E8-2D42272BFE0E}" presName="upArrow" presStyleLbl="node1" presStyleIdx="0" presStyleCnt="1" custScaleX="83755" custScaleY="63546"/>
      <dgm:spPr/>
    </dgm:pt>
    <dgm:pt modelId="{0B5561CE-0ABE-4887-9AA9-F9B85C41B36C}" type="pres">
      <dgm:prSet presAssocID="{50D1F68A-3364-454D-B9E8-2D42272BFE0E}" presName="upArrowText" presStyleLbl="revTx" presStyleIdx="0" presStyleCnt="1" custLinFactNeighborX="79" custLinFactNeighborY="2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58B19F-DFD4-4369-B303-3992B3B6942F}" srcId="{2CE7BA80-57F0-4645-9EAC-88EE39492DDA}" destId="{50D1F68A-3364-454D-B9E8-2D42272BFE0E}" srcOrd="0" destOrd="0" parTransId="{7AE36B73-5093-4379-899D-CFD357F21CFD}" sibTransId="{4AE780F2-72BB-4A6B-80D3-0DAFAE3184DB}"/>
    <dgm:cxn modelId="{73149CD8-3F36-4BD5-AA2F-99A41A128627}" type="presOf" srcId="{2CE7BA80-57F0-4645-9EAC-88EE39492DDA}" destId="{FEE2B31F-141F-4669-9182-8CCCB08A2D4A}" srcOrd="0" destOrd="0" presId="urn:microsoft.com/office/officeart/2005/8/layout/arrow4"/>
    <dgm:cxn modelId="{F08931AE-FA1A-442F-9BD3-182C141951D3}" type="presOf" srcId="{50D1F68A-3364-454D-B9E8-2D42272BFE0E}" destId="{0B5561CE-0ABE-4887-9AA9-F9B85C41B36C}" srcOrd="0" destOrd="0" presId="urn:microsoft.com/office/officeart/2005/8/layout/arrow4"/>
    <dgm:cxn modelId="{96D1296E-B73D-4D0E-823B-492CDEB37B7E}" type="presOf" srcId="{E92C308C-B86A-4531-982F-DDA324EC796C}" destId="{0B5561CE-0ABE-4887-9AA9-F9B85C41B36C}" srcOrd="0" destOrd="1" presId="urn:microsoft.com/office/officeart/2005/8/layout/arrow4"/>
    <dgm:cxn modelId="{E96154FA-DA94-4935-A194-7E9D2B69752B}" srcId="{50D1F68A-3364-454D-B9E8-2D42272BFE0E}" destId="{E92C308C-B86A-4531-982F-DDA324EC796C}" srcOrd="0" destOrd="0" parTransId="{C47A723D-86D1-42BF-87D7-8E1D9A8C81C3}" sibTransId="{BBBE3799-66ED-4D13-AE9F-81B48509F5A0}"/>
    <dgm:cxn modelId="{5111FFDD-3871-4B93-B9C3-B5C3DE7DDB69}" srcId="{50D1F68A-3364-454D-B9E8-2D42272BFE0E}" destId="{D77E4F77-A6E7-4506-BE2D-56920D7E0B9A}" srcOrd="1" destOrd="0" parTransId="{7713893D-62DA-49DE-872E-86C0D33C02EA}" sibTransId="{A8E88FAF-9BB8-4ED3-B20A-5096468776AE}"/>
    <dgm:cxn modelId="{E48956A8-2F1D-4AB8-BFB6-D8564A8A5299}" type="presOf" srcId="{D77E4F77-A6E7-4506-BE2D-56920D7E0B9A}" destId="{0B5561CE-0ABE-4887-9AA9-F9B85C41B36C}" srcOrd="0" destOrd="2" presId="urn:microsoft.com/office/officeart/2005/8/layout/arrow4"/>
    <dgm:cxn modelId="{572C8692-4550-494D-B564-524D1D4B4BF1}" type="presParOf" srcId="{FEE2B31F-141F-4669-9182-8CCCB08A2D4A}" destId="{C6C86988-1E32-4142-80C2-76B3C34825CD}" srcOrd="0" destOrd="0" presId="urn:microsoft.com/office/officeart/2005/8/layout/arrow4"/>
    <dgm:cxn modelId="{3C10A723-F10A-449B-AD1D-1D1D99F819F2}" type="presParOf" srcId="{FEE2B31F-141F-4669-9182-8CCCB08A2D4A}" destId="{0B5561CE-0ABE-4887-9AA9-F9B85C41B36C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763B-92DE-4309-B43B-7478FA0FB23B}">
      <dsp:nvSpPr>
        <dsp:cNvPr id="0" name=""/>
        <dsp:cNvSpPr/>
      </dsp:nvSpPr>
      <dsp:spPr>
        <a:xfrm>
          <a:off x="706087" y="2166227"/>
          <a:ext cx="5501775" cy="877744"/>
        </a:xfrm>
        <a:prstGeom prst="notched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215C17C-EAF3-41DF-B084-DA6E40EB993E}">
      <dsp:nvSpPr>
        <dsp:cNvPr id="0" name=""/>
        <dsp:cNvSpPr/>
      </dsp:nvSpPr>
      <dsp:spPr>
        <a:xfrm>
          <a:off x="645729" y="438972"/>
          <a:ext cx="2666638" cy="155424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b" anchorCtr="1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Solunum sistemi</a:t>
          </a:r>
          <a:endParaRPr lang="tr-TR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Solunum sıkıntısı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Öksürük </a:t>
          </a:r>
          <a:endParaRPr lang="tr-TR" sz="2000" kern="1200" dirty="0"/>
        </a:p>
      </dsp:txBody>
      <dsp:txXfrm>
        <a:off x="645729" y="438972"/>
        <a:ext cx="2666638" cy="1554245"/>
      </dsp:txXfrm>
    </dsp:sp>
    <dsp:sp modelId="{A451B24B-5BC8-4759-88EB-75D5B266F9BC}">
      <dsp:nvSpPr>
        <dsp:cNvPr id="0" name=""/>
        <dsp:cNvSpPr/>
      </dsp:nvSpPr>
      <dsp:spPr>
        <a:xfrm>
          <a:off x="1296142" y="2374887"/>
          <a:ext cx="525658" cy="52565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E84AB-FCE7-43BA-B04B-73D25F495D46}">
      <dsp:nvSpPr>
        <dsp:cNvPr id="0" name=""/>
        <dsp:cNvSpPr/>
      </dsp:nvSpPr>
      <dsp:spPr>
        <a:xfrm>
          <a:off x="3312367" y="3384367"/>
          <a:ext cx="2242309" cy="160250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t" anchorCtr="1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Cilt bulguları</a:t>
          </a:r>
          <a:endParaRPr lang="tr-TR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Kaşıntı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Kızarıklık</a:t>
          </a:r>
          <a:endParaRPr lang="tr-TR" sz="2000" kern="1200" dirty="0"/>
        </a:p>
      </dsp:txBody>
      <dsp:txXfrm>
        <a:off x="3312367" y="3384367"/>
        <a:ext cx="2242309" cy="1602501"/>
      </dsp:txXfrm>
    </dsp:sp>
    <dsp:sp modelId="{2E8FADF9-6113-48B8-A59C-1E8F2D6EA8D3}">
      <dsp:nvSpPr>
        <dsp:cNvPr id="0" name=""/>
        <dsp:cNvSpPr/>
      </dsp:nvSpPr>
      <dsp:spPr>
        <a:xfrm>
          <a:off x="3888430" y="2374887"/>
          <a:ext cx="525658" cy="52565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B2907-5D46-46CF-A8E4-624DF866B92A}">
      <dsp:nvSpPr>
        <dsp:cNvPr id="0" name=""/>
        <dsp:cNvSpPr/>
      </dsp:nvSpPr>
      <dsp:spPr>
        <a:xfrm rot="10800000">
          <a:off x="249157" y="892700"/>
          <a:ext cx="1144635" cy="2740561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9C61D-BB50-4BC6-AC71-10060EEB8F28}">
      <dsp:nvSpPr>
        <dsp:cNvPr id="0" name=""/>
        <dsp:cNvSpPr/>
      </dsp:nvSpPr>
      <dsp:spPr>
        <a:xfrm>
          <a:off x="1507969" y="0"/>
          <a:ext cx="2261616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0" rIns="206248" bIns="206248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Hastane öncesi epinefrin enjeksiyonu düşük</a:t>
          </a:r>
          <a:endParaRPr lang="tr-TR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smtClean="0"/>
            <a:t>Hastaneye yatma </a:t>
          </a:r>
          <a:endParaRPr lang="tr-TR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smtClean="0"/>
            <a:t>Ölüm riski</a:t>
          </a:r>
          <a:endParaRPr lang="tr-TR" sz="2300" kern="1200"/>
        </a:p>
      </dsp:txBody>
      <dsp:txXfrm>
        <a:off x="1507969" y="0"/>
        <a:ext cx="2261616" cy="452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6988-1E32-4142-80C2-76B3C34825CD}">
      <dsp:nvSpPr>
        <dsp:cNvPr id="0" name=""/>
        <dsp:cNvSpPr/>
      </dsp:nvSpPr>
      <dsp:spPr>
        <a:xfrm>
          <a:off x="256257" y="824947"/>
          <a:ext cx="1116234" cy="2876068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561CE-0ABE-4887-9AA9-F9B85C41B36C}">
      <dsp:nvSpPr>
        <dsp:cNvPr id="0" name=""/>
        <dsp:cNvSpPr/>
      </dsp:nvSpPr>
      <dsp:spPr>
        <a:xfrm>
          <a:off x="1522512" y="0"/>
          <a:ext cx="2261616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smtClean="0"/>
            <a:t>Gecikmiş epinefrin uygulaması </a:t>
          </a:r>
          <a:endParaRPr lang="tr-TR" sz="31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Hipoksik-iskemik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ensefalopati</a:t>
          </a:r>
          <a:r>
            <a:rPr lang="tr-TR" sz="2400" kern="1200" dirty="0" smtClean="0"/>
            <a:t> ölüm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mtClean="0"/>
            <a:t>Hastaneye yatma riskinde artış</a:t>
          </a:r>
          <a:endParaRPr lang="tr-TR" sz="2400" kern="1200"/>
        </a:p>
      </dsp:txBody>
      <dsp:txXfrm>
        <a:off x="1522512" y="0"/>
        <a:ext cx="2261616" cy="4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5FFA5-DD54-49EC-B27E-C44CDD9D0DF5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DF4-0A94-445F-BB07-C875294C2A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waojournal.org/content/4/2/1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470025"/>
          </a:xfrm>
        </p:spPr>
        <p:txBody>
          <a:bodyPr>
            <a:noAutofit/>
          </a:bodyPr>
          <a:lstStyle/>
          <a:p>
            <a:r>
              <a:rPr lang="tr-TR" sz="6200" b="1" dirty="0" smtClean="0"/>
              <a:t>OLGULARLA ANAFİLAKSİ</a:t>
            </a:r>
            <a:endParaRPr lang="tr-TR" sz="6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6400800" cy="1628800"/>
          </a:xfrm>
        </p:spPr>
        <p:txBody>
          <a:bodyPr>
            <a:noAutofit/>
          </a:bodyPr>
          <a:lstStyle/>
          <a:p>
            <a:pPr algn="r"/>
            <a:r>
              <a:rPr lang="tr-TR" sz="3800" dirty="0" smtClean="0">
                <a:solidFill>
                  <a:schemeClr val="tx1"/>
                </a:solidFill>
              </a:rPr>
              <a:t>Uzm. Dr. Gizem Atakul</a:t>
            </a:r>
          </a:p>
          <a:p>
            <a:pPr algn="r"/>
            <a:r>
              <a:rPr lang="tr-TR" sz="3800" dirty="0" smtClean="0">
                <a:solidFill>
                  <a:schemeClr val="tx1"/>
                </a:solidFill>
              </a:rPr>
              <a:t>Dokuz Eylül Üniversitesi</a:t>
            </a:r>
            <a:endParaRPr lang="tr-T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Anafilaksi Tanı Kriterleri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4260"/>
            <a:ext cx="8229600" cy="3717842"/>
          </a:xfrm>
        </p:spPr>
      </p:pic>
    </p:spTree>
    <p:extLst>
      <p:ext uri="{BB962C8B-B14F-4D97-AF65-F5344CB8AC3E}">
        <p14:creationId xmlns:p14="http://schemas.microsoft.com/office/powerpoint/2010/main" val="2418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Anafilaksi Tanı Kriterleri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7261"/>
            <a:ext cx="8229600" cy="3291840"/>
          </a:xfrm>
        </p:spPr>
      </p:pic>
    </p:spTree>
    <p:extLst>
      <p:ext uri="{BB962C8B-B14F-4D97-AF65-F5344CB8AC3E}">
        <p14:creationId xmlns:p14="http://schemas.microsoft.com/office/powerpoint/2010/main" val="12780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Anafilaksi Tanı Kriterleri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396"/>
            <a:ext cx="8229600" cy="3969571"/>
          </a:xfrm>
        </p:spPr>
      </p:pic>
    </p:spTree>
    <p:extLst>
      <p:ext uri="{BB962C8B-B14F-4D97-AF65-F5344CB8AC3E}">
        <p14:creationId xmlns:p14="http://schemas.microsoft.com/office/powerpoint/2010/main" val="3132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Tanı </a:t>
            </a:r>
            <a:r>
              <a:rPr lang="tr-TR" dirty="0"/>
              <a:t>kriterleri anafilaksinin tanımlanmasına önemli ölçüde yardımcı </a:t>
            </a:r>
            <a:endParaRPr lang="tr-TR" dirty="0" smtClean="0"/>
          </a:p>
          <a:p>
            <a:pPr lvl="1"/>
            <a:r>
              <a:rPr lang="tr-TR" dirty="0" smtClean="0"/>
              <a:t>% </a:t>
            </a:r>
            <a:r>
              <a:rPr lang="tr-TR" dirty="0"/>
              <a:t>96,7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pPr lvl="1"/>
            <a:r>
              <a:rPr lang="tr-TR" dirty="0" smtClean="0"/>
              <a:t>% </a:t>
            </a:r>
            <a:r>
              <a:rPr lang="tr-TR" dirty="0"/>
              <a:t>82,4 </a:t>
            </a:r>
            <a:r>
              <a:rPr lang="tr-TR" dirty="0" err="1" smtClean="0"/>
              <a:t>spesifite</a:t>
            </a:r>
            <a:endParaRPr lang="tr-TR" dirty="0"/>
          </a:p>
          <a:p>
            <a:endParaRPr lang="tr-TR" sz="1200" i="1" dirty="0" smtClean="0"/>
          </a:p>
          <a:p>
            <a:endParaRPr lang="tr-TR" sz="1200" i="1" dirty="0"/>
          </a:p>
          <a:p>
            <a:endParaRPr lang="tr-TR" sz="1200" i="1" dirty="0" smtClean="0"/>
          </a:p>
          <a:p>
            <a:endParaRPr lang="tr-TR" sz="1200" i="1" dirty="0"/>
          </a:p>
          <a:p>
            <a:r>
              <a:rPr lang="tr-TR" sz="1200" i="1" dirty="0" err="1" smtClean="0"/>
              <a:t>Campbell</a:t>
            </a:r>
            <a:r>
              <a:rPr lang="tr-TR" sz="1200" i="1" dirty="0" smtClean="0"/>
              <a:t> </a:t>
            </a:r>
            <a:r>
              <a:rPr lang="tr-TR" sz="1200" i="1" dirty="0"/>
              <a:t>RL, </a:t>
            </a:r>
            <a:r>
              <a:rPr lang="tr-TR" sz="1200" i="1" dirty="0" err="1"/>
              <a:t>Hagan</a:t>
            </a:r>
            <a:r>
              <a:rPr lang="tr-TR" sz="1200" i="1" dirty="0"/>
              <a:t> JB, </a:t>
            </a:r>
            <a:r>
              <a:rPr lang="tr-TR" sz="1200" i="1" dirty="0" err="1"/>
              <a:t>Manivannan</a:t>
            </a:r>
            <a:r>
              <a:rPr lang="tr-TR" sz="1200" i="1" dirty="0"/>
              <a:t> V, </a:t>
            </a:r>
            <a:r>
              <a:rPr lang="tr-TR" sz="1200" i="1" dirty="0" err="1"/>
              <a:t>Decker</a:t>
            </a:r>
            <a:r>
              <a:rPr lang="tr-TR" sz="1200" i="1" dirty="0"/>
              <a:t> WW, </a:t>
            </a:r>
            <a:r>
              <a:rPr lang="tr-TR" sz="1200" i="1" dirty="0" err="1"/>
              <a:t>Kanthala</a:t>
            </a:r>
            <a:r>
              <a:rPr lang="tr-TR" sz="1200" i="1" dirty="0"/>
              <a:t> AR, </a:t>
            </a:r>
            <a:r>
              <a:rPr lang="tr-TR" sz="1200" i="1" dirty="0" err="1"/>
              <a:t>Bellolio</a:t>
            </a:r>
            <a:r>
              <a:rPr lang="tr-TR" sz="1200" i="1" dirty="0"/>
              <a:t> MF et al. Evaluation of </a:t>
            </a:r>
            <a:r>
              <a:rPr lang="tr-TR" sz="1200" i="1" dirty="0" err="1"/>
              <a:t>national</a:t>
            </a:r>
            <a:r>
              <a:rPr lang="tr-TR" sz="1200" i="1" dirty="0"/>
              <a:t> </a:t>
            </a:r>
            <a:r>
              <a:rPr lang="tr-TR" sz="1200" i="1" dirty="0" err="1"/>
              <a:t>institute</a:t>
            </a:r>
            <a:r>
              <a:rPr lang="tr-TR" sz="1200" i="1" dirty="0"/>
              <a:t> of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infectious</a:t>
            </a:r>
            <a:r>
              <a:rPr lang="tr-TR" sz="1200" i="1" dirty="0"/>
              <a:t> </a:t>
            </a:r>
            <a:r>
              <a:rPr lang="tr-TR" sz="1200" i="1" dirty="0" err="1"/>
              <a:t>diseases</a:t>
            </a:r>
            <a:r>
              <a:rPr lang="tr-TR" sz="1200" i="1" dirty="0"/>
              <a:t>/</a:t>
            </a:r>
            <a:r>
              <a:rPr lang="tr-TR" sz="1200" i="1" dirty="0" err="1"/>
              <a:t>food</a:t>
            </a:r>
            <a:r>
              <a:rPr lang="tr-TR" sz="1200" i="1" dirty="0"/>
              <a:t>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anaphylaxis</a:t>
            </a:r>
            <a:r>
              <a:rPr lang="tr-TR" sz="1200" i="1" dirty="0"/>
              <a:t> network </a:t>
            </a:r>
            <a:r>
              <a:rPr lang="tr-TR" sz="1200" i="1" dirty="0" err="1"/>
              <a:t>criteria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of </a:t>
            </a:r>
            <a:r>
              <a:rPr lang="tr-TR" sz="1200" i="1" dirty="0" err="1"/>
              <a:t>anaphylaxis</a:t>
            </a:r>
            <a:r>
              <a:rPr lang="tr-TR" sz="1200" i="1" dirty="0"/>
              <a:t> in </a:t>
            </a:r>
            <a:r>
              <a:rPr lang="tr-TR" sz="1200" i="1" dirty="0" err="1"/>
              <a:t>emergency</a:t>
            </a:r>
            <a:r>
              <a:rPr lang="tr-TR" sz="1200" i="1" dirty="0"/>
              <a:t> </a:t>
            </a:r>
            <a:r>
              <a:rPr lang="tr-TR" sz="1200" i="1" dirty="0" err="1"/>
              <a:t>department</a:t>
            </a:r>
            <a:r>
              <a:rPr lang="tr-TR" sz="1200" i="1" dirty="0"/>
              <a:t> </a:t>
            </a:r>
            <a:r>
              <a:rPr lang="tr-TR" sz="1200" i="1" dirty="0" err="1"/>
              <a:t>patients</a:t>
            </a:r>
            <a:r>
              <a:rPr lang="tr-TR" sz="1200" i="1" dirty="0"/>
              <a:t>. J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Immunol</a:t>
            </a:r>
            <a:r>
              <a:rPr lang="tr-TR" sz="1200" i="1" dirty="0"/>
              <a:t> 2012;129:748–752.</a:t>
            </a:r>
          </a:p>
        </p:txBody>
      </p:sp>
    </p:spTree>
    <p:extLst>
      <p:ext uri="{BB962C8B-B14F-4D97-AF65-F5344CB8AC3E}">
        <p14:creationId xmlns:p14="http://schemas.microsoft.com/office/powerpoint/2010/main" val="28615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ÖYKÜ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İki kez acil servise gözlerde ve dudaklarda şişlik ve ürtiker nedeniyle başvuru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Enfeksiyon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Besinlerle ilişki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Böcek sokması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Fiziksel tetikleyici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Otoimmün</a:t>
            </a:r>
            <a:r>
              <a:rPr lang="tr-TR" dirty="0" smtClean="0"/>
              <a:t> hastalık</a:t>
            </a:r>
          </a:p>
          <a:p>
            <a:pPr lvl="1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Simge &quot;Yok&quot; 3"/>
          <p:cNvSpPr/>
          <p:nvPr/>
        </p:nvSpPr>
        <p:spPr>
          <a:xfrm>
            <a:off x="4570141" y="2924944"/>
            <a:ext cx="2952328" cy="2736304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ÖYKÜ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6575" lvl="1" indent="-136525">
              <a:buFont typeface="Arial" pitchFamily="34" charset="0"/>
              <a:buChar char="•"/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600" dirty="0">
                <a:solidFill>
                  <a:srgbClr val="FF0000"/>
                </a:solidFill>
              </a:rPr>
              <a:t>İlaçlar?</a:t>
            </a:r>
          </a:p>
          <a:p>
            <a:pPr marL="536575" lvl="1" indent="-136525">
              <a:lnSpc>
                <a:spcPct val="150000"/>
              </a:lnSpc>
            </a:pPr>
            <a:r>
              <a:rPr lang="tr-TR" sz="2200" dirty="0"/>
              <a:t>Antibiyotik</a:t>
            </a:r>
          </a:p>
          <a:p>
            <a:pPr marL="536575" lvl="1" indent="-136525">
              <a:lnSpc>
                <a:spcPct val="150000"/>
              </a:lnSpc>
            </a:pPr>
            <a:r>
              <a:rPr lang="tr-TR" sz="2200" dirty="0"/>
              <a:t>Analjezik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 smtClean="0"/>
          </a:p>
        </p:txBody>
      </p:sp>
      <p:sp>
        <p:nvSpPr>
          <p:cNvPr id="5" name="Katlanmış Nesne 4"/>
          <p:cNvSpPr/>
          <p:nvPr/>
        </p:nvSpPr>
        <p:spPr>
          <a:xfrm>
            <a:off x="2051720" y="1862826"/>
            <a:ext cx="5040560" cy="313234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tr-TR" sz="2000" b="1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dirty="0" err="1" smtClean="0"/>
              <a:t>Anjiyoödem</a:t>
            </a:r>
            <a:r>
              <a:rPr lang="tr-TR" sz="2000" b="1" dirty="0" smtClean="0"/>
              <a:t>/ürtiker ile her iki başvurusu da adet kanamasının 1.gününde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dirty="0" err="1" smtClean="0"/>
              <a:t>Dismenore</a:t>
            </a:r>
            <a:r>
              <a:rPr lang="tr-TR" sz="2000" b="1" dirty="0" smtClean="0"/>
              <a:t> nedeniyle analjezik kullanımı</a:t>
            </a:r>
          </a:p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tr-TR" sz="2000" b="1" dirty="0" err="1" smtClean="0"/>
              <a:t>Fluriprofen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Majezik</a:t>
            </a:r>
            <a:r>
              <a:rPr lang="tr-TR" sz="2000" b="1" dirty="0" smtClean="0"/>
              <a:t>® </a:t>
            </a:r>
            <a:r>
              <a:rPr lang="tr-TR" sz="2000" b="1" dirty="0" err="1" smtClean="0"/>
              <a:t>tb</a:t>
            </a:r>
            <a:r>
              <a:rPr lang="tr-TR" sz="2000" b="1" dirty="0"/>
              <a:t>)</a:t>
            </a:r>
            <a:r>
              <a:rPr lang="tr-TR" sz="2000" b="1" dirty="0" smtClean="0"/>
              <a:t>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7571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L</a:t>
            </a:r>
            <a:r>
              <a:rPr lang="tr-TR" b="1" dirty="0" smtClean="0">
                <a:solidFill>
                  <a:srgbClr val="0070C0"/>
                </a:solidFill>
              </a:rPr>
              <a:t>aboratuvar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8" t="18133" r="22256" b="13454"/>
          <a:stretch/>
        </p:blipFill>
        <p:spPr>
          <a:xfrm>
            <a:off x="452763" y="1628801"/>
            <a:ext cx="3759197" cy="263683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604856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Plazma </a:t>
            </a:r>
            <a:r>
              <a:rPr lang="tr-TR" dirty="0" err="1">
                <a:solidFill>
                  <a:prstClr val="black"/>
                </a:solidFill>
              </a:rPr>
              <a:t>histamin</a:t>
            </a:r>
            <a:r>
              <a:rPr lang="tr-TR" dirty="0">
                <a:solidFill>
                  <a:prstClr val="black"/>
                </a:solidFill>
              </a:rPr>
              <a:t> </a:t>
            </a:r>
            <a:endParaRPr lang="tr-TR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5-10 </a:t>
            </a:r>
            <a:r>
              <a:rPr lang="tr-TR" dirty="0">
                <a:solidFill>
                  <a:prstClr val="black"/>
                </a:solidFill>
              </a:rPr>
              <a:t>dakikada artmaya başlar </a:t>
            </a:r>
            <a:endParaRPr lang="tr-TR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30-60 </a:t>
            </a:r>
            <a:r>
              <a:rPr lang="tr-TR" dirty="0">
                <a:solidFill>
                  <a:prstClr val="black"/>
                </a:solidFill>
              </a:rPr>
              <a:t>dakika yüksek kalır [14]. </a:t>
            </a:r>
            <a:endParaRPr lang="tr-TR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İdrar </a:t>
            </a:r>
            <a:r>
              <a:rPr lang="tr-TR" dirty="0" err="1">
                <a:solidFill>
                  <a:prstClr val="black"/>
                </a:solidFill>
              </a:rPr>
              <a:t>histamin</a:t>
            </a:r>
            <a:r>
              <a:rPr lang="tr-TR" dirty="0">
                <a:solidFill>
                  <a:prstClr val="black"/>
                </a:solidFill>
              </a:rPr>
              <a:t> ve </a:t>
            </a:r>
            <a:r>
              <a:rPr lang="tr-TR" dirty="0" err="1">
                <a:solidFill>
                  <a:prstClr val="black"/>
                </a:solidFill>
              </a:rPr>
              <a:t>metabolitleri</a:t>
            </a:r>
            <a:r>
              <a:rPr lang="tr-TR" dirty="0">
                <a:solidFill>
                  <a:prstClr val="black"/>
                </a:solidFill>
              </a:rPr>
              <a:t> tanıda yardımcı olabilir. </a:t>
            </a: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Serum </a:t>
            </a:r>
            <a:r>
              <a:rPr lang="tr-TR" dirty="0" err="1">
                <a:solidFill>
                  <a:prstClr val="black"/>
                </a:solidFill>
              </a:rPr>
              <a:t>triptaz</a:t>
            </a:r>
            <a:r>
              <a:rPr lang="tr-TR" dirty="0">
                <a:solidFill>
                  <a:prstClr val="black"/>
                </a:solidFill>
              </a:rPr>
              <a:t> </a:t>
            </a:r>
            <a:endParaRPr lang="tr-TR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&gt;</a:t>
            </a:r>
            <a:r>
              <a:rPr lang="en-US" dirty="0" smtClean="0"/>
              <a:t>11.5 </a:t>
            </a:r>
            <a:r>
              <a:rPr lang="en-US" dirty="0"/>
              <a:t>ng/mL </a:t>
            </a: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30-60 </a:t>
            </a:r>
            <a:r>
              <a:rPr lang="tr-TR" dirty="0">
                <a:solidFill>
                  <a:prstClr val="black"/>
                </a:solidFill>
              </a:rPr>
              <a:t>dakika sonra pik yapar </a:t>
            </a:r>
            <a:endParaRPr lang="tr-TR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5 </a:t>
            </a:r>
            <a:r>
              <a:rPr lang="tr-TR" dirty="0">
                <a:solidFill>
                  <a:prstClr val="black"/>
                </a:solidFill>
              </a:rPr>
              <a:t>saat kadar yüksek kalabilir [14]. </a:t>
            </a:r>
            <a:endParaRPr lang="tr-T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Serum </a:t>
            </a:r>
            <a:r>
              <a:rPr lang="tr-TR" dirty="0" err="1">
                <a:solidFill>
                  <a:prstClr val="black"/>
                </a:solidFill>
              </a:rPr>
              <a:t>triptazı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1-2saat </a:t>
            </a:r>
            <a:r>
              <a:rPr lang="tr-TR" dirty="0">
                <a:solidFill>
                  <a:prstClr val="black"/>
                </a:solidFill>
              </a:rPr>
              <a:t>içinde </a:t>
            </a:r>
            <a:r>
              <a:rPr lang="tr-TR" dirty="0" smtClean="0">
                <a:solidFill>
                  <a:prstClr val="black"/>
                </a:solidFill>
              </a:rPr>
              <a:t>(&lt;6 saat) </a:t>
            </a: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Serum </a:t>
            </a:r>
            <a:r>
              <a:rPr lang="tr-TR" dirty="0" err="1">
                <a:solidFill>
                  <a:prstClr val="black"/>
                </a:solidFill>
              </a:rPr>
              <a:t>histamin</a:t>
            </a:r>
            <a:r>
              <a:rPr lang="tr-TR" dirty="0">
                <a:solidFill>
                  <a:prstClr val="black"/>
                </a:solidFill>
              </a:rPr>
              <a:t> düzeyi 10 dakika-1 saat arasında </a:t>
            </a:r>
            <a:r>
              <a:rPr lang="tr-TR" dirty="0" smtClean="0">
                <a:solidFill>
                  <a:prstClr val="black"/>
                </a:solidFill>
              </a:rPr>
              <a:t>ölçülmeli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843808" y="1772816"/>
            <a:ext cx="1008112" cy="144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Plazma </a:t>
            </a:r>
            <a:r>
              <a:rPr lang="tr-TR" sz="800" dirty="0" err="1" smtClean="0">
                <a:solidFill>
                  <a:schemeClr val="tx1"/>
                </a:solidFill>
              </a:rPr>
              <a:t>Histamin</a:t>
            </a: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843808" y="1983979"/>
            <a:ext cx="1008112" cy="14401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Serum </a:t>
            </a:r>
            <a:r>
              <a:rPr lang="tr-TR" sz="800" dirty="0" err="1" smtClean="0">
                <a:solidFill>
                  <a:schemeClr val="tx1"/>
                </a:solidFill>
              </a:rPr>
              <a:t>Triptaz</a:t>
            </a: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839370" y="2216613"/>
            <a:ext cx="1372589" cy="122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İdrar </a:t>
            </a:r>
            <a:r>
              <a:rPr lang="tr-TR" sz="800" dirty="0" err="1" smtClean="0">
                <a:solidFill>
                  <a:schemeClr val="tx1"/>
                </a:solidFill>
              </a:rPr>
              <a:t>Histamin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metabolitleri</a:t>
            </a:r>
            <a:endParaRPr lang="tr-T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Laboratuvar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tr-TR" dirty="0" err="1"/>
              <a:t>Triptaz</a:t>
            </a:r>
            <a:r>
              <a:rPr lang="tr-TR" dirty="0"/>
              <a:t> iki tip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Sürekli salınan alfa-</a:t>
            </a:r>
            <a:r>
              <a:rPr lang="tr-TR" dirty="0" err="1"/>
              <a:t>triptaz</a:t>
            </a:r>
            <a:r>
              <a:rPr lang="tr-T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Sadece </a:t>
            </a:r>
            <a:r>
              <a:rPr lang="tr-TR" dirty="0" err="1"/>
              <a:t>degranülasyon</a:t>
            </a:r>
            <a:r>
              <a:rPr lang="tr-TR" dirty="0"/>
              <a:t> sırasında salınan beta-</a:t>
            </a:r>
            <a:r>
              <a:rPr lang="tr-TR" dirty="0" err="1"/>
              <a:t>triptaz</a:t>
            </a:r>
            <a:r>
              <a:rPr lang="tr-TR" dirty="0"/>
              <a:t> </a:t>
            </a:r>
          </a:p>
          <a:p>
            <a:pPr marL="285750" indent="-285750"/>
            <a:r>
              <a:rPr lang="tr-TR" dirty="0"/>
              <a:t>Sistemik </a:t>
            </a:r>
            <a:r>
              <a:rPr lang="tr-TR" dirty="0" err="1" smtClean="0"/>
              <a:t>mastositozis</a:t>
            </a:r>
            <a:endParaRPr lang="tr-TR" dirty="0" smtClean="0"/>
          </a:p>
          <a:p>
            <a:pPr marL="685800" lvl="1"/>
            <a:r>
              <a:rPr lang="tr-TR" dirty="0" smtClean="0"/>
              <a:t>alfa-</a:t>
            </a:r>
            <a:r>
              <a:rPr lang="tr-TR" dirty="0" err="1" smtClean="0"/>
              <a:t>triptaz</a:t>
            </a:r>
            <a:r>
              <a:rPr lang="tr-TR" dirty="0" smtClean="0"/>
              <a:t> </a:t>
            </a:r>
            <a:r>
              <a:rPr lang="tr-TR" dirty="0"/>
              <a:t>artar </a:t>
            </a:r>
          </a:p>
          <a:p>
            <a:pPr marL="285750" indent="-285750"/>
            <a:r>
              <a:rPr lang="tr-TR" dirty="0" err="1">
                <a:solidFill>
                  <a:srgbClr val="FF0000"/>
                </a:solidFill>
              </a:rPr>
              <a:t>Anafilaktik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epizot</a:t>
            </a:r>
          </a:p>
          <a:p>
            <a:pPr marL="685800" lvl="1"/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triptaz</a:t>
            </a:r>
            <a:r>
              <a:rPr lang="tr-TR" dirty="0" smtClean="0">
                <a:solidFill>
                  <a:srgbClr val="FF0000"/>
                </a:solidFill>
              </a:rPr>
              <a:t> artar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Ürtiker/</a:t>
            </a:r>
            <a:r>
              <a:rPr lang="tr-TR" dirty="0" err="1" smtClean="0"/>
              <a:t>Anjiyoödem</a:t>
            </a:r>
            <a:r>
              <a:rPr lang="tr-TR" dirty="0" smtClean="0"/>
              <a:t> </a:t>
            </a:r>
          </a:p>
          <a:p>
            <a:r>
              <a:rPr lang="tr-TR" dirty="0" smtClean="0"/>
              <a:t>Eş zamanlı karın ağrısı</a:t>
            </a:r>
          </a:p>
          <a:p>
            <a:r>
              <a:rPr lang="tr-TR" dirty="0" smtClean="0"/>
              <a:t>NSAİ alımı ile ilişki ??</a:t>
            </a:r>
          </a:p>
          <a:p>
            <a:pPr marL="0" indent="0">
              <a:buNone/>
            </a:pPr>
            <a:endParaRPr lang="tr-T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Ön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tanI</a:t>
            </a:r>
            <a:endParaRPr lang="tr-TR" altLang="tr-T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altLang="tr-TR" sz="37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NSAİİ </a:t>
            </a:r>
            <a:r>
              <a:rPr lang="tr-TR" altLang="tr-TR" sz="3700" b="1" dirty="0">
                <a:latin typeface="Calibri" panose="020F0502020204030204" pitchFamily="34" charset="0"/>
                <a:cs typeface="Times New Roman" panose="02020603050405020304" pitchFamily="18" charset="0"/>
              </a:rPr>
              <a:t>ile Tetiklenen </a:t>
            </a:r>
            <a:r>
              <a:rPr lang="tr-TR" altLang="tr-TR" sz="37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Ürtiker/</a:t>
            </a:r>
            <a:r>
              <a:rPr lang="tr-TR" altLang="tr-TR" sz="37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Anjiyoödem</a:t>
            </a:r>
            <a:r>
              <a:rPr lang="tr-TR" altLang="tr-TR" sz="37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Anafilaksi</a:t>
            </a:r>
            <a:r>
              <a:rPr lang="tr-TR" altLang="tr-TR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altLang="tr-TR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6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PROVOKASYON </a:t>
            </a:r>
            <a:r>
              <a:rPr lang="tr-TR" dirty="0" smtClean="0">
                <a:solidFill>
                  <a:srgbClr val="7030A0"/>
                </a:solidFill>
              </a:rPr>
              <a:t>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Hastaya </a:t>
            </a:r>
            <a:r>
              <a:rPr lang="tr-TR" dirty="0"/>
              <a:t>toplam günlük doz 300 mg </a:t>
            </a:r>
            <a:r>
              <a:rPr lang="tr-TR" dirty="0" err="1"/>
              <a:t>majezik</a:t>
            </a:r>
            <a:r>
              <a:rPr lang="tr-TR" dirty="0"/>
              <a:t> (</a:t>
            </a:r>
            <a:r>
              <a:rPr lang="tr-TR" dirty="0" err="1"/>
              <a:t>flurbiprofen</a:t>
            </a:r>
            <a:r>
              <a:rPr lang="tr-TR" dirty="0"/>
              <a:t>) ile provokasyon planlandı</a:t>
            </a:r>
          </a:p>
          <a:p>
            <a:r>
              <a:rPr lang="tr-TR" dirty="0"/>
              <a:t>200 mg dozdan 20 </a:t>
            </a:r>
            <a:r>
              <a:rPr lang="tr-TR" dirty="0" err="1"/>
              <a:t>dk</a:t>
            </a:r>
            <a:r>
              <a:rPr lang="tr-TR" dirty="0"/>
              <a:t> sonra </a:t>
            </a:r>
            <a:endParaRPr lang="tr-TR" dirty="0" smtClean="0"/>
          </a:p>
          <a:p>
            <a:pPr lvl="1"/>
            <a:r>
              <a:rPr lang="tr-TR" dirty="0" smtClean="0"/>
              <a:t>gözlerde </a:t>
            </a:r>
            <a:r>
              <a:rPr lang="tr-TR" dirty="0"/>
              <a:t>sulanma, şişlik ve kaşıntı</a:t>
            </a:r>
          </a:p>
          <a:p>
            <a:pPr lvl="1"/>
            <a:r>
              <a:rPr lang="tr-TR" dirty="0" smtClean="0"/>
              <a:t>Hafif </a:t>
            </a:r>
            <a:r>
              <a:rPr lang="tr-TR" dirty="0" err="1"/>
              <a:t>uvula</a:t>
            </a:r>
            <a:r>
              <a:rPr lang="tr-TR" dirty="0"/>
              <a:t> ödemi ve yutkunma güçlüğü gelişmesi üzerine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0.3 </a:t>
            </a:r>
            <a:r>
              <a:rPr lang="tr-TR" dirty="0"/>
              <a:t>mg im adrenalin yapıldı</a:t>
            </a:r>
            <a:endParaRPr lang="tr-TR" sz="6600" dirty="0"/>
          </a:p>
          <a:p>
            <a:r>
              <a:rPr lang="tr-TR" dirty="0"/>
              <a:t>Olgunun 8 saatlik izleminde ek sorun olmadı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91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ANAFİLAKSİ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Anafilaksi</a:t>
            </a:r>
            <a:r>
              <a:rPr lang="tr-TR" dirty="0"/>
              <a:t>; şiddetli, yaşamı tehdit edebilen sistemik alerjik bir reaksiyon olarak </a:t>
            </a:r>
            <a:r>
              <a:rPr lang="tr-TR" dirty="0" smtClean="0"/>
              <a:t>tanımlanır</a:t>
            </a:r>
          </a:p>
          <a:p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sağlık çalışanlarının yönetebilmesi gereken klinik bir acil </a:t>
            </a:r>
            <a:r>
              <a:rPr lang="tr-TR" dirty="0" smtClean="0"/>
              <a:t>durum</a:t>
            </a:r>
          </a:p>
          <a:p>
            <a:endParaRPr lang="tr-TR" dirty="0"/>
          </a:p>
          <a:p>
            <a:r>
              <a:rPr lang="tr-TR" sz="1200" i="1" dirty="0" err="1"/>
              <a:t>Simons</a:t>
            </a:r>
            <a:r>
              <a:rPr lang="tr-TR" sz="1200" i="1" dirty="0"/>
              <a:t> FE, </a:t>
            </a:r>
            <a:r>
              <a:rPr lang="tr-TR" sz="1200" i="1" dirty="0" err="1"/>
              <a:t>Ardusso</a:t>
            </a:r>
            <a:r>
              <a:rPr lang="tr-TR" sz="1200" i="1" dirty="0"/>
              <a:t> LR, </a:t>
            </a:r>
            <a:r>
              <a:rPr lang="tr-TR" sz="1200" i="1" dirty="0" err="1"/>
              <a:t>Bilò</a:t>
            </a:r>
            <a:r>
              <a:rPr lang="tr-TR" sz="1200" i="1" dirty="0"/>
              <a:t> MB, </a:t>
            </a:r>
            <a:r>
              <a:rPr lang="tr-TR" sz="1200" i="1" dirty="0" err="1"/>
              <a:t>Dimov</a:t>
            </a:r>
            <a:r>
              <a:rPr lang="tr-TR" sz="1200" i="1" dirty="0"/>
              <a:t> V, </a:t>
            </a:r>
            <a:r>
              <a:rPr lang="tr-TR" sz="1200" i="1" dirty="0" err="1"/>
              <a:t>Ebisawa</a:t>
            </a:r>
            <a:r>
              <a:rPr lang="tr-TR" sz="1200" i="1" dirty="0"/>
              <a:t> M, El-</a:t>
            </a:r>
            <a:r>
              <a:rPr lang="tr-TR" sz="1200" i="1" dirty="0" err="1"/>
              <a:t>Gamal</a:t>
            </a:r>
            <a:r>
              <a:rPr lang="tr-TR" sz="1200" i="1" dirty="0"/>
              <a:t> YM, </a:t>
            </a:r>
            <a:r>
              <a:rPr lang="tr-TR" sz="1200" i="1" dirty="0" err="1"/>
              <a:t>Ledford</a:t>
            </a:r>
            <a:r>
              <a:rPr lang="tr-TR" sz="1200" i="1" dirty="0"/>
              <a:t> DK et al. 2012 Update: World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Organization</a:t>
            </a:r>
            <a:r>
              <a:rPr lang="tr-TR" sz="1200" i="1" dirty="0"/>
              <a:t> </a:t>
            </a:r>
            <a:r>
              <a:rPr lang="tr-TR" sz="1200" i="1" dirty="0" err="1"/>
              <a:t>Guidelines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assessment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management</a:t>
            </a:r>
            <a:r>
              <a:rPr lang="tr-TR" sz="1200" i="1" dirty="0"/>
              <a:t> of </a:t>
            </a:r>
            <a:r>
              <a:rPr lang="tr-TR" sz="1200" i="1" dirty="0" err="1"/>
              <a:t>anaphylaxis.Current</a:t>
            </a:r>
            <a:r>
              <a:rPr lang="tr-TR" sz="1200" i="1" dirty="0"/>
              <a:t> </a:t>
            </a:r>
            <a:r>
              <a:rPr lang="tr-TR" sz="1200" i="1" dirty="0" err="1"/>
              <a:t>Opinion</a:t>
            </a:r>
            <a:r>
              <a:rPr lang="tr-TR" sz="1200" i="1" dirty="0"/>
              <a:t> in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Immunology</a:t>
            </a:r>
            <a:r>
              <a:rPr lang="tr-TR" sz="1200" i="1" dirty="0"/>
              <a:t> 2012; 12(4):389-399. doi:10.1097/ACI.0b013e328355b7e4</a:t>
            </a:r>
            <a:endParaRPr lang="tr-TR" sz="1200" i="1" dirty="0" smtClean="0"/>
          </a:p>
        </p:txBody>
      </p:sp>
      <p:pic>
        <p:nvPicPr>
          <p:cNvPr id="4099" name="Picture 3" descr="C:\Users\Toshiba\Download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62" y="116632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TEDAVİ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NSAİ </a:t>
            </a:r>
            <a:r>
              <a:rPr lang="tr-TR" dirty="0"/>
              <a:t>ilaçlara </a:t>
            </a:r>
            <a:r>
              <a:rPr lang="tr-TR" dirty="0" smtClean="0"/>
              <a:t>karşı alerji yönünden hasta ve aile bilgilendirildi</a:t>
            </a:r>
          </a:p>
          <a:p>
            <a:endParaRPr lang="tr-TR" dirty="0" smtClean="0"/>
          </a:p>
          <a:p>
            <a:r>
              <a:rPr lang="tr-TR" dirty="0" smtClean="0"/>
              <a:t>Alternatif ilaç olarak </a:t>
            </a:r>
          </a:p>
          <a:p>
            <a:pPr lvl="1"/>
            <a:r>
              <a:rPr lang="tr-TR" dirty="0" err="1" smtClean="0"/>
              <a:t>Parasetamol</a:t>
            </a:r>
            <a:r>
              <a:rPr lang="tr-TR" dirty="0" smtClean="0"/>
              <a:t> (Zayıf COX-1 inhibitörü) önerildi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Olgu-3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r-TR" dirty="0" smtClean="0"/>
              <a:t>1yaş 9aylık, erkek</a:t>
            </a:r>
          </a:p>
          <a:p>
            <a:endParaRPr lang="tr-TR" dirty="0" smtClean="0"/>
          </a:p>
          <a:p>
            <a:r>
              <a:rPr lang="tr-TR" dirty="0" smtClean="0"/>
              <a:t>Hırıltılı öksürük atakları</a:t>
            </a:r>
          </a:p>
          <a:p>
            <a:r>
              <a:rPr lang="tr-TR" dirty="0" smtClean="0"/>
              <a:t>Vücudunda kızarıklık, kaşıntı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ÖYKÜ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40 günlükken başlayan, daha çok kış aylarında olan hırıltılı öksürük atakları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Çoğunlukla ÜSYE sonrası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ÜSYE olmadan ani tıkanıklık 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Ventolin</a:t>
            </a:r>
            <a:r>
              <a:rPr lang="tr-TR" dirty="0" smtClean="0"/>
              <a:t> tedavisine cevap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Son üç aydır </a:t>
            </a:r>
            <a:r>
              <a:rPr lang="tr-TR" dirty="0" smtClean="0">
                <a:solidFill>
                  <a:srgbClr val="FF0000"/>
                </a:solidFill>
              </a:rPr>
              <a:t>ataklarda vücutta kaşıntı, kızarıklık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Acil servise çok sayıda başvuru</a:t>
            </a:r>
          </a:p>
        </p:txBody>
      </p:sp>
    </p:spTree>
    <p:extLst>
      <p:ext uri="{BB962C8B-B14F-4D97-AF65-F5344CB8AC3E}">
        <p14:creationId xmlns:p14="http://schemas.microsoft.com/office/powerpoint/2010/main" val="4028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24744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6516216" y="3502071"/>
            <a:ext cx="237626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Anafilaksi ??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4279122" y="1484784"/>
            <a:ext cx="4644008" cy="1512168"/>
          </a:xfrm>
          <a:prstGeom prst="wedgeRoundRectCallout">
            <a:avLst>
              <a:gd name="adj1" fmla="val 2523"/>
              <a:gd name="adj2" fmla="val 726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Yumurta yedikten 2 saat sonra şikayetler başlıyor 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FİZİK İNCELEME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Antropometrik</a:t>
            </a:r>
            <a:r>
              <a:rPr lang="tr-TR" dirty="0" smtClean="0"/>
              <a:t> ölçümleri yaşına uygun</a:t>
            </a:r>
          </a:p>
          <a:p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arında </a:t>
            </a:r>
            <a:r>
              <a:rPr lang="tr-TR" dirty="0" err="1" smtClean="0"/>
              <a:t>numuler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endParaRPr lang="tr-TR" dirty="0" smtClean="0"/>
          </a:p>
          <a:p>
            <a:r>
              <a:rPr lang="tr-TR" dirty="0" smtClean="0"/>
              <a:t>Bacaklarda 4-5 tane </a:t>
            </a:r>
            <a:r>
              <a:rPr lang="tr-TR" dirty="0" err="1" smtClean="0"/>
              <a:t>papüller</a:t>
            </a:r>
            <a:r>
              <a:rPr lang="tr-TR" dirty="0" smtClean="0"/>
              <a:t> ürtiker</a:t>
            </a:r>
          </a:p>
          <a:p>
            <a:r>
              <a:rPr lang="tr-TR" dirty="0" smtClean="0"/>
              <a:t>Diğer sistem incelemeleri olağan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65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LABORATUVAR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HEMOGRAM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WBC:19.2 /mm³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sz="2400" dirty="0" err="1" smtClean="0"/>
              <a:t>Neu</a:t>
            </a:r>
            <a:r>
              <a:rPr lang="tr-TR" sz="2400" dirty="0" smtClean="0"/>
              <a:t>% 51.7</a:t>
            </a:r>
          </a:p>
          <a:p>
            <a:pPr lvl="1"/>
            <a:r>
              <a:rPr lang="tr-TR" sz="2400" dirty="0" err="1" smtClean="0"/>
              <a:t>Lym</a:t>
            </a:r>
            <a:r>
              <a:rPr lang="tr-TR" sz="2400" dirty="0" smtClean="0"/>
              <a:t>% 33.2 </a:t>
            </a:r>
          </a:p>
          <a:p>
            <a:pPr lvl="1"/>
            <a:r>
              <a:rPr lang="tr-TR" sz="2400" dirty="0" smtClean="0"/>
              <a:t>Mono% 7.9 </a:t>
            </a:r>
          </a:p>
          <a:p>
            <a:pPr lvl="1"/>
            <a:r>
              <a:rPr lang="tr-TR" sz="2400" dirty="0" err="1" smtClean="0"/>
              <a:t>Baso</a:t>
            </a:r>
            <a:r>
              <a:rPr lang="tr-TR" sz="2400" dirty="0" smtClean="0"/>
              <a:t>% 0.3 </a:t>
            </a:r>
          </a:p>
          <a:p>
            <a:pPr lvl="1"/>
            <a:r>
              <a:rPr lang="tr-TR" sz="2400" dirty="0" err="1" smtClean="0">
                <a:solidFill>
                  <a:srgbClr val="FF0000"/>
                </a:solidFill>
              </a:rPr>
              <a:t>Eos</a:t>
            </a:r>
            <a:r>
              <a:rPr lang="tr-TR" sz="2400" dirty="0" smtClean="0">
                <a:solidFill>
                  <a:srgbClr val="FF0000"/>
                </a:solidFill>
              </a:rPr>
              <a:t>% 6.9 </a:t>
            </a:r>
          </a:p>
          <a:p>
            <a:r>
              <a:rPr lang="tr-TR" dirty="0" smtClean="0"/>
              <a:t>HGB:11.8 g/</a:t>
            </a:r>
            <a:r>
              <a:rPr lang="tr-TR" dirty="0" err="1" smtClean="0"/>
              <a:t>dL</a:t>
            </a:r>
            <a:r>
              <a:rPr lang="tr-TR" dirty="0" smtClean="0"/>
              <a:t> </a:t>
            </a:r>
          </a:p>
          <a:p>
            <a:r>
              <a:rPr lang="tr-TR" dirty="0" smtClean="0"/>
              <a:t>PLT:311 10^3/µL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BİYOKİMYA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Glukoz</a:t>
            </a:r>
            <a:r>
              <a:rPr lang="tr-TR" dirty="0" smtClean="0"/>
              <a:t>: 90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 smtClean="0"/>
              <a:t>BUN: 13.9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 err="1" smtClean="0"/>
              <a:t>Kreatinin</a:t>
            </a:r>
            <a:r>
              <a:rPr lang="tr-TR" dirty="0" smtClean="0"/>
              <a:t>: 0.28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/>
              <a:t>Ürik </a:t>
            </a:r>
            <a:r>
              <a:rPr lang="tr-TR" dirty="0" smtClean="0"/>
              <a:t>Asit: 2.57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/>
              <a:t>AST: 40 U/L </a:t>
            </a:r>
          </a:p>
          <a:p>
            <a:r>
              <a:rPr lang="tr-TR" dirty="0" smtClean="0"/>
              <a:t>ALT: </a:t>
            </a:r>
            <a:r>
              <a:rPr lang="tr-TR" dirty="0"/>
              <a:t>27 U/L </a:t>
            </a:r>
          </a:p>
          <a:p>
            <a:r>
              <a:rPr lang="tr-TR" dirty="0"/>
              <a:t>Total </a:t>
            </a:r>
            <a:r>
              <a:rPr lang="tr-TR" dirty="0" smtClean="0"/>
              <a:t>Protein: </a:t>
            </a:r>
            <a:r>
              <a:rPr lang="tr-TR" dirty="0"/>
              <a:t>6.90 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 err="1" smtClean="0"/>
              <a:t>Albumin</a:t>
            </a:r>
            <a:r>
              <a:rPr lang="tr-TR" dirty="0" smtClean="0"/>
              <a:t>: </a:t>
            </a:r>
            <a:r>
              <a:rPr lang="tr-TR" dirty="0"/>
              <a:t>4.20 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6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LABORATUVAR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Total </a:t>
            </a:r>
            <a:r>
              <a:rPr lang="tr-TR" dirty="0" err="1" smtClean="0">
                <a:solidFill>
                  <a:srgbClr val="FF0000"/>
                </a:solidFill>
              </a:rPr>
              <a:t>IgE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FF0000"/>
                </a:solidFill>
              </a:rPr>
              <a:t>403 IU/</a:t>
            </a:r>
            <a:r>
              <a:rPr lang="tr-TR" dirty="0" err="1">
                <a:solidFill>
                  <a:srgbClr val="FF0000"/>
                </a:solidFill>
              </a:rPr>
              <a:t>mL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sIgE</a:t>
            </a:r>
            <a:r>
              <a:rPr lang="tr-TR" dirty="0" smtClean="0"/>
              <a:t> (Gıda Karışımı-FX5): </a:t>
            </a:r>
            <a:r>
              <a:rPr lang="tr-TR" dirty="0" smtClean="0">
                <a:solidFill>
                  <a:srgbClr val="FF0000"/>
                </a:solidFill>
              </a:rPr>
              <a:t>41.3 </a:t>
            </a:r>
            <a:r>
              <a:rPr lang="tr-TR" dirty="0" err="1" smtClean="0">
                <a:solidFill>
                  <a:srgbClr val="FF0000"/>
                </a:solidFill>
              </a:rPr>
              <a:t>kU</a:t>
            </a:r>
            <a:r>
              <a:rPr lang="tr-TR" dirty="0" smtClean="0">
                <a:solidFill>
                  <a:srgbClr val="FF0000"/>
                </a:solidFill>
              </a:rPr>
              <a:t>\L </a:t>
            </a:r>
          </a:p>
          <a:p>
            <a:pPr lvl="5"/>
            <a:r>
              <a:rPr lang="tr-TR" dirty="0" smtClean="0"/>
              <a:t>0 - 0.35 </a:t>
            </a:r>
            <a:r>
              <a:rPr lang="tr-TR" dirty="0" err="1" smtClean="0"/>
              <a:t>kU</a:t>
            </a:r>
            <a:r>
              <a:rPr lang="tr-TR" dirty="0" smtClean="0"/>
              <a:t>\L NEGATİF</a:t>
            </a:r>
            <a:br>
              <a:rPr lang="tr-TR" dirty="0" smtClean="0"/>
            </a:br>
            <a:r>
              <a:rPr lang="tr-TR" dirty="0" smtClean="0"/>
              <a:t>0.35 - 0.7 </a:t>
            </a:r>
            <a:r>
              <a:rPr lang="tr-TR" dirty="0" err="1" smtClean="0"/>
              <a:t>kU</a:t>
            </a:r>
            <a:r>
              <a:rPr lang="tr-TR" dirty="0" smtClean="0"/>
              <a:t>\L ÇOK DÜŞÜK</a:t>
            </a:r>
            <a:br>
              <a:rPr lang="tr-TR" dirty="0" smtClean="0"/>
            </a:br>
            <a:r>
              <a:rPr lang="tr-TR" dirty="0" smtClean="0"/>
              <a:t>0.7 - 3.5 </a:t>
            </a:r>
            <a:r>
              <a:rPr lang="tr-TR" dirty="0" err="1" smtClean="0"/>
              <a:t>kU</a:t>
            </a:r>
            <a:r>
              <a:rPr lang="tr-TR" dirty="0" smtClean="0"/>
              <a:t>\L DÜŞÜK</a:t>
            </a:r>
            <a:br>
              <a:rPr lang="tr-TR" dirty="0" smtClean="0"/>
            </a:br>
            <a:r>
              <a:rPr lang="tr-TR" dirty="0" smtClean="0"/>
              <a:t>3.5 - 17.5 </a:t>
            </a:r>
            <a:r>
              <a:rPr lang="tr-TR" dirty="0" err="1" smtClean="0"/>
              <a:t>kU</a:t>
            </a:r>
            <a:r>
              <a:rPr lang="tr-TR" dirty="0" smtClean="0"/>
              <a:t>\L ORTA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17.5 - 52.5 </a:t>
            </a:r>
            <a:r>
              <a:rPr lang="tr-TR" dirty="0" err="1" smtClean="0">
                <a:solidFill>
                  <a:srgbClr val="FF0000"/>
                </a:solidFill>
              </a:rPr>
              <a:t>kU</a:t>
            </a:r>
            <a:r>
              <a:rPr lang="tr-TR" dirty="0" smtClean="0">
                <a:solidFill>
                  <a:srgbClr val="FF0000"/>
                </a:solidFill>
              </a:rPr>
              <a:t>\L YÜKSEK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52.5 - 100 </a:t>
            </a:r>
            <a:r>
              <a:rPr lang="tr-TR" dirty="0" err="1" smtClean="0"/>
              <a:t>kU</a:t>
            </a:r>
            <a:r>
              <a:rPr lang="tr-TR" dirty="0" smtClean="0"/>
              <a:t>\L ÇOK YÜKSEK </a:t>
            </a:r>
          </a:p>
          <a:p>
            <a:r>
              <a:rPr lang="tr-TR" dirty="0" err="1" smtClean="0"/>
              <a:t>sIgE</a:t>
            </a:r>
            <a:r>
              <a:rPr lang="tr-TR" dirty="0" smtClean="0"/>
              <a:t> (Süt): </a:t>
            </a:r>
            <a:r>
              <a:rPr lang="tr-TR" dirty="0" smtClean="0">
                <a:solidFill>
                  <a:srgbClr val="FF0000"/>
                </a:solidFill>
              </a:rPr>
              <a:t>1.05 </a:t>
            </a:r>
            <a:r>
              <a:rPr lang="tr-TR" dirty="0" err="1" smtClean="0">
                <a:solidFill>
                  <a:srgbClr val="FF0000"/>
                </a:solidFill>
              </a:rPr>
              <a:t>kU</a:t>
            </a:r>
            <a:r>
              <a:rPr lang="tr-TR" dirty="0" smtClean="0">
                <a:solidFill>
                  <a:srgbClr val="FF0000"/>
                </a:solidFill>
              </a:rPr>
              <a:t>\L</a:t>
            </a:r>
          </a:p>
          <a:p>
            <a:pPr lvl="5"/>
            <a:r>
              <a:rPr lang="tr-TR" sz="1600" dirty="0" smtClean="0"/>
              <a:t>0 - 0.35 </a:t>
            </a:r>
            <a:r>
              <a:rPr lang="tr-TR" sz="1600" dirty="0" err="1" smtClean="0"/>
              <a:t>kU</a:t>
            </a:r>
            <a:r>
              <a:rPr lang="tr-TR" sz="1600" dirty="0" smtClean="0"/>
              <a:t>\L NEGATİF</a:t>
            </a:r>
            <a:br>
              <a:rPr lang="tr-TR" sz="1600" dirty="0" smtClean="0"/>
            </a:br>
            <a:r>
              <a:rPr lang="tr-TR" sz="1600" dirty="0" smtClean="0"/>
              <a:t>0.35 - 0.7 </a:t>
            </a:r>
            <a:r>
              <a:rPr lang="tr-TR" sz="1600" dirty="0" err="1" smtClean="0"/>
              <a:t>kU</a:t>
            </a:r>
            <a:r>
              <a:rPr lang="tr-TR" sz="1600" dirty="0" smtClean="0"/>
              <a:t>\L ÇOK DÜŞÜK</a:t>
            </a:r>
            <a:br>
              <a:rPr lang="tr-TR" sz="1600" dirty="0" smtClean="0"/>
            </a:br>
            <a:r>
              <a:rPr lang="tr-TR" sz="1600" dirty="0" smtClean="0">
                <a:solidFill>
                  <a:srgbClr val="FF0000"/>
                </a:solidFill>
              </a:rPr>
              <a:t>0.7 - 3.5 </a:t>
            </a:r>
            <a:r>
              <a:rPr lang="tr-TR" sz="1600" dirty="0" err="1" smtClean="0">
                <a:solidFill>
                  <a:srgbClr val="FF0000"/>
                </a:solidFill>
              </a:rPr>
              <a:t>kU</a:t>
            </a:r>
            <a:r>
              <a:rPr lang="tr-TR" sz="1600" dirty="0" smtClean="0">
                <a:solidFill>
                  <a:srgbClr val="FF0000"/>
                </a:solidFill>
              </a:rPr>
              <a:t>\L DÜŞÜK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3.5 - 17.5 </a:t>
            </a:r>
            <a:r>
              <a:rPr lang="tr-TR" sz="1600" dirty="0" err="1" smtClean="0"/>
              <a:t>kU</a:t>
            </a:r>
            <a:r>
              <a:rPr lang="tr-TR" sz="1600" dirty="0" smtClean="0"/>
              <a:t>\L ORTA</a:t>
            </a:r>
            <a:br>
              <a:rPr lang="tr-TR" sz="1600" dirty="0" smtClean="0"/>
            </a:br>
            <a:r>
              <a:rPr lang="tr-TR" sz="1600" dirty="0" smtClean="0"/>
              <a:t>17.5 - 52.5 </a:t>
            </a:r>
            <a:r>
              <a:rPr lang="tr-TR" sz="1600" dirty="0" err="1" smtClean="0"/>
              <a:t>kU</a:t>
            </a:r>
            <a:r>
              <a:rPr lang="tr-TR" sz="1600" dirty="0" smtClean="0"/>
              <a:t>\L YÜKSEK</a:t>
            </a:r>
            <a:br>
              <a:rPr lang="tr-TR" sz="1600" dirty="0" smtClean="0"/>
            </a:br>
            <a:r>
              <a:rPr lang="tr-TR" sz="1600" dirty="0" smtClean="0"/>
              <a:t>52.5 - 100 </a:t>
            </a:r>
            <a:r>
              <a:rPr lang="tr-TR" sz="1600" dirty="0" err="1" smtClean="0"/>
              <a:t>kU</a:t>
            </a:r>
            <a:r>
              <a:rPr lang="tr-TR" sz="1600" dirty="0" smtClean="0"/>
              <a:t>\L ÇOK YÜKSEK </a:t>
            </a:r>
          </a:p>
          <a:p>
            <a:r>
              <a:rPr lang="tr-TR" dirty="0" err="1" smtClean="0"/>
              <a:t>sIgE</a:t>
            </a:r>
            <a:r>
              <a:rPr lang="tr-TR" dirty="0" smtClean="0"/>
              <a:t> (Yumurta Akı):  </a:t>
            </a:r>
            <a:r>
              <a:rPr lang="tr-TR" dirty="0" smtClean="0">
                <a:solidFill>
                  <a:srgbClr val="FF0000"/>
                </a:solidFill>
              </a:rPr>
              <a:t>&gt;100 </a:t>
            </a:r>
            <a:r>
              <a:rPr lang="tr-TR" dirty="0" err="1" smtClean="0">
                <a:solidFill>
                  <a:srgbClr val="FF0000"/>
                </a:solidFill>
              </a:rPr>
              <a:t>kU</a:t>
            </a:r>
            <a:r>
              <a:rPr lang="tr-TR" dirty="0" smtClean="0">
                <a:solidFill>
                  <a:srgbClr val="FF0000"/>
                </a:solidFill>
              </a:rPr>
              <a:t>\L </a:t>
            </a:r>
          </a:p>
          <a:p>
            <a:pPr lvl="5"/>
            <a:r>
              <a:rPr lang="tr-TR" sz="1600" dirty="0" smtClean="0"/>
              <a:t>0 - 0.35 </a:t>
            </a:r>
            <a:r>
              <a:rPr lang="tr-TR" sz="1600" dirty="0" err="1" smtClean="0"/>
              <a:t>kU</a:t>
            </a:r>
            <a:r>
              <a:rPr lang="tr-TR" sz="1600" dirty="0" smtClean="0"/>
              <a:t>\L NEGATİF</a:t>
            </a:r>
            <a:br>
              <a:rPr lang="tr-TR" sz="1600" dirty="0" smtClean="0"/>
            </a:br>
            <a:r>
              <a:rPr lang="tr-TR" sz="1600" dirty="0" smtClean="0"/>
              <a:t>0.35 - 0.7 </a:t>
            </a:r>
            <a:r>
              <a:rPr lang="tr-TR" sz="1600" dirty="0" err="1" smtClean="0"/>
              <a:t>kU</a:t>
            </a:r>
            <a:r>
              <a:rPr lang="tr-TR" sz="1600" dirty="0" smtClean="0"/>
              <a:t>\L ÇOK DÜŞÜK</a:t>
            </a:r>
            <a:br>
              <a:rPr lang="tr-TR" sz="1600" dirty="0" smtClean="0"/>
            </a:br>
            <a:r>
              <a:rPr lang="tr-TR" sz="1600" dirty="0" smtClean="0"/>
              <a:t>0.7 - 3.5 </a:t>
            </a:r>
            <a:r>
              <a:rPr lang="tr-TR" sz="1600" dirty="0" err="1" smtClean="0"/>
              <a:t>kU</a:t>
            </a:r>
            <a:r>
              <a:rPr lang="tr-TR" sz="1600" dirty="0" smtClean="0"/>
              <a:t>\L DÜŞÜK</a:t>
            </a:r>
            <a:br>
              <a:rPr lang="tr-TR" sz="1600" dirty="0" smtClean="0"/>
            </a:br>
            <a:r>
              <a:rPr lang="tr-TR" sz="1600" dirty="0" smtClean="0"/>
              <a:t>3.5 - 17.5 </a:t>
            </a:r>
            <a:r>
              <a:rPr lang="tr-TR" sz="1600" dirty="0" err="1" smtClean="0"/>
              <a:t>kU</a:t>
            </a:r>
            <a:r>
              <a:rPr lang="tr-TR" sz="1600" dirty="0" smtClean="0"/>
              <a:t>\L ORTA</a:t>
            </a:r>
            <a:br>
              <a:rPr lang="tr-TR" sz="1600" dirty="0" smtClean="0"/>
            </a:br>
            <a:r>
              <a:rPr lang="tr-TR" sz="1600" dirty="0" smtClean="0"/>
              <a:t>17.5 - 52.5 </a:t>
            </a:r>
            <a:r>
              <a:rPr lang="tr-TR" sz="1600" dirty="0" err="1" smtClean="0"/>
              <a:t>kU</a:t>
            </a:r>
            <a:r>
              <a:rPr lang="tr-TR" sz="1600" dirty="0" smtClean="0"/>
              <a:t>\L YÜKSEK</a:t>
            </a:r>
            <a:br>
              <a:rPr lang="tr-TR" sz="1600" dirty="0" smtClean="0"/>
            </a:br>
            <a:r>
              <a:rPr lang="tr-TR" sz="1600" dirty="0" smtClean="0">
                <a:solidFill>
                  <a:srgbClr val="FF0000"/>
                </a:solidFill>
              </a:rPr>
              <a:t>52.5 - 100 </a:t>
            </a:r>
            <a:r>
              <a:rPr lang="tr-TR" sz="1600" dirty="0" err="1" smtClean="0">
                <a:solidFill>
                  <a:srgbClr val="FF0000"/>
                </a:solidFill>
              </a:rPr>
              <a:t>kU</a:t>
            </a:r>
            <a:r>
              <a:rPr lang="tr-TR" sz="1600" dirty="0" smtClean="0">
                <a:solidFill>
                  <a:srgbClr val="FF0000"/>
                </a:solidFill>
              </a:rPr>
              <a:t>\L ÇOK YÜKSEK</a:t>
            </a:r>
          </a:p>
          <a:p>
            <a:pPr lvl="8"/>
            <a:endParaRPr lang="tr-TR" dirty="0" smtClean="0"/>
          </a:p>
          <a:p>
            <a:endParaRPr lang="tr-TR" dirty="0" smtClean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60000"/>
              </a:lnSpc>
            </a:pPr>
            <a:r>
              <a:rPr lang="es-ES" dirty="0"/>
              <a:t>DERİ PRİCK TESTİ</a:t>
            </a:r>
            <a:endParaRPr lang="tr-TR" dirty="0"/>
          </a:p>
          <a:p>
            <a:pPr lvl="2">
              <a:lnSpc>
                <a:spcPct val="160000"/>
              </a:lnSpc>
            </a:pPr>
            <a:r>
              <a:rPr lang="tr-TR" dirty="0"/>
              <a:t>Pk:4mm, </a:t>
            </a:r>
            <a:r>
              <a:rPr lang="tr-TR" dirty="0" err="1"/>
              <a:t>Neg</a:t>
            </a:r>
            <a:r>
              <a:rPr lang="tr-TR" dirty="0"/>
              <a:t> kontrol:0 mm</a:t>
            </a:r>
          </a:p>
          <a:p>
            <a:pPr lvl="2">
              <a:lnSpc>
                <a:spcPct val="160000"/>
              </a:lnSpc>
            </a:pPr>
            <a:r>
              <a:rPr lang="tr-TR" dirty="0" smtClean="0">
                <a:solidFill>
                  <a:srgbClr val="FF0000"/>
                </a:solidFill>
              </a:rPr>
              <a:t>Yumurta sarısı 2 mm</a:t>
            </a:r>
          </a:p>
          <a:p>
            <a:pPr lvl="2">
              <a:lnSpc>
                <a:spcPct val="160000"/>
              </a:lnSpc>
            </a:pPr>
            <a:r>
              <a:rPr lang="tr-TR" dirty="0" smtClean="0">
                <a:solidFill>
                  <a:srgbClr val="FF0000"/>
                </a:solidFill>
              </a:rPr>
              <a:t>Yumurta </a:t>
            </a:r>
            <a:r>
              <a:rPr lang="es-ES" dirty="0">
                <a:solidFill>
                  <a:srgbClr val="FF0000"/>
                </a:solidFill>
              </a:rPr>
              <a:t>akı 4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mm </a:t>
            </a:r>
            <a:endParaRPr lang="tr-TR" dirty="0">
              <a:solidFill>
                <a:srgbClr val="FF0000"/>
              </a:solidFill>
            </a:endParaRPr>
          </a:p>
          <a:p>
            <a:pPr lvl="1">
              <a:lnSpc>
                <a:spcPct val="160000"/>
              </a:lnSpc>
            </a:pPr>
            <a:r>
              <a:rPr lang="tr-TR" dirty="0" err="1" smtClean="0"/>
              <a:t>Prik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prik</a:t>
            </a:r>
            <a:r>
              <a:rPr lang="tr-TR" dirty="0"/>
              <a:t> </a:t>
            </a:r>
          </a:p>
          <a:p>
            <a:pPr lvl="2">
              <a:lnSpc>
                <a:spcPct val="160000"/>
              </a:lnSpc>
            </a:pPr>
            <a:r>
              <a:rPr lang="tr-TR" dirty="0" smtClean="0">
                <a:solidFill>
                  <a:srgbClr val="FF0000"/>
                </a:solidFill>
              </a:rPr>
              <a:t>Yumurta </a:t>
            </a:r>
            <a:r>
              <a:rPr lang="tr-TR" dirty="0">
                <a:solidFill>
                  <a:srgbClr val="FF0000"/>
                </a:solidFill>
              </a:rPr>
              <a:t>sarı</a:t>
            </a:r>
            <a:r>
              <a:rPr lang="es-ES" dirty="0">
                <a:solidFill>
                  <a:srgbClr val="FF0000"/>
                </a:solidFill>
              </a:rPr>
              <a:t>s</a:t>
            </a:r>
            <a:r>
              <a:rPr lang="tr-TR" dirty="0">
                <a:solidFill>
                  <a:srgbClr val="FF0000"/>
                </a:solidFill>
              </a:rPr>
              <a:t>ı </a:t>
            </a:r>
            <a:r>
              <a:rPr lang="es-ES" dirty="0" smtClean="0">
                <a:solidFill>
                  <a:srgbClr val="FF0000"/>
                </a:solidFill>
              </a:rPr>
              <a:t>4</a:t>
            </a:r>
            <a:r>
              <a:rPr lang="tr-TR" dirty="0" smtClean="0">
                <a:solidFill>
                  <a:srgbClr val="FF0000"/>
                </a:solidFill>
              </a:rPr>
              <a:t> mm</a:t>
            </a:r>
            <a:endParaRPr lang="tr-TR" dirty="0">
              <a:solidFill>
                <a:srgbClr val="FF0000"/>
              </a:solidFill>
            </a:endParaRPr>
          </a:p>
          <a:p>
            <a:pPr lvl="2">
              <a:lnSpc>
                <a:spcPct val="160000"/>
              </a:lnSpc>
            </a:pPr>
            <a:r>
              <a:rPr lang="tr-TR" dirty="0">
                <a:solidFill>
                  <a:srgbClr val="FF0000"/>
                </a:solidFill>
              </a:rPr>
              <a:t>Yumurta akı</a:t>
            </a:r>
            <a:r>
              <a:rPr lang="es-ES" dirty="0">
                <a:solidFill>
                  <a:srgbClr val="FF0000"/>
                </a:solidFill>
              </a:rPr>
              <a:t> 13mm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3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TEDAVİ</a:t>
            </a:r>
            <a:endParaRPr lang="tr-TR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Yumurta eliminasyon diyeti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Adrenalin 0.15 </a:t>
            </a:r>
            <a:r>
              <a:rPr lang="tr-TR" dirty="0"/>
              <a:t>mg </a:t>
            </a:r>
            <a:r>
              <a:rPr lang="tr-TR" dirty="0" err="1" smtClean="0"/>
              <a:t>otoenjektör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1714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Klinik </a:t>
            </a:r>
            <a:r>
              <a:rPr lang="tr-TR" b="1" dirty="0" smtClean="0">
                <a:solidFill>
                  <a:srgbClr val="0070C0"/>
                </a:solidFill>
              </a:rPr>
              <a:t>Bulgular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Etkilenen organ ve sisteme göre değişmektedir</a:t>
            </a:r>
          </a:p>
          <a:p>
            <a:r>
              <a:rPr lang="tr-TR" dirty="0" smtClean="0"/>
              <a:t>Bulgular </a:t>
            </a:r>
            <a:r>
              <a:rPr lang="tr-TR" dirty="0"/>
              <a:t>genellikle alerjene maruz kaldıktan sonraki iki saat içinde ortaya </a:t>
            </a:r>
            <a:r>
              <a:rPr lang="tr-TR" dirty="0" smtClean="0"/>
              <a:t>çıkmaktadır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ıda </a:t>
            </a:r>
            <a:r>
              <a:rPr lang="tr-TR" dirty="0"/>
              <a:t>alerjilerinde çoğunlukla 30 dakika </a:t>
            </a:r>
            <a:endParaRPr lang="tr-TR" dirty="0" smtClean="0"/>
          </a:p>
          <a:p>
            <a:pPr lvl="1"/>
            <a:r>
              <a:rPr lang="tr-TR" dirty="0" smtClean="0"/>
              <a:t>Böcek </a:t>
            </a:r>
            <a:r>
              <a:rPr lang="tr-TR" dirty="0"/>
              <a:t>sokmaları ve </a:t>
            </a:r>
            <a:r>
              <a:rPr lang="tr-TR" dirty="0" err="1"/>
              <a:t>parenteral</a:t>
            </a:r>
            <a:r>
              <a:rPr lang="tr-TR" dirty="0"/>
              <a:t> ilaç uygulamalarında </a:t>
            </a:r>
            <a:r>
              <a:rPr lang="tr-TR" dirty="0" smtClean="0"/>
              <a:t>daha </a:t>
            </a:r>
            <a:r>
              <a:rPr lang="tr-TR" dirty="0"/>
              <a:t>kısa sürede </a:t>
            </a:r>
            <a:r>
              <a:rPr lang="tr-TR" dirty="0" smtClean="0"/>
              <a:t>gelişmekte</a:t>
            </a:r>
          </a:p>
        </p:txBody>
      </p:sp>
    </p:spTree>
    <p:extLst>
      <p:ext uri="{BB962C8B-B14F-4D97-AF65-F5344CB8AC3E}">
        <p14:creationId xmlns:p14="http://schemas.microsoft.com/office/powerpoint/2010/main" val="2527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r-TR" dirty="0"/>
              <a:t>Anafilakside en sık etkilenen sistem </a:t>
            </a:r>
            <a:endParaRPr lang="tr-TR" dirty="0" smtClean="0"/>
          </a:p>
          <a:p>
            <a:pPr lvl="1"/>
            <a:r>
              <a:rPr lang="tr-TR" dirty="0" smtClean="0"/>
              <a:t>Cilt </a:t>
            </a:r>
            <a:r>
              <a:rPr lang="tr-TR" dirty="0"/>
              <a:t>(%84) </a:t>
            </a:r>
            <a:endParaRPr lang="tr-TR" dirty="0" smtClean="0"/>
          </a:p>
          <a:p>
            <a:pPr lvl="1"/>
            <a:r>
              <a:rPr lang="tr-TR" dirty="0" smtClean="0"/>
              <a:t>KVS </a:t>
            </a:r>
            <a:r>
              <a:rPr lang="tr-TR" dirty="0"/>
              <a:t>(%72) </a:t>
            </a:r>
            <a:endParaRPr lang="tr-TR" dirty="0" smtClean="0"/>
          </a:p>
          <a:p>
            <a:pPr lvl="1"/>
            <a:r>
              <a:rPr lang="tr-TR" dirty="0" smtClean="0"/>
              <a:t>SS </a:t>
            </a:r>
            <a:r>
              <a:rPr lang="tr-TR" dirty="0"/>
              <a:t>(%</a:t>
            </a:r>
            <a:r>
              <a:rPr lang="tr-TR" dirty="0" smtClean="0"/>
              <a:t>68)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Cilt </a:t>
            </a:r>
            <a:r>
              <a:rPr lang="tr-TR" dirty="0">
                <a:solidFill>
                  <a:srgbClr val="FF0000"/>
                </a:solidFill>
              </a:rPr>
              <a:t>bulguları olmadan </a:t>
            </a:r>
            <a:r>
              <a:rPr lang="tr-TR" dirty="0"/>
              <a:t>anafilaksinin gelişebileceği </a:t>
            </a:r>
            <a:r>
              <a:rPr lang="tr-TR" dirty="0" smtClean="0"/>
              <a:t>unutulmamalı</a:t>
            </a:r>
          </a:p>
          <a:p>
            <a:endParaRPr lang="tr-TR" dirty="0" smtClean="0"/>
          </a:p>
          <a:p>
            <a:r>
              <a:rPr lang="tr-TR" dirty="0" smtClean="0"/>
              <a:t>Anafilaksinin </a:t>
            </a:r>
            <a:r>
              <a:rPr lang="tr-TR" dirty="0"/>
              <a:t>hayatı tehdit edici özellikte olmasını solunum veya </a:t>
            </a: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bulgular </a:t>
            </a:r>
            <a:r>
              <a:rPr lang="tr-TR" dirty="0" smtClean="0"/>
              <a:t>belirliyor </a:t>
            </a:r>
          </a:p>
          <a:p>
            <a:endParaRPr lang="tr-TR" dirty="0" smtClean="0"/>
          </a:p>
          <a:p>
            <a:r>
              <a:rPr lang="tr-TR" dirty="0" smtClean="0"/>
              <a:t>Erişkinlerde </a:t>
            </a:r>
          </a:p>
          <a:p>
            <a:pPr lvl="1"/>
            <a:r>
              <a:rPr lang="tr-TR" dirty="0" err="1" smtClean="0"/>
              <a:t>kardiyovaskuler</a:t>
            </a:r>
            <a:r>
              <a:rPr lang="tr-TR" dirty="0" smtClean="0"/>
              <a:t> </a:t>
            </a:r>
            <a:r>
              <a:rPr lang="tr-TR" dirty="0"/>
              <a:t>sistem bulguları baskın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Çocuklarda </a:t>
            </a:r>
          </a:p>
          <a:p>
            <a:pPr lvl="1"/>
            <a:r>
              <a:rPr lang="tr-TR" dirty="0" smtClean="0"/>
              <a:t>Solunum </a:t>
            </a:r>
            <a:r>
              <a:rPr lang="tr-TR" dirty="0"/>
              <a:t>sistemi bulguları daha sık </a:t>
            </a:r>
          </a:p>
          <a:p>
            <a:pPr marL="457200" lvl="1" indent="0">
              <a:buNone/>
            </a:pPr>
            <a:endParaRPr lang="tr-TR" sz="1700" i="1" dirty="0" smtClean="0"/>
          </a:p>
          <a:p>
            <a:pPr marL="457200" lvl="1" indent="0">
              <a:buNone/>
            </a:pPr>
            <a:endParaRPr lang="tr-TR" sz="1700" i="1" dirty="0" smtClean="0"/>
          </a:p>
          <a:p>
            <a:pPr marL="57150" indent="0">
              <a:buNone/>
            </a:pPr>
            <a:endParaRPr lang="tr-TR" sz="1500" i="1" dirty="0" smtClean="0"/>
          </a:p>
          <a:p>
            <a:pPr marL="57150" indent="0">
              <a:buNone/>
            </a:pPr>
            <a:endParaRPr lang="tr-TR" sz="1500" i="1" dirty="0" smtClean="0"/>
          </a:p>
          <a:p>
            <a:pPr marL="57150" indent="0">
              <a:buNone/>
            </a:pPr>
            <a:r>
              <a:rPr lang="tr-TR" sz="1500" i="1" dirty="0" err="1" smtClean="0"/>
              <a:t>Vetander</a:t>
            </a:r>
            <a:r>
              <a:rPr lang="tr-TR" sz="1500" i="1" dirty="0" smtClean="0"/>
              <a:t> </a:t>
            </a:r>
            <a:r>
              <a:rPr lang="tr-TR" sz="1500" i="1" dirty="0"/>
              <a:t>M, </a:t>
            </a:r>
            <a:r>
              <a:rPr lang="tr-TR" sz="1500" i="1" dirty="0" err="1"/>
              <a:t>Helander</a:t>
            </a:r>
            <a:r>
              <a:rPr lang="tr-TR" sz="1500" i="1" dirty="0"/>
              <a:t> D, </a:t>
            </a:r>
            <a:r>
              <a:rPr lang="tr-TR" sz="1500" i="1" dirty="0" err="1"/>
              <a:t>Flodstrom</a:t>
            </a:r>
            <a:r>
              <a:rPr lang="tr-TR" sz="1500" i="1" dirty="0"/>
              <a:t> </a:t>
            </a:r>
            <a:r>
              <a:rPr lang="tr-TR" sz="1500" i="1" dirty="0" err="1"/>
              <a:t>C,Ostblom</a:t>
            </a:r>
            <a:r>
              <a:rPr lang="tr-TR" sz="1500" i="1" dirty="0"/>
              <a:t> E, </a:t>
            </a:r>
            <a:r>
              <a:rPr lang="tr-TR" sz="1500" i="1" dirty="0" err="1"/>
              <a:t>Alfven</a:t>
            </a:r>
            <a:r>
              <a:rPr lang="tr-TR" sz="1500" i="1" dirty="0"/>
              <a:t> T, </a:t>
            </a:r>
            <a:r>
              <a:rPr lang="tr-TR" sz="1500" i="1" dirty="0" err="1"/>
              <a:t>Ly</a:t>
            </a:r>
            <a:r>
              <a:rPr lang="tr-TR" sz="1500" i="1" dirty="0"/>
              <a:t> DH et al. </a:t>
            </a:r>
            <a:r>
              <a:rPr lang="tr-TR" sz="1500" i="1" dirty="0" err="1"/>
              <a:t>Anaphylaxis</a:t>
            </a:r>
            <a:r>
              <a:rPr lang="tr-TR" sz="1500" i="1" dirty="0"/>
              <a:t> </a:t>
            </a:r>
            <a:r>
              <a:rPr lang="tr-TR" sz="1500" i="1" dirty="0" err="1"/>
              <a:t>and</a:t>
            </a:r>
            <a:r>
              <a:rPr lang="tr-TR" sz="1500" i="1" dirty="0"/>
              <a:t> </a:t>
            </a:r>
            <a:r>
              <a:rPr lang="tr-TR" sz="1500" i="1" dirty="0" err="1"/>
              <a:t>reactions</a:t>
            </a:r>
            <a:r>
              <a:rPr lang="tr-TR" sz="1500" i="1" dirty="0"/>
              <a:t> </a:t>
            </a:r>
            <a:r>
              <a:rPr lang="tr-TR" sz="1500" i="1" dirty="0" err="1"/>
              <a:t>to</a:t>
            </a:r>
            <a:r>
              <a:rPr lang="tr-TR" sz="1500" i="1" dirty="0"/>
              <a:t> </a:t>
            </a:r>
            <a:r>
              <a:rPr lang="tr-TR" sz="1500" i="1" dirty="0" err="1"/>
              <a:t>foods</a:t>
            </a:r>
            <a:r>
              <a:rPr lang="tr-TR" sz="1500" i="1" dirty="0"/>
              <a:t> in </a:t>
            </a:r>
            <a:r>
              <a:rPr lang="tr-TR" sz="1500" i="1" dirty="0" err="1"/>
              <a:t>children</a:t>
            </a:r>
            <a:r>
              <a:rPr lang="tr-TR" sz="1500" i="1" dirty="0"/>
              <a:t>– a </a:t>
            </a:r>
            <a:r>
              <a:rPr lang="tr-TR" sz="1500" i="1" dirty="0" err="1"/>
              <a:t>population-based</a:t>
            </a:r>
            <a:r>
              <a:rPr lang="tr-TR" sz="1500" i="1" dirty="0"/>
              <a:t> </a:t>
            </a:r>
            <a:r>
              <a:rPr lang="tr-TR" sz="1500" i="1" dirty="0" err="1"/>
              <a:t>case</a:t>
            </a:r>
            <a:r>
              <a:rPr lang="tr-TR" sz="1500" i="1" dirty="0"/>
              <a:t> </a:t>
            </a:r>
            <a:r>
              <a:rPr lang="tr-TR" sz="1500" i="1" dirty="0" err="1"/>
              <a:t>study</a:t>
            </a:r>
            <a:r>
              <a:rPr lang="tr-TR" sz="1500" i="1" dirty="0"/>
              <a:t> of </a:t>
            </a:r>
            <a:r>
              <a:rPr lang="tr-TR" sz="1500" i="1" dirty="0" err="1"/>
              <a:t>emergency</a:t>
            </a:r>
            <a:r>
              <a:rPr lang="tr-TR" sz="1500" i="1" dirty="0"/>
              <a:t> </a:t>
            </a:r>
            <a:r>
              <a:rPr lang="tr-TR" sz="1500" i="1" dirty="0" err="1" smtClean="0"/>
              <a:t>department</a:t>
            </a:r>
            <a:r>
              <a:rPr lang="tr-TR" sz="1500" i="1" dirty="0" smtClean="0"/>
              <a:t> </a:t>
            </a:r>
            <a:r>
              <a:rPr lang="tr-TR" sz="1500" i="1" dirty="0" err="1"/>
              <a:t>visits</a:t>
            </a:r>
            <a:r>
              <a:rPr lang="tr-TR" sz="1500" i="1" dirty="0"/>
              <a:t>. </a:t>
            </a:r>
            <a:r>
              <a:rPr lang="tr-TR" sz="1500" i="1" dirty="0" err="1"/>
              <a:t>Clin</a:t>
            </a:r>
            <a:r>
              <a:rPr lang="tr-TR" sz="1500" i="1" dirty="0"/>
              <a:t> </a:t>
            </a:r>
            <a:r>
              <a:rPr lang="tr-TR" sz="1500" i="1" dirty="0" err="1"/>
              <a:t>Exp</a:t>
            </a:r>
            <a:r>
              <a:rPr lang="tr-TR" sz="1500" i="1" dirty="0"/>
              <a:t> </a:t>
            </a:r>
            <a:r>
              <a:rPr lang="tr-TR" sz="1500" i="1" dirty="0" err="1"/>
              <a:t>Allergy</a:t>
            </a:r>
            <a:r>
              <a:rPr lang="tr-TR" sz="1500" i="1" dirty="0"/>
              <a:t> </a:t>
            </a:r>
            <a:r>
              <a:rPr lang="tr-TR" sz="1500" i="1" dirty="0" smtClean="0"/>
              <a:t>2012;42:568–577</a:t>
            </a:r>
            <a:endParaRPr lang="tr-TR" sz="1500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88894" cy="13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Olgu-1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11 Yaş, Kız</a:t>
            </a:r>
          </a:p>
          <a:p>
            <a:r>
              <a:rPr lang="tr-TR" dirty="0" smtClean="0"/>
              <a:t>Bahçede oynarken arı sokması sonrası tüm vücutta şişlik, nefes darlığı nedeniyle ambulansla hastaneye kaldırılmış.</a:t>
            </a:r>
          </a:p>
          <a:p>
            <a:r>
              <a:rPr lang="tr-TR" dirty="0" smtClean="0"/>
              <a:t>Daha önceden arı sokması olmuş ama reaksiyon gelişmemiş.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53136"/>
            <a:ext cx="2908920" cy="1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6372200" cy="114300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Anafilaksi Acil </a:t>
            </a:r>
            <a:r>
              <a:rPr lang="tr-TR" b="1" dirty="0" smtClean="0">
                <a:solidFill>
                  <a:srgbClr val="FF0000"/>
                </a:solidFill>
              </a:rPr>
              <a:t>Yönetimi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Hastalar </a:t>
            </a:r>
            <a:r>
              <a:rPr lang="tr-TR" dirty="0"/>
              <a:t>havayolu, solunum, dolaşım yönünden </a:t>
            </a:r>
            <a:r>
              <a:rPr lang="tr-TR" dirty="0" err="1"/>
              <a:t>resüsitasyonun</a:t>
            </a:r>
            <a:r>
              <a:rPr lang="tr-TR" dirty="0"/>
              <a:t> temel prensipleri ile acil olarak </a:t>
            </a:r>
            <a:r>
              <a:rPr lang="tr-TR" dirty="0" smtClean="0"/>
              <a:t>değerlendirilmelidir</a:t>
            </a:r>
          </a:p>
          <a:p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İlk </a:t>
            </a:r>
            <a:r>
              <a:rPr lang="tr-TR" dirty="0">
                <a:solidFill>
                  <a:srgbClr val="0070C0"/>
                </a:solidFill>
              </a:rPr>
              <a:t>basamak tedavi </a:t>
            </a:r>
            <a:r>
              <a:rPr lang="tr-TR" dirty="0"/>
              <a:t>olarak </a:t>
            </a:r>
            <a:r>
              <a:rPr lang="tr-TR" dirty="0" err="1">
                <a:solidFill>
                  <a:srgbClr val="FF0000"/>
                </a:solidFill>
              </a:rPr>
              <a:t>intramuskuler</a:t>
            </a:r>
            <a:r>
              <a:rPr lang="tr-TR" dirty="0">
                <a:solidFill>
                  <a:srgbClr val="FF0000"/>
                </a:solidFill>
              </a:rPr>
              <a:t> adrenalin</a:t>
            </a:r>
            <a:r>
              <a:rPr lang="tr-TR" dirty="0"/>
              <a:t> diğer tedaviler uygulanmadan önce </a:t>
            </a:r>
            <a:r>
              <a:rPr lang="tr-TR" dirty="0" smtClean="0"/>
              <a:t>yapılmalıdır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1"/>
            <a:ext cx="2460760" cy="18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3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en-US" sz="3000" dirty="0" smtClean="0"/>
              <a:t>İlk </a:t>
            </a:r>
            <a:r>
              <a:rPr lang="en-US" sz="3000" dirty="0" err="1">
                <a:solidFill>
                  <a:srgbClr val="FF0000"/>
                </a:solidFill>
              </a:rPr>
              <a:t>epinefrin</a:t>
            </a:r>
            <a:r>
              <a:rPr lang="en-US" sz="3000" dirty="0"/>
              <a:t> </a:t>
            </a:r>
            <a:r>
              <a:rPr lang="en-US" sz="3000" dirty="0" err="1"/>
              <a:t>enjeksiyonuna</a:t>
            </a:r>
            <a:r>
              <a:rPr lang="en-US" sz="3000" dirty="0"/>
              <a:t> </a:t>
            </a:r>
            <a:r>
              <a:rPr lang="en-US" sz="3000" dirty="0" err="1" smtClean="0"/>
              <a:t>verilen</a:t>
            </a:r>
            <a:r>
              <a:rPr lang="en-US" sz="3000" dirty="0" smtClean="0"/>
              <a:t> </a:t>
            </a:r>
            <a:r>
              <a:rPr lang="en-US" sz="3000" dirty="0" err="1"/>
              <a:t>yanıt</a:t>
            </a:r>
            <a:r>
              <a:rPr lang="en-US" sz="3000" dirty="0"/>
              <a:t> </a:t>
            </a:r>
            <a:r>
              <a:rPr lang="en-US" sz="3000" dirty="0" err="1" smtClean="0"/>
              <a:t>yetersiz</a:t>
            </a:r>
            <a:r>
              <a:rPr lang="tr-TR" sz="3000" dirty="0" smtClean="0"/>
              <a:t> i</a:t>
            </a:r>
            <a:r>
              <a:rPr lang="en-US" sz="3000" dirty="0" smtClean="0"/>
              <a:t>se </a:t>
            </a:r>
            <a:endParaRPr lang="tr-TR" sz="3000" dirty="0" smtClean="0"/>
          </a:p>
          <a:p>
            <a:pPr lvl="1"/>
            <a:endParaRPr lang="tr-TR" dirty="0" smtClean="0"/>
          </a:p>
          <a:p>
            <a:pPr lvl="1"/>
            <a:r>
              <a:rPr lang="en-US" dirty="0" smtClean="0"/>
              <a:t>5-15 </a:t>
            </a:r>
            <a:r>
              <a:rPr lang="en-US" dirty="0" err="1"/>
              <a:t>dakikalık</a:t>
            </a:r>
            <a:r>
              <a:rPr lang="en-US" dirty="0"/>
              <a:t> </a:t>
            </a:r>
            <a:r>
              <a:rPr lang="en-US" dirty="0" err="1"/>
              <a:t>aralıklarla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tekrarlanabilir</a:t>
            </a:r>
            <a:endParaRPr lang="tr-TR" dirty="0"/>
          </a:p>
          <a:p>
            <a:endParaRPr lang="tr-TR" sz="1200" i="1" dirty="0"/>
          </a:p>
          <a:p>
            <a:pPr marL="0" indent="0">
              <a:buNone/>
            </a:pP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Pediatrik hastaların % </a:t>
            </a:r>
            <a:r>
              <a:rPr lang="tr-TR" sz="2800" dirty="0"/>
              <a:t>6 </a:t>
            </a:r>
            <a:r>
              <a:rPr lang="tr-TR" sz="2800" dirty="0" smtClean="0"/>
              <a:t>- 19'u </a:t>
            </a:r>
            <a:r>
              <a:rPr lang="tr-TR" sz="2800" dirty="0"/>
              <a:t>ikinci bir doz </a:t>
            </a:r>
            <a:r>
              <a:rPr lang="tr-TR" sz="2800" dirty="0" smtClean="0"/>
              <a:t>adrenalin gerekir*</a:t>
            </a:r>
          </a:p>
          <a:p>
            <a:pPr marL="0" lvl="1" indent="0">
              <a:buNone/>
            </a:pPr>
            <a:endParaRPr lang="tr-TR" sz="1000" dirty="0" smtClean="0"/>
          </a:p>
          <a:p>
            <a:pPr marL="0" lvl="1" indent="0">
              <a:buNone/>
            </a:pPr>
            <a:endParaRPr lang="tr-TR" sz="1000" dirty="0"/>
          </a:p>
          <a:p>
            <a:pPr marL="0" lvl="1" indent="0">
              <a:buNone/>
            </a:pPr>
            <a:endParaRPr lang="tr-TR" sz="1000" dirty="0" smtClean="0"/>
          </a:p>
          <a:p>
            <a:pPr marL="0" lvl="1" indent="0">
              <a:buNone/>
            </a:pPr>
            <a:endParaRPr lang="tr-TR" sz="1000" dirty="0"/>
          </a:p>
          <a:p>
            <a:pPr marL="0" lvl="1" indent="0">
              <a:buNone/>
            </a:pPr>
            <a:endParaRPr lang="tr-TR" sz="1000" dirty="0" smtClean="0"/>
          </a:p>
          <a:p>
            <a:pPr marL="0" lvl="1" indent="0">
              <a:buNone/>
            </a:pPr>
            <a:endParaRPr lang="tr-TR" sz="1000" dirty="0"/>
          </a:p>
          <a:p>
            <a:pPr marL="0" lvl="1" indent="0">
              <a:buNone/>
            </a:pPr>
            <a:r>
              <a:rPr lang="da-DK" sz="1000" i="1" dirty="0" smtClean="0"/>
              <a:t>Simons </a:t>
            </a:r>
            <a:r>
              <a:rPr lang="da-DK" sz="1000" i="1" dirty="0"/>
              <a:t>FER, Ardusso LRF, Bilo MB, et al.</a:t>
            </a:r>
            <a:r>
              <a:rPr lang="tr-TR" sz="1000" i="1" dirty="0"/>
              <a:t> World </a:t>
            </a:r>
            <a:r>
              <a:rPr lang="tr-TR" sz="1000" i="1" dirty="0" err="1"/>
              <a:t>Allergy</a:t>
            </a:r>
            <a:r>
              <a:rPr lang="tr-TR" sz="1000" i="1" dirty="0"/>
              <a:t> </a:t>
            </a:r>
            <a:r>
              <a:rPr lang="tr-TR" sz="1000" i="1" dirty="0" err="1"/>
              <a:t>Organization</a:t>
            </a:r>
            <a:r>
              <a:rPr lang="tr-TR" sz="1000" i="1" dirty="0"/>
              <a:t> </a:t>
            </a:r>
            <a:r>
              <a:rPr lang="tr-TR" sz="1000" i="1" dirty="0" err="1"/>
              <a:t>guidelines</a:t>
            </a:r>
            <a:r>
              <a:rPr lang="tr-TR" sz="1000" i="1" dirty="0"/>
              <a:t> </a:t>
            </a:r>
            <a:r>
              <a:rPr lang="en-US" sz="1000" i="1" dirty="0"/>
              <a:t>for the assessment and management</a:t>
            </a:r>
            <a:r>
              <a:rPr lang="tr-TR" sz="1000" i="1" dirty="0"/>
              <a:t> </a:t>
            </a:r>
            <a:r>
              <a:rPr lang="en-US" sz="1000" i="1" dirty="0"/>
              <a:t>of anaphylaxis. J Allergy </a:t>
            </a:r>
            <a:r>
              <a:rPr lang="en-US" sz="1000" i="1" dirty="0" err="1"/>
              <a:t>Clin</a:t>
            </a:r>
            <a:r>
              <a:rPr lang="en-US" sz="1000" i="1" dirty="0"/>
              <a:t> </a:t>
            </a:r>
            <a:r>
              <a:rPr lang="en-US" sz="1000" i="1" dirty="0" err="1"/>
              <a:t>Immunol</a:t>
            </a:r>
            <a:r>
              <a:rPr lang="en-US" sz="1000" i="1" dirty="0"/>
              <a:t>.</a:t>
            </a:r>
            <a:r>
              <a:rPr lang="tr-TR" sz="1000" i="1" dirty="0"/>
              <a:t> 2011;127:587–593, e1–e22</a:t>
            </a:r>
          </a:p>
          <a:p>
            <a:pPr marL="0" indent="0">
              <a:buNone/>
            </a:pPr>
            <a:r>
              <a:rPr lang="tr-TR" sz="1000" dirty="0" smtClean="0"/>
              <a:t>*</a:t>
            </a:r>
            <a:r>
              <a:rPr lang="tr-TR" sz="1000" i="1" dirty="0" err="1" smtClean="0">
                <a:latin typeface="BulldogStd"/>
              </a:rPr>
              <a:t>Huang</a:t>
            </a:r>
            <a:r>
              <a:rPr lang="tr-TR" sz="1000" i="1" dirty="0" smtClean="0">
                <a:latin typeface="BulldogStd"/>
              </a:rPr>
              <a:t> </a:t>
            </a:r>
            <a:r>
              <a:rPr lang="tr-TR" sz="1000" i="1" dirty="0">
                <a:latin typeface="BulldogStd"/>
              </a:rPr>
              <a:t>F, </a:t>
            </a:r>
            <a:r>
              <a:rPr lang="tr-TR" sz="1000" i="1" dirty="0" err="1">
                <a:latin typeface="BulldogStd"/>
              </a:rPr>
              <a:t>Chawla</a:t>
            </a:r>
            <a:r>
              <a:rPr lang="tr-TR" sz="1000" i="1" dirty="0">
                <a:latin typeface="BulldogStd"/>
              </a:rPr>
              <a:t> K, </a:t>
            </a:r>
            <a:r>
              <a:rPr lang="tr-TR" sz="1000" i="1" dirty="0" err="1">
                <a:latin typeface="BulldogStd"/>
              </a:rPr>
              <a:t>J</a:t>
            </a:r>
            <a:r>
              <a:rPr lang="tr-TR" sz="1000" i="1" dirty="0" err="1">
                <a:latin typeface="STIXGeneral-Regular"/>
              </a:rPr>
              <a:t>a</a:t>
            </a:r>
            <a:r>
              <a:rPr lang="tr-TR" sz="1000" i="1" dirty="0" err="1">
                <a:latin typeface="BulldogStd"/>
              </a:rPr>
              <a:t>rvinen</a:t>
            </a:r>
            <a:r>
              <a:rPr lang="tr-TR" sz="1000" i="1" dirty="0">
                <a:latin typeface="BulldogStd"/>
              </a:rPr>
              <a:t> </a:t>
            </a:r>
            <a:r>
              <a:rPr lang="tr-TR" sz="1000" i="1" dirty="0" smtClean="0">
                <a:latin typeface="BulldogStd"/>
              </a:rPr>
              <a:t>KM,</a:t>
            </a:r>
            <a:r>
              <a:rPr lang="en-US" sz="1000" i="1" dirty="0" smtClean="0">
                <a:latin typeface="BulldogStd"/>
              </a:rPr>
              <a:t>Nowak-</a:t>
            </a:r>
            <a:r>
              <a:rPr lang="en-US" sz="1000" i="1" dirty="0" err="1" smtClean="0">
                <a:latin typeface="BulldogStd"/>
              </a:rPr>
              <a:t>W</a:t>
            </a:r>
            <a:r>
              <a:rPr lang="en-US" sz="1000" i="1" dirty="0" err="1" smtClean="0">
                <a:latin typeface="STIXGeneral-Regular"/>
              </a:rPr>
              <a:t>ę</a:t>
            </a:r>
            <a:r>
              <a:rPr lang="en-US" sz="1000" i="1" dirty="0" err="1" smtClean="0">
                <a:latin typeface="BulldogStd"/>
              </a:rPr>
              <a:t>grzyn</a:t>
            </a:r>
            <a:r>
              <a:rPr lang="en-US" sz="1000" i="1" dirty="0" smtClean="0">
                <a:latin typeface="BulldogStd"/>
              </a:rPr>
              <a:t> </a:t>
            </a:r>
            <a:r>
              <a:rPr lang="en-US" sz="1000" i="1" dirty="0">
                <a:latin typeface="BulldogStd"/>
              </a:rPr>
              <a:t>A. Anaphylaxis in </a:t>
            </a:r>
            <a:r>
              <a:rPr lang="en-US" sz="1000" i="1" dirty="0" smtClean="0">
                <a:latin typeface="BulldogStd"/>
              </a:rPr>
              <a:t>a</a:t>
            </a:r>
            <a:r>
              <a:rPr lang="tr-TR" sz="1000" i="1" dirty="0" smtClean="0">
                <a:latin typeface="BulldogStd"/>
              </a:rPr>
              <a:t> </a:t>
            </a:r>
            <a:r>
              <a:rPr lang="en-US" sz="1000" i="1" dirty="0" smtClean="0">
                <a:latin typeface="BulldogStd"/>
              </a:rPr>
              <a:t>New </a:t>
            </a:r>
            <a:r>
              <a:rPr lang="en-US" sz="1000" i="1" dirty="0">
                <a:latin typeface="BulldogStd"/>
              </a:rPr>
              <a:t>York City pediatric </a:t>
            </a:r>
            <a:r>
              <a:rPr lang="en-US" sz="1000" i="1" dirty="0" smtClean="0">
                <a:latin typeface="BulldogStd"/>
              </a:rPr>
              <a:t>emergency</a:t>
            </a:r>
            <a:r>
              <a:rPr lang="tr-TR" sz="1000" i="1" dirty="0" smtClean="0">
                <a:latin typeface="BulldogStd"/>
              </a:rPr>
              <a:t> </a:t>
            </a:r>
            <a:r>
              <a:rPr lang="tr-TR" sz="1000" i="1" dirty="0" err="1" smtClean="0">
                <a:latin typeface="BulldogStd"/>
              </a:rPr>
              <a:t>department</a:t>
            </a:r>
            <a:r>
              <a:rPr lang="tr-TR" sz="1000" i="1" dirty="0">
                <a:latin typeface="BulldogStd"/>
              </a:rPr>
              <a:t>: </a:t>
            </a:r>
            <a:r>
              <a:rPr lang="tr-TR" sz="1000" i="1" dirty="0" err="1">
                <a:latin typeface="BulldogStd"/>
              </a:rPr>
              <a:t>triggers</a:t>
            </a:r>
            <a:r>
              <a:rPr lang="tr-TR" sz="1000" i="1" dirty="0">
                <a:latin typeface="BulldogStd"/>
              </a:rPr>
              <a:t>, </a:t>
            </a:r>
            <a:r>
              <a:rPr lang="tr-TR" sz="1000" i="1" dirty="0" err="1" smtClean="0">
                <a:latin typeface="BulldogStd"/>
              </a:rPr>
              <a:t>treatments</a:t>
            </a:r>
            <a:r>
              <a:rPr lang="tr-TR" sz="1000" i="1" dirty="0" smtClean="0">
                <a:latin typeface="BulldogStd"/>
              </a:rPr>
              <a:t>, </a:t>
            </a:r>
            <a:r>
              <a:rPr lang="en-US" sz="1000" i="1" dirty="0" smtClean="0">
                <a:latin typeface="BulldogStd"/>
              </a:rPr>
              <a:t>and </a:t>
            </a:r>
            <a:r>
              <a:rPr lang="en-US" sz="1000" i="1" dirty="0">
                <a:latin typeface="BulldogStd"/>
              </a:rPr>
              <a:t>outcomes. </a:t>
            </a:r>
            <a:r>
              <a:rPr lang="en-US" sz="1000" i="1" dirty="0">
                <a:latin typeface="BulldogStd-Italic"/>
              </a:rPr>
              <a:t>J Allergy </a:t>
            </a:r>
            <a:r>
              <a:rPr lang="en-US" sz="1000" i="1" dirty="0" err="1">
                <a:latin typeface="BulldogStd-Italic"/>
              </a:rPr>
              <a:t>Clin</a:t>
            </a:r>
            <a:r>
              <a:rPr lang="en-US" sz="1000" i="1" dirty="0">
                <a:latin typeface="BulldogStd-Italic"/>
              </a:rPr>
              <a:t> </a:t>
            </a:r>
            <a:r>
              <a:rPr lang="en-US" sz="1000" i="1" dirty="0" err="1" smtClean="0">
                <a:latin typeface="BulldogStd-Italic"/>
              </a:rPr>
              <a:t>Immunol</a:t>
            </a:r>
            <a:r>
              <a:rPr lang="en-US" sz="1000" i="1" dirty="0" smtClean="0">
                <a:latin typeface="BulldogStd"/>
              </a:rPr>
              <a:t>.</a:t>
            </a:r>
            <a:r>
              <a:rPr lang="tr-TR" sz="1000" i="1" dirty="0" smtClean="0">
                <a:latin typeface="BulldogStd"/>
              </a:rPr>
              <a:t> 2012;129(1</a:t>
            </a:r>
            <a:r>
              <a:rPr lang="tr-TR" sz="1000" i="1" dirty="0">
                <a:latin typeface="BulldogStd"/>
              </a:rPr>
              <a:t>):162–168.e1–e3</a:t>
            </a:r>
            <a:endParaRPr lang="tr-TR" sz="1000" i="1" dirty="0"/>
          </a:p>
        </p:txBody>
      </p:sp>
    </p:spTree>
    <p:extLst>
      <p:ext uri="{BB962C8B-B14F-4D97-AF65-F5344CB8AC3E}">
        <p14:creationId xmlns:p14="http://schemas.microsoft.com/office/powerpoint/2010/main" val="41586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err="1" smtClean="0">
                <a:solidFill>
                  <a:srgbClr val="0070C0"/>
                </a:solidFill>
              </a:rPr>
              <a:t>Fatal</a:t>
            </a:r>
            <a:r>
              <a:rPr lang="tr-TR" b="1" dirty="0" smtClean="0">
                <a:solidFill>
                  <a:srgbClr val="0070C0"/>
                </a:solidFill>
              </a:rPr>
              <a:t> Anafilaksi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</a:t>
            </a:r>
            <a:r>
              <a:rPr lang="tr-TR" dirty="0"/>
              <a:t>sık bulgular </a:t>
            </a:r>
            <a:endParaRPr lang="tr-TR" dirty="0" smtClean="0"/>
          </a:p>
          <a:p>
            <a:pPr lvl="1"/>
            <a:r>
              <a:rPr lang="tr-TR" dirty="0" smtClean="0"/>
              <a:t>Solunum </a:t>
            </a:r>
            <a:r>
              <a:rPr lang="tr-TR" dirty="0" err="1" smtClean="0"/>
              <a:t>arresti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KVS </a:t>
            </a:r>
            <a:r>
              <a:rPr lang="tr-TR" dirty="0" err="1" smtClean="0"/>
              <a:t>kollaps</a:t>
            </a:r>
            <a:r>
              <a:rPr lang="tr-TR" dirty="0" smtClean="0"/>
              <a:t> ile şok</a:t>
            </a:r>
          </a:p>
          <a:p>
            <a:r>
              <a:rPr lang="tr-TR" dirty="0" smtClean="0"/>
              <a:t>Gıda ilişkili anafilaksi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enelde solunum </a:t>
            </a:r>
            <a:r>
              <a:rPr lang="tr-TR" dirty="0" err="1" smtClean="0"/>
              <a:t>arrest</a:t>
            </a:r>
            <a:endParaRPr lang="tr-TR" dirty="0" smtClean="0"/>
          </a:p>
          <a:p>
            <a:r>
              <a:rPr lang="tr-TR" dirty="0" err="1" smtClean="0"/>
              <a:t>Venom</a:t>
            </a:r>
            <a:r>
              <a:rPr lang="tr-TR" dirty="0" smtClean="0"/>
              <a:t>-ilaç nedenli</a:t>
            </a:r>
          </a:p>
          <a:p>
            <a:pPr lvl="1"/>
            <a:r>
              <a:rPr lang="tr-TR" dirty="0"/>
              <a:t>S</a:t>
            </a:r>
            <a:r>
              <a:rPr lang="tr-TR" dirty="0" smtClean="0"/>
              <a:t>olunum bulguları olmadan şok</a:t>
            </a:r>
          </a:p>
          <a:p>
            <a:r>
              <a:rPr lang="tr-TR" dirty="0"/>
              <a:t>Adrenalin uygulamasında gecikme </a:t>
            </a:r>
            <a:r>
              <a:rPr lang="tr-TR" dirty="0" smtClean="0"/>
              <a:t>ile ilişkili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17" y="611488"/>
            <a:ext cx="2816932" cy="18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endParaRPr lang="tr-TR" sz="2800" i="1" dirty="0" smtClean="0">
              <a:solidFill>
                <a:srgbClr val="FF0000"/>
              </a:solidFill>
            </a:endParaRPr>
          </a:p>
          <a:p>
            <a:r>
              <a:rPr lang="tr-TR" sz="2800" i="1" dirty="0" err="1" smtClean="0">
                <a:solidFill>
                  <a:srgbClr val="FF0000"/>
                </a:solidFill>
              </a:rPr>
              <a:t>Bifazik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r>
              <a:rPr lang="tr-TR" sz="2800" i="1" dirty="0">
                <a:solidFill>
                  <a:srgbClr val="FF0000"/>
                </a:solidFill>
              </a:rPr>
              <a:t>anafilaksi </a:t>
            </a:r>
            <a:r>
              <a:rPr lang="tr-TR" dirty="0"/>
              <a:t> </a:t>
            </a:r>
            <a:r>
              <a:rPr lang="tr-TR" sz="2800" dirty="0" smtClean="0"/>
              <a:t>bulgular </a:t>
            </a:r>
            <a:r>
              <a:rPr lang="tr-TR" sz="2800" dirty="0"/>
              <a:t>tamamen düzeldikten saatler sonra yeni bir </a:t>
            </a:r>
            <a:r>
              <a:rPr lang="tr-TR" sz="2800" dirty="0" err="1"/>
              <a:t>epizod</a:t>
            </a:r>
            <a:r>
              <a:rPr lang="tr-TR" sz="2800" dirty="0"/>
              <a:t> </a:t>
            </a:r>
            <a:endParaRPr lang="tr-TR" sz="2800" dirty="0" smtClean="0"/>
          </a:p>
          <a:p>
            <a:pPr lvl="1"/>
            <a:r>
              <a:rPr lang="tr-TR" sz="2400" dirty="0" err="1" smtClean="0"/>
              <a:t>Pediyatrik</a:t>
            </a:r>
            <a:r>
              <a:rPr lang="tr-TR" sz="2400" dirty="0" smtClean="0"/>
              <a:t> </a:t>
            </a:r>
            <a:r>
              <a:rPr lang="tr-TR" sz="2400" dirty="0"/>
              <a:t>hastaların % 11'inde bildirilmiştir.</a:t>
            </a:r>
          </a:p>
          <a:p>
            <a:pPr lvl="1"/>
            <a:r>
              <a:rPr lang="tr-TR" sz="2400" dirty="0" err="1"/>
              <a:t>Venom</a:t>
            </a:r>
            <a:r>
              <a:rPr lang="tr-TR" sz="2400" dirty="0"/>
              <a:t> veya ilaç anafilaksisinde gıda ilişkiliye göre daha </a:t>
            </a:r>
            <a:r>
              <a:rPr lang="tr-TR" sz="2400" dirty="0" smtClean="0"/>
              <a:t>sık</a:t>
            </a:r>
          </a:p>
          <a:p>
            <a:pPr lvl="1"/>
            <a:r>
              <a:rPr lang="tr-TR" sz="2400" dirty="0" smtClean="0"/>
              <a:t>Genellikle </a:t>
            </a:r>
            <a:r>
              <a:rPr lang="tr-TR" sz="2400" dirty="0"/>
              <a:t>4-12 saat içinde </a:t>
            </a:r>
            <a:r>
              <a:rPr lang="tr-TR" sz="2400" dirty="0" smtClean="0"/>
              <a:t>(1-72 saat görülebilir)</a:t>
            </a:r>
          </a:p>
          <a:p>
            <a:pPr lvl="1"/>
            <a:r>
              <a:rPr lang="tr-TR" sz="2400" dirty="0" smtClean="0"/>
              <a:t>İlk </a:t>
            </a:r>
            <a:r>
              <a:rPr lang="tr-TR" sz="2400" dirty="0"/>
              <a:t>semptom ve bulgulardan daha ciddi </a:t>
            </a:r>
            <a:r>
              <a:rPr lang="tr-TR" sz="2400" dirty="0" smtClean="0"/>
              <a:t>olabilir</a:t>
            </a:r>
          </a:p>
          <a:p>
            <a:endParaRPr lang="tr-TR" sz="2800" dirty="0" smtClean="0"/>
          </a:p>
          <a:p>
            <a:pPr>
              <a:buClr>
                <a:srgbClr val="FF0000"/>
              </a:buClr>
              <a:buSzPct val="200000"/>
              <a:buFont typeface="Calibri" panose="020F0502020204030204" pitchFamily="34" charset="0"/>
              <a:buChar char="!"/>
            </a:pPr>
            <a:r>
              <a:rPr lang="tr-TR" sz="2800" dirty="0" smtClean="0"/>
              <a:t>Adrenalin </a:t>
            </a:r>
            <a:r>
              <a:rPr lang="tr-TR" sz="2800" dirty="0"/>
              <a:t>uygulamada gecikme ve yetersiz uygulanmış adrenalin </a:t>
            </a:r>
            <a:r>
              <a:rPr lang="tr-TR" sz="2800" dirty="0" smtClean="0"/>
              <a:t>riski arttırmakta</a:t>
            </a:r>
          </a:p>
          <a:p>
            <a:pPr marL="0" indent="0">
              <a:buNone/>
            </a:pPr>
            <a:endParaRPr lang="tr-TR" sz="2800" i="1" dirty="0" smtClean="0">
              <a:solidFill>
                <a:srgbClr val="FF0000"/>
              </a:solidFill>
            </a:endParaRPr>
          </a:p>
          <a:p>
            <a:endParaRPr lang="tr-TR" sz="280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tr-TR" sz="1000" i="1" dirty="0" smtClean="0">
                <a:solidFill>
                  <a:prstClr val="black"/>
                </a:solidFill>
              </a:rPr>
              <a:t>1.Tole </a:t>
            </a:r>
            <a:r>
              <a:rPr lang="tr-TR" sz="1000" i="1" dirty="0">
                <a:solidFill>
                  <a:prstClr val="black"/>
                </a:solidFill>
              </a:rPr>
              <a:t>JW, </a:t>
            </a:r>
            <a:r>
              <a:rPr lang="tr-TR" sz="1000" i="1" dirty="0" err="1">
                <a:solidFill>
                  <a:prstClr val="black"/>
                </a:solidFill>
              </a:rPr>
              <a:t>Lieberman</a:t>
            </a:r>
            <a:r>
              <a:rPr lang="tr-TR" sz="1000" i="1" dirty="0">
                <a:solidFill>
                  <a:prstClr val="black"/>
                </a:solidFill>
              </a:rPr>
              <a:t> P. </a:t>
            </a:r>
            <a:r>
              <a:rPr lang="tr-TR" sz="1000" i="1" dirty="0" err="1">
                <a:solidFill>
                  <a:prstClr val="black"/>
                </a:solidFill>
              </a:rPr>
              <a:t>Biphasic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anaphylaxis</a:t>
            </a:r>
            <a:r>
              <a:rPr lang="tr-TR" sz="1000" i="1" dirty="0">
                <a:solidFill>
                  <a:prstClr val="black"/>
                </a:solidFill>
              </a:rPr>
              <a:t>: </a:t>
            </a:r>
            <a:r>
              <a:rPr lang="tr-TR" sz="1000" i="1" dirty="0" err="1">
                <a:solidFill>
                  <a:prstClr val="black"/>
                </a:solidFill>
              </a:rPr>
              <a:t>review</a:t>
            </a:r>
            <a:r>
              <a:rPr lang="tr-TR" sz="1000" i="1" dirty="0">
                <a:solidFill>
                  <a:prstClr val="black"/>
                </a:solidFill>
              </a:rPr>
              <a:t> of </a:t>
            </a:r>
            <a:r>
              <a:rPr lang="tr-TR" sz="1000" i="1" dirty="0" err="1">
                <a:solidFill>
                  <a:prstClr val="black"/>
                </a:solidFill>
              </a:rPr>
              <a:t>incidence</a:t>
            </a:r>
            <a:r>
              <a:rPr lang="tr-TR" sz="1000" i="1" dirty="0">
                <a:solidFill>
                  <a:prstClr val="black"/>
                </a:solidFill>
              </a:rPr>
              <a:t>, </a:t>
            </a:r>
            <a:r>
              <a:rPr lang="tr-TR" sz="1000" i="1" dirty="0" err="1">
                <a:solidFill>
                  <a:prstClr val="black"/>
                </a:solidFill>
              </a:rPr>
              <a:t>clinical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predictors</a:t>
            </a:r>
            <a:r>
              <a:rPr lang="tr-TR" sz="1000" i="1" dirty="0">
                <a:solidFill>
                  <a:prstClr val="black"/>
                </a:solidFill>
              </a:rPr>
              <a:t>, </a:t>
            </a:r>
            <a:r>
              <a:rPr lang="tr-TR" sz="1000" i="1" dirty="0" err="1">
                <a:solidFill>
                  <a:prstClr val="black"/>
                </a:solidFill>
              </a:rPr>
              <a:t>and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observation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recommendations</a:t>
            </a:r>
            <a:r>
              <a:rPr lang="tr-TR" sz="1000" i="1" dirty="0">
                <a:solidFill>
                  <a:prstClr val="black"/>
                </a:solidFill>
              </a:rPr>
              <a:t>. </a:t>
            </a:r>
            <a:r>
              <a:rPr lang="tr-TR" sz="1000" i="1" dirty="0" err="1">
                <a:solidFill>
                  <a:prstClr val="black"/>
                </a:solidFill>
              </a:rPr>
              <a:t>Immunol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Allergy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Clin</a:t>
            </a:r>
            <a:r>
              <a:rPr lang="tr-TR" sz="1000" i="1" dirty="0">
                <a:solidFill>
                  <a:prstClr val="black"/>
                </a:solidFill>
              </a:rPr>
              <a:t> North </a:t>
            </a:r>
            <a:r>
              <a:rPr lang="tr-TR" sz="1000" i="1" dirty="0" err="1">
                <a:solidFill>
                  <a:prstClr val="black"/>
                </a:solidFill>
              </a:rPr>
              <a:t>Am</a:t>
            </a:r>
            <a:r>
              <a:rPr lang="tr-TR" sz="1000" i="1" dirty="0">
                <a:solidFill>
                  <a:prstClr val="black"/>
                </a:solidFill>
              </a:rPr>
              <a:t> 2007;27:309–26,</a:t>
            </a:r>
          </a:p>
          <a:p>
            <a:pPr marL="0" lvl="0" indent="0">
              <a:buNone/>
            </a:pPr>
            <a:r>
              <a:rPr lang="tr-TR" sz="1000" i="1" dirty="0">
                <a:solidFill>
                  <a:prstClr val="black"/>
                </a:solidFill>
              </a:rPr>
              <a:t>2.Kemp SF. </a:t>
            </a:r>
            <a:r>
              <a:rPr lang="tr-TR" sz="1000" i="1" dirty="0" err="1">
                <a:solidFill>
                  <a:prstClr val="black"/>
                </a:solidFill>
              </a:rPr>
              <a:t>The</a:t>
            </a:r>
            <a:r>
              <a:rPr lang="tr-TR" sz="1000" i="1" dirty="0">
                <a:solidFill>
                  <a:prstClr val="black"/>
                </a:solidFill>
              </a:rPr>
              <a:t> post-</a:t>
            </a:r>
            <a:r>
              <a:rPr lang="tr-TR" sz="1000" i="1" dirty="0" err="1">
                <a:solidFill>
                  <a:prstClr val="black"/>
                </a:solidFill>
              </a:rPr>
              <a:t>anaphylaxis</a:t>
            </a:r>
            <a:r>
              <a:rPr lang="tr-TR" sz="1000" i="1" dirty="0">
                <a:solidFill>
                  <a:prstClr val="black"/>
                </a:solidFill>
              </a:rPr>
              <a:t> dilemma: how </a:t>
            </a:r>
            <a:r>
              <a:rPr lang="tr-TR" sz="1000" i="1" dirty="0" err="1">
                <a:solidFill>
                  <a:prstClr val="black"/>
                </a:solidFill>
              </a:rPr>
              <a:t>long</a:t>
            </a:r>
            <a:r>
              <a:rPr lang="tr-TR" sz="1000" i="1" dirty="0">
                <a:solidFill>
                  <a:prstClr val="black"/>
                </a:solidFill>
              </a:rPr>
              <a:t> is </a:t>
            </a:r>
            <a:r>
              <a:rPr lang="tr-TR" sz="1000" i="1" dirty="0" err="1">
                <a:solidFill>
                  <a:prstClr val="black"/>
                </a:solidFill>
              </a:rPr>
              <a:t>long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enough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to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observe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apatient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after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resolution</a:t>
            </a:r>
            <a:r>
              <a:rPr lang="tr-TR" sz="1000" i="1" dirty="0">
                <a:solidFill>
                  <a:prstClr val="black"/>
                </a:solidFill>
              </a:rPr>
              <a:t> of </a:t>
            </a:r>
            <a:r>
              <a:rPr lang="tr-TR" sz="1000" i="1" dirty="0" err="1">
                <a:solidFill>
                  <a:prstClr val="black"/>
                </a:solidFill>
              </a:rPr>
              <a:t>symptoms</a:t>
            </a:r>
            <a:r>
              <a:rPr lang="tr-TR" sz="1000" i="1" dirty="0">
                <a:solidFill>
                  <a:prstClr val="black"/>
                </a:solidFill>
              </a:rPr>
              <a:t>? </a:t>
            </a:r>
            <a:r>
              <a:rPr lang="tr-TR" sz="1000" i="1" dirty="0" err="1">
                <a:solidFill>
                  <a:prstClr val="black"/>
                </a:solidFill>
              </a:rPr>
              <a:t>Curr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Allergy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Asthma</a:t>
            </a:r>
            <a:r>
              <a:rPr lang="tr-TR" sz="1000" i="1" dirty="0">
                <a:solidFill>
                  <a:prstClr val="black"/>
                </a:solidFill>
              </a:rPr>
              <a:t> </a:t>
            </a:r>
            <a:r>
              <a:rPr lang="tr-TR" sz="1000" i="1" dirty="0" err="1">
                <a:solidFill>
                  <a:prstClr val="black"/>
                </a:solidFill>
              </a:rPr>
              <a:t>Rep</a:t>
            </a:r>
            <a:r>
              <a:rPr lang="tr-TR" sz="1000" i="1" dirty="0">
                <a:solidFill>
                  <a:prstClr val="black"/>
                </a:solidFill>
              </a:rPr>
              <a:t> 2008;8:45–8</a:t>
            </a:r>
            <a:r>
              <a:rPr lang="tr-TR" sz="1000" i="1" dirty="0" smtClean="0">
                <a:solidFill>
                  <a:prstClr val="black"/>
                </a:solidFill>
              </a:rPr>
              <a:t>.</a:t>
            </a:r>
            <a:endParaRPr lang="tr-TR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79512" y="5517232"/>
            <a:ext cx="881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i="1" dirty="0"/>
          </a:p>
          <a:p>
            <a:r>
              <a:rPr lang="pt-BR" sz="1200" i="1" dirty="0"/>
              <a:t>Fleming JT, Clark S, Camargo CA Jr,</a:t>
            </a:r>
            <a:r>
              <a:rPr lang="en-US" sz="1200" i="1" dirty="0"/>
              <a:t>Rudders SA. Early treatment of </a:t>
            </a:r>
            <a:r>
              <a:rPr lang="tr-TR" sz="1200" i="1" dirty="0"/>
              <a:t>f</a:t>
            </a:r>
            <a:r>
              <a:rPr lang="en-US" sz="1200" i="1" dirty="0" err="1"/>
              <a:t>oodinduced</a:t>
            </a:r>
            <a:r>
              <a:rPr lang="tr-TR" sz="1200" i="1" dirty="0"/>
              <a:t> </a:t>
            </a:r>
            <a:r>
              <a:rPr lang="tr-TR" sz="1200" i="1" dirty="0" err="1"/>
              <a:t>anaphylaxis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epinephrine</a:t>
            </a:r>
            <a:r>
              <a:rPr lang="tr-TR" sz="1200" i="1" dirty="0"/>
              <a:t> </a:t>
            </a:r>
            <a:r>
              <a:rPr lang="en-US" sz="1200" i="1" dirty="0"/>
              <a:t>is associated with a lower risk of</a:t>
            </a:r>
            <a:r>
              <a:rPr lang="tr-TR" sz="1200" i="1" dirty="0"/>
              <a:t> </a:t>
            </a:r>
            <a:r>
              <a:rPr lang="tr-TR" sz="1200" i="1" dirty="0" err="1"/>
              <a:t>hospitalization</a:t>
            </a:r>
            <a:r>
              <a:rPr lang="tr-TR" sz="1200" i="1" dirty="0"/>
              <a:t>. J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Immunol</a:t>
            </a:r>
            <a:r>
              <a:rPr lang="tr-TR" sz="1200" i="1" dirty="0"/>
              <a:t> </a:t>
            </a:r>
            <a:r>
              <a:rPr lang="tr-TR" sz="1200" i="1" dirty="0" err="1"/>
              <a:t>Pract</a:t>
            </a:r>
            <a:r>
              <a:rPr lang="tr-TR" sz="1200" i="1" dirty="0"/>
              <a:t>. 2015;3(1):57–6</a:t>
            </a:r>
            <a:r>
              <a:rPr lang="tr-TR" sz="1200" dirty="0"/>
              <a:t>2</a:t>
            </a:r>
          </a:p>
          <a:p>
            <a:r>
              <a:rPr lang="nb-NO" sz="1200" i="1" dirty="0"/>
              <a:t>Sampson HA, Mendelson L, Rosen</a:t>
            </a:r>
            <a:r>
              <a:rPr lang="tr-TR" sz="1200" i="1" dirty="0"/>
              <a:t> </a:t>
            </a:r>
            <a:r>
              <a:rPr lang="en-US" sz="1200" i="1" dirty="0"/>
              <a:t>JP. Fatal and near-fatal anaphylactic</a:t>
            </a:r>
            <a:r>
              <a:rPr lang="tr-TR" sz="1200" i="1" dirty="0"/>
              <a:t> </a:t>
            </a:r>
            <a:r>
              <a:rPr lang="en-US" sz="1200" i="1" dirty="0"/>
              <a:t>reactions to food in children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adolescents</a:t>
            </a:r>
            <a:r>
              <a:rPr lang="tr-TR" sz="1200" i="1" dirty="0"/>
              <a:t>. N </a:t>
            </a:r>
            <a:r>
              <a:rPr lang="tr-TR" sz="1200" i="1" dirty="0" err="1"/>
              <a:t>Engl</a:t>
            </a:r>
            <a:r>
              <a:rPr lang="tr-TR" sz="1200" i="1" dirty="0"/>
              <a:t> J </a:t>
            </a:r>
            <a:r>
              <a:rPr lang="tr-TR" sz="1200" i="1" dirty="0" err="1"/>
              <a:t>Med</a:t>
            </a:r>
            <a:r>
              <a:rPr lang="tr-TR" sz="1200" i="1" dirty="0"/>
              <a:t>. 1992;327(6):380–384</a:t>
            </a:r>
          </a:p>
          <a:p>
            <a:endParaRPr lang="tr-TR" sz="1200" dirty="0"/>
          </a:p>
        </p:txBody>
      </p:sp>
      <p:graphicFrame>
        <p:nvGraphicFramePr>
          <p:cNvPr id="22" name="İçerik Yer Tutucusu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0692796"/>
              </p:ext>
            </p:extLst>
          </p:nvPr>
        </p:nvGraphicFramePr>
        <p:xfrm>
          <a:off x="4860032" y="54868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İçerik Yer Tutucusu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1600508"/>
              </p:ext>
            </p:extLst>
          </p:nvPr>
        </p:nvGraphicFramePr>
        <p:xfrm>
          <a:off x="395536" y="54868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68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0.3 </a:t>
            </a:r>
            <a:r>
              <a:rPr lang="tr-TR" dirty="0"/>
              <a:t>mg IM </a:t>
            </a:r>
            <a:r>
              <a:rPr lang="tr-TR" dirty="0" smtClean="0"/>
              <a:t>Epinefrin</a:t>
            </a:r>
          </a:p>
          <a:p>
            <a:pPr lvl="1"/>
            <a:r>
              <a:rPr lang="tr-TR" dirty="0" smtClean="0"/>
              <a:t>İV epinefrine göre </a:t>
            </a:r>
            <a:r>
              <a:rPr lang="en-US" dirty="0" smtClean="0"/>
              <a:t>10 </a:t>
            </a:r>
            <a:r>
              <a:rPr lang="tr-TR" dirty="0" smtClean="0"/>
              <a:t>kat daha güvenli </a:t>
            </a:r>
          </a:p>
          <a:p>
            <a:endParaRPr lang="tr-TR" dirty="0" smtClean="0"/>
          </a:p>
          <a:p>
            <a:r>
              <a:rPr lang="tr-TR" dirty="0" err="1" smtClean="0"/>
              <a:t>Ç</a:t>
            </a:r>
            <a:r>
              <a:rPr lang="en-US" dirty="0" err="1" smtClean="0"/>
              <a:t>ocuklarda</a:t>
            </a:r>
            <a:r>
              <a:rPr lang="en-US" dirty="0" smtClean="0"/>
              <a:t> IM </a:t>
            </a:r>
            <a:r>
              <a:rPr lang="en-US" dirty="0" err="1"/>
              <a:t>epinefrininin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tr-TR" dirty="0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tr-TR" dirty="0" smtClean="0"/>
              <a:t>si </a:t>
            </a:r>
            <a:r>
              <a:rPr lang="en-US" dirty="0" smtClean="0"/>
              <a:t>nadir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Anafilakside</a:t>
            </a:r>
            <a:r>
              <a:rPr lang="en-US" dirty="0" smtClean="0"/>
              <a:t>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dirty="0" err="1" smtClean="0"/>
              <a:t>tedavisi</a:t>
            </a:r>
            <a:r>
              <a:rPr lang="tr-TR" dirty="0" smtClean="0"/>
              <a:t> için </a:t>
            </a:r>
            <a:r>
              <a:rPr lang="en-US" dirty="0" err="1" smtClean="0"/>
              <a:t>kontrendikasyon</a:t>
            </a:r>
            <a:r>
              <a:rPr lang="en-US" dirty="0" smtClean="0"/>
              <a:t> </a:t>
            </a:r>
            <a:r>
              <a:rPr lang="tr-TR" dirty="0" smtClean="0"/>
              <a:t>yok</a:t>
            </a:r>
          </a:p>
          <a:p>
            <a:endParaRPr lang="tr-TR" sz="1000" i="1" dirty="0" smtClean="0"/>
          </a:p>
          <a:p>
            <a:endParaRPr lang="tr-TR" sz="1000" i="1" dirty="0"/>
          </a:p>
          <a:p>
            <a:endParaRPr lang="tr-TR" sz="1000" i="1" dirty="0" smtClean="0"/>
          </a:p>
          <a:p>
            <a:endParaRPr lang="tr-TR" sz="1000" i="1" dirty="0"/>
          </a:p>
          <a:p>
            <a:endParaRPr lang="tr-TR" sz="1000" i="1" dirty="0" smtClean="0"/>
          </a:p>
          <a:p>
            <a:r>
              <a:rPr lang="sv-SE" sz="1000" i="1" dirty="0" smtClean="0"/>
              <a:t>Campbell </a:t>
            </a:r>
            <a:r>
              <a:rPr lang="sv-SE" sz="1000" i="1" dirty="0"/>
              <a:t>RL, Bellolio MF, </a:t>
            </a:r>
            <a:r>
              <a:rPr lang="sv-SE" sz="1000" i="1" dirty="0" smtClean="0"/>
              <a:t>Knutson</a:t>
            </a:r>
            <a:r>
              <a:rPr lang="tr-TR" sz="1000" i="1" dirty="0" smtClean="0"/>
              <a:t> BD</a:t>
            </a:r>
            <a:r>
              <a:rPr lang="tr-TR" sz="1000" i="1" dirty="0"/>
              <a:t>, et al. </a:t>
            </a:r>
            <a:r>
              <a:rPr lang="tr-TR" sz="1000" i="1" dirty="0" err="1"/>
              <a:t>Epinephrine</a:t>
            </a:r>
            <a:r>
              <a:rPr lang="tr-TR" sz="1000" i="1" dirty="0"/>
              <a:t> in </a:t>
            </a:r>
            <a:r>
              <a:rPr lang="tr-TR" sz="1000" i="1" dirty="0" err="1" smtClean="0"/>
              <a:t>anaphylaxis:higher</a:t>
            </a:r>
            <a:r>
              <a:rPr lang="tr-TR" sz="1000" i="1" dirty="0" smtClean="0"/>
              <a:t> </a:t>
            </a:r>
            <a:r>
              <a:rPr lang="tr-TR" sz="1000" i="1" dirty="0"/>
              <a:t>risk of </a:t>
            </a:r>
            <a:r>
              <a:rPr lang="tr-TR" sz="1000" i="1" dirty="0" err="1" smtClean="0"/>
              <a:t>cardiovascular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complications</a:t>
            </a:r>
            <a:r>
              <a:rPr lang="tr-TR" sz="1000" i="1" dirty="0" smtClean="0"/>
              <a:t> </a:t>
            </a:r>
            <a:r>
              <a:rPr lang="tr-TR" sz="1000" i="1" dirty="0" err="1"/>
              <a:t>and</a:t>
            </a:r>
            <a:r>
              <a:rPr lang="tr-TR" sz="1000" i="1" dirty="0"/>
              <a:t> </a:t>
            </a:r>
            <a:r>
              <a:rPr lang="tr-TR" sz="1000" i="1" dirty="0" err="1"/>
              <a:t>overdose</a:t>
            </a:r>
            <a:r>
              <a:rPr lang="tr-TR" sz="1000" i="1" dirty="0"/>
              <a:t> </a:t>
            </a:r>
            <a:r>
              <a:rPr lang="tr-TR" sz="1000" i="1" dirty="0" err="1" smtClean="0"/>
              <a:t>after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administration</a:t>
            </a:r>
            <a:r>
              <a:rPr lang="tr-TR" sz="1000" i="1" dirty="0" smtClean="0"/>
              <a:t> </a:t>
            </a:r>
            <a:r>
              <a:rPr lang="tr-TR" sz="1000" i="1" dirty="0"/>
              <a:t>of </a:t>
            </a:r>
            <a:r>
              <a:rPr lang="tr-TR" sz="1000" i="1" dirty="0" err="1" smtClean="0"/>
              <a:t>intravenous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bolus</a:t>
            </a:r>
            <a:r>
              <a:rPr lang="tr-TR" sz="1000" i="1" dirty="0" smtClean="0"/>
              <a:t> </a:t>
            </a:r>
            <a:r>
              <a:rPr lang="tr-TR" sz="1000" i="1" dirty="0" err="1"/>
              <a:t>epinephrine</a:t>
            </a:r>
            <a:r>
              <a:rPr lang="tr-TR" sz="1000" i="1" dirty="0"/>
              <a:t> </a:t>
            </a:r>
            <a:r>
              <a:rPr lang="tr-TR" sz="1000" i="1" dirty="0" err="1"/>
              <a:t>compared</a:t>
            </a:r>
            <a:r>
              <a:rPr lang="tr-TR" sz="1000" i="1" dirty="0"/>
              <a:t> </a:t>
            </a:r>
            <a:r>
              <a:rPr lang="tr-TR" sz="1000" i="1" dirty="0" err="1" smtClean="0"/>
              <a:t>with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intramuscular</a:t>
            </a:r>
            <a:r>
              <a:rPr lang="tr-TR" sz="1000" i="1" dirty="0" smtClean="0"/>
              <a:t> </a:t>
            </a:r>
            <a:r>
              <a:rPr lang="tr-TR" sz="1000" i="1" dirty="0" err="1"/>
              <a:t>epinephrine</a:t>
            </a:r>
            <a:r>
              <a:rPr lang="tr-TR" sz="1000" i="1" dirty="0"/>
              <a:t>. J </a:t>
            </a:r>
            <a:r>
              <a:rPr lang="tr-TR" sz="1000" i="1" dirty="0" err="1" smtClean="0"/>
              <a:t>Allergy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Clin</a:t>
            </a:r>
            <a:r>
              <a:rPr lang="tr-TR" sz="1000" i="1" dirty="0" smtClean="0"/>
              <a:t> </a:t>
            </a:r>
            <a:r>
              <a:rPr lang="tr-TR" sz="1000" i="1" dirty="0" err="1"/>
              <a:t>Immunol</a:t>
            </a:r>
            <a:r>
              <a:rPr lang="tr-TR" sz="1000" i="1" dirty="0"/>
              <a:t> </a:t>
            </a:r>
            <a:r>
              <a:rPr lang="tr-TR" sz="1000" i="1" dirty="0" err="1"/>
              <a:t>Pract</a:t>
            </a:r>
            <a:r>
              <a:rPr lang="tr-TR" sz="1000" i="1" dirty="0"/>
              <a:t>. 2015;3(1):76–80</a:t>
            </a:r>
          </a:p>
        </p:txBody>
      </p:sp>
      <p:pic>
        <p:nvPicPr>
          <p:cNvPr id="7170" name="Picture 2" descr="C:\Users\Toshiba\Downloads\E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24" y="0"/>
            <a:ext cx="265178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&lt;7,5 kg </a:t>
            </a:r>
            <a:r>
              <a:rPr lang="tr-TR" dirty="0" err="1" smtClean="0"/>
              <a:t>infantlar</a:t>
            </a:r>
            <a:r>
              <a:rPr lang="tr-TR" dirty="0" smtClean="0"/>
              <a:t> için epinefrin kullanımında ikilem</a:t>
            </a:r>
          </a:p>
          <a:p>
            <a:pPr marL="971550" lvl="1" indent="-514350">
              <a:buFont typeface="+mj-lt"/>
              <a:buAutoNum type="arabicParenR"/>
            </a:pPr>
            <a:r>
              <a:rPr lang="tr-TR" dirty="0" smtClean="0">
                <a:solidFill>
                  <a:srgbClr val="0070C0"/>
                </a:solidFill>
              </a:rPr>
              <a:t>0,15 mg </a:t>
            </a:r>
            <a:r>
              <a:rPr lang="tr-TR" dirty="0" err="1" smtClean="0">
                <a:solidFill>
                  <a:srgbClr val="0070C0"/>
                </a:solidFill>
              </a:rPr>
              <a:t>otoenjektör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smtClean="0"/>
              <a:t>(kılavuz önerisi 7,5-15kg)</a:t>
            </a:r>
          </a:p>
          <a:p>
            <a:pPr marL="971550" lvl="1" indent="-514350">
              <a:buFont typeface="+mj-lt"/>
              <a:buAutoNum type="arabicParenR"/>
            </a:pPr>
            <a:r>
              <a:rPr lang="tr-TR" dirty="0" smtClean="0">
                <a:solidFill>
                  <a:srgbClr val="D60093"/>
                </a:solidFill>
              </a:rPr>
              <a:t>1ml enjektör ile adrenalin</a:t>
            </a:r>
          </a:p>
          <a:p>
            <a:pPr lvl="2"/>
            <a:r>
              <a:rPr lang="tr-TR" dirty="0" smtClean="0"/>
              <a:t>İlacı hazırlamak 3-5 </a:t>
            </a:r>
            <a:r>
              <a:rPr lang="tr-TR" dirty="0" err="1" smtClean="0"/>
              <a:t>dk</a:t>
            </a:r>
            <a:endParaRPr lang="tr-TR" dirty="0" smtClean="0"/>
          </a:p>
          <a:p>
            <a:pPr lvl="2"/>
            <a:r>
              <a:rPr lang="tr-TR" dirty="0" smtClean="0"/>
              <a:t>Hava ile temas nedeniyle her zaman adrenalin içermeyebilir</a:t>
            </a:r>
          </a:p>
          <a:p>
            <a:pPr lvl="2"/>
            <a:r>
              <a:rPr lang="tr-TR" dirty="0" smtClean="0"/>
              <a:t>Hazırlanmış enjektörlerde hava ile temas sonucu birkaç ayda etkin doz giderek azalır</a:t>
            </a:r>
          </a:p>
          <a:p>
            <a:pPr marL="114300" indent="0">
              <a:buNone/>
            </a:pPr>
            <a:endParaRPr lang="tr-TR" sz="2800" dirty="0" smtClean="0"/>
          </a:p>
          <a:p>
            <a:pPr marL="114300" indent="0">
              <a:buNone/>
            </a:pPr>
            <a:r>
              <a:rPr lang="tr-TR" sz="2800" dirty="0" smtClean="0"/>
              <a:t>Hasta bazında riskler ve zararlar düşünülerek karar verilmeli</a:t>
            </a:r>
          </a:p>
          <a:p>
            <a:endParaRPr lang="tr-TR" sz="1300" i="1" dirty="0" smtClean="0"/>
          </a:p>
          <a:p>
            <a:r>
              <a:rPr lang="tr-TR" sz="1300" i="1" dirty="0" err="1" smtClean="0"/>
              <a:t>Simons</a:t>
            </a:r>
            <a:r>
              <a:rPr lang="tr-TR" sz="1300" i="1" dirty="0" smtClean="0"/>
              <a:t> </a:t>
            </a:r>
            <a:r>
              <a:rPr lang="tr-TR" sz="1300" i="1" dirty="0"/>
              <a:t>FER, </a:t>
            </a:r>
            <a:r>
              <a:rPr lang="tr-TR" sz="1300" i="1" dirty="0" err="1"/>
              <a:t>Chan</a:t>
            </a:r>
            <a:r>
              <a:rPr lang="tr-TR" sz="1300" i="1" dirty="0"/>
              <a:t> ES, </a:t>
            </a:r>
            <a:r>
              <a:rPr lang="tr-TR" sz="1300" i="1" dirty="0" err="1"/>
              <a:t>Gu</a:t>
            </a:r>
            <a:r>
              <a:rPr lang="tr-TR" sz="1300" i="1" dirty="0"/>
              <a:t> X, </a:t>
            </a:r>
            <a:r>
              <a:rPr lang="tr-TR" sz="1300" i="1" dirty="0" err="1" smtClean="0"/>
              <a:t>Simons</a:t>
            </a:r>
            <a:r>
              <a:rPr lang="tr-TR" sz="1300" i="1" dirty="0" smtClean="0"/>
              <a:t> </a:t>
            </a:r>
            <a:r>
              <a:rPr lang="en-US" sz="1300" i="1" dirty="0" smtClean="0"/>
              <a:t>KJ</a:t>
            </a:r>
            <a:r>
              <a:rPr lang="en-US" sz="1300" i="1" dirty="0"/>
              <a:t>. Epinephrine for the </a:t>
            </a:r>
            <a:r>
              <a:rPr lang="en-US" sz="1300" i="1" dirty="0" smtClean="0"/>
              <a:t>out-of-hospital</a:t>
            </a:r>
            <a:r>
              <a:rPr lang="tr-TR" sz="1300" i="1" dirty="0" smtClean="0"/>
              <a:t> </a:t>
            </a:r>
            <a:r>
              <a:rPr lang="en-US" sz="1300" i="1" dirty="0" smtClean="0"/>
              <a:t>(first-aid</a:t>
            </a:r>
            <a:r>
              <a:rPr lang="en-US" sz="1300" i="1" dirty="0"/>
              <a:t>) treatment of </a:t>
            </a:r>
            <a:r>
              <a:rPr lang="en-US" sz="1300" i="1" dirty="0" smtClean="0"/>
              <a:t>anaphylaxis</a:t>
            </a:r>
            <a:r>
              <a:rPr lang="tr-TR" sz="1300" i="1" dirty="0" smtClean="0"/>
              <a:t> </a:t>
            </a:r>
            <a:r>
              <a:rPr lang="en-US" sz="1300" i="1" dirty="0" smtClean="0"/>
              <a:t>in </a:t>
            </a:r>
            <a:r>
              <a:rPr lang="en-US" sz="1300" i="1" dirty="0"/>
              <a:t>infants: is the </a:t>
            </a:r>
            <a:r>
              <a:rPr lang="en-US" sz="1300" i="1" dirty="0" smtClean="0"/>
              <a:t>ampule/syringe/needle method</a:t>
            </a:r>
            <a:r>
              <a:rPr lang="tr-TR" sz="1300" i="1" dirty="0" smtClean="0"/>
              <a:t> p</a:t>
            </a:r>
            <a:r>
              <a:rPr lang="en-US" sz="1300" i="1" dirty="0" err="1" smtClean="0"/>
              <a:t>ractical</a:t>
            </a:r>
            <a:r>
              <a:rPr lang="en-US" sz="1300" i="1" dirty="0"/>
              <a:t>? J Allergy </a:t>
            </a:r>
            <a:r>
              <a:rPr lang="en-US" sz="1300" i="1" dirty="0" err="1" smtClean="0"/>
              <a:t>Clin</a:t>
            </a:r>
            <a:r>
              <a:rPr lang="tr-TR" sz="1300" i="1" dirty="0" smtClean="0"/>
              <a:t> </a:t>
            </a:r>
            <a:r>
              <a:rPr lang="tr-TR" sz="1300" i="1" dirty="0" err="1" smtClean="0"/>
              <a:t>Immunol</a:t>
            </a:r>
            <a:r>
              <a:rPr lang="tr-TR" sz="1300" i="1" dirty="0"/>
              <a:t>. 2001;108(6):1040–1044</a:t>
            </a:r>
          </a:p>
        </p:txBody>
      </p:sp>
      <p:pic>
        <p:nvPicPr>
          <p:cNvPr id="8194" name="Picture 2" descr="C:\Users\Toshiba\Desktop\anafilaksi\page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546" r="3139" b="5620"/>
          <a:stretch/>
        </p:blipFill>
        <p:spPr bwMode="auto">
          <a:xfrm>
            <a:off x="7164288" y="94965"/>
            <a:ext cx="176230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Metilen mavisi </a:t>
            </a:r>
            <a:r>
              <a:rPr lang="tr-TR" dirty="0" err="1"/>
              <a:t>infüzyonu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Nitrik </a:t>
            </a:r>
            <a:r>
              <a:rPr lang="tr-TR" dirty="0"/>
              <a:t>oksit-siklik </a:t>
            </a:r>
            <a:r>
              <a:rPr lang="tr-TR" dirty="0" err="1"/>
              <a:t>guanozin</a:t>
            </a:r>
            <a:r>
              <a:rPr lang="tr-TR" dirty="0"/>
              <a:t> </a:t>
            </a:r>
            <a:r>
              <a:rPr lang="tr-TR" dirty="0" err="1"/>
              <a:t>monofosfat</a:t>
            </a:r>
            <a:r>
              <a:rPr lang="tr-TR" dirty="0"/>
              <a:t> yolağının seçici bir inhibitörü </a:t>
            </a:r>
            <a:endParaRPr lang="tr-TR" dirty="0" smtClean="0"/>
          </a:p>
          <a:p>
            <a:pPr lvl="1"/>
            <a:r>
              <a:rPr lang="tr-TR" dirty="0" smtClean="0"/>
              <a:t>Tedaviye </a:t>
            </a:r>
            <a:r>
              <a:rPr lang="tr-TR" dirty="0"/>
              <a:t>dirençli anafilakside </a:t>
            </a:r>
            <a:r>
              <a:rPr lang="tr-TR" dirty="0" smtClean="0"/>
              <a:t>yeni seçenek</a:t>
            </a:r>
            <a:endParaRPr lang="tr-TR" dirty="0"/>
          </a:p>
          <a:p>
            <a:pPr lvl="1"/>
            <a:r>
              <a:rPr lang="tr-TR" dirty="0" smtClean="0"/>
              <a:t>Özellikle </a:t>
            </a:r>
            <a:r>
              <a:rPr lang="tr-TR" dirty="0" err="1" smtClean="0"/>
              <a:t>distribütif</a:t>
            </a:r>
            <a:r>
              <a:rPr lang="tr-TR" dirty="0" smtClean="0"/>
              <a:t> şok </a:t>
            </a:r>
            <a:r>
              <a:rPr lang="tr-TR" dirty="0"/>
              <a:t>ve derin </a:t>
            </a:r>
            <a:r>
              <a:rPr lang="tr-TR" dirty="0" err="1"/>
              <a:t>vazodilatasyon</a:t>
            </a:r>
            <a:r>
              <a:rPr lang="tr-TR" dirty="0"/>
              <a:t> (</a:t>
            </a:r>
            <a:r>
              <a:rPr lang="tr-TR" dirty="0" err="1"/>
              <a:t>vazopleji</a:t>
            </a:r>
            <a:r>
              <a:rPr lang="tr-TR" dirty="0"/>
              <a:t>) olan hastalarda başarılı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300" i="1" dirty="0" smtClean="0"/>
              <a:t>F</a:t>
            </a:r>
            <a:r>
              <a:rPr lang="tr-TR" sz="1300" i="1" dirty="0"/>
              <a:t>. </a:t>
            </a:r>
            <a:r>
              <a:rPr lang="tr-TR" sz="1300" i="1" dirty="0" err="1"/>
              <a:t>Estelle</a:t>
            </a:r>
            <a:r>
              <a:rPr lang="tr-TR" sz="1300" i="1" dirty="0"/>
              <a:t> R. </a:t>
            </a:r>
            <a:r>
              <a:rPr lang="tr-TR" sz="1300" i="1" dirty="0" err="1"/>
              <a:t>Simons</a:t>
            </a:r>
            <a:r>
              <a:rPr lang="tr-TR" sz="1300" i="1" dirty="0"/>
              <a:t>, </a:t>
            </a:r>
            <a:r>
              <a:rPr lang="tr-TR" sz="1300" i="1" dirty="0" err="1"/>
              <a:t>Motohiro</a:t>
            </a:r>
            <a:r>
              <a:rPr lang="tr-TR" sz="1300" i="1" dirty="0"/>
              <a:t> </a:t>
            </a:r>
            <a:r>
              <a:rPr lang="tr-TR" sz="1300" i="1" dirty="0" err="1"/>
              <a:t>Ebisawa</a:t>
            </a:r>
            <a:r>
              <a:rPr lang="tr-TR" sz="1300" i="1" dirty="0"/>
              <a:t>, </a:t>
            </a:r>
            <a:r>
              <a:rPr lang="tr-TR" sz="1300" i="1" dirty="0" err="1"/>
              <a:t>Mario</a:t>
            </a:r>
            <a:r>
              <a:rPr lang="tr-TR" sz="1300" i="1" dirty="0"/>
              <a:t> </a:t>
            </a:r>
            <a:r>
              <a:rPr lang="tr-TR" sz="1300" i="1" dirty="0" err="1"/>
              <a:t>Sanchez-Borges</a:t>
            </a:r>
            <a:r>
              <a:rPr lang="tr-TR" sz="1300" i="1" dirty="0"/>
              <a:t>, Bernard Y. </a:t>
            </a:r>
            <a:r>
              <a:rPr lang="tr-TR" sz="1300" i="1" dirty="0" err="1"/>
              <a:t>Thong</a:t>
            </a:r>
            <a:r>
              <a:rPr lang="tr-TR" sz="1300" i="1" dirty="0"/>
              <a:t>, </a:t>
            </a:r>
            <a:r>
              <a:rPr lang="tr-TR" sz="1300" i="1" dirty="0" err="1"/>
              <a:t>Margitta</a:t>
            </a:r>
            <a:r>
              <a:rPr lang="tr-TR" sz="1300" i="1" dirty="0"/>
              <a:t> </a:t>
            </a:r>
            <a:r>
              <a:rPr lang="tr-TR" sz="1300" i="1" dirty="0" err="1"/>
              <a:t>Worm</a:t>
            </a:r>
            <a:r>
              <a:rPr lang="tr-TR" sz="1300" i="1" dirty="0"/>
              <a:t>, </a:t>
            </a:r>
            <a:endParaRPr lang="tr-TR" sz="1300" i="1" dirty="0" smtClean="0"/>
          </a:p>
          <a:p>
            <a:pPr marL="0" indent="0">
              <a:buNone/>
            </a:pPr>
            <a:r>
              <a:rPr lang="tr-TR" sz="1300" i="1" dirty="0" err="1" smtClean="0"/>
              <a:t>Luciana</a:t>
            </a:r>
            <a:r>
              <a:rPr lang="tr-TR" sz="1300" i="1" dirty="0"/>
              <a:t> Kase </a:t>
            </a:r>
            <a:r>
              <a:rPr lang="tr-TR" sz="1300" i="1" dirty="0" err="1"/>
              <a:t>Tanno</a:t>
            </a:r>
            <a:r>
              <a:rPr lang="tr-TR" sz="1300" i="1" dirty="0"/>
              <a:t>, Richard F. </a:t>
            </a:r>
            <a:r>
              <a:rPr lang="tr-TR" sz="1300" i="1" dirty="0" err="1"/>
              <a:t>Lockey</a:t>
            </a:r>
            <a:r>
              <a:rPr lang="tr-TR" sz="1300" i="1" dirty="0"/>
              <a:t>, </a:t>
            </a:r>
            <a:r>
              <a:rPr lang="tr-TR" sz="1300" i="1" dirty="0" err="1"/>
              <a:t>Yehia</a:t>
            </a:r>
            <a:r>
              <a:rPr lang="tr-TR" sz="1300" i="1" dirty="0"/>
              <a:t> M. El-</a:t>
            </a:r>
            <a:r>
              <a:rPr lang="tr-TR" sz="1300" i="1" dirty="0" err="1"/>
              <a:t>Gamal</a:t>
            </a:r>
            <a:r>
              <a:rPr lang="tr-TR" sz="1300" i="1" dirty="0"/>
              <a:t>, </a:t>
            </a:r>
            <a:r>
              <a:rPr lang="tr-TR" sz="1300" i="1" dirty="0" err="1"/>
              <a:t>Simon</a:t>
            </a:r>
            <a:r>
              <a:rPr lang="tr-TR" sz="1300" i="1" dirty="0"/>
              <a:t> GA Brown, </a:t>
            </a:r>
            <a:r>
              <a:rPr lang="tr-TR" sz="1300" i="1" dirty="0" err="1"/>
              <a:t>Hae</a:t>
            </a:r>
            <a:r>
              <a:rPr lang="tr-TR" sz="1300" i="1" dirty="0"/>
              <a:t>-Sim Park, </a:t>
            </a:r>
            <a:endParaRPr lang="tr-TR" sz="1300" i="1" dirty="0" smtClean="0"/>
          </a:p>
          <a:p>
            <a:pPr marL="0" indent="0">
              <a:buNone/>
            </a:pPr>
            <a:r>
              <a:rPr lang="tr-TR" sz="1300" i="1" dirty="0" smtClean="0"/>
              <a:t>Aziz </a:t>
            </a:r>
            <a:r>
              <a:rPr lang="tr-TR" sz="1300" i="1" dirty="0" err="1"/>
              <a:t>Sheikh</a:t>
            </a:r>
            <a:r>
              <a:rPr lang="tr-TR" sz="1300" i="1" dirty="0"/>
              <a:t> 2015 Update: World </a:t>
            </a:r>
            <a:r>
              <a:rPr lang="tr-TR" sz="1300" i="1" dirty="0" err="1"/>
              <a:t>Allergy</a:t>
            </a:r>
            <a:r>
              <a:rPr lang="tr-TR" sz="1300" i="1" dirty="0"/>
              <a:t> </a:t>
            </a:r>
            <a:r>
              <a:rPr lang="tr-TR" sz="1300" i="1" dirty="0" err="1"/>
              <a:t>Organization</a:t>
            </a:r>
            <a:r>
              <a:rPr lang="tr-TR" sz="1300" i="1" dirty="0"/>
              <a:t> </a:t>
            </a:r>
            <a:r>
              <a:rPr lang="tr-TR" sz="1300" i="1" dirty="0" err="1"/>
              <a:t>Guidelines</a:t>
            </a:r>
            <a:r>
              <a:rPr lang="tr-TR" sz="1300" i="1" dirty="0"/>
              <a:t> World </a:t>
            </a:r>
            <a:r>
              <a:rPr lang="tr-TR" sz="1300" i="1" dirty="0" err="1"/>
              <a:t>Allergy</a:t>
            </a:r>
            <a:r>
              <a:rPr lang="tr-TR" sz="1300" i="1" dirty="0"/>
              <a:t> Organ J. 2015; 8: 32.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542"/>
            <a:ext cx="1035328" cy="21602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250"/>
            <a:ext cx="1312540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İzlem Süresini Uzat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Antijene temas sonrası semptomların başlama süresi &gt;30 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smtClean="0"/>
              <a:t>Semptomların başlamasında sonra adrenalin yapılma süresi &gt;60 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smtClean="0"/>
              <a:t>Tedaviye yavaş cevap</a:t>
            </a:r>
          </a:p>
          <a:p>
            <a:r>
              <a:rPr lang="tr-TR" dirty="0" err="1" smtClean="0"/>
              <a:t>Bifazik</a:t>
            </a:r>
            <a:r>
              <a:rPr lang="tr-TR" dirty="0" smtClean="0"/>
              <a:t> reaksiyon öyküsü</a:t>
            </a:r>
          </a:p>
          <a:p>
            <a:r>
              <a:rPr lang="tr-TR" dirty="0" smtClean="0"/>
              <a:t>KVS hastalık, </a:t>
            </a:r>
            <a:r>
              <a:rPr lang="el-GR" dirty="0" smtClean="0"/>
              <a:t>β</a:t>
            </a:r>
            <a:r>
              <a:rPr lang="tr-TR" dirty="0" smtClean="0"/>
              <a:t> </a:t>
            </a:r>
            <a:r>
              <a:rPr lang="tr-TR" dirty="0" err="1" smtClean="0"/>
              <a:t>bloker</a:t>
            </a:r>
            <a:r>
              <a:rPr lang="tr-TR" dirty="0" smtClean="0"/>
              <a:t> alan hastalar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72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 geçmiş: Özellik yok</a:t>
            </a:r>
          </a:p>
          <a:p>
            <a:r>
              <a:rPr lang="tr-TR" dirty="0" smtClean="0"/>
              <a:t>Soy geçmiş: Özellik yok</a:t>
            </a:r>
          </a:p>
          <a:p>
            <a:pPr marL="0" indent="0">
              <a:buNone/>
            </a:pPr>
            <a:r>
              <a:rPr lang="tr-TR" dirty="0" smtClean="0"/>
              <a:t>		      Ailede </a:t>
            </a:r>
            <a:r>
              <a:rPr lang="tr-TR" dirty="0" err="1" smtClean="0"/>
              <a:t>atopi</a:t>
            </a:r>
            <a:r>
              <a:rPr lang="tr-TR" dirty="0" smtClean="0"/>
              <a:t> yok </a:t>
            </a:r>
          </a:p>
          <a:p>
            <a:endParaRPr lang="tr-TR" dirty="0" smtClean="0"/>
          </a:p>
          <a:p>
            <a:r>
              <a:rPr lang="tr-TR" dirty="0" smtClean="0"/>
              <a:t>Fizik inceleme </a:t>
            </a:r>
          </a:p>
          <a:p>
            <a:pPr lvl="1"/>
            <a:r>
              <a:rPr lang="tr-TR" dirty="0" smtClean="0"/>
              <a:t>Tüm sistem incelemeleri olağan</a:t>
            </a:r>
          </a:p>
        </p:txBody>
      </p:sp>
    </p:spTree>
    <p:extLst>
      <p:ext uri="{BB962C8B-B14F-4D97-AF65-F5344CB8AC3E}">
        <p14:creationId xmlns:p14="http://schemas.microsoft.com/office/powerpoint/2010/main" val="1573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Taburculuk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Taburculuk </a:t>
            </a:r>
            <a:r>
              <a:rPr lang="tr-TR" dirty="0"/>
              <a:t>öncesi hastalara </a:t>
            </a:r>
            <a:r>
              <a:rPr lang="tr-TR" dirty="0" err="1">
                <a:solidFill>
                  <a:srgbClr val="FF0000"/>
                </a:solidFill>
              </a:rPr>
              <a:t>otoenjektör</a:t>
            </a:r>
            <a:r>
              <a:rPr lang="tr-TR" dirty="0"/>
              <a:t> kullanımı eğitimi verilerek, reçete </a:t>
            </a:r>
            <a:r>
              <a:rPr lang="tr-TR" dirty="0" smtClean="0"/>
              <a:t>edilmeli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Acil anafilaksi planı hazırlanmalı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Alerji kliniğinde izlem planlanmalı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b="1" dirty="0" smtClean="0"/>
          </a:p>
        </p:txBody>
      </p:sp>
      <p:pic>
        <p:nvPicPr>
          <p:cNvPr id="10242" name="Picture 2" descr="C:\Users\Toshiba\Desktop\anafilaksi\epi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258"/>
            <a:ext cx="22703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31297" r="4745" b="32650"/>
          <a:stretch/>
        </p:blipFill>
        <p:spPr>
          <a:xfrm>
            <a:off x="3081130" y="2822712"/>
            <a:ext cx="2957886" cy="116871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Oval 5"/>
          <p:cNvSpPr/>
          <p:nvPr/>
        </p:nvSpPr>
        <p:spPr>
          <a:xfrm>
            <a:off x="4766847" y="5114587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Gıda alerjisi olan kontrolsüz astım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0" y="35332"/>
            <a:ext cx="91440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b="1" dirty="0" smtClean="0"/>
              <a:t>Adrenalin </a:t>
            </a:r>
            <a:r>
              <a:rPr lang="tr-TR" b="1" dirty="0" err="1" smtClean="0"/>
              <a:t>otoenjektör</a:t>
            </a:r>
            <a:r>
              <a:rPr lang="tr-TR" b="1" dirty="0" smtClean="0"/>
              <a:t> </a:t>
            </a:r>
            <a:r>
              <a:rPr lang="tr-TR" b="1" dirty="0" err="1" smtClean="0"/>
              <a:t>endikasyonları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6669616" y="1772816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Aeroallerjenanafilaksisi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6623725" y="3739106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Altta yatan </a:t>
            </a:r>
            <a:r>
              <a:rPr lang="tr-TR" dirty="0" err="1" smtClean="0"/>
              <a:t>mast</a:t>
            </a:r>
            <a:r>
              <a:rPr lang="tr-TR" dirty="0" smtClean="0"/>
              <a:t> hücre bozukluğu 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4766847" y="604316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Lateks</a:t>
            </a:r>
            <a:endParaRPr lang="tr-TR" dirty="0"/>
          </a:p>
        </p:txBody>
      </p:sp>
      <p:sp>
        <p:nvSpPr>
          <p:cNvPr id="20" name="Oval 19"/>
          <p:cNvSpPr/>
          <p:nvPr/>
        </p:nvSpPr>
        <p:spPr>
          <a:xfrm>
            <a:off x="2432305" y="642287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Venom</a:t>
            </a:r>
            <a:r>
              <a:rPr lang="tr-TR" dirty="0" smtClean="0"/>
              <a:t> alerjisi</a:t>
            </a:r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668368" y="1772816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Egzersize bağlı anafilaksi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668368" y="3739106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Gıda ilişkili anafilaksi</a:t>
            </a:r>
            <a:endParaRPr lang="tr-TR" dirty="0"/>
          </a:p>
        </p:txBody>
      </p:sp>
      <p:sp>
        <p:nvSpPr>
          <p:cNvPr id="23" name="Oval 22"/>
          <p:cNvSpPr/>
          <p:nvPr/>
        </p:nvSpPr>
        <p:spPr>
          <a:xfrm>
            <a:off x="2432305" y="5130342"/>
            <a:ext cx="1956959" cy="1362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İdiyopatik</a:t>
            </a:r>
            <a:r>
              <a:rPr lang="tr-TR" dirty="0" smtClean="0"/>
              <a:t> anafilaksi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8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Korunma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Anafilaksiyi önlemenin en iyi yolu, bu şiddetli reaksiyona neden olan </a:t>
            </a:r>
            <a:r>
              <a:rPr lang="tr-TR" dirty="0" smtClean="0"/>
              <a:t>maddelerle karşılaşmayı önlemektir</a:t>
            </a:r>
          </a:p>
          <a:p>
            <a:r>
              <a:rPr lang="tr-TR" dirty="0" smtClean="0"/>
              <a:t>Taburculukta 4 gün oral </a:t>
            </a:r>
            <a:r>
              <a:rPr lang="tr-TR" dirty="0" err="1" smtClean="0"/>
              <a:t>steroid</a:t>
            </a:r>
            <a:r>
              <a:rPr lang="tr-TR" dirty="0" smtClean="0"/>
              <a:t> ve </a:t>
            </a:r>
            <a:r>
              <a:rPr lang="tr-TR" dirty="0" err="1" smtClean="0"/>
              <a:t>antihistaminik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/>
              <a:t>Güncel kılavuzlarda öneriler arasında yok</a:t>
            </a:r>
          </a:p>
          <a:p>
            <a:pPr lvl="1"/>
            <a:r>
              <a:rPr lang="tr-TR" dirty="0" smtClean="0"/>
              <a:t>Pratik alışkanlıkta çoğu merkez kullanıyor</a:t>
            </a:r>
          </a:p>
          <a:p>
            <a:pPr lvl="1"/>
            <a:r>
              <a:rPr lang="tr-TR" dirty="0" err="1" smtClean="0"/>
              <a:t>Bronkospazm</a:t>
            </a:r>
            <a:r>
              <a:rPr lang="tr-TR" dirty="0" smtClean="0"/>
              <a:t> ya da şok bulgularını önlemediği biliniyor</a:t>
            </a:r>
          </a:p>
          <a:p>
            <a:pPr lvl="1"/>
            <a:r>
              <a:rPr lang="tr-TR" dirty="0" err="1" smtClean="0"/>
              <a:t>Otoenjektör</a:t>
            </a:r>
            <a:r>
              <a:rPr lang="tr-TR" dirty="0" smtClean="0"/>
              <a:t> reçete edilmeli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86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6093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400" b="1" dirty="0" smtClean="0">
                <a:solidFill>
                  <a:srgbClr val="0070C0"/>
                </a:solidFill>
              </a:rPr>
              <a:t>ANAFİLAKSİ EŞİĞİNİ DÜŞÜREN FAKTÖRLER</a:t>
            </a:r>
            <a:endParaRPr lang="tr-TR" sz="34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7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3000" dirty="0" smtClean="0"/>
              <a:t>Egzersiz</a:t>
            </a:r>
            <a:endParaRPr lang="tr-TR" sz="3000" dirty="0"/>
          </a:p>
          <a:p>
            <a:pPr>
              <a:lnSpc>
                <a:spcPct val="120000"/>
              </a:lnSpc>
            </a:pPr>
            <a:r>
              <a:rPr lang="tr-TR" sz="3000" dirty="0" smtClean="0"/>
              <a:t>ÜSYE</a:t>
            </a:r>
            <a:endParaRPr lang="tr-TR" sz="3000" dirty="0"/>
          </a:p>
          <a:p>
            <a:pPr>
              <a:lnSpc>
                <a:spcPct val="120000"/>
              </a:lnSpc>
            </a:pPr>
            <a:r>
              <a:rPr lang="tr-TR" sz="3000" dirty="0" smtClean="0"/>
              <a:t>Ateş</a:t>
            </a:r>
          </a:p>
          <a:p>
            <a:pPr>
              <a:lnSpc>
                <a:spcPct val="120000"/>
              </a:lnSpc>
            </a:pPr>
            <a:r>
              <a:rPr lang="tr-TR" sz="3000" dirty="0" smtClean="0"/>
              <a:t>NSAİİ</a:t>
            </a:r>
          </a:p>
          <a:p>
            <a:pPr>
              <a:lnSpc>
                <a:spcPct val="120000"/>
              </a:lnSpc>
            </a:pPr>
            <a:r>
              <a:rPr lang="tr-TR" sz="3000" dirty="0" smtClean="0"/>
              <a:t>Alkol</a:t>
            </a:r>
            <a:endParaRPr lang="tr-TR" sz="3000" dirty="0"/>
          </a:p>
          <a:p>
            <a:pPr>
              <a:lnSpc>
                <a:spcPct val="120000"/>
              </a:lnSpc>
            </a:pPr>
            <a:r>
              <a:rPr lang="tr-TR" sz="3000" dirty="0" err="1" smtClean="0"/>
              <a:t>Emosyonel</a:t>
            </a:r>
            <a:r>
              <a:rPr lang="tr-TR" sz="3000" dirty="0" smtClean="0"/>
              <a:t> stres</a:t>
            </a:r>
          </a:p>
          <a:p>
            <a:pPr>
              <a:lnSpc>
                <a:spcPct val="120000"/>
              </a:lnSpc>
            </a:pPr>
            <a:r>
              <a:rPr lang="tr-TR" sz="3000" dirty="0" err="1" smtClean="0"/>
              <a:t>Premenstrüel</a:t>
            </a:r>
            <a:r>
              <a:rPr lang="tr-TR" sz="3000" dirty="0" smtClean="0"/>
              <a:t> dönem</a:t>
            </a:r>
          </a:p>
          <a:p>
            <a:endParaRPr lang="tr-TR" sz="1300" i="1" dirty="0" smtClean="0"/>
          </a:p>
          <a:p>
            <a:endParaRPr lang="tr-TR" sz="1300" i="1" dirty="0" smtClean="0"/>
          </a:p>
          <a:p>
            <a:endParaRPr lang="tr-TR" sz="1300" i="1" dirty="0"/>
          </a:p>
          <a:p>
            <a:endParaRPr lang="tr-TR" sz="1300" i="1" dirty="0" smtClean="0"/>
          </a:p>
          <a:p>
            <a:endParaRPr lang="tr-TR" sz="1300" i="1" dirty="0" smtClean="0"/>
          </a:p>
          <a:p>
            <a:endParaRPr lang="tr-TR" sz="1100" i="1" dirty="0" smtClean="0"/>
          </a:p>
          <a:p>
            <a:endParaRPr lang="tr-TR" sz="1100" i="1" dirty="0"/>
          </a:p>
          <a:p>
            <a:r>
              <a:rPr lang="de-DE" sz="1100" i="1" dirty="0" err="1" smtClean="0"/>
              <a:t>Wolbing</a:t>
            </a:r>
            <a:r>
              <a:rPr lang="de-DE" sz="1100" i="1" dirty="0" smtClean="0"/>
              <a:t> </a:t>
            </a:r>
            <a:r>
              <a:rPr lang="de-DE" sz="1100" i="1" dirty="0"/>
              <a:t>F, Fischer J, </a:t>
            </a:r>
            <a:r>
              <a:rPr lang="de-DE" sz="1100" i="1" dirty="0" err="1"/>
              <a:t>Koberle</a:t>
            </a:r>
            <a:r>
              <a:rPr lang="de-DE" sz="1100" i="1" dirty="0"/>
              <a:t> </a:t>
            </a:r>
            <a:r>
              <a:rPr lang="de-DE" sz="1100" i="1" dirty="0" smtClean="0"/>
              <a:t>M,</a:t>
            </a:r>
            <a:r>
              <a:rPr lang="tr-TR" sz="1100" i="1" dirty="0" smtClean="0"/>
              <a:t> </a:t>
            </a:r>
            <a:r>
              <a:rPr lang="en-US" sz="1100" i="1" dirty="0" err="1" smtClean="0"/>
              <a:t>Kaesler</a:t>
            </a:r>
            <a:r>
              <a:rPr lang="en-US" sz="1100" i="1" dirty="0" smtClean="0"/>
              <a:t> </a:t>
            </a:r>
            <a:r>
              <a:rPr lang="en-US" sz="1100" i="1" dirty="0"/>
              <a:t>S, </a:t>
            </a:r>
            <a:r>
              <a:rPr lang="en-US" sz="1100" i="1" dirty="0" err="1"/>
              <a:t>Biedermann</a:t>
            </a:r>
            <a:r>
              <a:rPr lang="en-US" sz="1100" i="1" dirty="0"/>
              <a:t> T. About </a:t>
            </a:r>
            <a:r>
              <a:rPr lang="en-US" sz="1100" i="1" dirty="0" smtClean="0"/>
              <a:t>the</a:t>
            </a:r>
            <a:r>
              <a:rPr lang="tr-TR" sz="1100" i="1" dirty="0" smtClean="0"/>
              <a:t> role </a:t>
            </a:r>
            <a:r>
              <a:rPr lang="tr-TR" sz="1100" i="1" dirty="0" err="1"/>
              <a:t>and</a:t>
            </a:r>
            <a:r>
              <a:rPr lang="tr-TR" sz="1100" i="1" dirty="0"/>
              <a:t> </a:t>
            </a:r>
            <a:r>
              <a:rPr lang="tr-TR" sz="1100" i="1" dirty="0" err="1"/>
              <a:t>underlying</a:t>
            </a:r>
            <a:r>
              <a:rPr lang="tr-TR" sz="1100" i="1" dirty="0"/>
              <a:t> </a:t>
            </a:r>
            <a:r>
              <a:rPr lang="tr-TR" sz="1100" i="1" dirty="0" err="1" smtClean="0"/>
              <a:t>mechanisms</a:t>
            </a:r>
            <a:r>
              <a:rPr lang="tr-TR" sz="1100" i="1" dirty="0" smtClean="0"/>
              <a:t> </a:t>
            </a:r>
            <a:r>
              <a:rPr lang="en-US" sz="1100" i="1" dirty="0" smtClean="0"/>
              <a:t>of </a:t>
            </a:r>
            <a:r>
              <a:rPr lang="en-US" sz="1100" i="1" dirty="0"/>
              <a:t>cofactors in anaphylaxis. </a:t>
            </a:r>
            <a:r>
              <a:rPr lang="en-US" sz="1100" i="1" dirty="0" smtClean="0"/>
              <a:t>Allergy.</a:t>
            </a:r>
            <a:r>
              <a:rPr lang="tr-TR" sz="1100" i="1" dirty="0" smtClean="0"/>
              <a:t> 2013;68(9</a:t>
            </a:r>
            <a:r>
              <a:rPr lang="tr-TR" sz="1100" i="1" dirty="0"/>
              <a:t>):</a:t>
            </a:r>
            <a:r>
              <a:rPr lang="tr-TR" sz="1100" i="1" dirty="0" smtClean="0"/>
              <a:t>1085–1092</a:t>
            </a:r>
          </a:p>
          <a:p>
            <a:r>
              <a:rPr lang="en-US" altLang="ja-JP" sz="1100" i="1" dirty="0">
                <a:latin typeface="Calibri" panose="020F0502020204030204" pitchFamily="34" charset="0"/>
              </a:rPr>
              <a:t>Simons FER et al. World Allergy Organization Journal 2011; </a:t>
            </a:r>
            <a:r>
              <a:rPr lang="en-US" altLang="ja-JP" sz="1100" i="1" dirty="0" smtClean="0">
                <a:latin typeface="Calibri" panose="020F0502020204030204" pitchFamily="34" charset="0"/>
              </a:rPr>
              <a:t>4:13–37</a:t>
            </a:r>
            <a:r>
              <a:rPr lang="tr-TR" altLang="ja-JP" sz="1100" i="1" dirty="0" smtClean="0">
                <a:latin typeface="Calibri" panose="020F0502020204030204" pitchFamily="34" charset="0"/>
              </a:rPr>
              <a:t> </a:t>
            </a:r>
            <a:r>
              <a:rPr kumimoji="1" lang="en-US" altLang="ja-JP" sz="1100" i="1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kumimoji="1" lang="en-US" altLang="ja-JP" sz="1100" i="1" dirty="0">
                <a:latin typeface="Calibri" panose="020F0502020204030204" pitchFamily="34" charset="0"/>
                <a:hlinkClick r:id="rId2"/>
              </a:rPr>
              <a:t>://www.waojournal.org/content/4/2/13</a:t>
            </a:r>
            <a:endParaRPr lang="tr-TR" sz="1100" i="1" dirty="0"/>
          </a:p>
        </p:txBody>
      </p:sp>
      <p:pic>
        <p:nvPicPr>
          <p:cNvPr id="4" name="Picture 13" descr="1939-4551-4-2-1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73" y="1124744"/>
            <a:ext cx="3635386" cy="46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tr-TR" sz="3600" b="1" dirty="0">
                <a:solidFill>
                  <a:srgbClr val="0070C0"/>
                </a:solidFill>
              </a:rPr>
              <a:t>Yüksek riskli hastalar için özel </a:t>
            </a:r>
            <a:r>
              <a:rPr lang="tr-TR" sz="3600" b="1" dirty="0" smtClean="0">
                <a:solidFill>
                  <a:srgbClr val="0070C0"/>
                </a:solidFill>
              </a:rPr>
              <a:t>önlemler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 </a:t>
            </a:r>
            <a:r>
              <a:rPr lang="tr-TR" dirty="0"/>
              <a:t>zaman epinefrin </a:t>
            </a:r>
            <a:r>
              <a:rPr lang="tr-TR" dirty="0" err="1"/>
              <a:t>otoenjektörleri</a:t>
            </a:r>
            <a:r>
              <a:rPr lang="tr-TR" dirty="0"/>
              <a:t> </a:t>
            </a:r>
            <a:r>
              <a:rPr lang="tr-TR" dirty="0" smtClean="0"/>
              <a:t>taşımalı</a:t>
            </a:r>
            <a:endParaRPr lang="tr-TR" dirty="0"/>
          </a:p>
          <a:p>
            <a:r>
              <a:rPr lang="tr-TR" dirty="0" smtClean="0"/>
              <a:t>Uyarı </a:t>
            </a:r>
            <a:r>
              <a:rPr lang="tr-TR" dirty="0"/>
              <a:t>bilezikleri </a:t>
            </a:r>
            <a:endParaRPr lang="tr-TR" dirty="0" smtClean="0"/>
          </a:p>
          <a:p>
            <a:r>
              <a:rPr lang="el-GR" dirty="0"/>
              <a:t>β</a:t>
            </a:r>
            <a:r>
              <a:rPr lang="tr-TR" dirty="0"/>
              <a:t> </a:t>
            </a:r>
            <a:r>
              <a:rPr lang="tr-TR" dirty="0" err="1" smtClean="0"/>
              <a:t>blokerler</a:t>
            </a:r>
            <a:r>
              <a:rPr lang="tr-TR" dirty="0"/>
              <a:t>, </a:t>
            </a:r>
            <a:r>
              <a:rPr lang="tr-TR" dirty="0" smtClean="0"/>
              <a:t>ACE </a:t>
            </a:r>
            <a:r>
              <a:rPr lang="tr-TR" dirty="0" err="1" smtClean="0"/>
              <a:t>inh</a:t>
            </a:r>
            <a:r>
              <a:rPr lang="tr-TR" dirty="0" smtClean="0"/>
              <a:t>, MAO inhibitörleri </a:t>
            </a:r>
            <a:r>
              <a:rPr lang="tr-TR" dirty="0"/>
              <a:t>ve </a:t>
            </a:r>
            <a:r>
              <a:rPr lang="tr-TR" dirty="0" err="1"/>
              <a:t>trisiklik</a:t>
            </a:r>
            <a:r>
              <a:rPr lang="tr-TR" dirty="0"/>
              <a:t> </a:t>
            </a:r>
            <a:r>
              <a:rPr lang="tr-TR" dirty="0" err="1" smtClean="0"/>
              <a:t>antidepresanlardan</a:t>
            </a:r>
            <a:r>
              <a:rPr lang="tr-TR" dirty="0" smtClean="0"/>
              <a:t> kaçın</a:t>
            </a:r>
            <a:endParaRPr lang="tr-TR" dirty="0"/>
          </a:p>
          <a:p>
            <a:r>
              <a:rPr lang="tr-TR" dirty="0" err="1" smtClean="0"/>
              <a:t>Profilaksi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desentizizasyon</a:t>
            </a:r>
            <a:r>
              <a:rPr lang="tr-TR" dirty="0" smtClean="0"/>
              <a:t> planla</a:t>
            </a:r>
          </a:p>
          <a:p>
            <a:endParaRPr lang="tr-TR" sz="2100" i="1" dirty="0" smtClean="0"/>
          </a:p>
          <a:p>
            <a:endParaRPr lang="tr-TR" sz="2100" i="1" dirty="0"/>
          </a:p>
          <a:p>
            <a:endParaRPr lang="tr-TR" sz="2100" i="1" dirty="0" smtClean="0"/>
          </a:p>
          <a:p>
            <a:r>
              <a:rPr lang="en-US" sz="1300" i="1" dirty="0" smtClean="0"/>
              <a:t>Kemp </a:t>
            </a:r>
            <a:r>
              <a:rPr lang="en-US" sz="1300" i="1" dirty="0"/>
              <a:t>SF. Office approach to anaphylaxis: sooner </a:t>
            </a:r>
            <a:r>
              <a:rPr lang="en-US" sz="1300" i="1" dirty="0" smtClean="0"/>
              <a:t>better </a:t>
            </a:r>
            <a:r>
              <a:rPr lang="en-US" sz="1300" i="1" dirty="0"/>
              <a:t>than later. </a:t>
            </a:r>
            <a:endParaRPr lang="tr-TR" sz="1300" i="1" dirty="0" smtClean="0"/>
          </a:p>
          <a:p>
            <a:pPr marL="0" indent="0">
              <a:buNone/>
            </a:pPr>
            <a:r>
              <a:rPr lang="en-US" sz="1300" i="1" dirty="0" smtClean="0"/>
              <a:t>Am </a:t>
            </a:r>
            <a:r>
              <a:rPr lang="en-US" sz="1300" i="1" dirty="0"/>
              <a:t>J Med</a:t>
            </a:r>
            <a:r>
              <a:rPr lang="tr-TR" sz="1300" i="1" dirty="0"/>
              <a:t> </a:t>
            </a:r>
            <a:r>
              <a:rPr lang="en-US" sz="1300" i="1" dirty="0" smtClean="0"/>
              <a:t>2007;120:667</a:t>
            </a:r>
            <a:endParaRPr lang="en-US" sz="1300" i="1" dirty="0"/>
          </a:p>
        </p:txBody>
      </p:sp>
      <p:pic>
        <p:nvPicPr>
          <p:cNvPr id="9218" name="Picture 2" descr="C:\Users\Toshiba\Downloads\a51146b6434c331147e45cacc7cb2a8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825481" cy="21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sz="2400" dirty="0" smtClean="0"/>
          </a:p>
          <a:p>
            <a:r>
              <a:rPr lang="tr-TR" sz="2400" dirty="0" smtClean="0"/>
              <a:t>318 katılımcı (%28 pratisyen, %23 </a:t>
            </a:r>
            <a:r>
              <a:rPr lang="tr-TR" sz="2400" dirty="0" err="1" smtClean="0"/>
              <a:t>pediatrist</a:t>
            </a:r>
            <a:r>
              <a:rPr lang="tr-TR" sz="2400" dirty="0" smtClean="0"/>
              <a:t>, %10 </a:t>
            </a:r>
            <a:r>
              <a:rPr lang="tr-TR" sz="2400" dirty="0" err="1" smtClean="0"/>
              <a:t>allerjist</a:t>
            </a:r>
            <a:r>
              <a:rPr lang="tr-TR" sz="2400" dirty="0" smtClean="0"/>
              <a:t>, %19 okul doktoru, %20 pediatri </a:t>
            </a:r>
            <a:r>
              <a:rPr lang="tr-TR" sz="2400" dirty="0" err="1" smtClean="0"/>
              <a:t>junior</a:t>
            </a:r>
            <a:r>
              <a:rPr lang="tr-TR" sz="2400" dirty="0" smtClean="0"/>
              <a:t> doktor)</a:t>
            </a:r>
          </a:p>
          <a:p>
            <a:r>
              <a:rPr lang="tr-TR" sz="2400" dirty="0" smtClean="0"/>
              <a:t>Klinik senaryo-tanı-tedavi-izlem</a:t>
            </a:r>
          </a:p>
          <a:p>
            <a:pPr lvl="1"/>
            <a:r>
              <a:rPr lang="tr-TR" sz="2000" dirty="0" smtClean="0"/>
              <a:t>%70 tanı: anafilaksi</a:t>
            </a:r>
          </a:p>
          <a:p>
            <a:pPr lvl="1"/>
            <a:r>
              <a:rPr lang="tr-TR" sz="2000" dirty="0" smtClean="0"/>
              <a:t>%30 ilk tedavi olarak adrenalin; %74 ah ve </a:t>
            </a:r>
            <a:r>
              <a:rPr lang="tr-TR" sz="2000" dirty="0" err="1" smtClean="0"/>
              <a:t>bronkodilatatör</a:t>
            </a:r>
            <a:endParaRPr lang="tr-TR" sz="2000" dirty="0" smtClean="0"/>
          </a:p>
          <a:p>
            <a:pPr lvl="1"/>
            <a:r>
              <a:rPr lang="tr-TR" sz="2000" dirty="0" smtClean="0"/>
              <a:t>Sadece yarısı çocuk acile transferinin gerekli olduğunu düşünüyor</a:t>
            </a:r>
          </a:p>
          <a:p>
            <a:pPr lvl="1"/>
            <a:r>
              <a:rPr lang="tr-TR" sz="2000" dirty="0" smtClean="0"/>
              <a:t>Üçte biri 1 saat izlem süresini yeterli buluyor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19760" r="25656" b="13750"/>
          <a:stretch/>
        </p:blipFill>
        <p:spPr bwMode="auto">
          <a:xfrm>
            <a:off x="395536" y="260648"/>
            <a:ext cx="41044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543600" y="0"/>
            <a:ext cx="3600400" cy="255454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SENARYO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2 </a:t>
            </a:r>
            <a:r>
              <a:rPr lang="tr-TR" sz="1600" dirty="0"/>
              <a:t>yaşındaki </a:t>
            </a:r>
            <a:r>
              <a:rPr lang="tr-TR" sz="1600" dirty="0" smtClean="0"/>
              <a:t>çocuk, alerjik </a:t>
            </a:r>
            <a:r>
              <a:rPr lang="tr-TR" sz="1600" dirty="0"/>
              <a:t>bir reaksiyon sonrasında </a:t>
            </a:r>
            <a:r>
              <a:rPr lang="tr-TR" sz="1600" dirty="0" smtClean="0"/>
              <a:t>getiriliyor.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Fıstığa </a:t>
            </a:r>
            <a:r>
              <a:rPr lang="tr-TR" sz="1600" dirty="0"/>
              <a:t>alerjik olduğu biliniyor </a:t>
            </a:r>
            <a:r>
              <a:rPr lang="tr-TR" sz="1600" dirty="0" smtClean="0"/>
              <a:t>; </a:t>
            </a:r>
          </a:p>
          <a:p>
            <a:r>
              <a:rPr lang="tr-TR" sz="1600" dirty="0" smtClean="0"/>
              <a:t>evde </a:t>
            </a:r>
            <a:r>
              <a:rPr lang="tr-TR" sz="1600" dirty="0"/>
              <a:t>az miktarda yer fıstığı </a:t>
            </a:r>
            <a:r>
              <a:rPr lang="tr-TR" sz="1600" dirty="0" smtClean="0"/>
              <a:t>yemiş.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10 </a:t>
            </a:r>
            <a:r>
              <a:rPr lang="tr-TR" sz="1600" dirty="0" err="1" smtClean="0"/>
              <a:t>dk</a:t>
            </a:r>
            <a:r>
              <a:rPr lang="tr-TR" sz="1600" dirty="0" smtClean="0"/>
              <a:t> sonra ağlamaya başlıyor ve ağzından çıkarıyor.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Dudaklarında şişlik, solunum </a:t>
            </a:r>
            <a:r>
              <a:rPr lang="tr-TR" sz="1600" dirty="0"/>
              <a:t>sıkıntısı olmaksızın </a:t>
            </a:r>
            <a:r>
              <a:rPr lang="tr-TR" sz="1600" dirty="0" smtClean="0"/>
              <a:t>öksürük ve hışıltı gelişiyor.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err="1" smtClean="0"/>
              <a:t>Vital</a:t>
            </a:r>
            <a:r>
              <a:rPr lang="tr-TR" sz="1600" dirty="0" smtClean="0"/>
              <a:t> bulguları normaldir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1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20376" r="27964" b="6082"/>
          <a:stretch/>
        </p:blipFill>
        <p:spPr bwMode="auto">
          <a:xfrm>
            <a:off x="1115616" y="288658"/>
            <a:ext cx="6552727" cy="606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6352367"/>
            <a:ext cx="8888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/>
              <a:t>Pouessel</a:t>
            </a:r>
            <a:r>
              <a:rPr lang="tr-TR" sz="1000" dirty="0"/>
              <a:t>, G., </a:t>
            </a:r>
            <a:r>
              <a:rPr lang="tr-TR" sz="1000" dirty="0" err="1"/>
              <a:t>Galand</a:t>
            </a:r>
            <a:r>
              <a:rPr lang="tr-TR" sz="1000" dirty="0"/>
              <a:t>, J., </a:t>
            </a:r>
            <a:r>
              <a:rPr lang="tr-TR" sz="1000" dirty="0" err="1"/>
              <a:t>Beaudouin</a:t>
            </a:r>
            <a:r>
              <a:rPr lang="tr-TR" sz="1000" dirty="0"/>
              <a:t>, E., </a:t>
            </a:r>
            <a:r>
              <a:rPr lang="tr-TR" sz="1000" dirty="0" err="1"/>
              <a:t>Renaudin</a:t>
            </a:r>
            <a:r>
              <a:rPr lang="tr-TR" sz="1000" dirty="0"/>
              <a:t>, J. M., </a:t>
            </a:r>
            <a:r>
              <a:rPr lang="tr-TR" sz="1000" dirty="0" err="1"/>
              <a:t>Labreuche</a:t>
            </a:r>
            <a:r>
              <a:rPr lang="tr-TR" sz="1000" dirty="0"/>
              <a:t>, J., </a:t>
            </a:r>
            <a:r>
              <a:rPr lang="tr-TR" sz="1000" dirty="0" err="1"/>
              <a:t>Moneret-Vautrin</a:t>
            </a:r>
            <a:r>
              <a:rPr lang="tr-TR" sz="1000" dirty="0"/>
              <a:t>, D. A., </a:t>
            </a:r>
            <a:r>
              <a:rPr lang="tr-TR" sz="1000" dirty="0" err="1"/>
              <a:t>Deschildre</a:t>
            </a:r>
            <a:r>
              <a:rPr lang="tr-TR" sz="1000" dirty="0"/>
              <a:t>, A.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endParaRPr lang="tr-TR" sz="1000" dirty="0" smtClean="0"/>
          </a:p>
          <a:p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/>
              <a:t>Anaphylaxis</a:t>
            </a:r>
            <a:r>
              <a:rPr lang="tr-TR" sz="1000" dirty="0"/>
              <a:t> </a:t>
            </a:r>
            <a:r>
              <a:rPr lang="tr-TR" sz="1000" dirty="0" err="1"/>
              <a:t>Working</a:t>
            </a:r>
            <a:r>
              <a:rPr lang="tr-TR" sz="1000" dirty="0"/>
              <a:t> </a:t>
            </a:r>
            <a:r>
              <a:rPr lang="tr-TR" sz="1000" dirty="0" err="1"/>
              <a:t>Group</a:t>
            </a:r>
            <a:r>
              <a:rPr lang="tr-TR" sz="1000" dirty="0"/>
              <a:t> of </a:t>
            </a:r>
            <a:r>
              <a:rPr lang="tr-TR" sz="1000" dirty="0" err="1"/>
              <a:t>the</a:t>
            </a:r>
            <a:r>
              <a:rPr lang="tr-TR" sz="1000" dirty="0"/>
              <a:t> French </a:t>
            </a:r>
            <a:r>
              <a:rPr lang="tr-TR" sz="1000" dirty="0" err="1"/>
              <a:t>Allergology</a:t>
            </a:r>
            <a:r>
              <a:rPr lang="tr-TR" sz="1000" dirty="0"/>
              <a:t> </a:t>
            </a:r>
            <a:r>
              <a:rPr lang="tr-TR" sz="1000" dirty="0" err="1"/>
              <a:t>Society</a:t>
            </a:r>
            <a:r>
              <a:rPr lang="tr-TR" sz="1000" dirty="0"/>
              <a:t> (2017), </a:t>
            </a:r>
            <a:endParaRPr lang="tr-TR" sz="1000" dirty="0" smtClean="0"/>
          </a:p>
          <a:p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/>
              <a:t>gaps</a:t>
            </a:r>
            <a:r>
              <a:rPr lang="tr-TR" sz="1000" dirty="0"/>
              <a:t> in </a:t>
            </a:r>
            <a:r>
              <a:rPr lang="tr-TR" sz="1000" dirty="0" err="1"/>
              <a:t>anaphylaxis</a:t>
            </a:r>
            <a:r>
              <a:rPr lang="tr-TR" sz="1000" dirty="0"/>
              <a:t> </a:t>
            </a:r>
            <a:r>
              <a:rPr lang="tr-TR" sz="1000" dirty="0" err="1"/>
              <a:t>diagnosis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management</a:t>
            </a:r>
            <a:r>
              <a:rPr lang="tr-TR" sz="1000" dirty="0"/>
              <a:t> </a:t>
            </a:r>
            <a:r>
              <a:rPr lang="tr-TR" sz="1000" dirty="0" err="1"/>
              <a:t>by</a:t>
            </a:r>
            <a:r>
              <a:rPr lang="tr-TR" sz="1000" dirty="0"/>
              <a:t> French </a:t>
            </a:r>
            <a:r>
              <a:rPr lang="tr-TR" sz="1000" dirty="0" err="1"/>
              <a:t>physicians</a:t>
            </a:r>
            <a:r>
              <a:rPr lang="tr-TR" sz="1000" dirty="0"/>
              <a:t>. Pediatr </a:t>
            </a:r>
            <a:r>
              <a:rPr lang="tr-TR" sz="1000" dirty="0" err="1"/>
              <a:t>Allergy</a:t>
            </a:r>
            <a:r>
              <a:rPr lang="tr-TR" sz="1000" dirty="0"/>
              <a:t> </a:t>
            </a:r>
            <a:r>
              <a:rPr lang="tr-TR" sz="1000" dirty="0" err="1"/>
              <a:t>Immunol</a:t>
            </a:r>
            <a:r>
              <a:rPr lang="tr-TR" sz="1000" dirty="0"/>
              <a:t>. doi:10.1111/pai.12703</a:t>
            </a:r>
          </a:p>
        </p:txBody>
      </p:sp>
    </p:spTree>
    <p:extLst>
      <p:ext uri="{BB962C8B-B14F-4D97-AF65-F5344CB8AC3E}">
        <p14:creationId xmlns:p14="http://schemas.microsoft.com/office/powerpoint/2010/main" val="978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"Bir </a:t>
            </a:r>
            <a:r>
              <a:rPr lang="tr-TR" sz="2400" dirty="0"/>
              <a:t>çocuğa anafilaksi olması durumunda hemen </a:t>
            </a:r>
            <a:r>
              <a:rPr lang="tr-TR" sz="2400" dirty="0" err="1"/>
              <a:t>intramusküler</a:t>
            </a:r>
            <a:r>
              <a:rPr lang="tr-TR" sz="2400" dirty="0"/>
              <a:t> adrenalin uygulayacak mısınız</a:t>
            </a:r>
            <a:r>
              <a:rPr lang="tr-TR" sz="2400" dirty="0" smtClean="0"/>
              <a:t>?</a:t>
            </a:r>
            <a:r>
              <a:rPr lang="tr-TR" sz="2400" dirty="0"/>
              <a:t> </a:t>
            </a:r>
            <a:r>
              <a:rPr lang="tr-TR" sz="2400" dirty="0" smtClean="0"/>
              <a:t>"</a:t>
            </a:r>
            <a:endParaRPr lang="tr-TR" sz="2400" dirty="0"/>
          </a:p>
          <a:p>
            <a:pPr lvl="1"/>
            <a:r>
              <a:rPr lang="tr-TR" sz="2000" dirty="0"/>
              <a:t>%59 evet; %22 hayır, sadece 112 ararım</a:t>
            </a:r>
          </a:p>
          <a:p>
            <a:r>
              <a:rPr lang="tr-TR" sz="2400" dirty="0"/>
              <a:t>Adrenalin kullanım oranı doğru tanı ile ilişkili</a:t>
            </a:r>
          </a:p>
          <a:p>
            <a:r>
              <a:rPr lang="tr-TR" sz="2400" dirty="0" err="1"/>
              <a:t>Alerjist</a:t>
            </a:r>
            <a:r>
              <a:rPr lang="tr-TR" sz="2400" dirty="0"/>
              <a:t> olmak, çalışılan yer veya süre; doğru tanı ve daha iyi yönetim için farklı değil</a:t>
            </a:r>
            <a:endParaRPr lang="tr-TR" sz="2000" dirty="0"/>
          </a:p>
          <a:p>
            <a:r>
              <a:rPr lang="tr-TR" sz="2000" dirty="0"/>
              <a:t>1/4ü </a:t>
            </a:r>
            <a:r>
              <a:rPr lang="tr-TR" sz="2000" dirty="0" err="1"/>
              <a:t>hemodinamik</a:t>
            </a:r>
            <a:r>
              <a:rPr lang="tr-TR" sz="2000" dirty="0"/>
              <a:t> veya solunum sıkıntısı bulguları olmadığı için tanıyı  reddetmiş</a:t>
            </a:r>
          </a:p>
          <a:p>
            <a:r>
              <a:rPr lang="tr-TR" sz="2000" dirty="0"/>
              <a:t>Türkiye’ de </a:t>
            </a:r>
            <a:r>
              <a:rPr lang="tr-TR" sz="2000" dirty="0" err="1"/>
              <a:t>Derinöz</a:t>
            </a:r>
            <a:r>
              <a:rPr lang="tr-TR" sz="2000" dirty="0"/>
              <a:t> ve ark. yapılan çalışmada %87 anafilaksi tanısı, %86 adrenalin </a:t>
            </a:r>
            <a:r>
              <a:rPr lang="tr-TR" sz="2000" dirty="0" err="1"/>
              <a:t>enj</a:t>
            </a:r>
            <a:r>
              <a:rPr lang="tr-TR" sz="2000" dirty="0"/>
              <a:t>. </a:t>
            </a:r>
          </a:p>
          <a:p>
            <a:pPr lvl="1"/>
            <a:r>
              <a:rPr lang="tr-TR" sz="2000" dirty="0"/>
              <a:t>%75 i ikinci doz adrenalin yerine ah ve </a:t>
            </a:r>
            <a:r>
              <a:rPr lang="tr-TR" sz="2000" dirty="0" err="1"/>
              <a:t>steroid</a:t>
            </a:r>
            <a:r>
              <a:rPr lang="tr-TR" sz="2000" dirty="0"/>
              <a:t> tercih etmiş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26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SONUÇ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Anafilaksi tüm </a:t>
            </a:r>
            <a:r>
              <a:rPr lang="tr-TR" dirty="0"/>
              <a:t>sağlık çalışanlarının yönetebilmesi gereken klinik bir acil </a:t>
            </a:r>
            <a:r>
              <a:rPr lang="tr-TR" dirty="0" smtClean="0"/>
              <a:t>durum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Ayrıntılı öykü, tanıda önemli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Cilt bulguları, solunum yetmezliği tanıda şart değil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Adrenalin erken uygulanması önemli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Hastalar hastaneye başvurmadan önce </a:t>
            </a:r>
            <a:r>
              <a:rPr lang="tr-TR" dirty="0" err="1" smtClean="0"/>
              <a:t>otoenjektör</a:t>
            </a:r>
            <a:r>
              <a:rPr lang="tr-TR" dirty="0" smtClean="0"/>
              <a:t> uygulamalı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err="1" smtClean="0"/>
              <a:t>Otoenjektör</a:t>
            </a:r>
            <a:r>
              <a:rPr lang="tr-TR" dirty="0" smtClean="0"/>
              <a:t> uygulaması sonrası mutlaka acile başvurmalı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 smtClean="0"/>
              <a:t>En az 6 saat izlem süresi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4293096"/>
            <a:ext cx="8229600" cy="1143000"/>
          </a:xfrm>
        </p:spPr>
        <p:txBody>
          <a:bodyPr>
            <a:normAutofit/>
          </a:bodyPr>
          <a:lstStyle/>
          <a:p>
            <a:r>
              <a:rPr lang="tr-TR" sz="6400" b="1" dirty="0" smtClean="0">
                <a:solidFill>
                  <a:srgbClr val="002060"/>
                </a:solidFill>
              </a:rPr>
              <a:t>TEŞEKKÜR EDERİM</a:t>
            </a:r>
            <a:endParaRPr lang="tr-TR" sz="6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AAwAAAAMCAYAAABWdVznAAAABHNCSVQICAgIfAhkiAAAAAlwSFlzAAAOwwAADsMBx2+oZAAAAB50RVh0U29mdHdhcmUAQWRvYmUgRmlyZXdvcmtzIENTNS4xqx9I6wAAAXRJREFUKJGNkkFLVGEUhp9zvvvduffOnRl0nChcCC6Ngty1mpB0oduoVi2NQVD/QP2CoDa5EESoXOROcBUoQaugVa0CFTcGbZKp0XFm7v0+Nxo6tujdvrzn8Jz3iPeeixqff//VO39LVBABEfn25dXD2+e+0ierhiwXcIIVSxzaS37QHwDwHlSVMFBM38h/B/AYFcJQQf4n4MEYpRAYHJcZrzCIai4aULAhSRRhA5Nf2bD+aefes7efUeP9QFopB1YpRAlpMcYdUx5rvKsnUUEa0zfDAKCXZXduVEsvmm00lxgbGeKkSFqMQc3o2Ij56FyHdqf3XM57mH29PXXwS9aavWgoc4bRawkjtYhe5si6fzrdbuvRUqO+8ZdheW7iw/VS9riW8rNSShkcKFOtFHH58VGzdfhgqVHfAPQitKwsTm6V7eFMLc2+D1dL7qT9+8fu/t7U6sL9TcAATvpfA+DJy627SZy86Zy0nq4uTm6fXdMBnAIoZ3UWLve0og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34062"/>
              </p:ext>
            </p:extLst>
          </p:nvPr>
        </p:nvGraphicFramePr>
        <p:xfrm>
          <a:off x="2267744" y="692696"/>
          <a:ext cx="6048672" cy="2154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583322835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345887847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</a:rPr>
                        <a:t>Spesifik IGE (Yaban Arısı)</a:t>
                      </a:r>
                    </a:p>
                    <a:p>
                      <a:endParaRPr lang="tr-TR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</a:rPr>
                        <a:t>&gt;100 </a:t>
                      </a:r>
                    </a:p>
                    <a:p>
                      <a:endParaRPr lang="tr-TR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283832"/>
                  </a:ext>
                </a:extLst>
              </a:tr>
              <a:tr h="525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Spesifik IGE (Bal Arısı)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&lt;0.10 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261378"/>
                  </a:ext>
                </a:extLst>
              </a:tr>
              <a:tr h="1050117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>
                          <a:effectLst/>
                        </a:rPr>
                        <a:t>0 - 0.35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NEGATİF</a:t>
                      </a:r>
                      <a:br>
                        <a:rPr lang="tr-TR" sz="900" dirty="0" smtClean="0">
                          <a:effectLst/>
                        </a:rPr>
                      </a:br>
                      <a:r>
                        <a:rPr lang="tr-TR" sz="900" dirty="0" smtClean="0">
                          <a:effectLst/>
                        </a:rPr>
                        <a:t>0.35 - 0.7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ÇOK DÜŞÜK</a:t>
                      </a:r>
                      <a:br>
                        <a:rPr lang="tr-TR" sz="900" dirty="0" smtClean="0">
                          <a:effectLst/>
                        </a:rPr>
                      </a:br>
                      <a:r>
                        <a:rPr lang="tr-TR" sz="900" dirty="0" smtClean="0">
                          <a:effectLst/>
                        </a:rPr>
                        <a:t>0.7 - 3.5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DÜŞÜK</a:t>
                      </a:r>
                      <a:br>
                        <a:rPr lang="tr-TR" sz="900" dirty="0" smtClean="0">
                          <a:effectLst/>
                        </a:rPr>
                      </a:br>
                      <a:r>
                        <a:rPr lang="tr-TR" sz="900" dirty="0" smtClean="0">
                          <a:effectLst/>
                        </a:rPr>
                        <a:t>3.5 - 17.5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ORTA</a:t>
                      </a:r>
                      <a:br>
                        <a:rPr lang="tr-TR" sz="900" dirty="0" smtClean="0">
                          <a:effectLst/>
                        </a:rPr>
                      </a:br>
                      <a:r>
                        <a:rPr lang="tr-TR" sz="900" dirty="0" smtClean="0">
                          <a:effectLst/>
                        </a:rPr>
                        <a:t>17.5 - 52.5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YÜKSEK</a:t>
                      </a:r>
                      <a:br>
                        <a:rPr lang="tr-TR" sz="900" dirty="0" smtClean="0">
                          <a:effectLst/>
                        </a:rPr>
                      </a:br>
                      <a:r>
                        <a:rPr lang="tr-TR" sz="900" dirty="0" smtClean="0">
                          <a:effectLst/>
                        </a:rPr>
                        <a:t>52.5 - 100 </a:t>
                      </a:r>
                      <a:r>
                        <a:rPr lang="tr-TR" sz="900" dirty="0" err="1" smtClean="0">
                          <a:effectLst/>
                        </a:rPr>
                        <a:t>kU</a:t>
                      </a:r>
                      <a:r>
                        <a:rPr lang="tr-TR" sz="900" dirty="0" smtClean="0">
                          <a:effectLst/>
                        </a:rPr>
                        <a:t>\L ÇOK YÜKSEK</a:t>
                      </a:r>
                      <a:endParaRPr lang="tr-TR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9781592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95852"/>
              </p:ext>
            </p:extLst>
          </p:nvPr>
        </p:nvGraphicFramePr>
        <p:xfrm>
          <a:off x="2267744" y="3717032"/>
          <a:ext cx="604867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197358998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1508667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r-TR" b="0" i="0" dirty="0" smtClean="0"/>
                        <a:t>Deri testi</a:t>
                      </a:r>
                      <a:endParaRPr lang="tr-TR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374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i="0" dirty="0" smtClean="0"/>
                        <a:t>Pozitif</a:t>
                      </a:r>
                      <a:r>
                        <a:rPr lang="tr-TR" b="0" i="0" baseline="0" dirty="0" smtClean="0"/>
                        <a:t> Kontrol</a:t>
                      </a:r>
                      <a:endParaRPr lang="tr-TR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/>
                        <a:t>3mm</a:t>
                      </a:r>
                      <a:endParaRPr lang="tr-TR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738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i="0" dirty="0" err="1" smtClean="0"/>
                        <a:t>Vespula</a:t>
                      </a:r>
                      <a:endParaRPr lang="tr-TR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i="0" dirty="0" smtClean="0"/>
                        <a:t>3mm</a:t>
                      </a:r>
                      <a:endParaRPr lang="tr-TR" b="1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3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i="0" dirty="0" err="1" smtClean="0"/>
                        <a:t>Apis</a:t>
                      </a:r>
                      <a:endParaRPr lang="tr-TR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/>
                        <a:t>0mm</a:t>
                      </a:r>
                      <a:endParaRPr lang="tr-TR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363263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" y="3717032"/>
            <a:ext cx="18002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Tanı: </a:t>
            </a:r>
            <a:r>
              <a:rPr lang="tr-TR" dirty="0" err="1" smtClean="0"/>
              <a:t>Venom</a:t>
            </a:r>
            <a:r>
              <a:rPr lang="tr-TR" dirty="0" smtClean="0"/>
              <a:t> alerjisine bağlı anafilaksi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Adrenalin oto-enjektör</a:t>
            </a:r>
          </a:p>
          <a:p>
            <a:r>
              <a:rPr lang="tr-TR" dirty="0" err="1" smtClean="0"/>
              <a:t>İmmunoterapi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9"/>
          <a:stretch/>
        </p:blipFill>
        <p:spPr>
          <a:xfrm>
            <a:off x="6156176" y="2996952"/>
            <a:ext cx="240576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0070C0"/>
                </a:solidFill>
              </a:rPr>
              <a:t>ANAFİLAKSİ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İmmunolojik</a:t>
            </a:r>
            <a:r>
              <a:rPr lang="tr-TR" dirty="0" smtClean="0"/>
              <a:t>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tr-TR" dirty="0" err="1" smtClean="0"/>
              <a:t>IgE</a:t>
            </a:r>
            <a:r>
              <a:rPr lang="tr-TR" dirty="0" smtClean="0"/>
              <a:t> aracılı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tr-TR" dirty="0" err="1" smtClean="0"/>
              <a:t>IgE</a:t>
            </a:r>
            <a:r>
              <a:rPr lang="tr-TR" dirty="0" smtClean="0"/>
              <a:t> aracılı olmayan</a:t>
            </a:r>
          </a:p>
          <a:p>
            <a:pPr marL="514350" indent="-514350">
              <a:buFont typeface="+mj-lt"/>
              <a:buAutoNum type="arabicPeriod"/>
            </a:pPr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İmmünolojik olmayan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İdiopatik</a:t>
            </a:r>
            <a:endParaRPr lang="tr-TR" sz="2800" dirty="0" smtClean="0"/>
          </a:p>
          <a:p>
            <a:pPr marL="400050" lvl="2" indent="0">
              <a:buNone/>
            </a:pPr>
            <a:endParaRPr lang="tr-TR" dirty="0"/>
          </a:p>
          <a:p>
            <a:pPr marL="400050" lvl="2" indent="0">
              <a:buNone/>
            </a:pPr>
            <a:r>
              <a:rPr lang="tr-TR" dirty="0" err="1" smtClean="0"/>
              <a:t>Mast</a:t>
            </a:r>
            <a:r>
              <a:rPr lang="tr-TR" dirty="0" smtClean="0"/>
              <a:t> </a:t>
            </a:r>
            <a:r>
              <a:rPr lang="tr-TR" dirty="0"/>
              <a:t>hücre ve bazofillerden </a:t>
            </a:r>
            <a:endParaRPr lang="tr-TR" dirty="0" smtClean="0"/>
          </a:p>
          <a:p>
            <a:pPr marL="400050" lvl="2" indent="0">
              <a:buNone/>
            </a:pPr>
            <a:r>
              <a:rPr lang="tr-TR" dirty="0" err="1" smtClean="0"/>
              <a:t>mediyatörlerin</a:t>
            </a:r>
            <a:r>
              <a:rPr lang="tr-TR" dirty="0" smtClean="0"/>
              <a:t> </a:t>
            </a:r>
            <a:r>
              <a:rPr lang="tr-TR" dirty="0"/>
              <a:t>salınması sonucu </a:t>
            </a:r>
          </a:p>
          <a:p>
            <a:pPr marL="0" indent="0">
              <a:buNone/>
            </a:pPr>
            <a:endParaRPr lang="tr-TR" sz="1200" i="1" dirty="0"/>
          </a:p>
          <a:p>
            <a:pPr marL="514350" indent="-514350">
              <a:buFont typeface="+mj-lt"/>
              <a:buAutoNum type="arabicPeriod"/>
            </a:pPr>
            <a:endParaRPr lang="tr-TR" sz="1200" i="1" dirty="0" smtClean="0"/>
          </a:p>
          <a:p>
            <a:pPr marL="514350" indent="-514350">
              <a:buFont typeface="+mj-lt"/>
              <a:buAutoNum type="arabicPeriod"/>
            </a:pPr>
            <a:endParaRPr lang="tr-TR" sz="1200" i="1" dirty="0"/>
          </a:p>
          <a:p>
            <a:r>
              <a:rPr lang="tr-TR" sz="1200" i="1" dirty="0" err="1"/>
              <a:t>Simons</a:t>
            </a:r>
            <a:r>
              <a:rPr lang="tr-TR" sz="1200" i="1" dirty="0"/>
              <a:t> FE, </a:t>
            </a:r>
            <a:r>
              <a:rPr lang="tr-TR" sz="1200" i="1" dirty="0" err="1"/>
              <a:t>Ardusso</a:t>
            </a:r>
            <a:r>
              <a:rPr lang="tr-TR" sz="1200" i="1" dirty="0"/>
              <a:t> LR, </a:t>
            </a:r>
            <a:r>
              <a:rPr lang="tr-TR" sz="1200" i="1" dirty="0" err="1"/>
              <a:t>Bilò</a:t>
            </a:r>
            <a:r>
              <a:rPr lang="tr-TR" sz="1200" i="1" dirty="0"/>
              <a:t> MB, </a:t>
            </a:r>
            <a:r>
              <a:rPr lang="tr-TR" sz="1200" i="1" dirty="0" err="1"/>
              <a:t>Dimov</a:t>
            </a:r>
            <a:r>
              <a:rPr lang="tr-TR" sz="1200" i="1" dirty="0"/>
              <a:t> V, </a:t>
            </a:r>
            <a:r>
              <a:rPr lang="tr-TR" sz="1200" i="1" dirty="0" err="1"/>
              <a:t>Ebisawa</a:t>
            </a:r>
            <a:r>
              <a:rPr lang="tr-TR" sz="1200" i="1" dirty="0"/>
              <a:t> M, El-</a:t>
            </a:r>
            <a:r>
              <a:rPr lang="tr-TR" sz="1200" i="1" dirty="0" err="1"/>
              <a:t>Gamal</a:t>
            </a:r>
            <a:r>
              <a:rPr lang="tr-TR" sz="1200" i="1" dirty="0"/>
              <a:t> YM, </a:t>
            </a:r>
            <a:r>
              <a:rPr lang="tr-TR" sz="1200" i="1" dirty="0" err="1"/>
              <a:t>Ledford</a:t>
            </a:r>
            <a:r>
              <a:rPr lang="tr-TR" sz="1200" i="1" dirty="0"/>
              <a:t> DK et al. 2012 Update: World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Organization</a:t>
            </a:r>
            <a:r>
              <a:rPr lang="tr-TR" sz="1200" i="1" dirty="0"/>
              <a:t> </a:t>
            </a:r>
            <a:r>
              <a:rPr lang="tr-TR" sz="1200" i="1" dirty="0" err="1"/>
              <a:t>Guidelines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assessment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management</a:t>
            </a:r>
            <a:r>
              <a:rPr lang="tr-TR" sz="1200" i="1" dirty="0"/>
              <a:t> of </a:t>
            </a:r>
            <a:r>
              <a:rPr lang="tr-TR" sz="1200" i="1" dirty="0" err="1"/>
              <a:t>anaphylaxis.Current</a:t>
            </a:r>
            <a:r>
              <a:rPr lang="tr-TR" sz="1200" i="1" dirty="0"/>
              <a:t> </a:t>
            </a:r>
            <a:r>
              <a:rPr lang="tr-TR" sz="1200" i="1" dirty="0" err="1"/>
              <a:t>Opinion</a:t>
            </a:r>
            <a:r>
              <a:rPr lang="tr-TR" sz="1200" i="1" dirty="0"/>
              <a:t> in </a:t>
            </a:r>
            <a:r>
              <a:rPr lang="tr-TR" sz="1200" i="1" dirty="0" err="1"/>
              <a:t>Allergy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Immunology</a:t>
            </a:r>
            <a:r>
              <a:rPr lang="tr-TR" sz="1200" i="1" dirty="0"/>
              <a:t> 2012; 12(4):389-399. doi:10.1097/ACI.0b013e328355b7e4</a:t>
            </a:r>
          </a:p>
        </p:txBody>
      </p:sp>
      <p:pic>
        <p:nvPicPr>
          <p:cNvPr id="4" name="Picture 9" descr="1939-4551-4-2-1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0689"/>
            <a:ext cx="3805990" cy="50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Anafilaksi Nedenleri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20000"/>
          </a:bodyPr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Gıdalar </a:t>
            </a:r>
            <a:r>
              <a:rPr lang="tr-TR" dirty="0">
                <a:solidFill>
                  <a:srgbClr val="FF0000"/>
                </a:solidFill>
              </a:rPr>
              <a:t>ve ilaçlar </a:t>
            </a:r>
            <a:r>
              <a:rPr lang="tr-TR" dirty="0"/>
              <a:t>acil servise anafilaksi </a:t>
            </a:r>
            <a:endParaRPr lang="tr-TR" dirty="0" smtClean="0"/>
          </a:p>
          <a:p>
            <a:pPr marL="355600" indent="-355600">
              <a:buNone/>
            </a:pPr>
            <a:r>
              <a:rPr lang="tr-TR" dirty="0"/>
              <a:t> </a:t>
            </a:r>
            <a:r>
              <a:rPr lang="tr-TR" dirty="0" smtClean="0"/>
              <a:t>   ile </a:t>
            </a:r>
            <a:r>
              <a:rPr lang="tr-TR" dirty="0"/>
              <a:t>başvuran hastalarda en sık </a:t>
            </a:r>
            <a:r>
              <a:rPr lang="tr-TR" dirty="0" smtClean="0"/>
              <a:t>                 etkenler</a:t>
            </a:r>
          </a:p>
          <a:p>
            <a:pPr lvl="1"/>
            <a:r>
              <a:rPr lang="tr-TR" dirty="0" smtClean="0"/>
              <a:t>Beta-</a:t>
            </a:r>
            <a:r>
              <a:rPr lang="tr-TR" dirty="0" err="1" smtClean="0"/>
              <a:t>laktam</a:t>
            </a:r>
            <a:r>
              <a:rPr lang="tr-TR" dirty="0" smtClean="0"/>
              <a:t> </a:t>
            </a:r>
            <a:r>
              <a:rPr lang="tr-TR" dirty="0"/>
              <a:t>grubu antibiyotikler </a:t>
            </a:r>
            <a:endParaRPr lang="tr-TR" dirty="0" smtClean="0"/>
          </a:p>
          <a:p>
            <a:pPr lvl="1"/>
            <a:r>
              <a:rPr lang="tr-TR" dirty="0" err="1" smtClean="0"/>
              <a:t>Non-steroid</a:t>
            </a:r>
            <a:r>
              <a:rPr lang="tr-TR" dirty="0" smtClean="0"/>
              <a:t> </a:t>
            </a:r>
            <a:r>
              <a:rPr lang="tr-TR" dirty="0" err="1" smtClean="0"/>
              <a:t>antiinflamatuvar</a:t>
            </a:r>
            <a:r>
              <a:rPr lang="tr-TR" dirty="0" smtClean="0"/>
              <a:t> ilaçlar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Polen </a:t>
            </a:r>
            <a:r>
              <a:rPr lang="tr-TR" dirty="0"/>
              <a:t>alerjisi ve astım </a:t>
            </a:r>
            <a:r>
              <a:rPr lang="tr-TR" dirty="0" smtClean="0"/>
              <a:t>anafilaksi </a:t>
            </a:r>
            <a:r>
              <a:rPr lang="tr-TR" dirty="0"/>
              <a:t>için en önemli risk </a:t>
            </a:r>
            <a:r>
              <a:rPr lang="tr-TR" dirty="0" smtClean="0"/>
              <a:t>faktörleridir*</a:t>
            </a:r>
            <a:endParaRPr lang="tr-TR" dirty="0"/>
          </a:p>
          <a:p>
            <a:endParaRPr lang="tr-TR" dirty="0"/>
          </a:p>
        </p:txBody>
      </p:sp>
      <p:pic>
        <p:nvPicPr>
          <p:cNvPr id="5122" name="Picture 2" descr="C:\Users\Toshiba\Downloads\aa48e302d3bad0ef85efa3614600c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859203"/>
            <a:ext cx="2555283" cy="31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16214" y="5453360"/>
            <a:ext cx="2585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*Panesar </a:t>
            </a:r>
            <a:r>
              <a:rPr lang="pt-BR" sz="1200" i="1" dirty="0"/>
              <a:t>SS, Javad S, De Silva D, </a:t>
            </a:r>
            <a:r>
              <a:rPr lang="pt-BR" sz="1200" i="1" dirty="0" smtClean="0"/>
              <a:t>Nwaru</a:t>
            </a:r>
            <a:r>
              <a:rPr lang="tr-TR" sz="1200" i="1" dirty="0" smtClean="0"/>
              <a:t> BI</a:t>
            </a:r>
            <a:r>
              <a:rPr lang="tr-TR" sz="1200" i="1" dirty="0"/>
              <a:t>, </a:t>
            </a:r>
            <a:r>
              <a:rPr lang="tr-TR" sz="1200" i="1" dirty="0" err="1"/>
              <a:t>Hickstein</a:t>
            </a:r>
            <a:r>
              <a:rPr lang="tr-TR" sz="1200" i="1" dirty="0"/>
              <a:t> L, </a:t>
            </a:r>
            <a:r>
              <a:rPr lang="tr-TR" sz="1200" i="1" dirty="0" err="1"/>
              <a:t>Muraro</a:t>
            </a:r>
            <a:r>
              <a:rPr lang="tr-TR" sz="1200" i="1" dirty="0"/>
              <a:t> A et al.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 smtClean="0"/>
              <a:t>epidemiology</a:t>
            </a:r>
            <a:r>
              <a:rPr lang="tr-TR" sz="1200" i="1" dirty="0" smtClean="0"/>
              <a:t> </a:t>
            </a:r>
            <a:r>
              <a:rPr lang="en-US" sz="1200" i="1" dirty="0" smtClean="0"/>
              <a:t>of </a:t>
            </a:r>
            <a:r>
              <a:rPr lang="en-US" sz="1200" i="1" dirty="0"/>
              <a:t>anaphylaxis in Europe: a </a:t>
            </a:r>
            <a:r>
              <a:rPr lang="en-US" sz="1200" i="1" dirty="0" smtClean="0"/>
              <a:t>systematic</a:t>
            </a:r>
            <a:r>
              <a:rPr lang="tr-TR" sz="1200" i="1" dirty="0" smtClean="0"/>
              <a:t> </a:t>
            </a:r>
            <a:r>
              <a:rPr lang="tr-TR" sz="1200" i="1" dirty="0" err="1" smtClean="0"/>
              <a:t>review</a:t>
            </a:r>
            <a:r>
              <a:rPr lang="tr-TR" sz="1200" i="1" dirty="0"/>
              <a:t>. </a:t>
            </a:r>
            <a:r>
              <a:rPr lang="tr-TR" sz="1200" i="1" dirty="0" err="1"/>
              <a:t>Allergy</a:t>
            </a:r>
            <a:r>
              <a:rPr lang="tr-TR" sz="1200" i="1" dirty="0"/>
              <a:t> 2013;68:1353–1361</a:t>
            </a:r>
          </a:p>
        </p:txBody>
      </p:sp>
    </p:spTree>
    <p:extLst>
      <p:ext uri="{BB962C8B-B14F-4D97-AF65-F5344CB8AC3E}">
        <p14:creationId xmlns:p14="http://schemas.microsoft.com/office/powerpoint/2010/main" val="31253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Olgu 2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buNone/>
            </a:pPr>
            <a:r>
              <a:rPr lang="tr-TR" dirty="0" smtClean="0"/>
              <a:t>17 yaş, Kız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Acil servise tekrarlayan başvuru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Vücutta kızarıklık, kaşıntı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Gözlerde kızarıklık, şişlik 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Karın ağrısı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8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1833</Words>
  <Application>Microsoft Office PowerPoint</Application>
  <PresentationFormat>Ekran Gösterisi (4:3)</PresentationFormat>
  <Paragraphs>398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Ofis Teması</vt:lpstr>
      <vt:lpstr>OLGULARLA ANAFİLAKSİ</vt:lpstr>
      <vt:lpstr>ANAFİLAKSİ</vt:lpstr>
      <vt:lpstr>Olgu-1</vt:lpstr>
      <vt:lpstr>PowerPoint Sunusu</vt:lpstr>
      <vt:lpstr>PowerPoint Sunusu</vt:lpstr>
      <vt:lpstr>PowerPoint Sunusu</vt:lpstr>
      <vt:lpstr>ANAFİLAKSİ</vt:lpstr>
      <vt:lpstr>Anafilaksi Nedenleri </vt:lpstr>
      <vt:lpstr>Olgu 2</vt:lpstr>
      <vt:lpstr>Anafilaksi Tanı Kriterleri</vt:lpstr>
      <vt:lpstr>Anafilaksi Tanı Kriterleri</vt:lpstr>
      <vt:lpstr>Anafilaksi Tanı Kriterleri</vt:lpstr>
      <vt:lpstr>PowerPoint Sunusu</vt:lpstr>
      <vt:lpstr>ÖYKÜ</vt:lpstr>
      <vt:lpstr>ÖYKÜ</vt:lpstr>
      <vt:lpstr>Laboratuvar</vt:lpstr>
      <vt:lpstr>Laboratuvar</vt:lpstr>
      <vt:lpstr>PowerPoint Sunusu</vt:lpstr>
      <vt:lpstr>PROVOKASYON TESTİ</vt:lpstr>
      <vt:lpstr>TEDAVİ</vt:lpstr>
      <vt:lpstr>Olgu-3 </vt:lpstr>
      <vt:lpstr>ÖYKÜ</vt:lpstr>
      <vt:lpstr>PowerPoint Sunusu</vt:lpstr>
      <vt:lpstr>FİZİK İNCELEME</vt:lpstr>
      <vt:lpstr>LABORATUVAR</vt:lpstr>
      <vt:lpstr>LABORATUVAR</vt:lpstr>
      <vt:lpstr>TEDAVİ</vt:lpstr>
      <vt:lpstr>Klinik Bulgular</vt:lpstr>
      <vt:lpstr>PowerPoint Sunusu</vt:lpstr>
      <vt:lpstr>Anafilaksi Acil Yönetimi</vt:lpstr>
      <vt:lpstr>PowerPoint Sunusu</vt:lpstr>
      <vt:lpstr>PowerPoint Sunusu</vt:lpstr>
      <vt:lpstr>Fatal Anafilaksi</vt:lpstr>
      <vt:lpstr>PowerPoint Sunusu</vt:lpstr>
      <vt:lpstr>PowerPoint Sunusu</vt:lpstr>
      <vt:lpstr>PowerPoint Sunusu</vt:lpstr>
      <vt:lpstr>PowerPoint Sunusu</vt:lpstr>
      <vt:lpstr>PowerPoint Sunusu</vt:lpstr>
      <vt:lpstr>İzlem Süresini Uzat</vt:lpstr>
      <vt:lpstr>Taburculuk </vt:lpstr>
      <vt:lpstr>PowerPoint Sunusu</vt:lpstr>
      <vt:lpstr>Korunma</vt:lpstr>
      <vt:lpstr>ANAFİLAKSİ EŞİĞİNİ DÜŞÜREN FAKTÖRLER</vt:lpstr>
      <vt:lpstr>Yüksek riskli hastalar için özel önlemler</vt:lpstr>
      <vt:lpstr>PowerPoint Sunusu</vt:lpstr>
      <vt:lpstr>PowerPoint Sunusu</vt:lpstr>
      <vt:lpstr>PowerPoint Sunusu</vt:lpstr>
      <vt:lpstr>SONUÇ </vt:lpstr>
      <vt:lpstr>TEŞEKKÜR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136</cp:revision>
  <dcterms:created xsi:type="dcterms:W3CDTF">2017-03-20T17:31:38Z</dcterms:created>
  <dcterms:modified xsi:type="dcterms:W3CDTF">2017-04-21T20:52:17Z</dcterms:modified>
</cp:coreProperties>
</file>