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416" r:id="rId3"/>
    <p:sldId id="257" r:id="rId4"/>
    <p:sldId id="372" r:id="rId5"/>
    <p:sldId id="365" r:id="rId6"/>
    <p:sldId id="364" r:id="rId7"/>
    <p:sldId id="401" r:id="rId8"/>
    <p:sldId id="402" r:id="rId9"/>
    <p:sldId id="407" r:id="rId10"/>
    <p:sldId id="334" r:id="rId11"/>
    <p:sldId id="329" r:id="rId12"/>
    <p:sldId id="358" r:id="rId13"/>
    <p:sldId id="335" r:id="rId14"/>
    <p:sldId id="330" r:id="rId15"/>
    <p:sldId id="424" r:id="rId16"/>
    <p:sldId id="373" r:id="rId17"/>
    <p:sldId id="328" r:id="rId18"/>
    <p:sldId id="316" r:id="rId19"/>
    <p:sldId id="366" r:id="rId20"/>
    <p:sldId id="367" r:id="rId21"/>
    <p:sldId id="265" r:id="rId22"/>
    <p:sldId id="266" r:id="rId23"/>
    <p:sldId id="405" r:id="rId24"/>
    <p:sldId id="406" r:id="rId25"/>
    <p:sldId id="375" r:id="rId26"/>
    <p:sldId id="396" r:id="rId27"/>
    <p:sldId id="397" r:id="rId28"/>
    <p:sldId id="385" r:id="rId29"/>
    <p:sldId id="382" r:id="rId30"/>
    <p:sldId id="418" r:id="rId31"/>
    <p:sldId id="383" r:id="rId32"/>
    <p:sldId id="384" r:id="rId33"/>
    <p:sldId id="423" r:id="rId34"/>
    <p:sldId id="268" r:id="rId35"/>
    <p:sldId id="422" r:id="rId36"/>
    <p:sldId id="270" r:id="rId37"/>
    <p:sldId id="271" r:id="rId38"/>
    <p:sldId id="421" r:id="rId39"/>
    <p:sldId id="273" r:id="rId40"/>
    <p:sldId id="274" r:id="rId41"/>
    <p:sldId id="412" r:id="rId42"/>
    <p:sldId id="413" r:id="rId43"/>
    <p:sldId id="386" r:id="rId44"/>
    <p:sldId id="387" r:id="rId45"/>
    <p:sldId id="389" r:id="rId46"/>
    <p:sldId id="408" r:id="rId47"/>
    <p:sldId id="420" r:id="rId48"/>
    <p:sldId id="417" r:id="rId49"/>
    <p:sldId id="369" r:id="rId50"/>
    <p:sldId id="399" r:id="rId51"/>
    <p:sldId id="275" r:id="rId52"/>
    <p:sldId id="370" r:id="rId53"/>
    <p:sldId id="414" r:id="rId54"/>
    <p:sldId id="415" r:id="rId55"/>
    <p:sldId id="425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772FB-4CBC-4818-94A5-5A75635EB82D}" type="datetimeFigureOut">
              <a:rPr lang="tr-TR" smtClean="0"/>
              <a:t>27.4.2016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63C27-603E-4D5E-AEBD-16E644EC8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14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1925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38B4F-0485-4B33-8B36-E3EBBF3E8FE3}" type="slidenum">
              <a:rPr lang="tr-TR" altLang="tr-TR" smtClean="0"/>
              <a:pPr eaLnBrk="1" hangingPunct="1"/>
              <a:t>45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06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16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51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3C27-603E-4D5E-AEBD-16E644EC80D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59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72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1495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FA831-C0F3-4ED5-89F6-67DAC8492ED0}" type="slidenum">
              <a:rPr lang="tr-TR" smtClean="0"/>
              <a:pPr/>
              <a:t>41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95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ationaleczema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Alİ</a:t>
            </a:r>
            <a:r>
              <a:rPr lang="tr-TR" dirty="0" smtClean="0"/>
              <a:t> BAKİ</a:t>
            </a:r>
          </a:p>
          <a:p>
            <a:r>
              <a:rPr lang="tr-TR" dirty="0"/>
              <a:t>KTÜ- TRABZON</a:t>
            </a:r>
          </a:p>
          <a:p>
            <a:r>
              <a:rPr lang="tr-TR" dirty="0" smtClean="0"/>
              <a:t>24-27 NİSAN 2016</a:t>
            </a:r>
          </a:p>
          <a:p>
            <a:r>
              <a:rPr lang="tr-TR" dirty="0" smtClean="0"/>
              <a:t>MARMARİS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tr-TR" sz="4000" b="1" dirty="0" err="1">
                <a:solidFill>
                  <a:schemeClr val="tx1"/>
                </a:solidFill>
              </a:rPr>
              <a:t>Adölesan</a:t>
            </a:r>
            <a:r>
              <a:rPr lang="tr-TR" sz="4000" b="1" dirty="0">
                <a:solidFill>
                  <a:schemeClr val="tx1"/>
                </a:solidFill>
              </a:rPr>
              <a:t> döneminde </a:t>
            </a:r>
            <a:r>
              <a:rPr lang="tr-TR" sz="4000" b="1" dirty="0" err="1">
                <a:solidFill>
                  <a:schemeClr val="tx1"/>
                </a:solidFill>
              </a:rPr>
              <a:t>atopik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dermatitli</a:t>
            </a:r>
            <a:r>
              <a:rPr lang="tr-TR" sz="4000" b="1" dirty="0">
                <a:solidFill>
                  <a:schemeClr val="tx1"/>
                </a:solidFill>
              </a:rPr>
              <a:t> çocuklara öneriler</a:t>
            </a:r>
            <a:br>
              <a:rPr lang="tr-TR" sz="4000" b="1" dirty="0">
                <a:solidFill>
                  <a:schemeClr val="tx1"/>
                </a:solidFill>
              </a:rPr>
            </a:b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704856" cy="276490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Lezyonların lokalizasyonu ve görüldükleri zamana göre </a:t>
            </a:r>
            <a:r>
              <a:rPr lang="tr-TR" sz="2800" dirty="0" err="1" smtClean="0"/>
              <a:t>atopik</a:t>
            </a:r>
            <a:r>
              <a:rPr lang="tr-TR" sz="2800" dirty="0" smtClean="0"/>
              <a:t> dermatit üç döneme ayrılabilir;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Bebeklik dönemi ( 0-2 yaş)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Çocukluk çağı ( 2-12 yaş)</a:t>
            </a:r>
          </a:p>
          <a:p>
            <a:pPr marL="457200" lvl="1" indent="0">
              <a:buNone/>
            </a:pPr>
            <a:r>
              <a:rPr lang="tr-TR" b="1" dirty="0" smtClean="0">
                <a:solidFill>
                  <a:schemeClr val="tx1"/>
                </a:solidFill>
              </a:rPr>
              <a:t>	Ergenlik /Erişkin dönem ( &gt; 12 yaş)</a:t>
            </a:r>
          </a:p>
        </p:txBody>
      </p:sp>
    </p:spTree>
    <p:extLst>
      <p:ext uri="{BB962C8B-B14F-4D97-AF65-F5344CB8AC3E}">
        <p14:creationId xmlns:p14="http://schemas.microsoft.com/office/powerpoint/2010/main" val="21154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24125" y="4514325"/>
            <a:ext cx="5796000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Want big impact?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4125" y="5079350"/>
            <a:ext cx="5796000" cy="86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Use big image.</a:t>
            </a:r>
          </a:p>
        </p:txBody>
      </p:sp>
      <p:sp>
        <p:nvSpPr>
          <p:cNvPr id="155" name="Shape 155"/>
          <p:cNvSpPr/>
          <p:nvPr/>
        </p:nvSpPr>
        <p:spPr>
          <a:xfrm>
            <a:off x="3675952" y="5925825"/>
            <a:ext cx="1837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514494" y="5925825"/>
            <a:ext cx="1837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5925825"/>
            <a:ext cx="1837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838038" y="5925825"/>
            <a:ext cx="1837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9" y="214343"/>
            <a:ext cx="8546706" cy="54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39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200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3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428604"/>
            <a:ext cx="8534400" cy="75895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Ergenlik /Erişkin dönem ( &gt; 12 yaş)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-500098" y="1643050"/>
            <a:ext cx="9644098" cy="4525963"/>
          </a:xfrm>
        </p:spPr>
        <p:txBody>
          <a:bodyPr/>
          <a:lstStyle/>
          <a:p>
            <a:pPr marL="1371600" lvl="2" indent="-514350">
              <a:buFont typeface="Arial" pitchFamily="34" charset="0"/>
              <a:buChar char="•"/>
            </a:pPr>
            <a:r>
              <a:rPr lang="tr-TR" sz="2800" dirty="0" smtClean="0"/>
              <a:t>Bebeklik ve çocukluk dönemine göre sıklıkla daha hafif.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tr-TR" sz="2800" dirty="0" smtClean="0"/>
              <a:t>Kaşıntı ve deride kalınlaşma ön plandadır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tr-TR" sz="2800" dirty="0" err="1" smtClean="0"/>
              <a:t>Fleksural</a:t>
            </a:r>
            <a:r>
              <a:rPr lang="tr-TR" sz="2800" dirty="0" smtClean="0"/>
              <a:t> bölgelerde </a:t>
            </a:r>
            <a:r>
              <a:rPr lang="tr-TR" sz="2800" dirty="0" err="1" smtClean="0"/>
              <a:t>likenifikasyon</a:t>
            </a:r>
            <a:r>
              <a:rPr lang="tr-TR" sz="2800" dirty="0" smtClean="0"/>
              <a:t> artar.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tr-TR" sz="2800" dirty="0" smtClean="0"/>
              <a:t>Bileklerin </a:t>
            </a:r>
            <a:r>
              <a:rPr lang="tr-TR" sz="2800" dirty="0" err="1" smtClean="0"/>
              <a:t>volar</a:t>
            </a:r>
            <a:r>
              <a:rPr lang="tr-TR" sz="2800" dirty="0" smtClean="0"/>
              <a:t> yüzünde tutulum olmasına ve avuç içinde çizgiler belirginleşmesine rağmen en şiddetli lezyonlar ellerin </a:t>
            </a:r>
            <a:r>
              <a:rPr lang="tr-TR" sz="2800" dirty="0" err="1" smtClean="0"/>
              <a:t>dorsal</a:t>
            </a:r>
            <a:r>
              <a:rPr lang="tr-TR" sz="2800" dirty="0" smtClean="0"/>
              <a:t> kısmında olur.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941168"/>
            <a:ext cx="2463552" cy="13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14442" y="692696"/>
            <a:ext cx="7729795" cy="1656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tr-TR" dirty="0" err="1"/>
              <a:t>Adölesanlarda</a:t>
            </a:r>
            <a:r>
              <a:rPr lang="tr-TR" dirty="0"/>
              <a:t>;</a:t>
            </a:r>
          </a:p>
          <a:p>
            <a:pPr marL="457200" lvl="0" indent="-228600" rtl="0">
              <a:spcBef>
                <a:spcPts val="0"/>
              </a:spcBef>
            </a:pPr>
            <a:endParaRPr lang="tr-TR" dirty="0"/>
          </a:p>
          <a:p>
            <a:pPr marL="571500" lvl="2" indent="-342900">
              <a:buFont typeface="Wingdings" panose="05000000000000000000" pitchFamily="2" charset="2"/>
              <a:buChar char="Ø"/>
            </a:pPr>
            <a:r>
              <a:rPr lang="tr-TR" i="1" dirty="0"/>
              <a:t>	</a:t>
            </a:r>
            <a:r>
              <a:rPr lang="tr-TR" i="1" dirty="0" err="1"/>
              <a:t>Palmar</a:t>
            </a:r>
            <a:r>
              <a:rPr lang="tr-TR" i="1" dirty="0"/>
              <a:t>/</a:t>
            </a:r>
            <a:r>
              <a:rPr lang="tr-TR" i="1" dirty="0" err="1"/>
              <a:t>plantar</a:t>
            </a:r>
            <a:r>
              <a:rPr lang="tr-TR" i="1" dirty="0"/>
              <a:t> dermatit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tr-TR" i="1" dirty="0"/>
              <a:t>	Göz kapağı dermatiti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6" y="2616591"/>
            <a:ext cx="2609850" cy="17526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191" y="4509428"/>
            <a:ext cx="2895600" cy="1581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736" y="2616591"/>
            <a:ext cx="2038350" cy="12573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536" y="2993268"/>
            <a:ext cx="3004145" cy="25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1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ADÖLESANDA ATOPİK DERMATİT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85042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ATOPİK DERMATİT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350224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tr-TR" dirty="0"/>
              <a:t>Çocuk hastaların büyük çoğunluğunda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İgE</a:t>
            </a:r>
            <a:r>
              <a:rPr lang="tr-TR" dirty="0" smtClean="0"/>
              <a:t> </a:t>
            </a:r>
            <a:r>
              <a:rPr lang="tr-TR" dirty="0"/>
              <a:t>yüksekliği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Atopi</a:t>
            </a:r>
            <a:r>
              <a:rPr lang="tr-TR" dirty="0" smtClean="0"/>
              <a:t> </a:t>
            </a:r>
            <a:r>
              <a:rPr lang="tr-TR" dirty="0"/>
              <a:t>öyküsü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/>
              <a:t>deri duyarlığı ortaya </a:t>
            </a:r>
            <a:r>
              <a:rPr lang="tr-TR" dirty="0" smtClean="0"/>
              <a:t>çıkar</a:t>
            </a:r>
            <a:endParaRPr lang="tr-TR" dirty="0"/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( </a:t>
            </a:r>
            <a:r>
              <a:rPr lang="tr-TR" b="1" i="1" dirty="0" err="1"/>
              <a:t>Extrensek</a:t>
            </a:r>
            <a:r>
              <a:rPr lang="tr-TR" b="1" i="1" dirty="0"/>
              <a:t> </a:t>
            </a:r>
            <a:r>
              <a:rPr lang="tr-TR" b="1" i="1" dirty="0" err="1"/>
              <a:t>Atopik</a:t>
            </a:r>
            <a:r>
              <a:rPr lang="tr-TR" b="1" i="1" dirty="0"/>
              <a:t> Dermatit)</a:t>
            </a:r>
          </a:p>
          <a:p>
            <a:pPr marL="457200" lvl="0" indent="-228600">
              <a:spcBef>
                <a:spcPts val="0"/>
              </a:spcBef>
            </a:pPr>
            <a:r>
              <a:rPr lang="tr-TR" dirty="0"/>
              <a:t>Hastaların %20’sinde;</a:t>
            </a:r>
          </a:p>
          <a:p>
            <a:pPr marL="228600" lvl="1" indent="0">
              <a:buNone/>
            </a:pPr>
            <a:r>
              <a:rPr lang="tr-TR" dirty="0"/>
              <a:t>	</a:t>
            </a:r>
            <a:r>
              <a:rPr lang="tr-TR" dirty="0" smtClean="0"/>
              <a:t>              </a:t>
            </a:r>
            <a:r>
              <a:rPr lang="tr-TR" dirty="0" err="1" smtClean="0"/>
              <a:t>IgE</a:t>
            </a:r>
            <a:r>
              <a:rPr lang="tr-TR" dirty="0" smtClean="0"/>
              <a:t> yüksekliği yoksa</a:t>
            </a:r>
            <a:endParaRPr lang="tr-TR" dirty="0"/>
          </a:p>
          <a:p>
            <a:pPr marL="228600" lvl="1" indent="0">
              <a:buNone/>
            </a:pPr>
            <a:r>
              <a:rPr lang="tr-TR" dirty="0"/>
              <a:t>		</a:t>
            </a:r>
            <a:r>
              <a:rPr lang="tr-TR" dirty="0" err="1"/>
              <a:t>Atopi</a:t>
            </a:r>
            <a:r>
              <a:rPr lang="tr-TR" dirty="0"/>
              <a:t> </a:t>
            </a:r>
            <a:r>
              <a:rPr lang="tr-TR" dirty="0" smtClean="0"/>
              <a:t>öyküsü   yoksa</a:t>
            </a:r>
            <a:endParaRPr lang="tr-TR" dirty="0"/>
          </a:p>
          <a:p>
            <a:pPr marL="228600" lvl="1" indent="0">
              <a:buNone/>
            </a:pPr>
            <a:r>
              <a:rPr lang="tr-TR" dirty="0"/>
              <a:t>		</a:t>
            </a:r>
            <a:r>
              <a:rPr lang="tr-TR" dirty="0" err="1"/>
              <a:t>Allerjen</a:t>
            </a:r>
            <a:r>
              <a:rPr lang="tr-TR" dirty="0"/>
              <a:t> duyarlılığı (deri </a:t>
            </a:r>
            <a:r>
              <a:rPr lang="tr-TR" dirty="0" err="1"/>
              <a:t>prick</a:t>
            </a:r>
            <a:r>
              <a:rPr lang="tr-TR" dirty="0"/>
              <a:t> testi pozitifliği)  </a:t>
            </a:r>
            <a:r>
              <a:rPr lang="tr-TR" dirty="0" smtClean="0"/>
              <a:t>yoksa  </a:t>
            </a:r>
            <a:r>
              <a:rPr lang="tr-TR" dirty="0"/>
              <a:t>	               </a:t>
            </a:r>
            <a:r>
              <a:rPr lang="tr-TR" dirty="0" smtClean="0"/>
              <a:t>   </a:t>
            </a:r>
            <a:r>
              <a:rPr lang="tr-TR" i="1" dirty="0" smtClean="0"/>
              <a:t>(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İntrensek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Atopik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</a:t>
            </a:r>
            <a:r>
              <a:rPr lang="tr-TR" i="1" dirty="0"/>
              <a:t>) </a:t>
            </a:r>
          </a:p>
          <a:p>
            <a:pPr marL="457200" lvl="0" indent="-228600">
              <a:spcBef>
                <a:spcPts val="0"/>
              </a:spcBef>
            </a:pPr>
            <a:endParaRPr lang="en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91680" y="3212977"/>
            <a:ext cx="5328592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326845" y="5301208"/>
            <a:ext cx="4567312" cy="4395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Shape 172"/>
          <p:cNvGraphicFramePr/>
          <p:nvPr>
            <p:extLst>
              <p:ext uri="{D42A27DB-BD31-4B8C-83A1-F6EECF244321}">
                <p14:modId xmlns:p14="http://schemas.microsoft.com/office/powerpoint/2010/main" val="3364181801"/>
              </p:ext>
            </p:extLst>
          </p:nvPr>
        </p:nvGraphicFramePr>
        <p:xfrm>
          <a:off x="395536" y="44625"/>
          <a:ext cx="8426550" cy="62086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445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Ekstrensek Atopik Dermatit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İntrensek</a:t>
                      </a:r>
                      <a:r>
                        <a:rPr lang="tr-TR" sz="2000" baseline="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Atopik Dermatit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Sıklık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%80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%20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Serum </a:t>
                      </a: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IgE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Filaggrin</a:t>
                      </a: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mutasyonu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Erkek/kız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1:1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1:3-4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39093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Başlangıç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Erken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Göreceli geç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112011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Deri</a:t>
                      </a:r>
                      <a:r>
                        <a:rPr lang="tr-TR" sz="2000" baseline="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bariyeri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Bozuk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3408625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İmmünolojik özellik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Th2 baskın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Th1 baskın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119607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Metal </a:t>
                      </a: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allerjisi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ilişkisiz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 </a:t>
                      </a:r>
                      <a:r>
                        <a:rPr lang="tr-TR" sz="2000" b="1" dirty="0" err="1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prevalans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957318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084168" y="5661248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6238056" y="2996952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6084168" y="3645024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724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462600" cy="92210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İnfantil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r>
              <a:rPr lang="tr-TR" dirty="0" smtClean="0"/>
              <a:t> </a:t>
            </a:r>
            <a:r>
              <a:rPr lang="tr-TR" dirty="0" err="1" smtClean="0"/>
              <a:t>Adölesanda</a:t>
            </a:r>
            <a:r>
              <a:rPr lang="tr-TR" dirty="0"/>
              <a:t> </a:t>
            </a:r>
            <a:r>
              <a:rPr lang="tr-TR" dirty="0" smtClean="0"/>
              <a:t>Devam Eder mi?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640960" cy="4736399"/>
          </a:xfrm>
        </p:spPr>
        <p:txBody>
          <a:bodyPr/>
          <a:lstStyle/>
          <a:p>
            <a:r>
              <a:rPr lang="tr-TR" dirty="0" err="1" smtClean="0"/>
              <a:t>Avrupada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</a:t>
            </a:r>
            <a:r>
              <a:rPr lang="tr-TR" dirty="0" err="1" smtClean="0"/>
              <a:t>İnfantlarda</a:t>
            </a:r>
            <a:r>
              <a:rPr lang="tr-TR" dirty="0" smtClean="0"/>
              <a:t> </a:t>
            </a:r>
            <a:r>
              <a:rPr lang="tr-TR" dirty="0" err="1" smtClean="0"/>
              <a:t>Atopik</a:t>
            </a:r>
            <a:r>
              <a:rPr lang="tr-TR" dirty="0" smtClean="0"/>
              <a:t> Dermatit %10-30 , </a:t>
            </a:r>
          </a:p>
          <a:p>
            <a:pPr marL="0" indent="0">
              <a:buNone/>
            </a:pPr>
            <a:r>
              <a:rPr lang="tr-TR" dirty="0" smtClean="0"/>
              <a:t>           </a:t>
            </a:r>
            <a:r>
              <a:rPr lang="tr-TR" dirty="0" err="1" smtClean="0"/>
              <a:t>Adölesanlarda</a:t>
            </a:r>
            <a:r>
              <a:rPr lang="tr-TR" dirty="0" smtClean="0"/>
              <a:t>  </a:t>
            </a:r>
            <a:r>
              <a:rPr lang="tr-TR" dirty="0"/>
              <a:t>%5-15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Çalışmalar  küçük çocuklukta ortaya çıkan   	 	Vakaların en az %10-20’sinin    	  	   	</a:t>
            </a:r>
            <a:r>
              <a:rPr lang="tr-TR" dirty="0" err="1" smtClean="0"/>
              <a:t>Adölesanlarda</a:t>
            </a:r>
            <a:r>
              <a:rPr lang="tr-TR" dirty="0" smtClean="0"/>
              <a:t> da devam ettiğini 	 			göstermektedir.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200" dirty="0" smtClean="0"/>
              <a:t>             </a:t>
            </a:r>
            <a:r>
              <a:rPr lang="en-US" sz="1200" dirty="0" smtClean="0"/>
              <a:t>Peters </a:t>
            </a:r>
            <a:r>
              <a:rPr lang="en-US" sz="1200" dirty="0"/>
              <a:t>AS, </a:t>
            </a:r>
            <a:r>
              <a:rPr lang="en-US" sz="1200" dirty="0" err="1"/>
              <a:t>Kellbergere</a:t>
            </a:r>
            <a:r>
              <a:rPr lang="en-US" sz="1200" dirty="0"/>
              <a:t> J, </a:t>
            </a:r>
            <a:r>
              <a:rPr lang="en-US" sz="1200" dirty="0" err="1"/>
              <a:t>Vogelberg</a:t>
            </a:r>
            <a:r>
              <a:rPr lang="en-US" sz="1200" dirty="0"/>
              <a:t> C, et al. Prediction of the incidence, recurrence and persistence of </a:t>
            </a:r>
            <a:r>
              <a:rPr lang="en-US" sz="1200" dirty="0" err="1"/>
              <a:t>stopic</a:t>
            </a:r>
            <a:r>
              <a:rPr lang="en-US" sz="1200" dirty="0"/>
              <a:t> dermatitis in </a:t>
            </a:r>
            <a:r>
              <a:rPr lang="tr-TR" sz="1200" dirty="0" smtClean="0"/>
              <a:t> </a:t>
            </a:r>
            <a:r>
              <a:rPr lang="en-US" sz="1200" dirty="0" smtClean="0"/>
              <a:t>adolescence</a:t>
            </a:r>
            <a:r>
              <a:rPr lang="en-US" sz="1200" dirty="0"/>
              <a:t>: a prospective cohort study. JACI 2010;126:590-5. 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2688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İnfantil</a:t>
            </a:r>
            <a:r>
              <a:rPr lang="tr-TR" dirty="0"/>
              <a:t> </a:t>
            </a:r>
            <a:r>
              <a:rPr lang="tr-TR" dirty="0" err="1"/>
              <a:t>Egzema</a:t>
            </a:r>
            <a:r>
              <a:rPr lang="tr-TR" dirty="0"/>
              <a:t> </a:t>
            </a:r>
            <a:r>
              <a:rPr lang="tr-TR" dirty="0" err="1"/>
              <a:t>Adölesanda</a:t>
            </a:r>
            <a:r>
              <a:rPr lang="tr-TR" dirty="0"/>
              <a:t> Devam </a:t>
            </a:r>
            <a:r>
              <a:rPr lang="tr-TR" dirty="0" err="1"/>
              <a:t>Edermi</a:t>
            </a:r>
            <a:r>
              <a:rPr lang="tr-TR" dirty="0"/>
              <a:t>?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6984776" cy="4117830"/>
          </a:xfrm>
        </p:spPr>
        <p:txBody>
          <a:bodyPr>
            <a:normAutofit/>
          </a:bodyPr>
          <a:lstStyle/>
          <a:p>
            <a:r>
              <a:rPr lang="tr-TR" sz="1600" dirty="0" smtClean="0"/>
              <a:t>      </a:t>
            </a:r>
            <a:r>
              <a:rPr lang="tr-TR" sz="2000" dirty="0" err="1" smtClean="0"/>
              <a:t>İnfantil</a:t>
            </a:r>
            <a:r>
              <a:rPr lang="tr-TR" sz="2000" dirty="0" smtClean="0"/>
              <a:t> </a:t>
            </a:r>
            <a:r>
              <a:rPr lang="tr-TR" sz="2000" dirty="0" err="1" smtClean="0"/>
              <a:t>egzemalı</a:t>
            </a:r>
            <a:r>
              <a:rPr lang="tr-TR" sz="2000" dirty="0" smtClean="0"/>
              <a:t> çocuklar 10 yıl takip edilmiş</a:t>
            </a:r>
          </a:p>
          <a:p>
            <a:pPr marL="0" indent="0">
              <a:buNone/>
            </a:pPr>
            <a:r>
              <a:rPr lang="tr-TR" sz="2000" dirty="0" smtClean="0"/>
              <a:t>      11-13 yaşları arasında değerlendirildiklerinde;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%18’i düzelmiş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%65’inin </a:t>
            </a:r>
            <a:r>
              <a:rPr lang="tr-TR" sz="2000" dirty="0" err="1" smtClean="0"/>
              <a:t>semtomları</a:t>
            </a:r>
            <a:r>
              <a:rPr lang="tr-TR" sz="2000" dirty="0" smtClean="0"/>
              <a:t> ilk yaşlara göre ciddi şekilde 	azalmış</a:t>
            </a:r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     </a:t>
            </a:r>
            <a:r>
              <a:rPr lang="tr-TR" sz="1400" dirty="0" smtClean="0"/>
              <a:t>Ten- </a:t>
            </a:r>
            <a:r>
              <a:rPr lang="tr-TR" sz="1400" dirty="0" err="1" smtClean="0"/>
              <a:t>year</a:t>
            </a:r>
            <a:r>
              <a:rPr lang="tr-TR" sz="1400" dirty="0" smtClean="0"/>
              <a:t> </a:t>
            </a:r>
            <a:r>
              <a:rPr lang="tr-TR" sz="1400" dirty="0" err="1" smtClean="0"/>
              <a:t>prognosis</a:t>
            </a:r>
            <a:r>
              <a:rPr lang="tr-TR" sz="1400" dirty="0" smtClean="0"/>
              <a:t> 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generalized</a:t>
            </a:r>
            <a:r>
              <a:rPr lang="tr-TR" sz="1400" dirty="0" smtClean="0"/>
              <a:t> </a:t>
            </a:r>
            <a:r>
              <a:rPr lang="tr-TR" sz="1400" dirty="0" err="1" smtClean="0"/>
              <a:t>infantil</a:t>
            </a:r>
            <a:r>
              <a:rPr lang="tr-TR" sz="1400" dirty="0" smtClean="0"/>
              <a:t> </a:t>
            </a:r>
            <a:r>
              <a:rPr lang="tr-TR" sz="1400" dirty="0" err="1" smtClean="0"/>
              <a:t>eczema</a:t>
            </a:r>
            <a:r>
              <a:rPr lang="tr-TR" sz="1400" dirty="0" smtClean="0"/>
              <a:t>, </a:t>
            </a:r>
            <a:r>
              <a:rPr lang="tr-TR" sz="1400" dirty="0" err="1" smtClean="0"/>
              <a:t>Acta</a:t>
            </a:r>
            <a:r>
              <a:rPr lang="tr-TR" sz="1400" dirty="0" smtClean="0"/>
              <a:t> pediatr 81:1013,1992</a:t>
            </a:r>
          </a:p>
          <a:p>
            <a:endParaRPr lang="tr-TR" sz="1600" dirty="0" smtClean="0"/>
          </a:p>
          <a:p>
            <a:r>
              <a:rPr lang="tr-TR" sz="2000" dirty="0" err="1" smtClean="0"/>
              <a:t>Adölesanda</a:t>
            </a:r>
            <a:r>
              <a:rPr lang="tr-TR" sz="2000" dirty="0" smtClean="0"/>
              <a:t> </a:t>
            </a:r>
            <a:r>
              <a:rPr lang="tr-TR" sz="2000" dirty="0"/>
              <a:t>orta veya şiddetli AD tanısı izlenen </a:t>
            </a:r>
            <a:r>
              <a:rPr lang="tr-TR" sz="2000" dirty="0" smtClean="0"/>
              <a:t>hastaların bir çoğunun </a:t>
            </a:r>
            <a:r>
              <a:rPr lang="tr-TR" sz="2000" dirty="0" err="1"/>
              <a:t>adult</a:t>
            </a:r>
            <a:r>
              <a:rPr lang="tr-TR" sz="2000" dirty="0"/>
              <a:t> yaşa kadar </a:t>
            </a:r>
            <a:r>
              <a:rPr lang="tr-TR" sz="2000" dirty="0" err="1"/>
              <a:t>persistant</a:t>
            </a:r>
            <a:r>
              <a:rPr lang="tr-TR" sz="2000" dirty="0"/>
              <a:t> veya </a:t>
            </a:r>
            <a:r>
              <a:rPr lang="tr-TR" sz="2000" dirty="0" err="1"/>
              <a:t>relapslar</a:t>
            </a:r>
            <a:r>
              <a:rPr lang="tr-TR" sz="2000" dirty="0"/>
              <a:t> şeklinde  </a:t>
            </a:r>
            <a:r>
              <a:rPr lang="tr-TR" sz="2000" dirty="0" smtClean="0"/>
              <a:t>şikayetlerinin devam  ettiği gösterilmiştir. Ancak bunların sadece %6’sı şiddetli AD idi. </a:t>
            </a:r>
          </a:p>
          <a:p>
            <a:pPr marL="0" indent="0">
              <a:buNone/>
            </a:pPr>
            <a:r>
              <a:rPr lang="tr-TR" sz="1400" dirty="0"/>
              <a:t> </a:t>
            </a:r>
            <a:r>
              <a:rPr lang="tr-TR" sz="1400" dirty="0" smtClean="0"/>
              <a:t>                   </a:t>
            </a:r>
          </a:p>
          <a:p>
            <a:pPr marL="0" indent="0">
              <a:buNone/>
            </a:pPr>
            <a:r>
              <a:rPr lang="tr-TR" sz="1400" dirty="0"/>
              <a:t> </a:t>
            </a:r>
            <a:r>
              <a:rPr lang="tr-TR" sz="1400" dirty="0" smtClean="0"/>
              <a:t>                     </a:t>
            </a:r>
            <a:r>
              <a:rPr lang="tr-TR" sz="1400" dirty="0" err="1" smtClean="0"/>
              <a:t>Lammintausta</a:t>
            </a:r>
            <a:r>
              <a:rPr lang="tr-TR" sz="1400" dirty="0" smtClean="0"/>
              <a:t> K, </a:t>
            </a:r>
            <a:r>
              <a:rPr lang="tr-TR" sz="1400" dirty="0" err="1" smtClean="0"/>
              <a:t>Kalimo</a:t>
            </a:r>
            <a:r>
              <a:rPr lang="tr-TR" sz="1400" dirty="0" smtClean="0"/>
              <a:t> K, </a:t>
            </a:r>
            <a:r>
              <a:rPr lang="tr-TR" sz="1400" dirty="0" err="1" smtClean="0"/>
              <a:t>Raitala</a:t>
            </a:r>
            <a:r>
              <a:rPr lang="tr-TR" sz="1400" dirty="0" smtClean="0"/>
              <a:t> R et al: </a:t>
            </a:r>
            <a:r>
              <a:rPr lang="tr-TR" sz="1400" dirty="0" err="1" smtClean="0"/>
              <a:t>Prognosis</a:t>
            </a:r>
            <a:r>
              <a:rPr lang="tr-TR" sz="1400" dirty="0" smtClean="0"/>
              <a:t> of </a:t>
            </a:r>
            <a:r>
              <a:rPr lang="tr-TR" sz="1400" dirty="0" err="1" smtClean="0"/>
              <a:t>Atopic</a:t>
            </a:r>
            <a:r>
              <a:rPr lang="tr-TR" sz="1400" dirty="0" smtClean="0"/>
              <a:t> </a:t>
            </a:r>
            <a:r>
              <a:rPr lang="tr-TR" sz="1400" dirty="0" err="1" smtClean="0"/>
              <a:t>dermatitis</a:t>
            </a:r>
            <a:r>
              <a:rPr lang="tr-TR" sz="1400" dirty="0" smtClean="0"/>
              <a:t>:   	</a:t>
            </a:r>
            <a:r>
              <a:rPr lang="tr-TR" sz="1400" dirty="0" err="1" smtClean="0"/>
              <a:t>Prospective</a:t>
            </a:r>
            <a:r>
              <a:rPr lang="tr-TR" sz="1400" dirty="0" smtClean="0"/>
              <a:t> </a:t>
            </a:r>
            <a:r>
              <a:rPr lang="tr-TR" sz="1400" dirty="0" err="1" smtClean="0"/>
              <a:t>study</a:t>
            </a:r>
            <a:r>
              <a:rPr lang="tr-TR" sz="1400" dirty="0" smtClean="0"/>
              <a:t> in </a:t>
            </a:r>
            <a:r>
              <a:rPr lang="tr-TR" sz="1400" dirty="0" err="1" smtClean="0"/>
              <a:t>early</a:t>
            </a:r>
            <a:r>
              <a:rPr lang="tr-TR" sz="1400" dirty="0" smtClean="0"/>
              <a:t>   </a:t>
            </a:r>
            <a:r>
              <a:rPr lang="tr-TR" sz="1400" dirty="0" err="1" smtClean="0"/>
              <a:t>chilhood</a:t>
            </a:r>
            <a:r>
              <a:rPr lang="tr-TR" sz="1400" dirty="0" smtClean="0"/>
              <a:t>. </a:t>
            </a:r>
            <a:r>
              <a:rPr lang="tr-TR" sz="1400" dirty="0" err="1" smtClean="0"/>
              <a:t>Int</a:t>
            </a:r>
            <a:r>
              <a:rPr lang="tr-TR" sz="1400" dirty="0" smtClean="0"/>
              <a:t> J </a:t>
            </a:r>
            <a:r>
              <a:rPr lang="tr-TR" sz="1400" dirty="0" err="1" smtClean="0"/>
              <a:t>Dermatol</a:t>
            </a:r>
            <a:r>
              <a:rPr lang="tr-TR" sz="1400" dirty="0" smtClean="0"/>
              <a:t> 30:563, 1991.</a:t>
            </a:r>
          </a:p>
          <a:p>
            <a:pPr marL="0" indent="0">
              <a:buNone/>
            </a:pPr>
            <a:endParaRPr lang="tr-TR" sz="1000" dirty="0" smtClean="0"/>
          </a:p>
          <a:p>
            <a:endParaRPr lang="tr-TR" sz="1000" dirty="0"/>
          </a:p>
        </p:txBody>
      </p:sp>
      <p:sp>
        <p:nvSpPr>
          <p:cNvPr id="5" name="Dikdörtgen 4"/>
          <p:cNvSpPr/>
          <p:nvPr/>
        </p:nvSpPr>
        <p:spPr>
          <a:xfrm>
            <a:off x="899592" y="3645024"/>
            <a:ext cx="6984776" cy="15121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8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KONUŞMA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43608" y="1527048"/>
            <a:ext cx="6624736" cy="3918176"/>
          </a:xfrm>
        </p:spPr>
        <p:txBody>
          <a:bodyPr/>
          <a:lstStyle/>
          <a:p>
            <a:r>
              <a:rPr lang="tr-TR" dirty="0" smtClean="0"/>
              <a:t>A. Dermatit hakkında kısa bilgi</a:t>
            </a:r>
          </a:p>
          <a:p>
            <a:r>
              <a:rPr lang="tr-TR" dirty="0" err="1" smtClean="0"/>
              <a:t>Adölesanda</a:t>
            </a:r>
            <a:r>
              <a:rPr lang="tr-TR" dirty="0" smtClean="0"/>
              <a:t> </a:t>
            </a:r>
            <a:r>
              <a:rPr lang="tr-TR" dirty="0" err="1" smtClean="0"/>
              <a:t>atopik</a:t>
            </a:r>
            <a:r>
              <a:rPr lang="tr-TR" dirty="0" smtClean="0"/>
              <a:t> dermatitin özellikleri</a:t>
            </a:r>
          </a:p>
          <a:p>
            <a:r>
              <a:rPr lang="tr-TR" dirty="0" smtClean="0"/>
              <a:t>Uzun süreli devamı için risk faktörleri</a:t>
            </a:r>
          </a:p>
          <a:p>
            <a:r>
              <a:rPr lang="tr-TR" dirty="0"/>
              <a:t>A. Dermatit </a:t>
            </a:r>
            <a:r>
              <a:rPr lang="tr-TR" dirty="0" smtClean="0"/>
              <a:t>düzelir mi?</a:t>
            </a:r>
          </a:p>
          <a:p>
            <a:r>
              <a:rPr lang="tr-TR" dirty="0" err="1" smtClean="0"/>
              <a:t>Adölesanda</a:t>
            </a:r>
            <a:r>
              <a:rPr lang="tr-TR" dirty="0" smtClean="0"/>
              <a:t> yarattığı sorunlar</a:t>
            </a:r>
          </a:p>
          <a:p>
            <a:r>
              <a:rPr lang="tr-TR" dirty="0" smtClean="0"/>
              <a:t>Tedavideki problemler</a:t>
            </a:r>
          </a:p>
          <a:p>
            <a:r>
              <a:rPr lang="tr-TR" dirty="0" smtClean="0"/>
              <a:t>Sonuç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59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3700" y="274650"/>
            <a:ext cx="6462600" cy="106611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Dermatitin Devamında Risk Faktörleri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7544" y="1376772"/>
            <a:ext cx="8496944" cy="2952328"/>
          </a:xfrm>
        </p:spPr>
        <p:txBody>
          <a:bodyPr>
            <a:normAutofit fontScale="70000" lnSpcReduction="20000"/>
          </a:bodyPr>
          <a:lstStyle/>
          <a:p>
            <a:r>
              <a:rPr lang="tr-TR" sz="2400" dirty="0" err="1"/>
              <a:t>Cohort</a:t>
            </a:r>
            <a:r>
              <a:rPr lang="tr-TR" sz="2400" dirty="0"/>
              <a:t> çalışmaları vakaların %70’nin geç çocukluk yaşına kadar  düzeldiğini göstermektedir. </a:t>
            </a:r>
          </a:p>
          <a:p>
            <a:endParaRPr lang="tr-TR" sz="2400" dirty="0" smtClean="0"/>
          </a:p>
          <a:p>
            <a:r>
              <a:rPr lang="tr-TR" sz="2400" dirty="0" smtClean="0"/>
              <a:t>AD devamında Risk Faktörleri</a:t>
            </a:r>
          </a:p>
          <a:p>
            <a:pPr marL="0" indent="0">
              <a:buNone/>
            </a:pPr>
            <a:r>
              <a:rPr lang="tr-TR" sz="2400" dirty="0" smtClean="0"/>
              <a:t>                    </a:t>
            </a:r>
            <a:r>
              <a:rPr lang="tr-TR" sz="2400" dirty="0" err="1" smtClean="0"/>
              <a:t>Female</a:t>
            </a:r>
            <a:r>
              <a:rPr lang="tr-TR" sz="2400" dirty="0" smtClean="0"/>
              <a:t> </a:t>
            </a:r>
            <a:r>
              <a:rPr lang="tr-TR" sz="2400" dirty="0" err="1"/>
              <a:t>sex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Erken ve şiddetli AD</a:t>
            </a:r>
          </a:p>
          <a:p>
            <a:pPr marL="0" indent="0">
              <a:buNone/>
            </a:pPr>
            <a:r>
              <a:rPr lang="tr-TR" sz="2400" dirty="0" smtClean="0"/>
              <a:t>                    Ailede AD öyküsü</a:t>
            </a:r>
          </a:p>
          <a:p>
            <a:pPr marL="0" indent="0">
              <a:buNone/>
            </a:pPr>
            <a:r>
              <a:rPr lang="tr-TR" sz="2400" dirty="0" smtClean="0"/>
              <a:t>                    </a:t>
            </a:r>
            <a:r>
              <a:rPr lang="tr-TR" sz="2400" dirty="0" err="1" smtClean="0"/>
              <a:t>İnhale</a:t>
            </a:r>
            <a:r>
              <a:rPr lang="tr-TR" sz="2400" dirty="0" smtClean="0"/>
              <a:t> </a:t>
            </a:r>
            <a:r>
              <a:rPr lang="tr-TR" sz="2400" dirty="0" err="1"/>
              <a:t>allerjenlere</a:t>
            </a:r>
            <a:r>
              <a:rPr lang="tr-TR" sz="2400" dirty="0"/>
              <a:t> veya yiyeceklere </a:t>
            </a:r>
            <a:r>
              <a:rPr lang="tr-TR" sz="2400" dirty="0" smtClean="0"/>
              <a:t>karşı </a:t>
            </a:r>
            <a:r>
              <a:rPr lang="tr-TR" sz="2400" dirty="0" err="1" smtClean="0"/>
              <a:t>sensitizasyon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</a:t>
            </a:r>
            <a:r>
              <a:rPr lang="tr-TR" sz="2400" dirty="0" err="1" smtClean="0"/>
              <a:t>Allerjik</a:t>
            </a:r>
            <a:r>
              <a:rPr lang="tr-TR" sz="2400" dirty="0" smtClean="0"/>
              <a:t> astım </a:t>
            </a:r>
            <a:r>
              <a:rPr lang="tr-TR" sz="2400" dirty="0"/>
              <a:t>ve </a:t>
            </a:r>
            <a:r>
              <a:rPr lang="tr-TR" sz="2400" dirty="0" smtClean="0"/>
              <a:t>/veya </a:t>
            </a:r>
            <a:r>
              <a:rPr lang="tr-TR" sz="2400" dirty="0"/>
              <a:t>A. </a:t>
            </a:r>
            <a:r>
              <a:rPr lang="tr-TR" sz="2400" dirty="0" err="1"/>
              <a:t>Rhinokonjuktivit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                 Belirli </a:t>
            </a:r>
            <a:r>
              <a:rPr lang="tr-TR" sz="2400" dirty="0"/>
              <a:t>işlerde çalışma( Berber, Temizlik işleri, </a:t>
            </a:r>
            <a:r>
              <a:rPr lang="tr-TR" sz="2400" dirty="0" smtClean="0"/>
              <a:t>Fırıncı,                            	         	    Hemşire </a:t>
            </a:r>
            <a:r>
              <a:rPr lang="tr-TR" sz="2400" dirty="0"/>
              <a:t>ve Sağlık </a:t>
            </a:r>
            <a:r>
              <a:rPr lang="tr-TR" sz="2400" dirty="0" smtClean="0"/>
              <a:t>Personeli)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8" name="Sağ Ok 7"/>
          <p:cNvSpPr/>
          <p:nvPr/>
        </p:nvSpPr>
        <p:spPr>
          <a:xfrm>
            <a:off x="1335827" y="335699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1335827" y="317894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1341911" y="2548609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1341911" y="2782073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1349450" y="299695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35815" y="3951637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SONUÇ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</a:rPr>
              <a:t>Risk faktörleri A. Dermatitin </a:t>
            </a:r>
            <a:r>
              <a:rPr lang="tr-TR" sz="1600" dirty="0" err="1" smtClean="0">
                <a:solidFill>
                  <a:srgbClr val="0070C0"/>
                </a:solidFill>
              </a:rPr>
              <a:t>Adölesan</a:t>
            </a:r>
            <a:r>
              <a:rPr lang="tr-TR" sz="1600" dirty="0" smtClean="0">
                <a:solidFill>
                  <a:srgbClr val="0070C0"/>
                </a:solidFill>
              </a:rPr>
              <a:t> veya erişkin yaşa kadar devam edip etmeyeceği hakkında fikir sahibi olmamıza yardımcı olur.</a:t>
            </a:r>
          </a:p>
          <a:p>
            <a:pPr algn="ctr"/>
            <a:r>
              <a:rPr lang="tr-TR" sz="1600" dirty="0" err="1" smtClean="0">
                <a:solidFill>
                  <a:srgbClr val="0070C0"/>
                </a:solidFill>
              </a:rPr>
              <a:t>İnfantil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dönemde başlayan A. Dermatit, </a:t>
            </a:r>
            <a:r>
              <a:rPr lang="tr-TR" sz="1600" dirty="0" err="1" smtClean="0">
                <a:solidFill>
                  <a:srgbClr val="0070C0"/>
                </a:solidFill>
              </a:rPr>
              <a:t>adölesan</a:t>
            </a:r>
            <a:r>
              <a:rPr lang="tr-TR" sz="1600" dirty="0" smtClean="0">
                <a:solidFill>
                  <a:srgbClr val="0070C0"/>
                </a:solidFill>
              </a:rPr>
              <a:t> veya erişkin </a:t>
            </a:r>
            <a:r>
              <a:rPr lang="tr-TR" sz="1600" dirty="0">
                <a:solidFill>
                  <a:srgbClr val="0070C0"/>
                </a:solidFill>
              </a:rPr>
              <a:t>dönemine kadar ya tam düzelebiliyor veya şiddetinde azalma oluyor. Nadiren aynı şiddette devam </a:t>
            </a:r>
            <a:r>
              <a:rPr lang="tr-TR" dirty="0">
                <a:solidFill>
                  <a:srgbClr val="0070C0"/>
                </a:solidFill>
              </a:rPr>
              <a:t>ediyor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9547" y="3843625"/>
            <a:ext cx="4824536" cy="23396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1341911" y="2318687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>
            <a:off x="1564359" y="191683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179805" y="4536412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/>
              <a:t>Garmhausen</a:t>
            </a:r>
            <a:r>
              <a:rPr lang="tr-TR" sz="1400" dirty="0"/>
              <a:t> D, </a:t>
            </a:r>
            <a:r>
              <a:rPr lang="tr-TR" sz="1400" dirty="0" err="1"/>
              <a:t>Hagemann</a:t>
            </a:r>
            <a:r>
              <a:rPr lang="tr-TR" sz="1400" dirty="0"/>
              <a:t> T, </a:t>
            </a:r>
            <a:r>
              <a:rPr lang="tr-TR" sz="1400" dirty="0" err="1"/>
              <a:t>Bieber</a:t>
            </a:r>
            <a:r>
              <a:rPr lang="tr-TR" sz="1400" dirty="0"/>
              <a:t> T, et al. </a:t>
            </a:r>
            <a:r>
              <a:rPr lang="tr-TR" sz="1400" dirty="0" err="1"/>
              <a:t>Characterization</a:t>
            </a:r>
            <a:r>
              <a:rPr lang="tr-TR" sz="1400" dirty="0"/>
              <a:t> of </a:t>
            </a:r>
            <a:r>
              <a:rPr lang="tr-TR" sz="1400" dirty="0" err="1"/>
              <a:t>diﬀ</a:t>
            </a:r>
            <a:r>
              <a:rPr lang="tr-TR" sz="1400" dirty="0"/>
              <a:t> </a:t>
            </a:r>
            <a:r>
              <a:rPr lang="tr-TR" sz="1400" dirty="0" err="1"/>
              <a:t>erent</a:t>
            </a:r>
            <a:r>
              <a:rPr lang="tr-TR" sz="1400" dirty="0"/>
              <a:t> </a:t>
            </a:r>
            <a:r>
              <a:rPr lang="tr-TR" sz="1400" dirty="0" err="1"/>
              <a:t>courses</a:t>
            </a:r>
            <a:r>
              <a:rPr lang="tr-TR" sz="1400" dirty="0"/>
              <a:t> of </a:t>
            </a:r>
            <a:r>
              <a:rPr lang="tr-TR" sz="1400" dirty="0" err="1"/>
              <a:t>atopic</a:t>
            </a:r>
            <a:r>
              <a:rPr lang="tr-TR" sz="1400" dirty="0"/>
              <a:t> </a:t>
            </a:r>
            <a:r>
              <a:rPr lang="tr-TR" sz="1400" dirty="0" err="1"/>
              <a:t>dermatitis</a:t>
            </a:r>
            <a:r>
              <a:rPr lang="tr-TR" sz="1400" dirty="0"/>
              <a:t> in </a:t>
            </a:r>
            <a:r>
              <a:rPr lang="tr-TR" sz="1400" dirty="0" err="1"/>
              <a:t>adolescent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adult</a:t>
            </a:r>
            <a:r>
              <a:rPr lang="tr-TR" sz="1400" dirty="0"/>
              <a:t> </a:t>
            </a:r>
            <a:r>
              <a:rPr lang="tr-TR" sz="1400" dirty="0" err="1"/>
              <a:t>patients</a:t>
            </a:r>
            <a:r>
              <a:rPr lang="tr-TR" sz="1400" dirty="0"/>
              <a:t>. </a:t>
            </a:r>
            <a:r>
              <a:rPr lang="tr-TR" sz="1400" dirty="0" err="1"/>
              <a:t>Allergy</a:t>
            </a:r>
            <a:r>
              <a:rPr lang="tr-TR" sz="1400" dirty="0"/>
              <a:t> 2013; 68: 498–506. </a:t>
            </a:r>
          </a:p>
        </p:txBody>
      </p:sp>
    </p:spTree>
    <p:extLst>
      <p:ext uri="{BB962C8B-B14F-4D97-AF65-F5344CB8AC3E}">
        <p14:creationId xmlns:p14="http://schemas.microsoft.com/office/powerpoint/2010/main" val="29848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TEDAVİ PRENSİPLERİ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8503920" cy="2980067"/>
          </a:xfrm>
        </p:spPr>
        <p:txBody>
          <a:bodyPr>
            <a:normAutofit/>
          </a:bodyPr>
          <a:lstStyle/>
          <a:p>
            <a:r>
              <a:rPr lang="tr-TR" sz="2800" dirty="0" smtClean="0"/>
              <a:t>Hasta ve yakınlarının eğitimi</a:t>
            </a:r>
          </a:p>
          <a:p>
            <a:r>
              <a:rPr lang="tr-TR" sz="2800" dirty="0" smtClean="0"/>
              <a:t>Kaşıntı-kaşıma döngüsünün kesilmesi</a:t>
            </a:r>
          </a:p>
          <a:p>
            <a:r>
              <a:rPr lang="tr-TR" sz="2800" dirty="0"/>
              <a:t>Derinin nemlendirilmesi</a:t>
            </a:r>
          </a:p>
          <a:p>
            <a:r>
              <a:rPr lang="tr-TR" sz="2800" dirty="0" err="1"/>
              <a:t>Antiinflamatuvar</a:t>
            </a:r>
            <a:r>
              <a:rPr lang="tr-TR" sz="2800" dirty="0"/>
              <a:t> ve </a:t>
            </a:r>
            <a:r>
              <a:rPr lang="tr-TR" sz="2800" dirty="0" err="1"/>
              <a:t>antimikrobiyal</a:t>
            </a:r>
            <a:r>
              <a:rPr lang="tr-TR" sz="2800" dirty="0"/>
              <a:t> </a:t>
            </a:r>
            <a:r>
              <a:rPr lang="tr-TR" sz="2800" dirty="0" smtClean="0"/>
              <a:t>tedavi</a:t>
            </a:r>
          </a:p>
          <a:p>
            <a:r>
              <a:rPr lang="tr-TR" sz="2800" dirty="0" smtClean="0"/>
              <a:t>Tetikleyicilerin uzaklaştırılması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İrritanlar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allerjenler</a:t>
            </a:r>
            <a:r>
              <a:rPr lang="tr-TR" dirty="0" smtClean="0">
                <a:solidFill>
                  <a:schemeClr val="tx1"/>
                </a:solidFill>
              </a:rPr>
              <a:t>, mikroorganizmalar, stres</a:t>
            </a:r>
          </a:p>
          <a:p>
            <a:endParaRPr lang="tr-TR" sz="28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683568" y="1981153"/>
            <a:ext cx="7272808" cy="29157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EĞİTİM ŞART !!</a:t>
            </a:r>
            <a:endParaRPr lang="tr-TR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023" y="1412776"/>
            <a:ext cx="8215370" cy="4714908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4 Çerçeve"/>
          <p:cNvSpPr/>
          <p:nvPr/>
        </p:nvSpPr>
        <p:spPr>
          <a:xfrm>
            <a:off x="488163" y="2500876"/>
            <a:ext cx="6100061" cy="424067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8596" y="6357958"/>
            <a:ext cx="8715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Guidelines of care for the management</a:t>
            </a:r>
            <a:r>
              <a:rPr lang="tr-TR" sz="1400" i="1" dirty="0" smtClean="0">
                <a:solidFill>
                  <a:srgbClr val="C00000"/>
                </a:solidFill>
              </a:rPr>
              <a:t> of </a:t>
            </a:r>
            <a:r>
              <a:rPr lang="tr-TR" sz="1400" i="1" dirty="0" err="1" smtClean="0">
                <a:solidFill>
                  <a:srgbClr val="C00000"/>
                </a:solidFill>
              </a:rPr>
              <a:t>atopic</a:t>
            </a:r>
            <a:r>
              <a:rPr lang="tr-TR" sz="1400" i="1" dirty="0" smtClean="0">
                <a:solidFill>
                  <a:srgbClr val="C00000"/>
                </a:solidFill>
              </a:rPr>
              <a:t> </a:t>
            </a:r>
            <a:r>
              <a:rPr lang="tr-TR" sz="1400" i="1" dirty="0" err="1" smtClean="0">
                <a:solidFill>
                  <a:srgbClr val="C00000"/>
                </a:solidFill>
              </a:rPr>
              <a:t>dermatitis</a:t>
            </a:r>
            <a:r>
              <a:rPr lang="tr-TR" sz="1400" i="1" dirty="0" smtClean="0">
                <a:solidFill>
                  <a:srgbClr val="C00000"/>
                </a:solidFill>
              </a:rPr>
              <a:t> ( J </a:t>
            </a:r>
            <a:r>
              <a:rPr lang="tr-TR" sz="1400" i="1" dirty="0" err="1" smtClean="0">
                <a:solidFill>
                  <a:srgbClr val="C00000"/>
                </a:solidFill>
              </a:rPr>
              <a:t>Am</a:t>
            </a:r>
            <a:r>
              <a:rPr lang="tr-TR" sz="1400" i="1" dirty="0" smtClean="0">
                <a:solidFill>
                  <a:srgbClr val="C00000"/>
                </a:solidFill>
              </a:rPr>
              <a:t> </a:t>
            </a:r>
            <a:r>
              <a:rPr lang="tr-TR" sz="1400" i="1" dirty="0" err="1" smtClean="0">
                <a:solidFill>
                  <a:srgbClr val="C00000"/>
                </a:solidFill>
              </a:rPr>
              <a:t>Acad</a:t>
            </a:r>
            <a:r>
              <a:rPr lang="tr-TR" sz="1400" i="1" dirty="0" smtClean="0">
                <a:solidFill>
                  <a:srgbClr val="C00000"/>
                </a:solidFill>
              </a:rPr>
              <a:t> </a:t>
            </a:r>
            <a:r>
              <a:rPr lang="tr-TR" sz="1400" i="1" dirty="0" err="1" smtClean="0">
                <a:solidFill>
                  <a:srgbClr val="C00000"/>
                </a:solidFill>
              </a:rPr>
              <a:t>Dermatol</a:t>
            </a:r>
            <a:r>
              <a:rPr lang="tr-TR" sz="1400" i="1" dirty="0" smtClean="0">
                <a:solidFill>
                  <a:srgbClr val="C00000"/>
                </a:solidFill>
              </a:rPr>
              <a:t> 2014;71:1218-33.)</a:t>
            </a:r>
            <a:endParaRPr lang="tr-TR" sz="1400" i="1" dirty="0">
              <a:solidFill>
                <a:srgbClr val="C0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0034" y="3501008"/>
            <a:ext cx="6088190" cy="216024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00034" y="2132856"/>
            <a:ext cx="6232206" cy="368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EĞİTİM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500175"/>
            <a:ext cx="8858280" cy="4143404"/>
          </a:xfrm>
        </p:spPr>
        <p:txBody>
          <a:bodyPr>
            <a:noAutofit/>
          </a:bodyPr>
          <a:lstStyle/>
          <a:p>
            <a:r>
              <a:rPr lang="tr-TR" sz="2400" dirty="0" smtClean="0"/>
              <a:t>Hastaların ve tedaviyi uygulayanların eğitimi oldukça önemli</a:t>
            </a:r>
          </a:p>
          <a:p>
            <a:r>
              <a:rPr lang="tr-TR" sz="2400" dirty="0" smtClean="0"/>
              <a:t>Hedef:  tedaviye uyumu artırmak, kaygıları azaltmak</a:t>
            </a:r>
          </a:p>
          <a:p>
            <a:r>
              <a:rPr lang="tr-TR" sz="2400" dirty="0" smtClean="0"/>
              <a:t>Bireysel ve gruplar halinde hastalık hakkında eğitim verilebilir</a:t>
            </a:r>
          </a:p>
          <a:p>
            <a:r>
              <a:rPr lang="tr-TR" sz="2400" dirty="0" smtClean="0"/>
              <a:t>Bazı ülkelerde resmi olarak </a:t>
            </a:r>
            <a:r>
              <a:rPr lang="tr-TR" sz="2400" dirty="0" err="1" smtClean="0"/>
              <a:t>multidisipliner</a:t>
            </a:r>
            <a:r>
              <a:rPr lang="tr-TR" sz="2400" dirty="0" smtClean="0"/>
              <a:t> eğitim programları çocuklar ve erişkinler için uygulanmaktadır (eğitim programları, egzama okulları).</a:t>
            </a:r>
          </a:p>
          <a:p>
            <a:r>
              <a:rPr lang="tr-TR" sz="2400" dirty="0" smtClean="0"/>
              <a:t>Almanya’da 823 orta-ciddi AD çocuk/</a:t>
            </a:r>
            <a:r>
              <a:rPr lang="tr-TR" sz="2400" dirty="0" err="1" smtClean="0"/>
              <a:t>adölesan</a:t>
            </a:r>
            <a:r>
              <a:rPr lang="tr-TR" sz="2400" dirty="0" smtClean="0"/>
              <a:t> ve ailelerine 6 haftalık eğitim ( haftada 1 gün -2 saatlik oturum) sonunda klinik </a:t>
            </a:r>
            <a:r>
              <a:rPr lang="tr-TR" sz="2400" dirty="0" err="1" smtClean="0"/>
              <a:t>skorlamada</a:t>
            </a:r>
            <a:r>
              <a:rPr lang="tr-TR" sz="2400" dirty="0" smtClean="0"/>
              <a:t> ve yaşam kalitesinde belirgin düzelme görülmüş.</a:t>
            </a:r>
          </a:p>
          <a:p>
            <a:pPr>
              <a:buNone/>
            </a:pPr>
            <a:r>
              <a:rPr lang="tr-TR" sz="2400" i="1" dirty="0" smtClean="0"/>
              <a:t>     </a:t>
            </a:r>
            <a:r>
              <a:rPr lang="tr-TR" sz="1400" i="1" dirty="0" err="1" smtClean="0">
                <a:solidFill>
                  <a:srgbClr val="C00000"/>
                </a:solidFill>
              </a:rPr>
              <a:t>Staab</a:t>
            </a:r>
            <a:r>
              <a:rPr lang="tr-TR" sz="1400" i="1" dirty="0" smtClean="0">
                <a:solidFill>
                  <a:srgbClr val="C00000"/>
                </a:solidFill>
              </a:rPr>
              <a:t> D, </a:t>
            </a:r>
            <a:r>
              <a:rPr lang="tr-TR" sz="1400" i="1" dirty="0" err="1" smtClean="0">
                <a:solidFill>
                  <a:srgbClr val="C00000"/>
                </a:solidFill>
              </a:rPr>
              <a:t>Diepgen</a:t>
            </a:r>
            <a:r>
              <a:rPr lang="tr-TR" sz="1400" i="1" dirty="0" smtClean="0">
                <a:solidFill>
                  <a:srgbClr val="C00000"/>
                </a:solidFill>
              </a:rPr>
              <a:t> TL, </a:t>
            </a:r>
            <a:r>
              <a:rPr lang="tr-TR" sz="1400" i="1" dirty="0" err="1" smtClean="0">
                <a:solidFill>
                  <a:srgbClr val="C00000"/>
                </a:solidFill>
              </a:rPr>
              <a:t>Fartasch</a:t>
            </a:r>
            <a:r>
              <a:rPr lang="tr-TR" sz="1400" i="1" dirty="0" smtClean="0">
                <a:solidFill>
                  <a:srgbClr val="C00000"/>
                </a:solidFill>
              </a:rPr>
              <a:t> M, </a:t>
            </a:r>
            <a:r>
              <a:rPr lang="tr-TR" sz="1400" i="1" dirty="0" err="1" smtClean="0">
                <a:solidFill>
                  <a:srgbClr val="C00000"/>
                </a:solidFill>
              </a:rPr>
              <a:t>Kupfer</a:t>
            </a:r>
            <a:r>
              <a:rPr lang="tr-TR" sz="1400" i="1" dirty="0" smtClean="0">
                <a:solidFill>
                  <a:srgbClr val="C00000"/>
                </a:solidFill>
              </a:rPr>
              <a:t> J, Lob-</a:t>
            </a:r>
            <a:r>
              <a:rPr lang="tr-TR" sz="1400" i="1" dirty="0" err="1" smtClean="0">
                <a:solidFill>
                  <a:srgbClr val="C00000"/>
                </a:solidFill>
              </a:rPr>
              <a:t>Corzilius</a:t>
            </a:r>
            <a:r>
              <a:rPr lang="tr-TR" sz="1400" i="1" dirty="0" smtClean="0">
                <a:solidFill>
                  <a:srgbClr val="C00000"/>
                </a:solidFill>
              </a:rPr>
              <a:t> T,</a:t>
            </a:r>
            <a:r>
              <a:rPr lang="en-US" sz="1400" i="1" dirty="0" smtClean="0">
                <a:solidFill>
                  <a:srgbClr val="C00000"/>
                </a:solidFill>
              </a:rPr>
              <a:t>Ring J, et al. Age related, structured educational </a:t>
            </a:r>
            <a:r>
              <a:rPr lang="en-US" sz="1400" i="1" dirty="0" err="1" smtClean="0">
                <a:solidFill>
                  <a:srgbClr val="C00000"/>
                </a:solidFill>
              </a:rPr>
              <a:t>programmes</a:t>
            </a:r>
            <a:r>
              <a:rPr lang="tr-TR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for the management of atopic dermatitis in children and</a:t>
            </a:r>
            <a:r>
              <a:rPr lang="tr-TR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adolescents: multicentre, </a:t>
            </a:r>
            <a:r>
              <a:rPr lang="en-US" sz="1400" i="1" dirty="0" err="1" smtClean="0">
                <a:solidFill>
                  <a:srgbClr val="C00000"/>
                </a:solidFill>
              </a:rPr>
              <a:t>randomised</a:t>
            </a:r>
            <a:r>
              <a:rPr lang="en-US" sz="1400" i="1" dirty="0" smtClean="0">
                <a:solidFill>
                  <a:srgbClr val="C00000"/>
                </a:solidFill>
              </a:rPr>
              <a:t> controlled trial. BMJ</a:t>
            </a:r>
            <a:r>
              <a:rPr lang="tr-TR" sz="1400" i="1" dirty="0" smtClean="0">
                <a:solidFill>
                  <a:srgbClr val="C00000"/>
                </a:solidFill>
              </a:rPr>
              <a:t> 2006;332:933-8.31. Lambert J, </a:t>
            </a:r>
            <a:r>
              <a:rPr lang="tr-TR" sz="1400" i="1" dirty="0" err="1" smtClean="0">
                <a:solidFill>
                  <a:srgbClr val="C00000"/>
                </a:solidFill>
              </a:rPr>
              <a:t>Bostoen</a:t>
            </a:r>
            <a:endParaRPr lang="tr-TR" sz="1400" i="1" dirty="0" smtClean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4005064"/>
            <a:ext cx="8640960" cy="15475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EĞİTİM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 smtClean="0"/>
              <a:t>Klinisyenlerin</a:t>
            </a:r>
            <a:r>
              <a:rPr lang="tr-TR" sz="2800" dirty="0" smtClean="0"/>
              <a:t> sıklıkla poliklinik şartlarında zamanları kısıtlı</a:t>
            </a:r>
          </a:p>
          <a:p>
            <a:pPr algn="just"/>
            <a:r>
              <a:rPr lang="tr-TR" sz="2800" dirty="0" smtClean="0"/>
              <a:t> Bu nedenle eğitim kursları ve hemşire liderliğinde eğitim programları hastaların bilgi edinmesinde ve </a:t>
            </a:r>
            <a:r>
              <a:rPr lang="tr-TR" sz="2800" dirty="0" err="1" smtClean="0"/>
              <a:t>topikal</a:t>
            </a:r>
            <a:r>
              <a:rPr lang="tr-TR" sz="2800" dirty="0" smtClean="0"/>
              <a:t> tedavilerin kullanımını öğrenmesinde oldukça yararlıdır</a:t>
            </a:r>
          </a:p>
          <a:p>
            <a:pPr algn="just"/>
            <a:r>
              <a:rPr lang="tr-TR" sz="2800" dirty="0" smtClean="0"/>
              <a:t>Ebeveyn eğitimi için broşür yerine video kayıtları ile bilgilendirme daha etkili bulunmuş.</a:t>
            </a:r>
          </a:p>
          <a:p>
            <a:pPr algn="just">
              <a:buNone/>
            </a:pPr>
            <a:r>
              <a:rPr lang="tr-TR" sz="2400" dirty="0" smtClean="0"/>
              <a:t>    (</a:t>
            </a:r>
            <a:r>
              <a:rPr lang="tr-TR" sz="2400" dirty="0" smtClean="0">
                <a:hlinkClick r:id="rId2"/>
              </a:rPr>
              <a:t>https://nationaleczema.org</a:t>
            </a:r>
            <a:r>
              <a:rPr lang="tr-TR" sz="2400" dirty="0" smtClean="0"/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5517232"/>
            <a:ext cx="2409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>Tablo 3. </a:t>
            </a:r>
            <a:r>
              <a:rPr lang="tr-TR" sz="2700" b="1" dirty="0" err="1" smtClean="0"/>
              <a:t>Topikal</a:t>
            </a:r>
            <a:r>
              <a:rPr lang="tr-TR" sz="2700" b="1" dirty="0" smtClean="0"/>
              <a:t> </a:t>
            </a:r>
            <a:r>
              <a:rPr lang="tr-TR" sz="2700" b="1" dirty="0" err="1" smtClean="0"/>
              <a:t>steroidlerin</a:t>
            </a:r>
            <a:r>
              <a:rPr lang="tr-TR" sz="2700" b="1" dirty="0" smtClean="0"/>
              <a:t> etki derecelerine göre sınıflanması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4260" y="908720"/>
            <a:ext cx="9252520" cy="61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0" y="1214422"/>
            <a:ext cx="2428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Yüze ve </a:t>
            </a:r>
            <a:r>
              <a:rPr lang="tr-TR" sz="1200" b="1" dirty="0" err="1" smtClean="0">
                <a:solidFill>
                  <a:srgbClr val="C00000"/>
                </a:solidFill>
              </a:rPr>
              <a:t>katlantı</a:t>
            </a:r>
            <a:r>
              <a:rPr lang="tr-TR" sz="1200" b="1" dirty="0" smtClean="0">
                <a:solidFill>
                  <a:srgbClr val="C00000"/>
                </a:solidFill>
              </a:rPr>
              <a:t> yerlerine uygulanmaz.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Bir haftadan uzun süre kullanılmaz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Çocuklarda ender olarak tercih edilir.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2428868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Yüze ve </a:t>
            </a:r>
            <a:r>
              <a:rPr lang="tr-TR" sz="1200" b="1" dirty="0" err="1" smtClean="0">
                <a:solidFill>
                  <a:srgbClr val="C00000"/>
                </a:solidFill>
              </a:rPr>
              <a:t>katlantı</a:t>
            </a:r>
            <a:r>
              <a:rPr lang="tr-TR" sz="1200" b="1" dirty="0" smtClean="0">
                <a:solidFill>
                  <a:srgbClr val="C00000"/>
                </a:solidFill>
              </a:rPr>
              <a:t> yerlerine 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uygulanmaz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Gövdeye sürülebilir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Uzun süre kullanılmaz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7192" y="4365104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Gövde ve </a:t>
            </a:r>
            <a:r>
              <a:rPr lang="tr-TR" sz="1200" b="1" dirty="0" err="1" smtClean="0">
                <a:solidFill>
                  <a:srgbClr val="C00000"/>
                </a:solidFill>
              </a:rPr>
              <a:t>katlantı</a:t>
            </a:r>
            <a:r>
              <a:rPr lang="tr-TR" sz="1200" b="1" dirty="0" smtClean="0">
                <a:solidFill>
                  <a:srgbClr val="C00000"/>
                </a:solidFill>
              </a:rPr>
              <a:t> yerlerine sürülebilir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Aralıklı kullanılabilir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585789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solidFill>
                  <a:srgbClr val="C00000"/>
                </a:solidFill>
              </a:rPr>
              <a:t>Yüz dahil tüm vücuda güvenle </a:t>
            </a:r>
          </a:p>
          <a:p>
            <a:r>
              <a:rPr lang="tr-TR" sz="1200" b="1" dirty="0" smtClean="0">
                <a:solidFill>
                  <a:srgbClr val="C00000"/>
                </a:solidFill>
              </a:rPr>
              <a:t>kullanılabilir</a:t>
            </a:r>
            <a:endParaRPr lang="tr-T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TOPİKAL KORTİKOSTEROİDLERDE KULLANIM PRENSİPLERİ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7416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Düşük </a:t>
            </a:r>
            <a:r>
              <a:rPr lang="tr-TR" sz="2800" dirty="0" err="1" smtClean="0">
                <a:solidFill>
                  <a:srgbClr val="FF0000"/>
                </a:solidFill>
              </a:rPr>
              <a:t>Potentli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Topikal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K</a:t>
            </a:r>
            <a:r>
              <a:rPr lang="tr-TR" sz="2800" dirty="0" err="1" smtClean="0">
                <a:solidFill>
                  <a:srgbClr val="FF0000"/>
                </a:solidFill>
              </a:rPr>
              <a:t>ortikosteroidler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/>
              <a:t>; İlacın </a:t>
            </a:r>
            <a:r>
              <a:rPr lang="tr-TR" sz="2800" dirty="0" err="1"/>
              <a:t>absorpsiyonun</a:t>
            </a:r>
            <a:r>
              <a:rPr lang="tr-TR" sz="2800" dirty="0"/>
              <a:t> artması ve derinin incelmesi riski nedeni ile yüz boyun, </a:t>
            </a:r>
            <a:r>
              <a:rPr lang="tr-TR" sz="2800" dirty="0" err="1"/>
              <a:t>genital</a:t>
            </a:r>
            <a:r>
              <a:rPr lang="tr-TR" sz="2800" dirty="0"/>
              <a:t> </a:t>
            </a:r>
            <a:r>
              <a:rPr lang="tr-TR" sz="2800" dirty="0" err="1"/>
              <a:t>bölge,deri</a:t>
            </a:r>
            <a:r>
              <a:rPr lang="tr-TR" sz="2800" dirty="0"/>
              <a:t> kıvrımları</a:t>
            </a:r>
            <a:r>
              <a:rPr lang="tr-TR" sz="2800" dirty="0" smtClean="0"/>
              <a:t>, </a:t>
            </a:r>
            <a:r>
              <a:rPr lang="tr-TR" sz="2800" dirty="0" err="1" smtClean="0"/>
              <a:t>katlantı</a:t>
            </a:r>
            <a:r>
              <a:rPr lang="tr-TR" sz="2800" dirty="0" smtClean="0"/>
              <a:t> yerlerine uzun süreli kullanılmaz</a:t>
            </a:r>
          </a:p>
          <a:p>
            <a:r>
              <a:rPr lang="tr-TR" sz="2800" dirty="0">
                <a:solidFill>
                  <a:srgbClr val="FF0000"/>
                </a:solidFill>
              </a:rPr>
              <a:t>Yüksek </a:t>
            </a:r>
            <a:r>
              <a:rPr lang="tr-TR" sz="2800" dirty="0" err="1" smtClean="0">
                <a:solidFill>
                  <a:srgbClr val="FF0000"/>
                </a:solidFill>
              </a:rPr>
              <a:t>Potentli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Topikal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K</a:t>
            </a:r>
            <a:r>
              <a:rPr lang="tr-TR" sz="2800" dirty="0" err="1" smtClean="0">
                <a:solidFill>
                  <a:srgbClr val="FF0000"/>
                </a:solidFill>
              </a:rPr>
              <a:t>ortikosteroidler</a:t>
            </a:r>
            <a:r>
              <a:rPr lang="tr-TR" sz="2800" dirty="0"/>
              <a:t>; </a:t>
            </a:r>
            <a:r>
              <a:rPr lang="tr-TR" sz="2800" dirty="0" err="1"/>
              <a:t>Stratum</a:t>
            </a:r>
            <a:r>
              <a:rPr lang="tr-TR" sz="2800" dirty="0"/>
              <a:t> </a:t>
            </a:r>
            <a:r>
              <a:rPr lang="tr-TR" sz="2800" dirty="0" err="1"/>
              <a:t>corneuma</a:t>
            </a:r>
            <a:r>
              <a:rPr lang="tr-TR" sz="2800" dirty="0"/>
              <a:t> iyi </a:t>
            </a:r>
            <a:r>
              <a:rPr lang="tr-TR" sz="2800" dirty="0" err="1"/>
              <a:t>penetre</a:t>
            </a:r>
            <a:r>
              <a:rPr lang="tr-TR" sz="2800" dirty="0"/>
              <a:t> olması için </a:t>
            </a:r>
            <a:r>
              <a:rPr lang="tr-TR" sz="2800" dirty="0" smtClean="0"/>
              <a:t>kalın </a:t>
            </a:r>
            <a:r>
              <a:rPr lang="tr-TR" sz="2800" dirty="0"/>
              <a:t>deri kıvrımları olan yerlere (</a:t>
            </a:r>
            <a:r>
              <a:rPr lang="tr-TR" sz="2800" dirty="0" err="1"/>
              <a:t>parmaklar,Ayak</a:t>
            </a:r>
            <a:r>
              <a:rPr lang="tr-TR" sz="2800" dirty="0"/>
              <a:t> tabanı)kullanılmalıdır</a:t>
            </a:r>
          </a:p>
          <a:p>
            <a:endParaRPr lang="tr-TR" sz="2800" dirty="0" smtClean="0"/>
          </a:p>
          <a:p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5143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1628800"/>
            <a:ext cx="8352928" cy="34563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2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74976"/>
          </a:xfrm>
        </p:spPr>
        <p:txBody>
          <a:bodyPr>
            <a:normAutofit/>
          </a:bodyPr>
          <a:lstStyle/>
          <a:p>
            <a:r>
              <a:rPr lang="tr-TR" sz="2800" dirty="0"/>
              <a:t>TOPİKAL KORTİKOSTEROİDLERDE </a:t>
            </a:r>
            <a:r>
              <a:rPr lang="tr-TR" sz="2800" dirty="0" smtClean="0"/>
              <a:t>KULLANIM SÜRESİ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5 </a:t>
            </a:r>
            <a:r>
              <a:rPr lang="tr-TR" sz="2400" dirty="0" err="1"/>
              <a:t>randomize</a:t>
            </a:r>
            <a:r>
              <a:rPr lang="tr-TR" sz="2400" dirty="0"/>
              <a:t> kontrollü çalışmada 4 haftalık akut günlük orta </a:t>
            </a:r>
            <a:r>
              <a:rPr lang="tr-TR" sz="2400" dirty="0" err="1" smtClean="0"/>
              <a:t>potentli</a:t>
            </a:r>
            <a:r>
              <a:rPr lang="tr-TR" sz="2400" dirty="0" smtClean="0"/>
              <a:t> </a:t>
            </a:r>
            <a:r>
              <a:rPr lang="tr-TR" sz="2400" dirty="0" err="1"/>
              <a:t>topikal</a:t>
            </a:r>
            <a:r>
              <a:rPr lang="tr-TR" sz="2400" dirty="0"/>
              <a:t> </a:t>
            </a:r>
            <a:r>
              <a:rPr lang="tr-TR" sz="2400" dirty="0" err="1"/>
              <a:t>kortikosteroid</a:t>
            </a:r>
            <a:r>
              <a:rPr lang="en-US" sz="2400" dirty="0"/>
              <a:t> (fluticasone </a:t>
            </a:r>
            <a:r>
              <a:rPr lang="en-US" sz="2400" dirty="0" smtClean="0"/>
              <a:t>propionate </a:t>
            </a:r>
            <a:r>
              <a:rPr lang="tr-TR" sz="2400" dirty="0" smtClean="0"/>
              <a:t>veya</a:t>
            </a:r>
            <a:r>
              <a:rPr lang="en-US" sz="2400" dirty="0" smtClean="0"/>
              <a:t> </a:t>
            </a:r>
            <a:r>
              <a:rPr lang="en-US" sz="2400" dirty="0"/>
              <a:t>methylprednisolone </a:t>
            </a:r>
            <a:r>
              <a:rPr lang="en-US" sz="2400" dirty="0" smtClean="0"/>
              <a:t>ace</a:t>
            </a:r>
            <a:r>
              <a:rPr lang="tr-TR" sz="2400" dirty="0" smtClean="0"/>
              <a:t>t</a:t>
            </a:r>
            <a:r>
              <a:rPr lang="en-US" sz="2400" dirty="0" err="1" smtClean="0"/>
              <a:t>onate</a:t>
            </a:r>
            <a:r>
              <a:rPr lang="en-US" sz="2400" dirty="0"/>
              <a:t>)</a:t>
            </a:r>
            <a:r>
              <a:rPr lang="tr-TR" sz="2400" dirty="0"/>
              <a:t> tedavisini takiben 16-20 haftalık haftada 2 kere tatbik edilen tedavinin </a:t>
            </a:r>
            <a:r>
              <a:rPr lang="tr-TR" sz="2400" dirty="0" err="1"/>
              <a:t>relaps</a:t>
            </a:r>
            <a:r>
              <a:rPr lang="tr-TR" sz="2400" dirty="0"/>
              <a:t> süresini uzattığı ve </a:t>
            </a:r>
            <a:r>
              <a:rPr lang="tr-TR" sz="2400" dirty="0" err="1"/>
              <a:t>flar</a:t>
            </a:r>
            <a:r>
              <a:rPr lang="tr-TR" sz="2400" dirty="0"/>
              <a:t> gelişime riskini azalttığı gösterilmiştir. Haftada 2-3 kere tatbik edilen </a:t>
            </a:r>
            <a:r>
              <a:rPr lang="tr-TR" sz="2400" dirty="0" err="1"/>
              <a:t>topikal</a:t>
            </a:r>
            <a:r>
              <a:rPr lang="tr-TR" sz="2400" dirty="0"/>
              <a:t> </a:t>
            </a:r>
            <a:r>
              <a:rPr lang="tr-TR" sz="2400" dirty="0" err="1"/>
              <a:t>tacrolismusun</a:t>
            </a:r>
            <a:r>
              <a:rPr lang="tr-TR" sz="2400" dirty="0"/>
              <a:t> 40-52 haftanın üzerinde kullanımı ile benzer sonuçlar alınmıştır.</a:t>
            </a:r>
          </a:p>
          <a:p>
            <a:pPr marL="0" indent="0">
              <a:buNone/>
            </a:pPr>
            <a:r>
              <a:rPr lang="tr-TR" sz="1200" dirty="0"/>
              <a:t> 	</a:t>
            </a:r>
            <a:r>
              <a:rPr lang="tr-TR" sz="1200" dirty="0" err="1"/>
              <a:t>Hanifin</a:t>
            </a:r>
            <a:r>
              <a:rPr lang="tr-TR" sz="1200" dirty="0"/>
              <a:t> J, </a:t>
            </a:r>
            <a:r>
              <a:rPr lang="tr-TR" sz="1200" dirty="0" err="1"/>
              <a:t>Gupta</a:t>
            </a:r>
            <a:r>
              <a:rPr lang="tr-TR" sz="1200" dirty="0"/>
              <a:t> AK, </a:t>
            </a:r>
            <a:r>
              <a:rPr lang="tr-TR" sz="1200" dirty="0" err="1"/>
              <a:t>Rajagopalan</a:t>
            </a:r>
            <a:r>
              <a:rPr lang="tr-TR" sz="1200" dirty="0"/>
              <a:t> R. </a:t>
            </a:r>
            <a:r>
              <a:rPr lang="tr-TR" sz="1200" dirty="0" err="1"/>
              <a:t>Intermittent</a:t>
            </a:r>
            <a:r>
              <a:rPr lang="tr-TR" sz="1200" dirty="0"/>
              <a:t> </a:t>
            </a:r>
            <a:r>
              <a:rPr lang="tr-TR" sz="1200" dirty="0" err="1"/>
              <a:t>dosing</a:t>
            </a:r>
            <a:r>
              <a:rPr lang="tr-TR" sz="1200" dirty="0"/>
              <a:t> of </a:t>
            </a:r>
            <a:r>
              <a:rPr lang="tr-TR" sz="1200" dirty="0" err="1"/>
              <a:t>fluticasone</a:t>
            </a:r>
            <a:r>
              <a:rPr lang="tr-TR" sz="1200" dirty="0"/>
              <a:t> </a:t>
            </a:r>
            <a:r>
              <a:rPr lang="tr-TR" sz="1200" dirty="0" err="1"/>
              <a:t>propionate</a:t>
            </a:r>
            <a:r>
              <a:rPr lang="tr-TR" sz="1200" dirty="0"/>
              <a:t> </a:t>
            </a:r>
            <a:r>
              <a:rPr lang="tr-TR" sz="1200" dirty="0" err="1"/>
              <a:t>cream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reducing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risk of </a:t>
            </a:r>
            <a:r>
              <a:rPr lang="tr-TR" sz="1200" dirty="0" err="1"/>
              <a:t>relapse</a:t>
            </a:r>
            <a:r>
              <a:rPr lang="tr-TR" sz="1200" dirty="0"/>
              <a:t> in </a:t>
            </a:r>
            <a:r>
              <a:rPr lang="tr-TR" sz="1200" dirty="0" err="1"/>
              <a:t>atopic</a:t>
            </a:r>
            <a:r>
              <a:rPr lang="tr-TR" sz="1200" dirty="0"/>
              <a:t> </a:t>
            </a:r>
            <a:r>
              <a:rPr lang="tr-TR" sz="1200" dirty="0" err="1"/>
              <a:t>dermatitis</a:t>
            </a:r>
            <a:r>
              <a:rPr lang="tr-TR" sz="1200" dirty="0"/>
              <a:t> </a:t>
            </a:r>
            <a:r>
              <a:rPr lang="tr-TR" sz="1200" dirty="0" err="1"/>
              <a:t>patients</a:t>
            </a:r>
            <a:r>
              <a:rPr lang="tr-TR" sz="1200" dirty="0"/>
              <a:t>. </a:t>
            </a:r>
            <a:r>
              <a:rPr lang="tr-TR" sz="1200" dirty="0" err="1"/>
              <a:t>Br</a:t>
            </a:r>
            <a:r>
              <a:rPr lang="tr-TR" sz="1200" dirty="0"/>
              <a:t> J </a:t>
            </a:r>
            <a:r>
              <a:rPr lang="tr-TR" sz="1200" dirty="0" err="1"/>
              <a:t>Dermatol</a:t>
            </a:r>
            <a:r>
              <a:rPr lang="tr-TR" sz="1200" dirty="0"/>
              <a:t>. 2002; 147:528–37. 	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 err="1" smtClean="0"/>
              <a:t>Schmitt</a:t>
            </a:r>
            <a:r>
              <a:rPr lang="tr-TR" sz="1200" dirty="0" smtClean="0"/>
              <a:t> </a:t>
            </a:r>
            <a:r>
              <a:rPr lang="tr-TR" sz="1200" dirty="0"/>
              <a:t>J, </a:t>
            </a:r>
            <a:r>
              <a:rPr lang="tr-TR" sz="1200" dirty="0" err="1"/>
              <a:t>von</a:t>
            </a:r>
            <a:r>
              <a:rPr lang="tr-TR" sz="1200" dirty="0"/>
              <a:t> </a:t>
            </a:r>
            <a:r>
              <a:rPr lang="tr-TR" sz="1200" dirty="0" err="1"/>
              <a:t>Kobyletzki</a:t>
            </a:r>
            <a:r>
              <a:rPr lang="tr-TR" sz="1200" dirty="0"/>
              <a:t> L, </a:t>
            </a:r>
            <a:r>
              <a:rPr lang="tr-TR" sz="1200" dirty="0" err="1"/>
              <a:t>Svensson</a:t>
            </a:r>
            <a:r>
              <a:rPr lang="tr-TR" sz="1200" dirty="0"/>
              <a:t> A, </a:t>
            </a:r>
            <a:r>
              <a:rPr lang="tr-TR" sz="1200" dirty="0" err="1"/>
              <a:t>Apfelbacher</a:t>
            </a:r>
            <a:r>
              <a:rPr lang="tr-TR" sz="1200" dirty="0"/>
              <a:t> C. </a:t>
            </a:r>
            <a:r>
              <a:rPr lang="tr-TR" sz="1200" dirty="0" err="1"/>
              <a:t>Efficacy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tolerability</a:t>
            </a:r>
            <a:r>
              <a:rPr lang="tr-TR" sz="1200" dirty="0"/>
              <a:t> of </a:t>
            </a:r>
            <a:r>
              <a:rPr lang="tr-TR" sz="1200" dirty="0" err="1"/>
              <a:t>proactive</a:t>
            </a:r>
            <a:r>
              <a:rPr lang="tr-TR" sz="1200" dirty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 </a:t>
            </a:r>
            <a:r>
              <a:rPr lang="tr-TR" sz="1200" dirty="0" err="1"/>
              <a:t>with</a:t>
            </a:r>
            <a:r>
              <a:rPr lang="tr-TR" sz="1200" dirty="0"/>
              <a:t> </a:t>
            </a:r>
            <a:r>
              <a:rPr lang="tr-TR" sz="1200" dirty="0" err="1"/>
              <a:t>topical</a:t>
            </a:r>
            <a:r>
              <a:rPr lang="tr-TR" sz="1200" dirty="0"/>
              <a:t> </a:t>
            </a:r>
            <a:r>
              <a:rPr lang="tr-TR" sz="1200" dirty="0" err="1"/>
              <a:t>corticosteroids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calcineurin</a:t>
            </a:r>
            <a:r>
              <a:rPr lang="tr-TR" sz="1200" dirty="0"/>
              <a:t> </a:t>
            </a:r>
            <a:r>
              <a:rPr lang="tr-TR" sz="1200" dirty="0" err="1"/>
              <a:t>inhibitors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atopic</a:t>
            </a:r>
            <a:r>
              <a:rPr lang="tr-TR" sz="1200" dirty="0"/>
              <a:t> </a:t>
            </a:r>
            <a:r>
              <a:rPr lang="tr-TR" sz="1200" dirty="0" err="1"/>
              <a:t>eczema</a:t>
            </a:r>
            <a:r>
              <a:rPr lang="tr-TR" sz="1200" dirty="0"/>
              <a:t>: </a:t>
            </a:r>
            <a:r>
              <a:rPr lang="tr-TR" sz="1200" dirty="0" err="1"/>
              <a:t>systematic</a:t>
            </a:r>
            <a:r>
              <a:rPr lang="tr-TR" sz="1200" dirty="0"/>
              <a:t> </a:t>
            </a:r>
            <a:r>
              <a:rPr lang="tr-TR" sz="1200" dirty="0" err="1"/>
              <a:t>review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meta-</a:t>
            </a:r>
            <a:r>
              <a:rPr lang="tr-TR" sz="1200" dirty="0" err="1"/>
              <a:t>analysis</a:t>
            </a:r>
            <a:r>
              <a:rPr lang="tr-TR" sz="1200" dirty="0"/>
              <a:t> of </a:t>
            </a:r>
            <a:r>
              <a:rPr lang="tr-TR" sz="1200" dirty="0" err="1"/>
              <a:t>randomized</a:t>
            </a:r>
            <a:r>
              <a:rPr lang="tr-TR" sz="1200" dirty="0"/>
              <a:t> </a:t>
            </a:r>
            <a:r>
              <a:rPr lang="tr-TR" sz="1200" dirty="0" err="1"/>
              <a:t>controlled</a:t>
            </a:r>
            <a:r>
              <a:rPr lang="tr-TR" sz="1200" dirty="0"/>
              <a:t> </a:t>
            </a:r>
            <a:r>
              <a:rPr lang="tr-TR" sz="1200" dirty="0" err="1"/>
              <a:t>trials</a:t>
            </a:r>
            <a:r>
              <a:rPr lang="tr-TR" sz="1200" dirty="0"/>
              <a:t>. </a:t>
            </a:r>
            <a:r>
              <a:rPr lang="tr-TR" sz="1200" dirty="0" err="1"/>
              <a:t>Br</a:t>
            </a:r>
            <a:r>
              <a:rPr lang="tr-TR" sz="1200" dirty="0"/>
              <a:t> J </a:t>
            </a:r>
            <a:r>
              <a:rPr lang="tr-TR" sz="1200" dirty="0" err="1"/>
              <a:t>Dermatol</a:t>
            </a:r>
            <a:r>
              <a:rPr lang="tr-TR" sz="1200" dirty="0"/>
              <a:t>. 2011; 164:415–28. 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95536" y="1628801"/>
            <a:ext cx="8352928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/>
              <a:t>Tablo 4. </a:t>
            </a:r>
            <a:r>
              <a:rPr lang="tr-TR" sz="3200" b="1" dirty="0" err="1" smtClean="0"/>
              <a:t>Topikal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kalsinörin</a:t>
            </a:r>
            <a:r>
              <a:rPr lang="tr-TR" sz="3200" b="1" dirty="0" smtClean="0"/>
              <a:t> inhibitörleri</a:t>
            </a:r>
            <a:endParaRPr lang="tr-TR" sz="3200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77676"/>
              </p:ext>
            </p:extLst>
          </p:nvPr>
        </p:nvGraphicFramePr>
        <p:xfrm>
          <a:off x="319351" y="964798"/>
          <a:ext cx="8501121" cy="492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571768"/>
                <a:gridCol w="2589627"/>
                <a:gridCol w="2125280"/>
              </a:tblGrid>
              <a:tr h="1285884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İLAÇ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PİMECROLİMUS %1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Elidel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TACROLİMUS %0.3</a:t>
                      </a:r>
                    </a:p>
                    <a:p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Protopic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TACROLİMUS %0.1</a:t>
                      </a:r>
                    </a:p>
                    <a:p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Protopic</a:t>
                      </a:r>
                      <a:r>
                        <a:rPr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Krem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Merhem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   Merhem </a:t>
                      </a:r>
                      <a:endParaRPr lang="tr-TR" dirty="0"/>
                    </a:p>
                  </a:txBody>
                  <a:tcPr/>
                </a:tc>
              </a:tr>
              <a:tr h="959043">
                <a:tc>
                  <a:txBody>
                    <a:bodyPr/>
                    <a:lstStyle/>
                    <a:p>
                      <a:r>
                        <a:rPr lang="tr-TR" dirty="0" smtClean="0"/>
                        <a:t>FDA onaylı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Hafif</a:t>
                      </a:r>
                      <a:r>
                        <a:rPr lang="tr-TR" baseline="0" dirty="0" smtClean="0"/>
                        <a:t> ve orta şiddette 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baseline="0" dirty="0" smtClean="0"/>
                        <a:t>&gt;2 yaş</a:t>
                      </a:r>
                      <a:r>
                        <a:rPr lang="tr-TR" dirty="0" smtClean="0"/>
                        <a:t>ᵃ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Orta ve şiddetli</a:t>
                      </a:r>
                      <a:r>
                        <a:rPr lang="tr-TR" baseline="0" dirty="0" smtClean="0"/>
                        <a:t> 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baseline="0" dirty="0" smtClean="0"/>
                        <a:t>&gt;2 yaş</a:t>
                      </a:r>
                      <a:r>
                        <a:rPr lang="tr-TR" dirty="0" smtClean="0"/>
                        <a:t>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Orta ve şiddetli</a:t>
                      </a:r>
                      <a:r>
                        <a:rPr lang="tr-TR" baseline="0" dirty="0" smtClean="0"/>
                        <a:t> 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baseline="0" dirty="0" smtClean="0"/>
                        <a:t>&gt;15 yaş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1246755">
                <a:tc>
                  <a:txBody>
                    <a:bodyPr/>
                    <a:lstStyle/>
                    <a:p>
                      <a:r>
                        <a:rPr lang="tr-TR" dirty="0" smtClean="0"/>
                        <a:t>TKS eşdeğeri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Doğrudan karşılaştırma çalışması yapılmamış;</a:t>
                      </a:r>
                      <a:br>
                        <a:rPr lang="tr-TR" dirty="0" smtClean="0"/>
                      </a:br>
                      <a:r>
                        <a:rPr lang="tr-TR" dirty="0" smtClean="0"/>
                        <a:t>düşük-orta </a:t>
                      </a:r>
                      <a:r>
                        <a:rPr lang="tr-TR" dirty="0" err="1" smtClean="0"/>
                        <a:t>potens</a:t>
                      </a:r>
                      <a:r>
                        <a:rPr lang="tr-TR" dirty="0" smtClean="0"/>
                        <a:t> olduğu düşünülmektedir.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Düşük-orta </a:t>
                      </a:r>
                      <a:r>
                        <a:rPr lang="tr-TR" dirty="0" err="1" smtClean="0"/>
                        <a:t>potens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Orta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potens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4071934" y="5229200"/>
            <a:ext cx="474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ᵃÇalışmalar 2 yaşın altındaki çocuklarda etkili ve güvenli kullanımı göstermiştir.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89579" y="592933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Data from Breuer K, Werfel T, </a:t>
            </a:r>
            <a:r>
              <a:rPr lang="en-US" sz="1400" i="1" dirty="0" err="1" smtClean="0">
                <a:solidFill>
                  <a:srgbClr val="002060"/>
                </a:solidFill>
              </a:rPr>
              <a:t>Kapp</a:t>
            </a:r>
            <a:r>
              <a:rPr lang="en-US" sz="1400" i="1" dirty="0" smtClean="0">
                <a:solidFill>
                  <a:srgbClr val="002060"/>
                </a:solidFill>
              </a:rPr>
              <a:t> S. Safety and efficacy of topical </a:t>
            </a:r>
            <a:r>
              <a:rPr lang="en-US" sz="1400" i="1" dirty="0" err="1" smtClean="0">
                <a:solidFill>
                  <a:srgbClr val="002060"/>
                </a:solidFill>
              </a:rPr>
              <a:t>calcineurin</a:t>
            </a:r>
            <a:r>
              <a:rPr lang="en-US" sz="1400" i="1" dirty="0" smtClean="0">
                <a:solidFill>
                  <a:srgbClr val="002060"/>
                </a:solidFill>
              </a:rPr>
              <a:t> inhibitors in the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treatment of childhood atopic dermatitis. Am J </a:t>
            </a:r>
            <a:r>
              <a:rPr lang="en-US" sz="1400" i="1" dirty="0" err="1" smtClean="0">
                <a:solidFill>
                  <a:srgbClr val="002060"/>
                </a:solidFill>
              </a:rPr>
              <a:t>Clin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Dermatol</a:t>
            </a:r>
            <a:r>
              <a:rPr lang="en-US" sz="1400" i="1" dirty="0" smtClean="0">
                <a:solidFill>
                  <a:srgbClr val="002060"/>
                </a:solidFill>
              </a:rPr>
              <a:t> 2005;6:65–77.</a:t>
            </a:r>
            <a:endParaRPr lang="tr-TR" sz="1400" i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C:\Users\Fatma\Desktop\Package_17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714488"/>
            <a:ext cx="1516158" cy="785818"/>
          </a:xfrm>
          <a:prstGeom prst="rect">
            <a:avLst/>
          </a:prstGeom>
          <a:noFill/>
        </p:spPr>
      </p:pic>
      <p:pic>
        <p:nvPicPr>
          <p:cNvPr id="8197" name="Picture 5" descr="C:\Users\Fatma\Desktop\220px-Proto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844824"/>
            <a:ext cx="1279044" cy="655483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3779912" y="5229200"/>
            <a:ext cx="4536504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NEMLENDİRME</a:t>
            </a:r>
            <a:endParaRPr lang="tr-TR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576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429124" y="135729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SAĞLIKLI CİLT</a:t>
            </a:r>
          </a:p>
          <a:p>
            <a:r>
              <a:rPr lang="tr-TR" dirty="0" smtClean="0"/>
              <a:t>Deri hücreleri su ve yağla kaplı sağlam tuğladan duvar gibidir. Nemi içeride tutarken, </a:t>
            </a:r>
            <a:r>
              <a:rPr lang="tr-TR" dirty="0" err="1" smtClean="0"/>
              <a:t>irritan</a:t>
            </a:r>
            <a:r>
              <a:rPr lang="tr-TR" dirty="0" smtClean="0"/>
              <a:t> ve </a:t>
            </a:r>
            <a:r>
              <a:rPr lang="tr-TR" dirty="0" err="1" smtClean="0"/>
              <a:t>allerjenleri</a:t>
            </a:r>
            <a:r>
              <a:rPr lang="tr-TR" dirty="0" smtClean="0"/>
              <a:t> dışarıda tutar.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429124" y="3186842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EGZEMALI CİLT</a:t>
            </a:r>
          </a:p>
          <a:p>
            <a:r>
              <a:rPr lang="tr-TR" dirty="0" smtClean="0"/>
              <a:t>Deri hücreleri yağ ve suyu kaybeder. </a:t>
            </a:r>
          </a:p>
          <a:p>
            <a:r>
              <a:rPr lang="tr-TR" dirty="0" smtClean="0"/>
              <a:t>Tuğla duvar zarar görür. </a:t>
            </a:r>
          </a:p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irritanlar</a:t>
            </a:r>
            <a:r>
              <a:rPr lang="tr-TR" dirty="0" smtClean="0"/>
              <a:t> içeri girerek </a:t>
            </a:r>
            <a:r>
              <a:rPr lang="tr-TR" dirty="0" err="1" smtClean="0"/>
              <a:t>inflamasyon</a:t>
            </a:r>
            <a:r>
              <a:rPr lang="tr-TR" dirty="0" smtClean="0"/>
              <a:t> oluşturur. </a:t>
            </a:r>
          </a:p>
          <a:p>
            <a:r>
              <a:rPr lang="tr-TR" dirty="0" smtClean="0"/>
              <a:t>Ciltte kızarıklık ve kaşıntı oluşur.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500562" y="515719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NEMLENDİRME</a:t>
            </a:r>
          </a:p>
          <a:p>
            <a:r>
              <a:rPr lang="tr-TR" dirty="0" smtClean="0"/>
              <a:t>Nemlendirici uygulanmasıyla zarar gören cilt bütünlüğü onarılmaya çalışılır. Böylece su kaybı önlenir.</a:t>
            </a:r>
          </a:p>
        </p:txBody>
      </p:sp>
    </p:spTree>
    <p:extLst>
      <p:ext uri="{BB962C8B-B14F-4D97-AF65-F5344CB8AC3E}">
        <p14:creationId xmlns:p14="http://schemas.microsoft.com/office/powerpoint/2010/main" val="35575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 (AD) = </a:t>
            </a:r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1643051"/>
            <a:ext cx="7200800" cy="3442133"/>
          </a:xfrm>
          <a:ln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457200" indent="-228600">
              <a:spcBef>
                <a:spcPts val="0"/>
              </a:spcBef>
            </a:pPr>
            <a:r>
              <a:rPr lang="tr-TR" dirty="0" smtClean="0"/>
              <a:t>Kronik tekrarlayan </a:t>
            </a:r>
            <a:r>
              <a:rPr lang="tr-TR" dirty="0"/>
              <a:t>ataklarla seyreden</a:t>
            </a:r>
          </a:p>
          <a:p>
            <a:pPr marL="457200" lvl="0" indent="-228600"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Kaşıntılı kronik </a:t>
            </a:r>
            <a:r>
              <a:rPr lang="tr-TR" dirty="0" err="1" smtClean="0">
                <a:solidFill>
                  <a:schemeClr val="tx1"/>
                </a:solidFill>
              </a:rPr>
              <a:t>inflamatuvar</a:t>
            </a:r>
            <a:r>
              <a:rPr lang="tr-TR" dirty="0" smtClean="0">
                <a:solidFill>
                  <a:schemeClr val="tx1"/>
                </a:solidFill>
              </a:rPr>
              <a:t> bir </a:t>
            </a:r>
            <a:r>
              <a:rPr lang="tr-TR" dirty="0" smtClean="0"/>
              <a:t>deri</a:t>
            </a:r>
            <a:r>
              <a:rPr lang="tr-TR" dirty="0" smtClean="0">
                <a:solidFill>
                  <a:schemeClr val="tx1"/>
                </a:solidFill>
              </a:rPr>
              <a:t> hastalığıdır .</a:t>
            </a:r>
            <a:r>
              <a:rPr lang="tr-TR" dirty="0"/>
              <a:t> </a:t>
            </a:r>
            <a:r>
              <a:rPr lang="tr-TR" dirty="0" smtClean="0"/>
              <a:t>   		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     %</a:t>
            </a:r>
            <a:r>
              <a:rPr lang="tr-TR" dirty="0"/>
              <a:t>60 ilk 1 </a:t>
            </a:r>
            <a:r>
              <a:rPr lang="tr-TR" dirty="0" smtClean="0"/>
              <a:t>yaş </a:t>
            </a:r>
            <a:r>
              <a:rPr lang="tr-TR" dirty="0"/>
              <a:t>içinde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     %</a:t>
            </a:r>
            <a:r>
              <a:rPr lang="tr-TR" dirty="0"/>
              <a:t>90 ilk 5 </a:t>
            </a:r>
            <a:r>
              <a:rPr lang="tr-TR" dirty="0" smtClean="0"/>
              <a:t>yaş içinde 0rtaya çıkar.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/>
              <a:t> </a:t>
            </a:r>
            <a:r>
              <a:rPr lang="tr-TR" dirty="0" smtClean="0"/>
              <a:t>  Sonuç olarak</a:t>
            </a:r>
            <a:r>
              <a:rPr lang="tr-TR" dirty="0"/>
              <a:t>,</a:t>
            </a:r>
            <a:r>
              <a:rPr lang="tr-TR" dirty="0" smtClean="0"/>
              <a:t> A. Dermatite Çocukluk çağı hastalığı diyebiliriz</a:t>
            </a:r>
            <a:endParaRPr lang="tr-TR" dirty="0"/>
          </a:p>
          <a:p>
            <a:pPr marL="457200" lvl="0" indent="-228600">
              <a:spcBef>
                <a:spcPts val="0"/>
              </a:spcBef>
            </a:pPr>
            <a:endParaRPr lang="tr-TR" dirty="0"/>
          </a:p>
          <a:p>
            <a:pPr lvl="1"/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71600" y="4149080"/>
            <a:ext cx="7056784" cy="86409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NEMLENDİRME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88560" y="1556792"/>
            <a:ext cx="8431912" cy="43924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AD, su kaybına ve deri kuruluğuna yol açan azalmış deri bariyer işlevi ile karakterizedir.</a:t>
            </a:r>
          </a:p>
          <a:p>
            <a:r>
              <a:rPr lang="tr-TR" sz="2400" dirty="0" smtClean="0"/>
              <a:t>Nemlendirmenin </a:t>
            </a:r>
            <a:r>
              <a:rPr lang="tr-TR" sz="2400" dirty="0" err="1" smtClean="0"/>
              <a:t>AD’yi</a:t>
            </a:r>
            <a:r>
              <a:rPr lang="tr-TR" sz="2400" dirty="0" smtClean="0"/>
              <a:t> doğrudan iyileştirdiğine dair kanıt yoktur; ancak görünümü ve kuru cildi düzeltir, </a:t>
            </a:r>
            <a:r>
              <a:rPr lang="tr-TR" sz="2400" dirty="0" err="1" smtClean="0"/>
              <a:t>topikal</a:t>
            </a:r>
            <a:r>
              <a:rPr lang="tr-TR" sz="2400" dirty="0" smtClean="0"/>
              <a:t> </a:t>
            </a:r>
            <a:r>
              <a:rPr lang="tr-TR" sz="2400" dirty="0" err="1" smtClean="0"/>
              <a:t>kortikosteroid</a:t>
            </a:r>
            <a:r>
              <a:rPr lang="tr-TR" sz="2400" dirty="0" smtClean="0"/>
              <a:t> ihtiyacını %50 azaltır, tedaviye yanıtı ve kaşıntıyı azaltır.</a:t>
            </a:r>
          </a:p>
          <a:p>
            <a:r>
              <a:rPr lang="tr-TR" sz="2400" dirty="0" smtClean="0"/>
              <a:t>En az 10 </a:t>
            </a:r>
            <a:r>
              <a:rPr lang="tr-TR" sz="2400" dirty="0" err="1" smtClean="0"/>
              <a:t>dak</a:t>
            </a:r>
            <a:r>
              <a:rPr lang="tr-TR" sz="2400" dirty="0" smtClean="0"/>
              <a:t>. süreyle ılık su banyosu, sonrasında ilk 3 dakika içinde nemlendirici sürmek hastanın </a:t>
            </a:r>
            <a:r>
              <a:rPr lang="tr-TR" sz="2400" dirty="0" err="1" smtClean="0"/>
              <a:t>semptomatik</a:t>
            </a:r>
            <a:r>
              <a:rPr lang="tr-TR" sz="2400" dirty="0" smtClean="0"/>
              <a:t> olarak rahatlamasını sağlar.</a:t>
            </a:r>
          </a:p>
          <a:p>
            <a:r>
              <a:rPr lang="tr-TR" sz="2400" dirty="0" smtClean="0"/>
              <a:t>Nemlendiriciler en iyi etki için 6 saat </a:t>
            </a:r>
            <a:r>
              <a:rPr lang="tr-TR" sz="2400" dirty="0"/>
              <a:t>arayla tekrarlanmalıdır</a:t>
            </a:r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39552" y="1628800"/>
            <a:ext cx="8352928" cy="41764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Nemlendiriciler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Basiscreme</a:t>
            </a:r>
            <a:endParaRPr lang="tr-TR" sz="2400" dirty="0" smtClean="0"/>
          </a:p>
          <a:p>
            <a:r>
              <a:rPr lang="tr-TR" sz="2400" dirty="0" err="1" smtClean="0"/>
              <a:t>Hametan</a:t>
            </a:r>
            <a:r>
              <a:rPr lang="tr-TR" sz="2400" dirty="0" smtClean="0"/>
              <a:t> </a:t>
            </a:r>
            <a:r>
              <a:rPr lang="tr-TR" sz="2400" dirty="0" err="1" smtClean="0"/>
              <a:t>Pomad</a:t>
            </a:r>
            <a:r>
              <a:rPr lang="tr-TR" sz="2400" dirty="0" smtClean="0"/>
              <a:t>/Krem</a:t>
            </a:r>
          </a:p>
          <a:p>
            <a:r>
              <a:rPr lang="tr-TR" sz="2400" dirty="0" err="1" smtClean="0"/>
              <a:t>Vaseline</a:t>
            </a:r>
            <a:r>
              <a:rPr lang="tr-TR" sz="2400" dirty="0" smtClean="0"/>
              <a:t> </a:t>
            </a:r>
            <a:r>
              <a:rPr lang="tr-TR" sz="2400" dirty="0" err="1" smtClean="0"/>
              <a:t>Pure</a:t>
            </a:r>
            <a:r>
              <a:rPr lang="tr-TR" sz="2400" dirty="0" smtClean="0"/>
              <a:t> </a:t>
            </a:r>
            <a:r>
              <a:rPr lang="tr-TR" sz="2400" dirty="0" err="1" smtClean="0"/>
              <a:t>Pom</a:t>
            </a:r>
            <a:endParaRPr lang="tr-TR" sz="2400" dirty="0" smtClean="0"/>
          </a:p>
          <a:p>
            <a:r>
              <a:rPr lang="tr-TR" sz="2400" dirty="0" smtClean="0"/>
              <a:t>Sıvı vazelin</a:t>
            </a:r>
          </a:p>
          <a:p>
            <a:r>
              <a:rPr lang="tr-TR" sz="2400" dirty="0" err="1" smtClean="0"/>
              <a:t>Excipial</a:t>
            </a:r>
            <a:r>
              <a:rPr lang="tr-TR" sz="2400" dirty="0" smtClean="0"/>
              <a:t> </a:t>
            </a:r>
            <a:r>
              <a:rPr lang="tr-TR" sz="2400" dirty="0" err="1" smtClean="0"/>
              <a:t>Lipo</a:t>
            </a:r>
            <a:r>
              <a:rPr lang="tr-TR" sz="2400" dirty="0" smtClean="0"/>
              <a:t>/</a:t>
            </a:r>
            <a:r>
              <a:rPr lang="tr-TR" sz="2400" dirty="0" err="1" smtClean="0"/>
              <a:t>Hydro</a:t>
            </a:r>
            <a:endParaRPr lang="tr-TR" sz="2400" dirty="0" smtClean="0"/>
          </a:p>
          <a:p>
            <a:r>
              <a:rPr lang="tr-TR" sz="2400" dirty="0" err="1" smtClean="0"/>
              <a:t>Üroderm</a:t>
            </a:r>
            <a:r>
              <a:rPr lang="tr-TR" sz="2400" dirty="0" smtClean="0"/>
              <a:t> </a:t>
            </a:r>
            <a:r>
              <a:rPr lang="tr-TR" sz="2400" dirty="0" err="1" smtClean="0"/>
              <a:t>Lipo</a:t>
            </a:r>
            <a:r>
              <a:rPr lang="tr-TR" sz="2400" dirty="0" smtClean="0"/>
              <a:t> Emülsiyon(%10)/</a:t>
            </a:r>
            <a:r>
              <a:rPr lang="tr-TR" sz="2400" dirty="0" err="1" smtClean="0"/>
              <a:t>Hydro</a:t>
            </a:r>
            <a:r>
              <a:rPr lang="tr-TR" sz="2400" dirty="0" smtClean="0"/>
              <a:t> Emülsiyon(%10)/</a:t>
            </a:r>
          </a:p>
          <a:p>
            <a:pPr>
              <a:buNone/>
            </a:pPr>
            <a:r>
              <a:rPr lang="tr-TR" sz="2400" dirty="0" smtClean="0"/>
              <a:t>     Krem( %20)/</a:t>
            </a:r>
            <a:r>
              <a:rPr lang="tr-TR" sz="2400" dirty="0" err="1" smtClean="0"/>
              <a:t>Emülsiyojel</a:t>
            </a:r>
            <a:r>
              <a:rPr lang="tr-TR" sz="2400" dirty="0" smtClean="0"/>
              <a:t>(%40)</a:t>
            </a:r>
          </a:p>
          <a:p>
            <a:r>
              <a:rPr lang="tr-TR" sz="2400" dirty="0" err="1" smtClean="0"/>
              <a:t>Nutraplus</a:t>
            </a:r>
            <a:r>
              <a:rPr lang="tr-TR" sz="2400" dirty="0" smtClean="0"/>
              <a:t> Krem</a:t>
            </a:r>
          </a:p>
          <a:p>
            <a:r>
              <a:rPr lang="tr-TR" sz="2400" dirty="0" err="1" smtClean="0"/>
              <a:t>Ceradolin</a:t>
            </a:r>
            <a:r>
              <a:rPr lang="tr-TR" sz="2400" dirty="0" smtClean="0"/>
              <a:t> Krem/-P Krem/</a:t>
            </a:r>
            <a:r>
              <a:rPr lang="tr-TR" sz="2400" dirty="0" err="1" smtClean="0"/>
              <a:t>Hidro</a:t>
            </a:r>
            <a:r>
              <a:rPr lang="tr-TR" sz="2400" dirty="0" smtClean="0"/>
              <a:t> Los./</a:t>
            </a:r>
            <a:r>
              <a:rPr lang="tr-TR" sz="2400" dirty="0" err="1" smtClean="0"/>
              <a:t>Lipo</a:t>
            </a:r>
            <a:r>
              <a:rPr lang="tr-TR" sz="2400" dirty="0" smtClean="0"/>
              <a:t> Los.</a:t>
            </a:r>
          </a:p>
          <a:p>
            <a:r>
              <a:rPr lang="tr-TR" sz="2400" dirty="0" err="1" smtClean="0"/>
              <a:t>Pirdolin</a:t>
            </a:r>
            <a:r>
              <a:rPr lang="tr-TR" sz="2400" dirty="0" smtClean="0"/>
              <a:t> Krem</a:t>
            </a:r>
          </a:p>
          <a:p>
            <a:endParaRPr lang="tr-TR" dirty="0"/>
          </a:p>
        </p:txBody>
      </p:sp>
      <p:pic>
        <p:nvPicPr>
          <p:cNvPr id="6146" name="Picture 2" descr="C:\Users\Fatma\Desktop\WWCAKTMTU2CAUOOR2ZCASJVQV3CAB1GP2OCAJO3QKKCAJGPLLLCA228CI1CAUFCYXACA2T78XICA43YFOGCAHCMIQACA68X2RICA92TQJKCAZCZU4ICA9W994ZCAFFYN2ACA2BPTH6CA86YHCCCA0MMLJ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1428750" cy="857250"/>
          </a:xfrm>
          <a:prstGeom prst="rect">
            <a:avLst/>
          </a:prstGeom>
          <a:noFill/>
        </p:spPr>
      </p:pic>
      <p:pic>
        <p:nvPicPr>
          <p:cNvPr id="6147" name="Picture 3" descr="C:\Users\Fatma\Desktop\SDC10039.JPG"/>
          <p:cNvPicPr>
            <a:picLocks noChangeAspect="1" noChangeArrowheads="1"/>
          </p:cNvPicPr>
          <p:nvPr/>
        </p:nvPicPr>
        <p:blipFill>
          <a:blip r:embed="rId3"/>
          <a:srcRect t="10674"/>
          <a:stretch>
            <a:fillRect/>
          </a:stretch>
        </p:blipFill>
        <p:spPr bwMode="auto">
          <a:xfrm>
            <a:off x="6643702" y="1571612"/>
            <a:ext cx="2071702" cy="2128843"/>
          </a:xfrm>
          <a:prstGeom prst="rect">
            <a:avLst/>
          </a:prstGeom>
          <a:noFill/>
        </p:spPr>
      </p:pic>
      <p:pic>
        <p:nvPicPr>
          <p:cNvPr id="6148" name="Picture 4" descr="C:\Users\Fatma\Desktop\cerado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256"/>
            <a:ext cx="2071670" cy="242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Tablo 2.Nemlendirici çeşitleri</a:t>
            </a:r>
            <a:endParaRPr lang="tr-TR" sz="32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9867"/>
              </p:ext>
            </p:extLst>
          </p:nvPr>
        </p:nvGraphicFramePr>
        <p:xfrm>
          <a:off x="214282" y="785794"/>
          <a:ext cx="8715438" cy="620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22"/>
                <a:gridCol w="4434170"/>
                <a:gridCol w="2905146"/>
              </a:tblGrid>
              <a:tr h="437262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ÇEŞİT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İÇERİK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DEZAVANTAJLARI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5812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MERHEM</a:t>
                      </a:r>
                    </a:p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(Pomat)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iyi nemlendirici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En yüksek </a:t>
                      </a:r>
                      <a:r>
                        <a:rPr lang="tr-TR" sz="2000" baseline="0" dirty="0" err="1" smtClean="0">
                          <a:solidFill>
                            <a:schemeClr val="tx1"/>
                          </a:solidFill>
                        </a:rPr>
                        <a:t>lipid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içeriği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Koruyucu madde içermez.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Yağlı 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6568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KREM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Lipid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-su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emülsiyon halinde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Losyondan daha fazla nemlendirici etkisi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Merhemden daha az yağlı 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Koruyucu madde içerir,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yanma- ağrı gibi yan etkileri olabilir.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9268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LOSYON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Kremden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daha çok su/</a:t>
                      </a:r>
                      <a:r>
                        <a:rPr lang="tr-TR" sz="2000" baseline="0" dirty="0" err="1" smtClean="0">
                          <a:solidFill>
                            <a:schemeClr val="tx1"/>
                          </a:solidFill>
                        </a:rPr>
                        <a:t>lipid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oranı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İyi </a:t>
                      </a:r>
                      <a:r>
                        <a:rPr lang="tr-TR" sz="2000" baseline="0" dirty="0" err="1" smtClean="0">
                          <a:solidFill>
                            <a:schemeClr val="tx1"/>
                          </a:solidFill>
                        </a:rPr>
                        <a:t>tolere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edilebilir.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Yağlı değil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Cildi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nemli tutmak için sık uygulamak gerekir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8101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YAĞ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/>
                        <a:t>Geniş bir yüzey üzerine yaymak için kolay uygulama</a:t>
                      </a:r>
                      <a:br>
                        <a:rPr lang="tr-TR" sz="2000" dirty="0" smtClean="0"/>
                      </a:b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/>
                        <a:t>Koruyucu</a:t>
                      </a:r>
                      <a:r>
                        <a:rPr lang="tr-TR" sz="2000" baseline="0" dirty="0" smtClean="0"/>
                        <a:t> madde içerebilir.</a:t>
                      </a:r>
                      <a:endParaRPr lang="tr-TR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/>
                        <a:t>Rahatsız edici kokuları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olabilir.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8101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JEL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Atopik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dermatit için uygun değil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Cildi kurutur.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44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TETİKLEYİCİLER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22016" y="1556792"/>
            <a:ext cx="5976664" cy="3456384"/>
          </a:xfrm>
        </p:spPr>
        <p:txBody>
          <a:bodyPr>
            <a:normAutofit/>
          </a:bodyPr>
          <a:lstStyle/>
          <a:p>
            <a:r>
              <a:rPr lang="tr-TR" sz="2800" dirty="0"/>
              <a:t>Enfeksiyonlar </a:t>
            </a:r>
            <a:endParaRPr lang="tr-TR" sz="2800" dirty="0" smtClean="0"/>
          </a:p>
          <a:p>
            <a:r>
              <a:rPr lang="tr-TR" sz="2800" dirty="0" err="1" smtClean="0"/>
              <a:t>İrritanlar</a:t>
            </a:r>
            <a:endParaRPr lang="tr-TR" sz="2800" dirty="0" smtClean="0"/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Kalın, yünlü giysiler(mekanik </a:t>
            </a:r>
            <a:r>
              <a:rPr lang="tr-TR" dirty="0" err="1" smtClean="0">
                <a:solidFill>
                  <a:schemeClr val="tx1"/>
                </a:solidFill>
              </a:rPr>
              <a:t>irritan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Kimyasal </a:t>
            </a:r>
            <a:r>
              <a:rPr lang="tr-TR" dirty="0" err="1" smtClean="0">
                <a:solidFill>
                  <a:schemeClr val="tx1"/>
                </a:solidFill>
              </a:rPr>
              <a:t>irritanlar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Belirgin ısı ve nem</a:t>
            </a:r>
          </a:p>
          <a:p>
            <a:r>
              <a:rPr lang="tr-TR" sz="2800" dirty="0" err="1" smtClean="0"/>
              <a:t>Allerjenler</a:t>
            </a:r>
            <a:endParaRPr lang="tr-TR" sz="2800" dirty="0" smtClean="0"/>
          </a:p>
          <a:p>
            <a:r>
              <a:rPr lang="tr-TR" sz="2800" dirty="0" smtClean="0"/>
              <a:t>Stres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3608" y="1556792"/>
            <a:ext cx="6120680" cy="34563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09961" y="3645024"/>
            <a:ext cx="6336704" cy="1420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3605" y="148543"/>
            <a:ext cx="5796000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Enfeksiyonlar</a:t>
            </a:r>
            <a:endParaRPr lang="en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8900" y="3717032"/>
            <a:ext cx="5957356" cy="15121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AutoNum type="alphaUcParenR"/>
            </a:pPr>
            <a:r>
              <a:rPr lang="tr-TR" sz="1400" dirty="0" err="1" smtClean="0"/>
              <a:t>S.aerius</a:t>
            </a:r>
            <a:r>
              <a:rPr lang="tr-TR" sz="1400" dirty="0" smtClean="0"/>
              <a:t> Enfeksiyonları                                   </a:t>
            </a:r>
            <a:r>
              <a:rPr lang="tr-TR" sz="1400" dirty="0" err="1" smtClean="0"/>
              <a:t>Antimikrobial</a:t>
            </a:r>
            <a:r>
              <a:rPr lang="tr-TR" sz="1400" dirty="0" smtClean="0"/>
              <a:t> tedavi</a:t>
            </a:r>
            <a:endParaRPr lang="tr-TR" sz="1400" dirty="0"/>
          </a:p>
          <a:p>
            <a:pPr marL="457200" lvl="0" indent="-457200" rtl="0">
              <a:spcBef>
                <a:spcPts val="0"/>
              </a:spcBef>
              <a:buAutoNum type="alphaUcParenR"/>
            </a:pPr>
            <a:r>
              <a:rPr lang="tr-TR" sz="1400" dirty="0"/>
              <a:t>H. </a:t>
            </a:r>
            <a:r>
              <a:rPr lang="tr-TR" sz="1400" dirty="0" err="1"/>
              <a:t>simplex</a:t>
            </a:r>
            <a:r>
              <a:rPr lang="tr-TR" sz="1400" dirty="0"/>
              <a:t> (</a:t>
            </a:r>
            <a:r>
              <a:rPr lang="tr-TR" sz="1400" dirty="0" err="1"/>
              <a:t>egzema</a:t>
            </a:r>
            <a:r>
              <a:rPr lang="tr-TR" sz="1400" dirty="0"/>
              <a:t> </a:t>
            </a:r>
            <a:r>
              <a:rPr lang="tr-TR" sz="1400" dirty="0" err="1" smtClean="0"/>
              <a:t>herpetikum</a:t>
            </a:r>
            <a:r>
              <a:rPr lang="tr-TR" sz="1400" dirty="0" smtClean="0"/>
              <a:t>)             </a:t>
            </a:r>
            <a:r>
              <a:rPr lang="tr-TR" sz="1400" dirty="0" err="1" smtClean="0"/>
              <a:t>Acyclovir</a:t>
            </a:r>
            <a:endParaRPr lang="tr-TR" sz="1400" dirty="0"/>
          </a:p>
          <a:p>
            <a:pPr marL="457200" lvl="0" indent="-457200" rtl="0">
              <a:spcBef>
                <a:spcPts val="0"/>
              </a:spcBef>
              <a:buAutoNum type="alphaUcParenR"/>
            </a:pPr>
            <a:r>
              <a:rPr lang="tr-TR" sz="1400" dirty="0"/>
              <a:t>M. </a:t>
            </a:r>
            <a:r>
              <a:rPr lang="tr-TR" sz="1400" dirty="0" err="1" smtClean="0"/>
              <a:t>Contagiosum</a:t>
            </a:r>
            <a:endParaRPr lang="tr-TR" sz="1400" dirty="0" smtClean="0"/>
          </a:p>
          <a:p>
            <a:pPr marL="457200" lvl="0" indent="-457200" rtl="0">
              <a:spcBef>
                <a:spcPts val="0"/>
              </a:spcBef>
              <a:buAutoNum type="alphaUcParenR"/>
            </a:pPr>
            <a:r>
              <a:rPr lang="tr-TR" sz="1400" dirty="0" err="1" smtClean="0"/>
              <a:t>Coxsacki</a:t>
            </a:r>
            <a:r>
              <a:rPr lang="tr-TR" sz="1400" dirty="0" smtClean="0"/>
              <a:t>  </a:t>
            </a:r>
            <a:r>
              <a:rPr lang="tr-TR" sz="1400" dirty="0" err="1" smtClean="0"/>
              <a:t>virus</a:t>
            </a:r>
            <a:r>
              <a:rPr lang="tr-TR" sz="1400" dirty="0" smtClean="0"/>
              <a:t> A6 ( </a:t>
            </a:r>
            <a:r>
              <a:rPr lang="tr-TR" sz="1400" dirty="0" err="1" smtClean="0"/>
              <a:t>Eczema</a:t>
            </a:r>
            <a:r>
              <a:rPr lang="tr-TR" sz="1400" dirty="0" smtClean="0"/>
              <a:t> </a:t>
            </a:r>
            <a:r>
              <a:rPr lang="tr-TR" sz="1400" dirty="0" err="1" smtClean="0"/>
              <a:t>Coxsackium</a:t>
            </a:r>
            <a:r>
              <a:rPr lang="tr-TR" sz="1400" dirty="0" smtClean="0"/>
              <a:t>)</a:t>
            </a:r>
          </a:p>
          <a:p>
            <a:pPr marL="457200" lvl="0" indent="-457200">
              <a:buAutoNum type="alphaUcParenR"/>
            </a:pPr>
            <a:r>
              <a:rPr lang="tr-TR" sz="1400" dirty="0" err="1"/>
              <a:t>Malassezia</a:t>
            </a:r>
            <a:r>
              <a:rPr lang="tr-TR" sz="1400" dirty="0"/>
              <a:t> </a:t>
            </a:r>
            <a:r>
              <a:rPr lang="tr-TR" sz="1400" dirty="0" err="1"/>
              <a:t>sympodialis</a:t>
            </a:r>
            <a:r>
              <a:rPr lang="tr-TR" sz="1400" dirty="0"/>
              <a:t> </a:t>
            </a:r>
            <a:r>
              <a:rPr lang="tr-TR" sz="1400" dirty="0" smtClean="0"/>
              <a:t> enfeksiyonu                ( </a:t>
            </a:r>
            <a:r>
              <a:rPr lang="tr-TR" sz="1400" dirty="0" err="1" smtClean="0"/>
              <a:t>Topikal</a:t>
            </a:r>
            <a:r>
              <a:rPr lang="tr-TR" sz="1400" dirty="0" smtClean="0"/>
              <a:t> </a:t>
            </a:r>
            <a:r>
              <a:rPr lang="tr-TR" sz="1400" dirty="0" err="1" smtClean="0"/>
              <a:t>Ciclopiroxolamin</a:t>
            </a:r>
            <a:r>
              <a:rPr lang="tr-TR" sz="1400" dirty="0" smtClean="0"/>
              <a:t> veya Sistemik </a:t>
            </a:r>
            <a:r>
              <a:rPr lang="tr-TR" sz="1400" dirty="0" err="1" smtClean="0"/>
              <a:t>Ketakonazol</a:t>
            </a:r>
            <a:endParaRPr lang="tr-TR" sz="1400" dirty="0" smtClean="0"/>
          </a:p>
          <a:p>
            <a:pPr marL="457200" lvl="0" indent="-457200" rtl="0">
              <a:spcBef>
                <a:spcPts val="0"/>
              </a:spcBef>
              <a:buAutoNum type="alphaUcParenR"/>
            </a:pPr>
            <a:endParaRPr lang="en" sz="2400" dirty="0"/>
          </a:p>
        </p:txBody>
      </p:sp>
      <p:sp>
        <p:nvSpPr>
          <p:cNvPr id="155" name="Shape 155"/>
          <p:cNvSpPr/>
          <p:nvPr/>
        </p:nvSpPr>
        <p:spPr>
          <a:xfrm>
            <a:off x="3675952" y="5925825"/>
            <a:ext cx="1837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514494" y="5925825"/>
            <a:ext cx="1837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5925825"/>
            <a:ext cx="1837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838038" y="5925825"/>
            <a:ext cx="1837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26454"/>
            <a:ext cx="8619444" cy="2736304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4024514" y="3861048"/>
            <a:ext cx="489204" cy="9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 descr="Malassezia sympodialis enfeksiyon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62758"/>
            <a:ext cx="1812032" cy="20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ağ Ok 11"/>
          <p:cNvSpPr/>
          <p:nvPr/>
        </p:nvSpPr>
        <p:spPr>
          <a:xfrm>
            <a:off x="4043348" y="4103285"/>
            <a:ext cx="489204" cy="9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4489234" y="4725144"/>
            <a:ext cx="489204" cy="9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7364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İRRİTANLAR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40841" y="1916832"/>
            <a:ext cx="7931224" cy="3227250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Normal sabun ve su zaten AD nedeniyle hasarlı olan cilt bariyerine zarar vererek cildin daha çok kurumasına ve tahriş olmasına neden olur.</a:t>
            </a:r>
          </a:p>
          <a:p>
            <a:r>
              <a:rPr lang="tr-TR" sz="2800" dirty="0" smtClean="0"/>
              <a:t>AD </a:t>
            </a:r>
            <a:r>
              <a:rPr lang="tr-TR" sz="2800" dirty="0" err="1" smtClean="0"/>
              <a:t>li</a:t>
            </a:r>
            <a:r>
              <a:rPr lang="tr-TR" sz="2800" dirty="0" smtClean="0"/>
              <a:t> hastalar cildin yağ dengesini en az bozan </a:t>
            </a:r>
            <a:r>
              <a:rPr lang="tr-TR" sz="2800" dirty="0" err="1" smtClean="0"/>
              <a:t>nötral</a:t>
            </a:r>
            <a:r>
              <a:rPr lang="tr-TR" sz="2800" dirty="0" smtClean="0"/>
              <a:t> </a:t>
            </a:r>
            <a:r>
              <a:rPr lang="tr-TR" sz="2800" dirty="0" err="1" smtClean="0"/>
              <a:t>pH</a:t>
            </a:r>
            <a:r>
              <a:rPr lang="tr-TR" sz="2800" dirty="0" smtClean="0"/>
              <a:t> </a:t>
            </a:r>
            <a:r>
              <a:rPr lang="tr-TR" sz="2800" dirty="0" err="1" smtClean="0"/>
              <a:t>daki</a:t>
            </a:r>
            <a:r>
              <a:rPr lang="tr-TR" sz="2800" dirty="0" smtClean="0"/>
              <a:t> sabunları kullanmalı.</a:t>
            </a:r>
          </a:p>
          <a:p>
            <a:r>
              <a:rPr lang="tr-TR" sz="2800" dirty="0" smtClean="0"/>
              <a:t>Duş alırken lif veya fırça kullanılmamalıdır.</a:t>
            </a:r>
          </a:p>
          <a:p>
            <a:r>
              <a:rPr lang="tr-TR" sz="2800" dirty="0" smtClean="0">
                <a:solidFill>
                  <a:srgbClr val="00B0F0"/>
                </a:solidFill>
              </a:rPr>
              <a:t>A. </a:t>
            </a:r>
            <a:r>
              <a:rPr lang="tr-TR" sz="2800" dirty="0" err="1" smtClean="0">
                <a:solidFill>
                  <a:srgbClr val="00B0F0"/>
                </a:solidFill>
              </a:rPr>
              <a:t>Dermatitli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Adölesanlar</a:t>
            </a:r>
            <a:r>
              <a:rPr lang="tr-TR" sz="2800" dirty="0" smtClean="0">
                <a:solidFill>
                  <a:srgbClr val="00B0F0"/>
                </a:solidFill>
              </a:rPr>
              <a:t> okulda kullanılmak üzere kendi sabununu okula götürmesi özellikle el tutulumlarında tedaviye yardımcı olur</a:t>
            </a:r>
            <a:endParaRPr lang="tr-TR" sz="2800" dirty="0">
              <a:solidFill>
                <a:srgbClr val="00B0F0"/>
              </a:solidFill>
            </a:endParaRPr>
          </a:p>
        </p:txBody>
      </p:sp>
      <p:pic>
        <p:nvPicPr>
          <p:cNvPr id="5126" name="Picture 6" descr="C:\Users\Fatma\Desktop\so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785950" cy="1643074"/>
          </a:xfrm>
          <a:prstGeom prst="rect">
            <a:avLst/>
          </a:prstGeom>
          <a:noFill/>
        </p:spPr>
      </p:pic>
      <p:pic>
        <p:nvPicPr>
          <p:cNvPr id="5127" name="Picture 7" descr="C:\Users\Fatma\Desktop\musl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643074" cy="1500198"/>
          </a:xfrm>
          <a:prstGeom prst="rect">
            <a:avLst/>
          </a:prstGeom>
          <a:noFill/>
        </p:spPr>
      </p:pic>
      <p:sp>
        <p:nvSpPr>
          <p:cNvPr id="6" name="Dikdörtgen 5"/>
          <p:cNvSpPr/>
          <p:nvPr/>
        </p:nvSpPr>
        <p:spPr>
          <a:xfrm>
            <a:off x="467544" y="4005064"/>
            <a:ext cx="7632848" cy="10801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GİYSİ SEÇİMİ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785927"/>
            <a:ext cx="8064896" cy="3443274"/>
          </a:xfrm>
        </p:spPr>
        <p:txBody>
          <a:bodyPr/>
          <a:lstStyle/>
          <a:p>
            <a:r>
              <a:rPr lang="tr-TR" sz="2800" dirty="0" smtClean="0"/>
              <a:t>Kalın, yünlü giysilerin mekanik </a:t>
            </a:r>
            <a:r>
              <a:rPr lang="tr-TR" sz="2800" dirty="0" err="1" smtClean="0"/>
              <a:t>irritan</a:t>
            </a:r>
            <a:r>
              <a:rPr lang="tr-TR" sz="2800" dirty="0" smtClean="0"/>
              <a:t> etkisi olduğu için kaçınılmalı.</a:t>
            </a:r>
          </a:p>
          <a:p>
            <a:r>
              <a:rPr lang="tr-TR" sz="2800" dirty="0" smtClean="0"/>
              <a:t>Pamuklu, bedeni sıkmayan rahat kıyafetler tercih edilmeli.</a:t>
            </a:r>
          </a:p>
          <a:p>
            <a:r>
              <a:rPr lang="tr-TR" sz="2800" dirty="0" smtClean="0"/>
              <a:t>Yeni elbiseler giyilmeden önce formaldehit düzeyini ve diğer ilave edilmiş kimyasalları azaltmak için yıkanmalıdır.</a:t>
            </a:r>
          </a:p>
          <a:p>
            <a:endParaRPr lang="tr-T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Çarpma"/>
          <p:cNvSpPr/>
          <p:nvPr/>
        </p:nvSpPr>
        <p:spPr>
          <a:xfrm>
            <a:off x="6715140" y="142852"/>
            <a:ext cx="1857388" cy="1643074"/>
          </a:xfrm>
          <a:prstGeom prst="mathMultiply">
            <a:avLst>
              <a:gd name="adj1" fmla="val 443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39552" y="1785926"/>
            <a:ext cx="8032976" cy="34563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ÇEVRESEL ÖNLEMLER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600201"/>
            <a:ext cx="8064896" cy="377301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Kıyafetlerin iki kez durulanması, toz yerine sıvı deterjanların kullanılması ile ilgili tavsiyeler bulunmakla birlikte klinik çalışmalar yetersizdir.</a:t>
            </a:r>
          </a:p>
          <a:p>
            <a:r>
              <a:rPr lang="tr-TR" sz="2400" dirty="0" smtClean="0"/>
              <a:t>Düşük </a:t>
            </a:r>
            <a:r>
              <a:rPr lang="tr-TR" sz="2400" dirty="0" err="1" smtClean="0"/>
              <a:t>pH</a:t>
            </a:r>
            <a:r>
              <a:rPr lang="tr-TR" sz="2400" dirty="0" smtClean="0"/>
              <a:t> da ürünlerin kullanılması, cilt bariyerine olumsuz etkisi daha az olduğu için önerilebilir. </a:t>
            </a:r>
          </a:p>
          <a:p>
            <a:r>
              <a:rPr lang="tr-TR" sz="2400" dirty="0" smtClean="0"/>
              <a:t>Ancak bitkisel ürünlerin kullanımı </a:t>
            </a:r>
            <a:r>
              <a:rPr lang="tr-TR" sz="2400" dirty="0" err="1" smtClean="0"/>
              <a:t>kontakt</a:t>
            </a:r>
            <a:r>
              <a:rPr lang="tr-TR" sz="2400" dirty="0" smtClean="0"/>
              <a:t> dermatit ve AD riskini artırmaktadır. </a:t>
            </a:r>
          </a:p>
          <a:p>
            <a:pPr>
              <a:buNone/>
            </a:pPr>
            <a:r>
              <a:rPr lang="tr-TR" sz="1500" i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buNone/>
            </a:pPr>
            <a:r>
              <a:rPr lang="tr-TR" sz="1500" i="1" dirty="0" smtClean="0">
                <a:solidFill>
                  <a:srgbClr val="C00000"/>
                </a:solidFill>
              </a:rPr>
              <a:t>         </a:t>
            </a:r>
            <a:r>
              <a:rPr lang="tr-TR" sz="1500" i="1" dirty="0" err="1" smtClean="0"/>
              <a:t>Reuter</a:t>
            </a:r>
            <a:r>
              <a:rPr lang="tr-TR" sz="1500" i="1" dirty="0" smtClean="0"/>
              <a:t> J, </a:t>
            </a:r>
            <a:r>
              <a:rPr lang="tr-TR" sz="1500" i="1" dirty="0" err="1" smtClean="0"/>
              <a:t>Merfort</a:t>
            </a:r>
            <a:r>
              <a:rPr lang="tr-TR" sz="1500" i="1" dirty="0" smtClean="0"/>
              <a:t> I, </a:t>
            </a:r>
            <a:r>
              <a:rPr lang="tr-TR" sz="1500" i="1" dirty="0" err="1" smtClean="0"/>
              <a:t>Schempp</a:t>
            </a:r>
            <a:r>
              <a:rPr lang="tr-TR" sz="1500" i="1" dirty="0" smtClean="0"/>
              <a:t> CM. </a:t>
            </a:r>
            <a:r>
              <a:rPr lang="tr-TR" sz="1500" i="1" dirty="0" err="1" smtClean="0"/>
              <a:t>Botanicals</a:t>
            </a:r>
            <a:r>
              <a:rPr lang="tr-TR" sz="1500" i="1" dirty="0" smtClean="0"/>
              <a:t> in </a:t>
            </a:r>
            <a:r>
              <a:rPr lang="tr-TR" sz="1500" i="1" dirty="0" err="1" smtClean="0"/>
              <a:t>dermatology</a:t>
            </a:r>
            <a:r>
              <a:rPr lang="tr-TR" sz="1500" i="1" dirty="0" smtClean="0"/>
              <a:t>:</a:t>
            </a:r>
            <a:r>
              <a:rPr lang="en-US" sz="1500" i="1" dirty="0" smtClean="0"/>
              <a:t>an evidence-based review. Am J </a:t>
            </a:r>
            <a:r>
              <a:rPr lang="en-US" sz="1500" i="1" dirty="0" err="1" smtClean="0"/>
              <a:t>Clin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Dermatol</a:t>
            </a:r>
            <a:r>
              <a:rPr lang="en-US" sz="1500" i="1" dirty="0" smtClean="0"/>
              <a:t> 2010;11:</a:t>
            </a:r>
            <a:r>
              <a:rPr lang="tr-TR" sz="1500" i="1" dirty="0" smtClean="0"/>
              <a:t>247-67.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5576" y="1556792"/>
            <a:ext cx="7632848" cy="3024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SICAKLIK VE 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85828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Ani sıcaklık değişiklikleri kaşıntı nöbetlerini tetikleyebilir. Bu durumda bulunduğu ortama uyum sağlayacak şekilde giyinilmelidir. </a:t>
            </a:r>
          </a:p>
          <a:p>
            <a:r>
              <a:rPr lang="tr-TR" sz="2400" dirty="0" smtClean="0"/>
              <a:t>Sıcak ya da soğuk hava ile tetiklenen kaşınma atakları oluyorsa, aktiviteler ona göre düzenlenmeli.</a:t>
            </a:r>
          </a:p>
          <a:p>
            <a:r>
              <a:rPr lang="tr-TR" sz="2400" dirty="0" smtClean="0"/>
              <a:t>Güneş ışığına doğrudan </a:t>
            </a:r>
            <a:r>
              <a:rPr lang="tr-TR" sz="2400" dirty="0" err="1" smtClean="0"/>
              <a:t>maruziyet</a:t>
            </a:r>
            <a:r>
              <a:rPr lang="tr-TR" sz="2400" dirty="0" smtClean="0"/>
              <a:t> önlenmeli.</a:t>
            </a:r>
          </a:p>
          <a:p>
            <a:r>
              <a:rPr lang="tr-TR" sz="2400" dirty="0" smtClean="0"/>
              <a:t> UV ışınlarından korunmak için </a:t>
            </a:r>
            <a:r>
              <a:rPr lang="tr-TR" sz="2400" dirty="0" err="1" smtClean="0"/>
              <a:t>irritan</a:t>
            </a:r>
            <a:r>
              <a:rPr lang="tr-TR" sz="2400" dirty="0" smtClean="0"/>
              <a:t> olmayan güneş koruyucular seçilmelidir.</a:t>
            </a:r>
          </a:p>
          <a:p>
            <a:r>
              <a:rPr lang="tr-TR" sz="2400" dirty="0" smtClean="0">
                <a:solidFill>
                  <a:srgbClr val="00B0F0"/>
                </a:solidFill>
              </a:rPr>
              <a:t>Terleme, hassas ciltler için güçlü bir </a:t>
            </a:r>
            <a:r>
              <a:rPr lang="tr-TR" sz="2400" dirty="0" err="1" smtClean="0">
                <a:solidFill>
                  <a:srgbClr val="00B0F0"/>
                </a:solidFill>
              </a:rPr>
              <a:t>irritandır</a:t>
            </a:r>
            <a:r>
              <a:rPr lang="tr-TR" sz="2400" dirty="0" smtClean="0">
                <a:solidFill>
                  <a:srgbClr val="00B0F0"/>
                </a:solidFill>
              </a:rPr>
              <a:t>. Bu nedenle hastaların yazın şikayetlerinin artabileceği hasta ve ailelerine söylenmelidir.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Users\Fatma\Desktop\32CAZNCWCRCAG6T6B2CADZCQF8CAPNB5QQCARPJCP3CAR2E971CAN7ECI6CAZQ2AK9CA9CFMSHCAU7DC62CAF6Q915CAQ2JNQDCAY74DSMCAACV53OCAVKZXBHCAVJBAKKCAJ7ZMFCCAIQ9P4HCA55JDG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1428760" cy="1571612"/>
          </a:xfrm>
          <a:prstGeom prst="rect">
            <a:avLst/>
          </a:prstGeom>
          <a:noFill/>
        </p:spPr>
      </p:pic>
      <p:pic>
        <p:nvPicPr>
          <p:cNvPr id="8196" name="Picture 4" descr="C:\Users\Fatma\Desktop\QJCAHMAYCCCAQBEVQSCA967JH0CA5YCR5HCABHM6N3CA2EAGQVCAYLXH2TCASFPW36CARU5AYMCAFJJM1DCA2NV7ZTCA8HVQ7ECAOAAF9WCAQON1AJCA8SIWXUCA47G3WGCAHZ2AR2CA309SJ1CA5BD3P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1500198" cy="1209675"/>
          </a:xfrm>
          <a:prstGeom prst="rect">
            <a:avLst/>
          </a:prstGeom>
          <a:noFill/>
        </p:spPr>
      </p:pic>
      <p:sp>
        <p:nvSpPr>
          <p:cNvPr id="6" name="Dikdörtgen 5"/>
          <p:cNvSpPr/>
          <p:nvPr/>
        </p:nvSpPr>
        <p:spPr>
          <a:xfrm>
            <a:off x="323528" y="1556792"/>
            <a:ext cx="8640960" cy="4680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93700" y="260648"/>
            <a:ext cx="6462600" cy="7200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Atopik Yürüyüş</a:t>
            </a:r>
            <a:endParaRPr lang="en" dirty="0"/>
          </a:p>
        </p:txBody>
      </p:sp>
      <p:cxnSp>
        <p:nvCxnSpPr>
          <p:cNvPr id="212" name="Shape 212"/>
          <p:cNvCxnSpPr/>
          <p:nvPr/>
        </p:nvCxnSpPr>
        <p:spPr>
          <a:xfrm>
            <a:off x="2449085" y="2340908"/>
            <a:ext cx="1072662" cy="0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 flipV="1">
            <a:off x="6016015" y="2322883"/>
            <a:ext cx="1072662" cy="8050"/>
          </a:xfrm>
          <a:prstGeom prst="straightConnector1">
            <a:avLst/>
          </a:prstGeom>
          <a:noFill/>
          <a:ln w="38100" cap="flat" cmpd="sng">
            <a:solidFill>
              <a:srgbClr val="FF9715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215" name="Shape 215"/>
          <p:cNvSpPr txBox="1"/>
          <p:nvPr/>
        </p:nvSpPr>
        <p:spPr>
          <a:xfrm>
            <a:off x="755576" y="2024708"/>
            <a:ext cx="1555385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Atopik Dermatit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92893" y="2000816"/>
            <a:ext cx="2475008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Besin ve </a:t>
            </a: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aeroallerjenlere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duyarlılanma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7066394" y="1916832"/>
            <a:ext cx="1298700" cy="611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Allerjik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rinit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ve astım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44397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AD astım gelişme riski %25-75 arasında </a:t>
            </a:r>
            <a:r>
              <a:rPr lang="tr-TR" dirty="0" smtClean="0"/>
              <a:t>değişmektedir</a:t>
            </a:r>
          </a:p>
          <a:p>
            <a:r>
              <a:rPr lang="tr-TR" dirty="0" smtClean="0"/>
              <a:t>Astım tahmin indekslerinden birinin A. Dermatit olduğunu hatırlatmak isterim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A. </a:t>
            </a:r>
            <a:r>
              <a:rPr lang="tr-TR" dirty="0" err="1" smtClean="0">
                <a:solidFill>
                  <a:srgbClr val="FF0000"/>
                </a:solidFill>
              </a:rPr>
              <a:t>Dermatitli</a:t>
            </a:r>
            <a:r>
              <a:rPr lang="tr-TR" dirty="0" smtClean="0">
                <a:solidFill>
                  <a:srgbClr val="FF0000"/>
                </a:solidFill>
              </a:rPr>
              <a:t> hastaya önerileri konuşurken Astımdan bahsetmemek doğru bir yorum olamaz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49085" y="4437112"/>
            <a:ext cx="4567312" cy="8791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3541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AKTİVİTELER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928803"/>
            <a:ext cx="8024851" cy="3012366"/>
          </a:xfrm>
        </p:spPr>
        <p:txBody>
          <a:bodyPr/>
          <a:lstStyle/>
          <a:p>
            <a:r>
              <a:rPr lang="tr-TR" sz="2800" dirty="0" smtClean="0"/>
              <a:t>Boya, kil,kum gibi malzemelerle yapılan faaliyetler için pamuk kaplı PVC eldivenlerin giyilmesi fayda sağlayabilir.</a:t>
            </a:r>
          </a:p>
          <a:p>
            <a:r>
              <a:rPr lang="tr-TR" sz="2800" dirty="0" smtClean="0"/>
              <a:t>Islak ve kirli aktiviteler için öncesinde eller nemlendirilmiş olmalı, aktivite sonrası </a:t>
            </a:r>
            <a:r>
              <a:rPr lang="tr-TR" sz="2800" dirty="0" err="1" smtClean="0"/>
              <a:t>nötral</a:t>
            </a:r>
            <a:r>
              <a:rPr lang="tr-TR" sz="2800" dirty="0" smtClean="0"/>
              <a:t> PH’ </a:t>
            </a:r>
            <a:r>
              <a:rPr lang="tr-TR" sz="2800" dirty="0" err="1" smtClean="0"/>
              <a:t>daki</a:t>
            </a:r>
            <a:r>
              <a:rPr lang="tr-TR" sz="2800" dirty="0" smtClean="0"/>
              <a:t> sabunlarla yıkanmalıdır. </a:t>
            </a:r>
          </a:p>
          <a:p>
            <a:endParaRPr lang="tr-TR" sz="2800" dirty="0" smtClean="0"/>
          </a:p>
          <a:p>
            <a:endParaRPr lang="tr-T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96" y="1"/>
            <a:ext cx="1381103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539552" y="1556792"/>
            <a:ext cx="7416824" cy="34563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2 İçerik Yer Tutucusu"/>
          <p:cNvSpPr>
            <a:spLocks noGrp="1"/>
          </p:cNvSpPr>
          <p:nvPr>
            <p:ph idx="1"/>
          </p:nvPr>
        </p:nvSpPr>
        <p:spPr>
          <a:xfrm>
            <a:off x="0" y="1700809"/>
            <a:ext cx="9144000" cy="4623792"/>
          </a:xfrm>
        </p:spPr>
        <p:txBody>
          <a:bodyPr>
            <a:normAutofit/>
          </a:bodyPr>
          <a:lstStyle/>
          <a:p>
            <a:r>
              <a:rPr lang="tr-TR" dirty="0" err="1" smtClean="0"/>
              <a:t>AD’li</a:t>
            </a:r>
            <a:r>
              <a:rPr lang="tr-TR" dirty="0" smtClean="0"/>
              <a:t> Hastaların bir çoğunda Astım olduğundan astımı dışlayarak  A. Dermatiti Konuşmak doğru değildir</a:t>
            </a:r>
          </a:p>
          <a:p>
            <a:r>
              <a:rPr lang="tr-TR" dirty="0" smtClean="0"/>
              <a:t>Yüzme Astımlılar için en uygun spor dalıdır.</a:t>
            </a:r>
          </a:p>
        </p:txBody>
      </p:sp>
      <p:sp>
        <p:nvSpPr>
          <p:cNvPr id="81922" name="1 Başlık"/>
          <p:cNvSpPr>
            <a:spLocks noGrp="1"/>
          </p:cNvSpPr>
          <p:nvPr>
            <p:ph type="title"/>
          </p:nvPr>
        </p:nvSpPr>
        <p:spPr>
          <a:xfrm>
            <a:off x="179512" y="642938"/>
            <a:ext cx="8964488" cy="10001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AD ve ASTIMLI HASTALAR HANGİ SPORLARI YAPABİLİR?</a:t>
            </a:r>
          </a:p>
        </p:txBody>
      </p:sp>
      <p:pic>
        <p:nvPicPr>
          <p:cNvPr id="4" name="Picture 2" descr="http://t1.gstatic.com/images?q=tbn:ANd9GcSh7_z0Stl8lL68zvLyM1wtr_VKZjiKg-ZfqVKgxzLnSMpmrWsC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68960"/>
            <a:ext cx="3548069" cy="3217560"/>
          </a:xfrm>
          <a:prstGeom prst="rect">
            <a:avLst/>
          </a:prstGeom>
          <a:noFill/>
        </p:spPr>
      </p:pic>
      <p:pic>
        <p:nvPicPr>
          <p:cNvPr id="5" name="Picture 3" descr="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68960"/>
            <a:ext cx="2786082" cy="31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YÜZME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43082" y="1527048"/>
            <a:ext cx="8262589" cy="4572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Suyun kurutucu etkisi ( ciltten yağları uzaklaştırarak) ve kimyasal madde olarak klor kullanıldığından </a:t>
            </a:r>
            <a:r>
              <a:rPr lang="tr-TR" sz="2400" dirty="0" err="1" smtClean="0"/>
              <a:t>AD’li</a:t>
            </a:r>
            <a:r>
              <a:rPr lang="tr-TR" sz="2400" dirty="0" smtClean="0"/>
              <a:t> hastalarda dikkatli olunmalı</a:t>
            </a:r>
          </a:p>
          <a:p>
            <a:r>
              <a:rPr lang="tr-TR" sz="2400" dirty="0" smtClean="0"/>
              <a:t>Yüzme sonrası kloru uzaklaştırmak için duş alınmalı, nazikçe kurulanıp tüm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vücuda nemlendirici uygulanmalıdır</a:t>
            </a:r>
          </a:p>
        </p:txBody>
      </p:sp>
      <p:pic>
        <p:nvPicPr>
          <p:cNvPr id="11266" name="Picture 2" descr="C:\Users\Fatma\Desktop\IXCAP9XQPECAY1FPYZCAU07197CA6E65K6CAV4BZLPCA0AYSQMCATJRTKYCA2MTFZ5CAMRF410CAV3ZGW1CAWNCRYCCADN4FGHCAPWQNR1CA15816GCA5CP8HDCAA1M0MYCAIZY6WWCA5LN35OCATSH2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57166"/>
            <a:ext cx="1428750" cy="1047750"/>
          </a:xfrm>
          <a:prstGeom prst="rect">
            <a:avLst/>
          </a:prstGeom>
          <a:noFill/>
        </p:spPr>
      </p:pic>
      <p:pic>
        <p:nvPicPr>
          <p:cNvPr id="5" name="Picture 3" descr="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140968"/>
            <a:ext cx="3074094" cy="242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5"/>
          <p:cNvSpPr/>
          <p:nvPr/>
        </p:nvSpPr>
        <p:spPr>
          <a:xfrm>
            <a:off x="543083" y="1628800"/>
            <a:ext cx="8352928" cy="41044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5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00B0F0"/>
                </a:solidFill>
              </a:rPr>
              <a:t>Az risk taşıyan spor dalları</a:t>
            </a:r>
          </a:p>
          <a:p>
            <a:pPr marL="0" indent="0" eaLnBrk="1" hangingPunct="1"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    ( Amatör sporlar serbesttir)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Basketbol                Tenis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Voleybol                  Eskrim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Futbol                     Artistik Jimnastik</a:t>
            </a:r>
          </a:p>
          <a:p>
            <a:pPr eaLnBrk="1" hangingPunct="1"/>
            <a:endParaRPr lang="tr-TR" altLang="tr-TR" dirty="0" smtClean="0"/>
          </a:p>
        </p:txBody>
      </p:sp>
      <p:sp>
        <p:nvSpPr>
          <p:cNvPr id="22531" name="2 Başlık"/>
          <p:cNvSpPr>
            <a:spLocks noGrp="1"/>
          </p:cNvSpPr>
          <p:nvPr>
            <p:ph type="title"/>
          </p:nvPr>
        </p:nvSpPr>
        <p:spPr>
          <a:xfrm>
            <a:off x="398463" y="47625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dirty="0" smtClean="0"/>
              <a:t>AD ve ASTIMLI HASTALAR HANGİ SPORLARI YAPABİLİR</a:t>
            </a:r>
          </a:p>
        </p:txBody>
      </p:sp>
      <p:sp>
        <p:nvSpPr>
          <p:cNvPr id="40964" name="AutoShape 2" descr="data:image/jpeg;base64,/9j/4AAQSkZJRgABAQAAAQABAAD/2wCEAAkGBhMSEBUSExMVFRUVFxUUFRIYFBcUFBUXFBQVFBQVFBUXHCYeFxkjGhQUHy8gIycpLCwsFR4xNTAqNSYrLCkBCQoKDgwOGg8PGikkHSQpKSkpLCwpKSkpKSkpKSkpKSkpKSwpLCwpLCksKSwsKSwpLCwpLCwpKSwpKSwsLCksLP/AABEIALABHgMBIgACEQEDEQH/xAAcAAACAwEBAQEAAAAAAAAAAAAFBgIDBAcBAAj/xAA/EAACAQIEBAQDBgQFAwUBAAABAhEAAwQFEiEGMUFREyJhgQdxkRQyQlKhsRYjcsEVYpLR8CQzgjRTouHxF//EABoBAAIDAQEAAAAAAAAAAAAAAAIDAAEEBQb/xAAoEQACAgICAgMAAAcBAAAAAAAAAQIRAxIEIRMxBSJBFDJCUWFxgTP/2gAMAwEAAhEDEQA/AEHL8R/NDOdutMWPzYKpFuN+1LguKSAKL4bC7ahvHKufrbugTDgsmd33G7bxTDheGGRwTsP+bVjwObsbw0pyFbsw4paCpEH/AGpOSU26Dj67NGZXwqFdu3vSNilIJMUbtDWC5b1iaB5jf8xHrRYYUwW2ysHrXmGseISZ5VnLORAFYreLe0SK1qBQYx2HDJHUUt4ixpMVtfNCRWK4886ZjTXstFNbsrzW5YbUhisqrXsUxq+mWdPy34nolkK483WOZNX4jjlbq84rkzHerFvEbVllxIP0FuzvGAzi0MILkgnTPPtQPJuILV0sXiSa5eub3AmjUdPaa9y/MCjg9J3pb4ipk2On4x7TXAEOkQSY2miWUY/S0atutJWb53b8EeGfNHSsHC+aOt4F2Ok86R4W4WxkZpHWBdt3HGretOY2rWmKA4zivD21BEE+g3pfzXjRLuyyKzLDJvpByaodLGDTR5TX1/D6QCT60n8O8Q6W8xnsDWzN+LwZUbVfinYu17M3FWaahoWPU0phgDVOY5ySxoat5ietdPFj0QuXYe1CRV2PwwC6gaDW2Y0XtrqTc1eT+5PQv4i4dUGjOVXjb84O9a7+R22t6p3iZ6VlyzAl2CDqajkpIo03+IXZhqJjtNdCyPieybIUkTApLznhkWreo+9BsPeIGxoXijljSLUqOo4rMLQtkzShjM+Y7K239qDtfYjdj9aqWpj4kY+yObCgzaedUYnFppOwrIBUL6+U1vi9VSE62XZbilE7UR+1p2FLeFneK2BmolkaKcEbsVlRt3Dty9KLcP2zG4MGn04C0eYFB+I7iWLJKCDzEVh8bqrGoGLirFi55tO4pQ4yzi27/wAqPaguLxT3GLOZ7UOK0GPjKL2bGOXVGlcZcbYExRcYEsAR6fOgmEYhwO5FdXynB2BbWSNxVcifj7SFMRPsjg7KdhQfNMPvJ5078S55atPpQAz2pJzbGB2kUWKUpdtFIFBKnFegV7FagiMVE1ZFRirIRC1453qY51C5zqEPNdfSe1M/AnB5x18hpFtBqaPvN2QfPqego9nVi3aYIV0IGKQiAD5iBvHrzoNldBqLqznyMdp5Uewl1SoA51vOJ8IGz5TrIhwg1qJ8sE9Dz96XcRcdLhk6jPOImqnHZAtBi3altzWu5gEAmlc5k8yDWu3jrjCrjGkCGcKsNWvEYTXQ3LySdzR/C4cTzrLkbixifQNucHOya59YAqeCw9tRpYCflT/lag2tNCnyFGYjmd/as3nb9lMDYHKbTyT+9VnCS5t296hnGEuWGhQYPb1pr4dyZMJYF/EGb93/ALViCxEdSBzPz2FNirV2FFWCMJwleOxQkHlsYPyoTjsO+FuBgpFdCRCqM926dR3ZpJAmYCgbCIpb4mxtssswyssEDaCPxA86NR/ApY6VgHFZ418aX5Dp/vQa+2lvLV2Isw5A5A8/TpVKWwXANOS1ViC1C0TFStXKYmyRfB1Kd470qYhoJoIZHJ9FGwXaubdDQdcbBr25mhiBWhWWa8MImtPi0DXGmvfthoyH6BTBssgikjj69ptEfOuw4W0lxZrmHxmwipY25yBQlnKLEuhMVhNNXD+X68Mze36UqEecj1P71aLI6oM1e+dXTtqIHpVOISKpUVTin7Ie3HLGSZNeRU9NehKsohFexUtNTFuoWVxUdNaDZr5cIx5KT02BPtRKLf4U2l7Mic6latS1a7uU3k3e06j1UivctXzb9/eiljmvaKUov9Ou/C7hK9bdHLaA9sXSV32uRpX0Mc6ycfYD/qXLHUiK2lgNy4OjTHLnq+lOPCWbOmWpc8Fw1tQptspDMEUaSo2JBEUtfEbG2pXWClwpIU9NckCO8lj71z22pdm9RTXXoQMyviYYQ4RUPLYrB39elAcYSW3/AP2jmOwg0C6JOttx1+dbBkCOgZtuW0imvIoq2ZZKhUwGCDvEU42+GQqao6ViweVAXNoAmny5hlazsenesufO/wCkChOwXD7MZBgfvTtkOQIq+cCawYHL7ikEDamfL0n71ZMmVyGRj1Z5ayy2oIXasdnJCb0hvaimJxltQd6ULWeXGxPlaBSopsvVIO8S4AIFYxsV/evc1xdmyVZ0LXEUJBG0agSQRyofxLi2NsEtMEH0kbifpTBn14FUZ7RueINjbGpgCoMx23rVjtI0YEnaEfPuIyZPlAUQASBIJJgDrzNJGLutq6dDsZG/qKM5xgl8UrpYCTAcEMPrWI4GAfLsBz6TW2LSQvInZVib4B9hWK5jRUblszFVPhCKeqaMhsTObmnSGMVqwyK6GedC8Ou9bhtQSSj6KMVzAHVXuIwwC0SYwKHYpqKMmyGMJViW6tw1ua1C0BTSz9F5Ej2iFbcdKUfjjY/6YN/mX9aNJx/h2aNQ6QaQfiXxcuIAtDlIJPTY0tBUY8jsBMEx7z+1V8G8FYXEob1660i74QsoUVjMEEs3OZOwHShF/PIs6F5VLgvir7I9wlNfiLCiRC3FMpcgggkSfrVSuuhmPXb7DJxt8Kri+bCAun5CR4i+n+b96V1+HGOj/wBNc+gH7mmG78QcYCGa6CByUKBy5E+tRwnF2JLm4XLk9CTA9hSlKaQ6Ucdg7B/CjHud7QUd2dR/ejVr4J3z96/aQf8Ak5/YCrx8QMQn3gCPcVaPiMx5of8AVVOeQtQxf3MuK+Dws2zcbFBgGCwluDuCdyWgVThOFMMpHlLkdWM/pypht8aW8RhrloKVcFLgBIGoAlWAPyNCsXmKWiCzBCeXmUz8wDXpPjIY5YrnV/5OHzt1kqHoJLgrartbQfJV/wBq+e4iI2wAiYjsKEXOKrAG90QN4AJmlLGcSvcFxieeyqOQk9faupeKL/DBHDkm+xjx+OUrEwIk7Tsvb61t4Vsi7ilHhwlu34hkDWQCxJJ9QhoHhcMW1s5AU6LYYmBA87wTzk7e1eJmbDEkoxWQbcqYOjpy7gsPen5V5I0hsY69HV+HM5Vzd1mGLC738rCPoCsVzfjvHLisa7CCohQZDLCjnI29arzDMr2Hu2L6NuA1thA5aiGVuhkAGgHEdi45a4CuhzJ0sCTPJTsCY5E8tq8lyuM1yXGKO7gzLwJv2ZMzzjTCpsoBho+9vBI9Noq3h7MvEfQ7bfOsuaYUeDhwfKSrkf0lzpn6UDuI1tuoNLzcTVUK33OpDhw3Fm2em1W5FhntHw3JMEz1+UUt8L8dGwml9xEetG8k4tS9iDqEDpXFniyK0GukO2GvchFEr2WM6Su1YcPnVi2pJYA0EufFa2rsgG3IGscMU3+DItUe4/JbkHzGgF3LHTzA71ufjRrzeVTuYA6meUCul8K8K+Gq3sQBrgEIeSE9z1ateLFP00BKxSwvw+xOLsKxKoGEjWTMeqgSKI8QWDgreHZmNzwAEaBGryxKjVsdhzn5V0NsbbUwWUEcxPL59qzZllVjFWylwB1PYwQehBHKtviSGYsnjds4LnOOa/eN07L0noP96qw2JVwbfrPqaYOJvhves3SfEmyfuHTynkD0B/eh+C4QAYMzloI5DSPkSadDjOfRMnIjZlXKLBtlp33M/KlXFxMU3cY5C622xFqQBJuWxyjq6/3FIP2ip/DyxumzMpqXaLg2mvjipNVeGzCQpNUwQdxFXqmGENRI51luCa+VzUrXPeijGgF7PLLRVz3pqIs6m2q37FHOisKmHcnvoDDV9xNZQskdSKFhSDWPNsWTp35EUtII+zWzpIAPeseGQj2NVYjFEsJNSwt0zHcijfoo6RlnBpu4YXTzIBHvQ7CZY6k9QCf0o3lefXLeGCRyAAoDcz11kFeZP61nVjXRqxFsOsVrwnDwKTzoLazMHmCK14XP2QEcxVtMqzJjkFtjO1A8e4cxA+las1xzXG5UNZT2psbQDozJl4ZtOsKD1aYH0pgwHBe6s1wFdj5AXn5TtU+F8iF0tcuDypAA6FjuZ9AKdhhwBCgLHQDb6V6PgcdTgpzOXyuRrLWJowvDuCfCszNqvDWxLs0qB91VtxA+YHvSYbYVlcQNO3tJij2NuSImD35r7ig+KS51UOP8rAH/AE11ceLx227szqbmRz7FoLAtjdjNyTy3Ik+pkUqDD3Lu6gkTpn8RMT7D0Fb88vEMhCsoErBEbHc9TNV5XnAw9ssIL6ptjsYjW3oJ2HeudyHCWWpfhsgpRh0e4/h+7bVNbarjDy2pLOEAJk9lEVi0Bl0t/wCJ7eh9KlYze69w+Yl7pCFp30kiQD0nYfKjeP4fcuNCBRsijqSObMPr60EMccsXognLSthSv24MR86+sX2Vtpo/dyIteFtyARIMcmjlFU5rhEsmNq4XIxeLJozbD7R2I3MY5HM/Wq8PZJcE1gbMq1YHH6mApLLpHevh1kdi3Y+1XAPL9ye45sPWeVNuIzpLwtrbM6nE9IC+Zi3YbVx0ZvcFi0ivoAQKJMKNW5J9zWzNMUXtBbbzAgsBp1EczA5AkUEaUew5waao6fkGGt3bl28XW4xuOAsDyQ0CQdzR3EWCVOghDt5oB5Uv8OZQow9m9bLK/heZZGh3O7NcESxmeu1WYvPb1tlRrWzMqg6o56iSZERCjr+IVZUYt+iy8mIg6hZuqSAdipiIYkGQTO8Cs7cO2R4WxAJad+sSAP8AnWheb/ELD2j4ZYqW5SpgCVHMSPxCstri23du2rCXldjdJlfMFAVSJI2EzG9OtpdCmu+zTxbldu0pAkh5DKd/KVg7/IGvz1mGDNi89pvwMR8x0PuIrvvF+Od7wBRkUABZI83OT5SR1rkHxHwem7buj8aQfmhj9iPpRt3HsXHqXRfw1ndhNngVVxPfsOZtxPpSfbTerWU96Rr2Psta9FQbFVqbKG0apoMg80UdlUFbV8rvVoxBbeapBEVSLkUDQSdDLbtmNxQbNcKxbYU1NcHaszvP4aiBE25gH7Vpy3CsCZpguc+VRSwSdhVkLMPmtwDTG1ZsXimBkia0i0R0r37Az7mKGiwWcwPaoHMj2osco7xXgytZq+iAn/EPSoHGE9KYP8JQVWuHRGBIBgzHQx0oo02in0hqyLBeHh7SnYka2/qbePbatGOxRWJWZMbETPYTzqVjG+JbVypWdx/9VgvqzuJMBX1D/SR/c17TBD6Kjzcrc25GfMMeCIUhGIiXDCDO/oaWsyxKlSpxFk/JW1bf0iKYszwzAHzgCJ82k7fI9KR7uEST/OTn2YfpFJ5U5RVI3YIoz4hkgQWY9S0Aewn9zWUirXUTAM+tQIriz77N6NGXXvDuo4ElWDAdyDIrqWFd79uWZRfO8KoCmeZUfn9OvtXN8HlupQxJB6D/AHp0y/E3riBEv2rMCNPhQfZmYzWnh5oxtL2ZuRjbSZjs5KTiU1MzEvuTtA0kdPWKRs5L+M6v95WKn5gxXZUy17j6wf5i7s0D+YAPvAxAbqY51zz4g8PXbN37Q1sql4yCdpPM7c+XWr+ShCcVNe/0vi5Hev4J8Ub4awOu4J5TzoMomnjIsMEtAnnzrz03SOjFdhnHYaQFHoo/YVos4Z7TBG6wB+1VW8QAUbsyk+xFOV/RdxCkAQpmfXelJNySHzaUbHbhPFjQbZO43HqDsY+lE8xvqFMgGN6UMqxot3lJEqTB9CetNGY6CQG2DCA3Qz0NaZRpmWLFPPMDZuYi3dNpGcKrIxAMFST9dqH5Xk1i1irDrb0+JcMxz5kgb8lBJ2FHMzy4oVA6fd+XOqbLgYnDE/niP6lO/wBaW5fg1RtWVcXnVfjbZRuAe/Wf7Uh/EHK9WER4+7cjl+dT/cCnbjjibCWLsPrBRfMQjFYO4joedIXEXxIsYjCHDWrTQXVzccgfc3GlfX1p+y06MurU+xPwnDLss8qGYvAPabemGzn7BYUUKzO+z7mldjytcedOmaFeAdRNTtPBrYb4O1WijG6t0FWFdtxRXCKgG9VYllJ2qrCo6oOE7daE4ZtDpR60qk1ouYdYrn+WQ/xoVbnDNonkKmvC9uNhR3wQeVUO7DpU8rJ40Bv4XSqmyZF51szDNNI60FxGb6wRBmijOTKcUi+5l9ruKzf4ZZnmPrWDDZY10mSR70QThJgJDH60bnQKjZI4CyOZH1qeHwNktIg6d+hjeqbnDTERNXYHALYtsDuSZJ9thXT+Nx+XL/ox82fjh/swZtmQsjfUwJgzv16do7VlxWNCqHVwZjymQd/WP3oJmWcA3CpOpSYP9j6EVrs4QvIBKugnUDs6H7pg7H1r2MZ9tROUsVJWV4jFLcMumrp+bl/Sd6GXssssZF5EJPJpWB20xNRxGOTUVu2ASDGtDon17VUDhG6XgfnqA+lYsuRT66/70aow19WV4jLFUSt1HHeY/evssy7xbg/Iplj6dvejHCvha7iCHXykKwnqd4PKm98EptkIqrO+wA/auBzOXo3DWjfiw2rsWbmKtjYftVbY9avxeCVJmJoDdAmubGTfY1xOh/DjP7NvEi3cCjxDCXYGpH/CNR5A8vnTB8XcgOJw/lEsskHrIHf2iuOtY6qYI3kGu08D8RnHYTRd3vWgA3+Ycg/vyPqKDLOVqVjsEY+qPz1g8OS425GnzI8C16FFR4g4Y8HFXAq7FtQ/8jNdC4L4fCqGjeKrJk6tAqFOhKZ1BKkjaVj1Gxpk4TZntyB5gxBnmI2FMHEHw8wt5jdIZHO7FWgNtG4O0+oqHD/2LB2ma9cVYeApJLkiIOkSTNO48tn17Bz9RDOByN9QNxCA0bxG3OTHI0y37Q0gA8o7bx6HrWTB8X4S6BpvpvyDHQ3yhorXjn0qbnPSCdusDpTcjlF/ZCoJPpAPHptq1SJ5bDT6D/ah2LzC1hFN24QXIhF6gegPImlDHce3iWVEtz4kKQD4ncg22GqTPOKkeF8TctnF4uV3Gm2+xbsT2HpWf/06RpdYvYjcd8Sm+xXq25G+y8xPqdqT7e1NHxAP/VL5QP5STHpIH6AUpu1O116M223bNn+JECAKj9sLCsQrXhEk71dkMzvvUbNzemBspQiaobKlAmqsugY7+tEsLYkUWyTI7VwS0Gi97K7SwFiq2JR1e3YHapzO0V9Zvd6n46zzrm6s12eJaA6V46A9Kt+0LXviCpqSxezPKw/SqLOUpy0j6UzkL6V4FT0q+ygXh8kUchFeYrL2A8po0Lg9K+1j0qqIKV5Life60vcR5iEtHvTxnOU37nnRJQCBuJPcgc4rkfGeIYNoYFSDuDsa9f8AGLHiwNprY4nJjPJm7XSFa9clvU0ewGJuXLQ0khl8pIGqVIPNefpS1fNb8izg2bsndTsw9O49RR4c+s6l+jZwuPQy5HgIMutw+mg6DzG4b50w4fA2QCVUqTzi3oHvA/vV+XMHUMrBgRIIo/lOWLd1anCqoBMkAme011JyhjjbOXKcpyoVsqydb2OG+hbaSoEDxCTBB7wN4pqxWUMohRSpmK+HiBDToupDjtrXf6U+4jiJATPevK/M4qyqa/UdvhS+lCXiuFrtxvMBFef/AM8npTXd4stjpVI4xQ8lP0rjpyNtIX7fw/A50d4VyEYXEBwdmBRh6Hl+tSbiIkfdP0qixmzM4nYSJMdJFU7fsKLSfQT4ryoMVcLy+8f2261fk2MS2g3ovmNwAdzsfSCdJM9hNIXEWFe0Q6zpYspUH7jKd1/v70Ki5Dsir7DDnnEPlIXnXOcAHu3b1/UrkNoUGTogechR1MAdOVTxmYXRbaASdJjvyqPAijwH6nXJ/wBIj9q7/wAPhqbkzk87J9OjNmupFm5b++DOmGI221bGD9QO9Zsq46NlmCYq9bU7eEQHsxEEFTqB/Si3FdrVaJE7dp5+1cvxFvzxXV52XtemZuPG1fo6pkfHSYe4blmzg2b/ANw27qv7QxVfaK15h8b2ujTcwltumsMZE/lVp3pVyng4pYNy5cZSQToEGP6ppbGHJbSNzMDbnWXJx4qKlrQyOTZtXY3Z7ZGIu+IBsVUCeew6/WsuG4YRmE1pw+sIqMZIABMVaFYHma4sn2zUukF8PwFhtMmPrWgcEYePKBWLDWrhHM0Yyy0w5mkuTX6NVMBYjgkBtm2+VYM0yTw0psxOPhoLfXal3iPHDTAI9qKMrBaRjyOxbCb/AL1ffu2p6UEsOAvOqWuGjAtHT2xlyOdQt4m6Tuag13rUFxNc7ZjfKb7bXPzVoV370NGLarGxTd6rZkeZG65duDrVP2q5ymsgxbd6kcQalsrzo2279zvWrLDcvXNKmQDDMOQ7g+tAsVjiAQDvBHvFOWHzCzhsKnmVVCKdzEkgEn1JMmt+Xiyw4ozn7fovj5Vmm0vSNmaZoqQkxA+gArhPxCzxb10tz3hP6RzNMOeZ/cxeI02JOoaZHadz6Csua/DRLrKy3ShgBpGoGOZHb5UvBNQlcmO5E4pao51oLEACSeQG5PtTJk3w4xN8am02F6awdR/8BuB6mn7J+G7OFX+Wvm63Du59+ntRULTs3Pv+VHPVCPkWBfDXjhbu7Aa7TqTDL+IDvv0+dPGS5JdxIOgQg2NxtkJ7Kfxe1Y8yy1boEgalnS3aRB9jttXQOGMQThbQbTqCBG07LKAKYHbat8fl5LCor+YTHhxy5G2co49yS5hwApF0vtCyDI6DnJppya0LuGsvcUq7IpdWEMGiGkHrIrN8RbRN22yj7hBJ7birt53Nc7lczJnS3Nrxx47qKNOLyi2w6UJTK9LbCiJHrX2msO7QLyM9DCI014VWOVQivIqvIyeSQUwWMLhlcktvA25FYAHyKr9ag+IS5ufxBSRA+8FgmhnhVKAKmzGvkSao0PhrPYeu3Osnw44ZspiMQlzzjVqtofu6QdiR1MFa+LUKxWePhMSt1TvpG3QiYIP0rRgzzhaT9i1WR1IdviBpTDMAABsAAAB+lcq424Ys+FbxCAh28NX7H+WBIHT7v60y8X8bWsVYTQdzuy9VI5j9KDcV49WwOH0mQ7Jv/Qm/6mnKc7TGZaVJBK9krtlqXrba/JpdeTKV2Pz2ikngvLRdxTEja2pbfuTpFMGV8Qm3Ze0Nw42HZuU+42pjyrI1sgkLD3ApuHfcgfpzrVn+QyPHpL/hnlgjDuP6VLlKelTOUJRAYevThzXH2kDTM9rDhRHOr15QBUBZIrzURQ9hJsHY3INZ1E0LxHCIY00rdJqwW6m8kTVv9FFeDgKn/CSnpTa42qoXh2qeWYLi0AlwzV99mYUE/wAZu9xUWzq73rX4WCMPhtXqgil7/H7vcVbgsxxF24LdsambkAKngZdh3xD2/SvL2LgdvWiGM4bv4awL950MnSUX8JIP4uTculIXE+feGdI3PSuz8dwcaXmy+kZs0pN6ItzzP1tzvz5e1DcBYxWNiWZbI2BMnYdEHWsGW5a1xhdvCRzCHr8/T0pst526iAFAGwA5VOdynm+qXQ3FHxLoP5faSymlEjbcx5m9WNaPt57H6Ut/xHc7CpfxG/YVxPA37GOTfsZPtRjl+lQbFt2/SgC8RP6VNs/uHoKn8OyrDRxLdqaOF8dpsOW2Abn81BNc8TPbhYKFG5it17iM2kdSYVuo5ggcx/zpWzD8fkywlKP4Fizxx5EpG7jXiO2UCW5L3THyExNXLdPWub4POpxQafEKkmflTKOKW7Vklgl6H8nKpy6GZbpqxbtKp4kuTyFW/wARtHKg8MjNY0CvYpVHFDDpU/4uP5anhkSxn019omldOLe4qxeLfSq8MiWMwsilrjnLnNoXUBOgGYEmJ7dqtHFc9K+ucTtpOkANGxO6g+oHSmYoShK6IpV6OX3Mx56Zk8zU/tzOLak+W2IUQBzMmY5/OnbjXg5XctaI1i34r3AItMdEsgA5EEHfekDApEatg8kH1B2roUlBpDU23bGfKiDcQf5lH/yFdXNcVTEeGpOrf8Pz6V0KzxcNC6h5tIn5xvWDJjlJWFllTGfVUGNLn8Vr2qQ4oXtSvFIVuMEV54YoD/E47GvBxOvY1PFImwc8LtXpBoIOKF7Gvm4nXtVeKRNw0Qe9feEKBfxMlTHEyVfikRyMlrh4x/2/1rxuGj+T9abcO0CSRVxedxT/ACMLVC9kPA/2i6EKlVG7t2HYepojxrYs2Ft2sOLCWU1eIddsXC0wylmOrkDyEz2o3l+fixbuEozEiQFUkkidtt+tIn2K/eGkotlDGraXMksfWJbmeiimwyJdsvVUAuI+N7+KZcPhtbojjQoSAyKToLKNlMHmIqjB8GXmfxb41NzCA7DtJ/tT3l2XW8Omm2gUciY8xjlqPWmPh6xbGq/cjRbiPVjy5/8AN6L+KnL6R9AaoUrHBhVBcxBWyp+6CC1xvkg/vV+E4Ps3QT46Ix+6jKQSPU8gfQTXTLOVKxNy6NTNGx5KBOlY9J+pNW38tsBSDatx20L/ALUa1qgtTkGL4NuI2koO4IOxB5Gqv4Xf8oo5xHifs7+LbLG0Gh0JLKoMAtbncAdRy+VErGIRuo35b0vKnDtAKmKI4TeeQqwcL3PSm4WweR2ry5aK822G/wAqQpyboukhFzLAHDvaDRLl/oqzP60pcUZt+DnP1pk4gxeq6164w8oKWk3hVO5JPVjtStw9kpzDGhD/ANtfNcboEB5fM8vevTKUuJxNZe2ZYxU57fgd4G4KZ7Pjtsbn3Qfy9/c0ytwUfSmcWERQo2AAAA6AbAV98przUsrk7NeqFduC2rwcIt2po+0MO9e/a37UPkKpCweEWr3+Eu4pnGOPKKmtwHvVeRk1QqDhFT0qY4QSmrWtQa2OtTdkoXk4LXoaxZ5w2bOHuXVO6KWB7R1puYQOtU4nDi4jW2mHUqfkwg1ayOy6OHcQ8X4zFmL+IZ1H4QFRSOW6qAGMd6as74dRMHh9SQxQGZ8wBUGCeu5rTlHwhZcSGu3Feyp1BQCGeNwGnYDvFEviJiTBH5V5ev8AauvwGp5P8UxWd0kc2yDK2v4tLK7y3Pso3JPsK6seEUPWKVPhJhx4964VnSgUHtrbf3gV1Fo7Vh5WSp0g0rQtrwWv5q9/gxfzUwGNtv1qXhjvHvWTdl6oXv4O251E8Igc5pmVezGvtTRPP2q92XqhdXhVPWo3OEk9aY2ut1FeG4Y5VN2TUWjwmg61NeF07ij+sHpUJH5ardko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0965" name="AutoShape 4" descr="data:image/jpeg;base64,/9j/4AAQSkZJRgABAQAAAQABAAD/2wCEAAkGBhMSEBUSExMVFRUVFxUUFRIYFBcUFBUXFBQVFBQVFBUXHCYeFxkjGhQUHy8gIycpLCwsFR4xNTAqNSYrLCkBCQoKDgwOGg8PGikkHSQpKSkpLCwpKSkpKSkpKSkpKSkpKSwpLCwpLCksKSwsKSwpLCwpLCwpKSwpKSwsLCksLP/AABEIALABHgMBIgACEQEDEQH/xAAcAAACAwEBAQEAAAAAAAAAAAAFBgIDBAcBAAj/xAA/EAACAQIEBAQDBgQFAwUBAAABAhEAAwQFEiEGMUFREyJhgQdxkRQyQlKhsRYjcsEVYpLR8CQzgjRTouHxF//EABoBAAIDAQEAAAAAAAAAAAAAAAIDAAEEBQb/xAAoEQACAgICAgMAAAcBAAAAAAAAAQIRAxIEIRMxBSJBFDJCUWFxgTP/2gAMAwEAAhEDEQA/AEHL8R/NDOdutMWPzYKpFuN+1LguKSAKL4bC7ahvHKufrbugTDgsmd33G7bxTDheGGRwTsP+bVjwObsbw0pyFbsw4paCpEH/AGpOSU26Dj67NGZXwqFdu3vSNilIJMUbtDWC5b1iaB5jf8xHrRYYUwW2ysHrXmGseISZ5VnLORAFYreLe0SK1qBQYx2HDJHUUt4ixpMVtfNCRWK4886ZjTXstFNbsrzW5YbUhisqrXsUxq+mWdPy34nolkK483WOZNX4jjlbq84rkzHerFvEbVllxIP0FuzvGAzi0MILkgnTPPtQPJuILV0sXiSa5eub3AmjUdPaa9y/MCjg9J3pb4ipk2On4x7TXAEOkQSY2miWUY/S0atutJWb53b8EeGfNHSsHC+aOt4F2Ok86R4W4WxkZpHWBdt3HGretOY2rWmKA4zivD21BEE+g3pfzXjRLuyyKzLDJvpByaodLGDTR5TX1/D6QCT60n8O8Q6W8xnsDWzN+LwZUbVfinYu17M3FWaahoWPU0phgDVOY5ySxoat5ietdPFj0QuXYe1CRV2PwwC6gaDW2Y0XtrqTc1eT+5PQv4i4dUGjOVXjb84O9a7+R22t6p3iZ6VlyzAl2CDqajkpIo03+IXZhqJjtNdCyPieybIUkTApLznhkWreo+9BsPeIGxoXijljSLUqOo4rMLQtkzShjM+Y7K239qDtfYjdj9aqWpj4kY+yObCgzaedUYnFppOwrIBUL6+U1vi9VSE62XZbilE7UR+1p2FLeFneK2BmolkaKcEbsVlRt3Dty9KLcP2zG4MGn04C0eYFB+I7iWLJKCDzEVh8bqrGoGLirFi55tO4pQ4yzi27/wAqPaguLxT3GLOZ7UOK0GPjKL2bGOXVGlcZcbYExRcYEsAR6fOgmEYhwO5FdXynB2BbWSNxVcifj7SFMRPsjg7KdhQfNMPvJ5078S55atPpQAz2pJzbGB2kUWKUpdtFIFBKnFegV7FagiMVE1ZFRirIRC1453qY51C5zqEPNdfSe1M/AnB5x18hpFtBqaPvN2QfPqego9nVi3aYIV0IGKQiAD5iBvHrzoNldBqLqznyMdp5Uewl1SoA51vOJ8IGz5TrIhwg1qJ8sE9Dz96XcRcdLhk6jPOImqnHZAtBi3altzWu5gEAmlc5k8yDWu3jrjCrjGkCGcKsNWvEYTXQ3LySdzR/C4cTzrLkbixifQNucHOya59YAqeCw9tRpYCflT/lag2tNCnyFGYjmd/as3nb9lMDYHKbTyT+9VnCS5t296hnGEuWGhQYPb1pr4dyZMJYF/EGb93/ALViCxEdSBzPz2FNirV2FFWCMJwleOxQkHlsYPyoTjsO+FuBgpFdCRCqM926dR3ZpJAmYCgbCIpb4mxtssswyssEDaCPxA86NR/ApY6VgHFZ418aX5Dp/vQa+2lvLV2Isw5A5A8/TpVKWwXANOS1ViC1C0TFStXKYmyRfB1Kd470qYhoJoIZHJ9FGwXaubdDQdcbBr25mhiBWhWWa8MImtPi0DXGmvfthoyH6BTBssgikjj69ptEfOuw4W0lxZrmHxmwipY25yBQlnKLEuhMVhNNXD+X68Mze36UqEecj1P71aLI6oM1e+dXTtqIHpVOISKpUVTin7Ie3HLGSZNeRU9NehKsohFexUtNTFuoWVxUdNaDZr5cIx5KT02BPtRKLf4U2l7Mic6latS1a7uU3k3e06j1UivctXzb9/eiljmvaKUov9Ou/C7hK9bdHLaA9sXSV32uRpX0Mc6ycfYD/qXLHUiK2lgNy4OjTHLnq+lOPCWbOmWpc8Fw1tQptspDMEUaSo2JBEUtfEbG2pXWClwpIU9NckCO8lj71z22pdm9RTXXoQMyviYYQ4RUPLYrB39elAcYSW3/AP2jmOwg0C6JOttx1+dbBkCOgZtuW0imvIoq2ZZKhUwGCDvEU42+GQqao6ViweVAXNoAmny5hlazsenesufO/wCkChOwXD7MZBgfvTtkOQIq+cCawYHL7ikEDamfL0n71ZMmVyGRj1Z5ayy2oIXasdnJCb0hvaimJxltQd6ULWeXGxPlaBSopsvVIO8S4AIFYxsV/evc1xdmyVZ0LXEUJBG0agSQRyofxLi2NsEtMEH0kbifpTBn14FUZ7RueINjbGpgCoMx23rVjtI0YEnaEfPuIyZPlAUQASBIJJgDrzNJGLutq6dDsZG/qKM5xgl8UrpYCTAcEMPrWI4GAfLsBz6TW2LSQvInZVib4B9hWK5jRUblszFVPhCKeqaMhsTObmnSGMVqwyK6GedC8Ou9bhtQSSj6KMVzAHVXuIwwC0SYwKHYpqKMmyGMJViW6tw1ua1C0BTSz9F5Ej2iFbcdKUfjjY/6YN/mX9aNJx/h2aNQ6QaQfiXxcuIAtDlIJPTY0tBUY8jsBMEx7z+1V8G8FYXEob1660i74QsoUVjMEEs3OZOwHShF/PIs6F5VLgvir7I9wlNfiLCiRC3FMpcgggkSfrVSuuhmPXb7DJxt8Kri+bCAun5CR4i+n+b96V1+HGOj/wBNc+gH7mmG78QcYCGa6CByUKBy5E+tRwnF2JLm4XLk9CTA9hSlKaQ6Ucdg7B/CjHud7QUd2dR/ejVr4J3z96/aQf8Ak5/YCrx8QMQn3gCPcVaPiMx5of8AVVOeQtQxf3MuK+Dws2zcbFBgGCwluDuCdyWgVThOFMMpHlLkdWM/pypht8aW8RhrloKVcFLgBIGoAlWAPyNCsXmKWiCzBCeXmUz8wDXpPjIY5YrnV/5OHzt1kqHoJLgrartbQfJV/wBq+e4iI2wAiYjsKEXOKrAG90QN4AJmlLGcSvcFxieeyqOQk9faupeKL/DBHDkm+xjx+OUrEwIk7Tsvb61t4Vsi7ilHhwlu34hkDWQCxJJ9QhoHhcMW1s5AU6LYYmBA87wTzk7e1eJmbDEkoxWQbcqYOjpy7gsPen5V5I0hsY69HV+HM5Vzd1mGLC738rCPoCsVzfjvHLisa7CCohQZDLCjnI29arzDMr2Hu2L6NuA1thA5aiGVuhkAGgHEdi45a4CuhzJ0sCTPJTsCY5E8tq8lyuM1yXGKO7gzLwJv2ZMzzjTCpsoBho+9vBI9Noq3h7MvEfQ7bfOsuaYUeDhwfKSrkf0lzpn6UDuI1tuoNLzcTVUK33OpDhw3Fm2em1W5FhntHw3JMEz1+UUt8L8dGwml9xEetG8k4tS9iDqEDpXFniyK0GukO2GvchFEr2WM6Su1YcPnVi2pJYA0EufFa2rsgG3IGscMU3+DItUe4/JbkHzGgF3LHTzA71ufjRrzeVTuYA6meUCul8K8K+Gq3sQBrgEIeSE9z1ateLFP00BKxSwvw+xOLsKxKoGEjWTMeqgSKI8QWDgreHZmNzwAEaBGryxKjVsdhzn5V0NsbbUwWUEcxPL59qzZllVjFWylwB1PYwQehBHKtviSGYsnjds4LnOOa/eN07L0noP96qw2JVwbfrPqaYOJvhves3SfEmyfuHTynkD0B/eh+C4QAYMzloI5DSPkSadDjOfRMnIjZlXKLBtlp33M/KlXFxMU3cY5C622xFqQBJuWxyjq6/3FIP2ip/DyxumzMpqXaLg2mvjipNVeGzCQpNUwQdxFXqmGENRI51luCa+VzUrXPeijGgF7PLLRVz3pqIs6m2q37FHOisKmHcnvoDDV9xNZQskdSKFhSDWPNsWTp35EUtII+zWzpIAPeseGQj2NVYjFEsJNSwt0zHcijfoo6RlnBpu4YXTzIBHvQ7CZY6k9QCf0o3lefXLeGCRyAAoDcz11kFeZP61nVjXRqxFsOsVrwnDwKTzoLazMHmCK14XP2QEcxVtMqzJjkFtjO1A8e4cxA+las1xzXG5UNZT2psbQDozJl4ZtOsKD1aYH0pgwHBe6s1wFdj5AXn5TtU+F8iF0tcuDypAA6FjuZ9AKdhhwBCgLHQDb6V6PgcdTgpzOXyuRrLWJowvDuCfCszNqvDWxLs0qB91VtxA+YHvSYbYVlcQNO3tJij2NuSImD35r7ig+KS51UOP8rAH/AE11ceLx227szqbmRz7FoLAtjdjNyTy3Ik+pkUqDD3Lu6gkTpn8RMT7D0Fb88vEMhCsoErBEbHc9TNV5XnAw9ssIL6ptjsYjW3oJ2HeudyHCWWpfhsgpRh0e4/h+7bVNbarjDy2pLOEAJk9lEVi0Bl0t/wCJ7eh9KlYze69w+Yl7pCFp30kiQD0nYfKjeP4fcuNCBRsijqSObMPr60EMccsXognLSthSv24MR86+sX2Vtpo/dyIteFtyARIMcmjlFU5rhEsmNq4XIxeLJozbD7R2I3MY5HM/Wq8PZJcE1gbMq1YHH6mApLLpHevh1kdi3Y+1XAPL9ye45sPWeVNuIzpLwtrbM6nE9IC+Zi3YbVx0ZvcFi0ivoAQKJMKNW5J9zWzNMUXtBbbzAgsBp1EczA5AkUEaUew5waao6fkGGt3bl28XW4xuOAsDyQ0CQdzR3EWCVOghDt5oB5Uv8OZQow9m9bLK/heZZGh3O7NcESxmeu1WYvPb1tlRrWzMqg6o56iSZERCjr+IVZUYt+iy8mIg6hZuqSAdipiIYkGQTO8Cs7cO2R4WxAJad+sSAP8AnWheb/ELD2j4ZYqW5SpgCVHMSPxCstri23du2rCXldjdJlfMFAVSJI2EzG9OtpdCmu+zTxbldu0pAkh5DKd/KVg7/IGvz1mGDNi89pvwMR8x0PuIrvvF+Od7wBRkUABZI83OT5SR1rkHxHwem7buj8aQfmhj9iPpRt3HsXHqXRfw1ndhNngVVxPfsOZtxPpSfbTerWU96Rr2Psta9FQbFVqbKG0apoMg80UdlUFbV8rvVoxBbeapBEVSLkUDQSdDLbtmNxQbNcKxbYU1NcHaszvP4aiBE25gH7Vpy3CsCZpguc+VRSwSdhVkLMPmtwDTG1ZsXimBkia0i0R0r37Az7mKGiwWcwPaoHMj2osco7xXgytZq+iAn/EPSoHGE9KYP8JQVWuHRGBIBgzHQx0oo02in0hqyLBeHh7SnYka2/qbePbatGOxRWJWZMbETPYTzqVjG+JbVypWdx/9VgvqzuJMBX1D/SR/c17TBD6Kjzcrc25GfMMeCIUhGIiXDCDO/oaWsyxKlSpxFk/JW1bf0iKYszwzAHzgCJ82k7fI9KR7uEST/OTn2YfpFJ5U5RVI3YIoz4hkgQWY9S0Aewn9zWUirXUTAM+tQIriz77N6NGXXvDuo4ElWDAdyDIrqWFd79uWZRfO8KoCmeZUfn9OvtXN8HlupQxJB6D/AHp0y/E3riBEv2rMCNPhQfZmYzWnh5oxtL2ZuRjbSZjs5KTiU1MzEvuTtA0kdPWKRs5L+M6v95WKn5gxXZUy17j6wf5i7s0D+YAPvAxAbqY51zz4g8PXbN37Q1sql4yCdpPM7c+XWr+ShCcVNe/0vi5Hev4J8Ub4awOu4J5TzoMomnjIsMEtAnnzrz03SOjFdhnHYaQFHoo/YVos4Z7TBG6wB+1VW8QAUbsyk+xFOV/RdxCkAQpmfXelJNySHzaUbHbhPFjQbZO43HqDsY+lE8xvqFMgGN6UMqxot3lJEqTB9CetNGY6CQG2DCA3Qz0NaZRpmWLFPPMDZuYi3dNpGcKrIxAMFST9dqH5Xk1i1irDrb0+JcMxz5kgb8lBJ2FHMzy4oVA6fd+XOqbLgYnDE/niP6lO/wBaW5fg1RtWVcXnVfjbZRuAe/Wf7Uh/EHK9WER4+7cjl+dT/cCnbjjibCWLsPrBRfMQjFYO4joedIXEXxIsYjCHDWrTQXVzccgfc3GlfX1p+y06MurU+xPwnDLss8qGYvAPabemGzn7BYUUKzO+z7mldjytcedOmaFeAdRNTtPBrYb4O1WijG6t0FWFdtxRXCKgG9VYllJ2qrCo6oOE7daE4ZtDpR60qk1ouYdYrn+WQ/xoVbnDNonkKmvC9uNhR3wQeVUO7DpU8rJ40Bv4XSqmyZF51szDNNI60FxGb6wRBmijOTKcUi+5l9ruKzf4ZZnmPrWDDZY10mSR70QThJgJDH60bnQKjZI4CyOZH1qeHwNktIg6d+hjeqbnDTERNXYHALYtsDuSZJ9thXT+Nx+XL/ox82fjh/swZtmQsjfUwJgzv16do7VlxWNCqHVwZjymQd/WP3oJmWcA3CpOpSYP9j6EVrs4QvIBKugnUDs6H7pg7H1r2MZ9tROUsVJWV4jFLcMumrp+bl/Sd6GXssssZF5EJPJpWB20xNRxGOTUVu2ASDGtDon17VUDhG6XgfnqA+lYsuRT66/70aow19WV4jLFUSt1HHeY/evssy7xbg/Iplj6dvejHCvha7iCHXykKwnqd4PKm98EptkIqrO+wA/auBzOXo3DWjfiw2rsWbmKtjYftVbY9avxeCVJmJoDdAmubGTfY1xOh/DjP7NvEi3cCjxDCXYGpH/CNR5A8vnTB8XcgOJw/lEsskHrIHf2iuOtY6qYI3kGu08D8RnHYTRd3vWgA3+Ycg/vyPqKDLOVqVjsEY+qPz1g8OS425GnzI8C16FFR4g4Y8HFXAq7FtQ/8jNdC4L4fCqGjeKrJk6tAqFOhKZ1BKkjaVj1Gxpk4TZntyB5gxBnmI2FMHEHw8wt5jdIZHO7FWgNtG4O0+oqHD/2LB2ma9cVYeApJLkiIOkSTNO48tn17Bz9RDOByN9QNxCA0bxG3OTHI0y37Q0gA8o7bx6HrWTB8X4S6BpvpvyDHQ3yhorXjn0qbnPSCdusDpTcjlF/ZCoJPpAPHptq1SJ5bDT6D/ah2LzC1hFN24QXIhF6gegPImlDHce3iWVEtz4kKQD4ncg22GqTPOKkeF8TctnF4uV3Gm2+xbsT2HpWf/06RpdYvYjcd8Sm+xXq25G+y8xPqdqT7e1NHxAP/VL5QP5STHpIH6AUpu1O116M223bNn+JECAKj9sLCsQrXhEk71dkMzvvUbNzemBspQiaobKlAmqsugY7+tEsLYkUWyTI7VwS0Gi97K7SwFiq2JR1e3YHapzO0V9Zvd6n46zzrm6s12eJaA6V46A9Kt+0LXviCpqSxezPKw/SqLOUpy0j6UzkL6V4FT0q+ygXh8kUchFeYrL2A8po0Lg9K+1j0qqIKV5Life60vcR5iEtHvTxnOU37nnRJQCBuJPcgc4rkfGeIYNoYFSDuDsa9f8AGLHiwNprY4nJjPJm7XSFa9clvU0ewGJuXLQ0khl8pIGqVIPNefpS1fNb8izg2bsndTsw9O49RR4c+s6l+jZwuPQy5HgIMutw+mg6DzG4b50w4fA2QCVUqTzi3oHvA/vV+XMHUMrBgRIIo/lOWLd1anCqoBMkAme011JyhjjbOXKcpyoVsqydb2OG+hbaSoEDxCTBB7wN4pqxWUMohRSpmK+HiBDToupDjtrXf6U+4jiJATPevK/M4qyqa/UdvhS+lCXiuFrtxvMBFef/AM8npTXd4stjpVI4xQ8lP0rjpyNtIX7fw/A50d4VyEYXEBwdmBRh6Hl+tSbiIkfdP0qixmzM4nYSJMdJFU7fsKLSfQT4ryoMVcLy+8f2261fk2MS2g3ovmNwAdzsfSCdJM9hNIXEWFe0Q6zpYspUH7jKd1/v70Ki5Dsir7DDnnEPlIXnXOcAHu3b1/UrkNoUGTogechR1MAdOVTxmYXRbaASdJjvyqPAijwH6nXJ/wBIj9q7/wAPhqbkzk87J9OjNmupFm5b++DOmGI221bGD9QO9Zsq46NlmCYq9bU7eEQHsxEEFTqB/Si3FdrVaJE7dp5+1cvxFvzxXV52XtemZuPG1fo6pkfHSYe4blmzg2b/ANw27qv7QxVfaK15h8b2ujTcwltumsMZE/lVp3pVyng4pYNy5cZSQToEGP6ppbGHJbSNzMDbnWXJx4qKlrQyOTZtXY3Z7ZGIu+IBsVUCeew6/WsuG4YRmE1pw+sIqMZIABMVaFYHma4sn2zUukF8PwFhtMmPrWgcEYePKBWLDWrhHM0Yyy0w5mkuTX6NVMBYjgkBtm2+VYM0yTw0psxOPhoLfXal3iPHDTAI9qKMrBaRjyOxbCb/AL1ffu2p6UEsOAvOqWuGjAtHT2xlyOdQt4m6Tuag13rUFxNc7ZjfKb7bXPzVoV370NGLarGxTd6rZkeZG65duDrVP2q5ymsgxbd6kcQalsrzo2279zvWrLDcvXNKmQDDMOQ7g+tAsVjiAQDvBHvFOWHzCzhsKnmVVCKdzEkgEn1JMmt+Xiyw4ozn7fovj5Vmm0vSNmaZoqQkxA+gArhPxCzxb10tz3hP6RzNMOeZ/cxeI02JOoaZHadz6Csua/DRLrKy3ShgBpGoGOZHb5UvBNQlcmO5E4pao51oLEACSeQG5PtTJk3w4xN8am02F6awdR/8BuB6mn7J+G7OFX+Wvm63Du59+ntRULTs3Pv+VHPVCPkWBfDXjhbu7Aa7TqTDL+IDvv0+dPGS5JdxIOgQg2NxtkJ7Kfxe1Y8yy1boEgalnS3aRB9jttXQOGMQThbQbTqCBG07LKAKYHbat8fl5LCor+YTHhxy5G2co49yS5hwApF0vtCyDI6DnJppya0LuGsvcUq7IpdWEMGiGkHrIrN8RbRN22yj7hBJ7birt53Nc7lczJnS3Nrxx47qKNOLyi2w6UJTK9LbCiJHrX2msO7QLyM9DCI014VWOVQivIqvIyeSQUwWMLhlcktvA25FYAHyKr9ag+IS5ufxBSRA+8FgmhnhVKAKmzGvkSao0PhrPYeu3Osnw44ZspiMQlzzjVqtofu6QdiR1MFa+LUKxWePhMSt1TvpG3QiYIP0rRgzzhaT9i1WR1IdviBpTDMAABsAAAB+lcq424Ys+FbxCAh28NX7H+WBIHT7v60y8X8bWsVYTQdzuy9VI5j9KDcV49WwOH0mQ7Jv/Qm/6mnKc7TGZaVJBK9krtlqXrba/JpdeTKV2Pz2ikngvLRdxTEja2pbfuTpFMGV8Qm3Ze0Nw42HZuU+42pjyrI1sgkLD3ApuHfcgfpzrVn+QyPHpL/hnlgjDuP6VLlKelTOUJRAYevThzXH2kDTM9rDhRHOr15QBUBZIrzURQ9hJsHY3INZ1E0LxHCIY00rdJqwW6m8kTVv9FFeDgKn/CSnpTa42qoXh2qeWYLi0AlwzV99mYUE/wAZu9xUWzq73rX4WCMPhtXqgil7/H7vcVbgsxxF24LdsambkAKngZdh3xD2/SvL2LgdvWiGM4bv4awL950MnSUX8JIP4uTculIXE+feGdI3PSuz8dwcaXmy+kZs0pN6ItzzP1tzvz5e1DcBYxWNiWZbI2BMnYdEHWsGW5a1xhdvCRzCHr8/T0pst526iAFAGwA5VOdynm+qXQ3FHxLoP5faSymlEjbcx5m9WNaPt57H6Ut/xHc7CpfxG/YVxPA37GOTfsZPtRjl+lQbFt2/SgC8RP6VNs/uHoKn8OyrDRxLdqaOF8dpsOW2Abn81BNc8TPbhYKFG5it17iM2kdSYVuo5ggcx/zpWzD8fkywlKP4Fizxx5EpG7jXiO2UCW5L3THyExNXLdPWub4POpxQafEKkmflTKOKW7Vklgl6H8nKpy6GZbpqxbtKp4kuTyFW/wARtHKg8MjNY0CvYpVHFDDpU/4uP5anhkSxn019omldOLe4qxeLfSq8MiWMwsilrjnLnNoXUBOgGYEmJ7dqtHFc9K+ucTtpOkANGxO6g+oHSmYoShK6IpV6OX3Mx56Zk8zU/tzOLak+W2IUQBzMmY5/OnbjXg5XctaI1i34r3AItMdEsgA5EEHfekDApEatg8kH1B2roUlBpDU23bGfKiDcQf5lH/yFdXNcVTEeGpOrf8Pz6V0KzxcNC6h5tIn5xvWDJjlJWFllTGfVUGNLn8Vr2qQ4oXtSvFIVuMEV54YoD/E47GvBxOvY1PFImwc8LtXpBoIOKF7Gvm4nXtVeKRNw0Qe9feEKBfxMlTHEyVfikRyMlrh4x/2/1rxuGj+T9abcO0CSRVxedxT/ACMLVC9kPA/2i6EKlVG7t2HYepojxrYs2Ft2sOLCWU1eIddsXC0wylmOrkDyEz2o3l+fixbuEozEiQFUkkidtt+tIn2K/eGkotlDGraXMksfWJbmeiimwyJdsvVUAuI+N7+KZcPhtbojjQoSAyKToLKNlMHmIqjB8GXmfxb41NzCA7DtJ/tT3l2XW8Omm2gUciY8xjlqPWmPh6xbGq/cjRbiPVjy5/8AN6L+KnL6R9AaoUrHBhVBcxBWyp+6CC1xvkg/vV+E4Ps3QT46Ix+6jKQSPU8gfQTXTLOVKxNy6NTNGx5KBOlY9J+pNW38tsBSDatx20L/ALUa1qgtTkGL4NuI2koO4IOxB5Gqv4Xf8oo5xHifs7+LbLG0Gh0JLKoMAtbncAdRy+VErGIRuo35b0vKnDtAKmKI4TeeQqwcL3PSm4WweR2ry5aK822G/wAqQpyboukhFzLAHDvaDRLl/oqzP60pcUZt+DnP1pk4gxeq6164w8oKWk3hVO5JPVjtStw9kpzDGhD/ANtfNcboEB5fM8vevTKUuJxNZe2ZYxU57fgd4G4KZ7Pjtsbn3Qfy9/c0ytwUfSmcWERQo2AAAA6AbAV98przUsrk7NeqFduC2rwcIt2po+0MO9e/a37UPkKpCweEWr3+Eu4pnGOPKKmtwHvVeRk1QqDhFT0qY4QSmrWtQa2OtTdkoXk4LXoaxZ5w2bOHuXVO6KWB7R1puYQOtU4nDi4jW2mHUqfkwg1ayOy6OHcQ8X4zFmL+IZ1H4QFRSOW6qAGMd6as74dRMHh9SQxQGZ8wBUGCeu5rTlHwhZcSGu3Feyp1BQCGeNwGnYDvFEviJiTBH5V5ev8AauvwGp5P8UxWd0kc2yDK2v4tLK7y3Pso3JPsK6seEUPWKVPhJhx4964VnSgUHtrbf3gV1Fo7Vh5WSp0g0rQtrwWv5q9/gxfzUwGNtv1qXhjvHvWTdl6oXv4O251E8Igc5pmVezGvtTRPP2q92XqhdXhVPWo3OEk9aY2ut1FeG4Y5VN2TUWjwmg61NeF07ij+sHpUJH5ardko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pic>
        <p:nvPicPr>
          <p:cNvPr id="40966" name="Picture 6" descr="http://www.kalitelihayat.com/images/news/79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2357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http://t3.gstatic.com/images?q=tbn:ANd9GcTFyMdfWwkOEEgS-Lxqs7zhBZdlRR8n38KSz7SVOIjo7CNOsq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929063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AutoShape 12" descr="data:image/jpeg;base64,/9j/4AAQSkZJRgABAQAAAQABAAD/2wCEAAkGBhQSEBUUEhQWFRUUEhQWFBcVGBcWFRgXFRcVFBcVFxUXHSYeGBojGRQUHy8gIycpLCwsFR4xNTAqNSYsLCkBCQoKDgwOGg8PGi0kHCQqKSktLCkpLSwqLCwpLCwpKSwsKSksLCwsKSwsKSwpLCkpLCksKSksLC0sLCwpLCksKf/AABEIAKkBAAMBIgACEQEDEQH/xAAcAAABBQEBAQAAAAAAAAAAAAADAAIEBQYBBwj/xABCEAABAwEFBQUFBQYFBQEAAAABAAIRAwQFEiExBkFRYXETIoGRoTJCscHwI2JystEHFDNSkuEVc4Ki0hZDU2PxJP/EABsBAAIDAQEBAAAAAAAAAAAAAAIEAAEDBQYH/8QAKxEAAgIBBAEEAQMFAQAAAAAAAAECEQMEEiExEwUiQVEyFHGRNEJhgdEz/9oADAMBAAIRAxEAPwClCRd08k4BKF30jhWCc7p5KOR3x1HxUpyjn2x4I0im+DVBmXkqTaZudL8RV+0ZKl2lbJpfiPwQUJYpe9EKkjBU9pv6nTkDvEZZEa71Iui+2VyWwWvAmCZkDgePJAtRjcttnSlgyVuoswF0hdDEi1MUK2MASAUuw3a+s7DTaXHXLd1Kdb7oq0f4rC2fEeYQ7o3tvkKpVdcHLJ7B/H8kSE2xD7M/j+S7VrBolxjqvFeof1Mj1Wi/8InSEe7B9vS/zaf52qLRtDXzhIMawpl2j7el/m0/ztSS7Gn0euvZmepTcCkObn4rmFd2hCwGBLAj4UsKlEsBgSwJ9ao1olxhQ3XqNzCfEBZSyQg6kwkm+iTgSwKLQvuk5/Zk4KmXddlrpB0KscK0riwbAYEsCPhSwq6JYDAlgR8KWBSiWRyxNLFILU0tVUXZGLUNzVJc1CcFQSZ4c1KU4Bcwr0yPMg3qM4d8dR8VLcFGf7Y6hGin0a9oyVZetHHVotBDcTnNxESBLTnEhWjQqfaJ+E0XDVtTF/TBg9fmsskd0Gl9CemlWaLf2SbN+yWzN71Sscz3dGjPQd45nRVdq2VdZ7Y1racjBjD2CG4R3XYhJg6DxW+sdKzljGio6ZxtOMNeWuzgAGSNRAG48EW9w57SKIaXeyJjKQQYJ0ME+a8lGW2at/Pye5nFbG6+DBgJrgr1ux1qiRTH9TZ+KDd1xudaDSqgtwe2Mp5Cea9XHV4ZRbjJOvpnlHgybkmqslbLW5tNj5kEuj0yzTdobye+nhLpbiy8Oa0FS5GCmG06Ywgzr3p456qHY7lpvYcUuBccjlEZH1XBlmvU+X+07ccajp/E/wAjG0bZgBGGc51jkuV6rasNLcJzAMk5qRft39hVLRoc29DxVJaKvaCGmCxx0MGQm9diwePzJcsW0eTL5PE3wh1z4mVHZTlmMwJByKvrst/29IYB/Gp+8f528llBfn2dR5GE4mAQczBM5q12YvLta1I6EV6Q/wB7c0to9PjyJ+SPP2MarJkg1slwfQhalhT4ShDRqMwqPbrU2lTL3EANE55DzUuFiP2nvqOp0KFL2q9bDwmMMAnhLpPIIow3Paim65M7eu2lavVwWVpJJgENxPP4W6NHP4KHW2cvJwLntqnIkzUE5fdDvQLbXdcLLIwMp8AXP957t5J66Dcr+x2jEOY1/VL4NdhhmlhhjVr5fLYU8M5RUpP+Pg8Qstd5eIJLiQBmSSTkBmvbrtqnCGuzIAE9BCzX/RjKVtdXEYD3qbR7tR04vDUj8XJFqX80WmnRYZdjaake6JHd6mfAdVpq9S8+phjwrhK2Bix+ODc3+xrsKWFPhKEQQzClhT4ShSiAi1Mc1GITHBUWAcEF4UhwQXhCw0eJVrLhgghzHey4fAjceSE5vMeqbY7WaZ0xNOTmnQj5HmpVeyAt7SkZZvB9ph4O5c16GMq4keecb5iQ3KK/2x1Ckuaorx3x1HxTCMn0bRoyR7NskbY5jnOw0qbjjj2nGJwt3DdJ3bs1Hach0WwuuqKVFlN2RIJPUknP0HVcT1jXPSYLi+Xwg/S9L583PS5Itp2fAIFEimGiAABEePU5/Qk2S7sMAnFBEeGefipTbY2SDmQjCsCJlfP1qslNX2e0qlR19WFkbotHaWm0ucIcamGDkQBkJ8BK0ltrAMc7c1pPpl6qirDC/HSYC6oxrnOmMUd2ORAjzXW9Imksl/K4FNTjva/plrZa0Oc0mSDKiXfa2dk9w3VHg9QSIUG9NoqVnYw1wWVHGGxn4k8FU3Rb2U6kPcx/aOxNEhoJ3uEmDqAuzGS2tfIrKMtyklxyC27YPs36ZFpG/jPxXmdqxttB7MYnPiBzOWS9C2j2jDKrqVpodphOKnLohp06lZmtbab7RSq06LWdnIIBJxToc94XXipS0yjKNiPCz2mZe86FWjNKs0tJLXQdd8fNaLYUDtqZ39vR/O1c2xca9Rjm0+9HedOXJTNgrU2zVmtq0W1TUr0Q0kxg7wEjxM+CvBajbjyHmp8Jn0ikkkucNCWV2+s1QUqdopDE+zVRUw8WnJw8t+5apNc2VcXtdlNWUNltbLTQbUpmQ4Ym8eBaeBEQRxCZSqFpkI1roOod5jHVGE95rILm8XRli8MymuaHjEwjPw65HQ8QVw9dpZzfmxqmhvFkS9r6J5c2owjOCCDnBHiNDzWFuvZM2a8abA/G101AT7Ya05490zv35rVUHPDu60uJygaeJ0H1qrG77vwudUfBqPgEjRrRoxs7hrO8mV1NBqZyxttU+nwL5saTJ6Sg3ve9OzUjUqmGiBzJOQa0byeCydo/aYWOk2Or2WuMETHNsZdJWzaRSTZulxV9yX9StVMVKLpG8e808CFYqyhpQ3IhTHKmWCegPR3oD0LDR4Q0J1J7qZxMMHfwI4EbxyTQ5IOXo6tcnnbrok4WVvYhlTez3XfgO4/dVZWaQ8AgggiZ1GaNUbKTraHENrZkRhePaHAH+YKlcP8AKCdSX+TcXLZg+q3FENGIg740HPOPBX7mYpOvJZDtMgtnZruZSsjXGcWDGSCQZIkDpmAvL+v6F56yufXSr+ToeiZ9t41H92V91uJDyT77gJ+6Y+uitWjd4n5BQ7AzBRYB7RbPnmXHxKPTonnPPef0XhOnwepk7ZF2lbTdZKgrVexYcIdUAmO8CPMwmXU1tWztNJ/ahshrwIxDKct2Y05KZbLMys11J0OYRheNZBGY655dFjLLTtN32MNEYqVcMdPea6mXGXgSCDBnWeq9J6VJTxOK/JO/9M5+bifPTMFtbfr6tsqYwWimTTa1wIIDcswdCTmqi33k8inIhoYQzgczJHp5Kz2otH79bZotxVHNDHuAwipUbMvwnTu4W88MqgtN2VWPDHgzoBM6mI5ZruxjcbYvJ7XtRr7mr0bXRDrdaXUnU+4x2AuL2agudGoOSDelnsjMP7tajWM5tw4Y5yp1z7K3gymGTSDR7rsLvmnX7drmUCXspBzSJLMneUpzHOUajfAlKKbboq7Zafsp4DLwVxsZZLLUqUnVrS7te2pltNjHEAh7SAXRxhUFzdpUqU2NpYw50EkgNAaRM8l6XQsNYVqXZGixoq05gNkjGJAz4LTLmriIMYfZ64kkkkhoSSSShDkJppg6gJ6ShDgakupKEMNtrV//AFU5BcKdHE0ZQHPeWud3iACGtifvc1FdawxgcS0AwDic1ozygkmNSBCttsbGHubiaHNNOCHAFsYhIM66jyVDZjTdDO6S10wS0kGZnDugwUtP8hzEvaKyRY7xovb3aVpGFwGgc4huUbiS0+Mr0oLFWupRZ2D6xa3C8BpdoC9zWjC33jJblu13LahawfBhkVM4UxyeUxyNmYJ6A9HegPQsNHzWNpP/AFH68F0bUH/xnzWi/wAOed/wXf8ACDy9E1+ryiv6XGZs7Tn/AMZ81Gr7QE59nw3rX/4OfoBFoXM+QWsLoIOkjIznAVS1mVdlrSY30Cum0220NaaVjdhIEPe4U2QfexPiR0BXpV529j6QZTdLWgBxHIaeXyWafUfAlrXOgyCMLRO6NTHgOShm9H2em7EzFONxwnCSMOgyjRsBcn1GWp1OJxihvTYdPppe3tmxsdbId3MgTx5afBFdaWhr3FwaGAmo8nusAzInSQFmKf7SrB2IPbimS3NuB5qjlhiAecxzWNv/AG2fbu5T+zszD3WYmYqjhmH1ADpvDdxzM7uJofSM+pyqElS+WxvNqIwjaLO+P2j1+0H7iGspsOTqrMRqCQNDGBp3AZnjK7c17srWK0VrU10VbW54ade8e4OgEDwWcstEuIaIOIgZnj5rY2S5w6xuY/3XDQ7tV63VaTDolGOGNcHNxZJZrczDUv3ShaCarqpg5CmJGYz727MoVqt1mfVcRjNIFhIce/G+FonbLU6jzkNd8pjtlKYcW4RuEpDzLaNbHushvvO5wP4dpP8Aqf8A8lHrvsFYFtlpVm1IkF5OHLccRWgOwVPi1R6+w9Fubs40wkg+i3/UtcmHhRnbHe9GgwNipSrExVc0B8tBya0Ewrm5L5uo2mgBZ6xqGvSAc4+8XthxGKPagqRZtj6Lm4ogEniSra6NjaLa9J28Vabh4PaR8FPPbsjxUe2pJJLYESSSShBJJJKEEmveACSQANSck5ZPbCm0kNzl7e9mS0t0ALTlu9FTdK2FGO50V21u3tEOFnosNepj72HJrQ0944jqfRcsbmkZZjdkF51flQ2WvhptbhLWuILfamcidYkOGXBW937b0m04NNwdwEFvnMhYSd8nW/ST2p41wWW3NJ9QUXMAPYuc/Cd57mF0aEtIOR4laq4ttH1X4atItnPuNcRTG5tQnV51gDugiV5dfO1T60hgwAjCM+9G8zx3AD+Y8BGv2WBNnpk7mmP63R8lFLaVl0zhjW9f9PTwU1yZZf4bZ/lCe5bHJBPQHo70B6pho8rbRRW0kRjTyRcHL1V7iqOWWzAuzn+/NWuPuxoRBgbwCJw8chpr5qnq5EZuAnc4j4IT7ZiyDnYJAJmXTpLHHPInOcjoN68/rcknlafSO7o8K8Sa7Luq4PzGnHj05c1VXrZZAG4yDzBEIZtYnCZDvukta4aSADE8RuPVX9GxgUmuLcT2l2ZOTAxk4yPeJdhbyxBNen5JuMl8LoV9QwxjKLXbPn287KaVWowtgte5pB1yP6Z+K337Jdm3Cu201G03Un0qkB2bgQ4EODSIzwka71oLyumjaanaOosdUJ7z3Abo1n2jotDd9nDXNDQ3SMuH0F1Zax5Y8IQ8Kxvli2vuelUYxzGsZUbUpuLmtEloMuaQI1GU7lCdTig4NEEuByVvb7CGtO+SNT6chyUNlMYCIHTclpzlKPLCcUpcGYYSHSu1g7EHajI6qxtDId7NMdNfVCJzHdZ4ykOV0aj6dpnMIFrcXCNJ5qwY6RowdMwo9rGWg+SY3cWzKuSvoktaG89VdXa6alP8bPzBQDAG4dI+SnXS/wC1Zqe+zUfeG9HDskuj1FJJJdAWEkkkoQSSSShBKh2qsksFQe4YP4T/AHhXyZVpBwIIkEEEcihkrVBRdOzxjbm75pNrD/ty1/4XZg+DvzFYsiF6zeNgh1Sg/MEFvVrhl6FeW3hZDSqvpO1YdeIObT4iPVLL6PT+n5rjsZGc+I6k+QP6r1m4rNho0WanA3Pmcz6leSOpFxa0auqNb/WQ34le03awY2DQBw5ACQozH1CXSNsBAjgmuTymOTR50E9AejvQHoWGjzdjeQ80UDohNPTyPzRMX1CAI7VoYgQ6CDqFW17ndo18DLUaQRlI6Kz7T6+gmuq8lhlwQy/kjfDqMmL8GOu+5gwh7jjcMxOg5gcVahzoOFrTBaQTEGSRUYeRZ8R4DY/IZJG1BohzZa7I8vrRMRxRxQqCFpZp5cm6bs7UswaBhgNBdLRJIcSJOLflhEchxyPYHjGOh4/qo1eu0iKeZL8RMR7uEA+TfJTLksbqlTXJokz5Adf0QpccBXzbH3pV0Ch2ca/NGvdrmVnDhHAiIlRbK905ys5R9oV3LgLVYTo5viFGp03fzN15eimFn3AeoH6KPSoZnuDXgEttDAWoHiD0hQKxMhWVrpnp0yVdWs7ifaPqtJL2FLsba2ZcOmiPcoPaske+zp7QUe0WYnQ7uamXLRcKjZPvs3n+YIMSakXLo9QSSSXTFBJJJKEEkkkoQSSSShDzvaO/A68XUIANOmzCd7iRjcD0BEdDxWa27ujE1tob7gwv/CTkT0OX+pWW2901aN6MtIY51J+DE5oJw5dm7FGm4zw6K3psD2lpza4EEcnAg+hKWl+R1sclj2Tj9Hm+yllD7ZTBzDcT/wCkZepC3t81CLO8tMEloBG6XDP0WK2Lllse0j2adRh6te2fylbS3WfHSwudhBqMkngJMDnohfdDWea8ycuuDZ7NX2LTRDjk9oAqDnxHEHXz4K0cqzZ+jRZSDaIAEZ6yeZJzKs3JldHEybd72qkCegPR3oD1TKR5u1PDlxn1miNKys1aOtf9SF1xCX19ZpGN4+vNUykidRd3R0+t6Zax3dYXaDRhGSba6ctOX15LZv2mCXuAU3jjK0mztVgZJIYXPIbmA54ABIExMErLtbG70Vbed2UqrsTm1A7KHU3YSI0yJj0QQa+TZxNhtFaG9qQPaEYpGoiQcXpCrbPWz+v0UWz1Hua3GcZa0NxOaASBkJAymOGqkU6cnOB4KSqikqJrXz/9TWvjedeJXKdMDemubwkJV1Zr8DK1QzkT9eCjPoyZz8Z/4otR0KO+0GdJ8FnklxXwFFCfZz9E/oj3fTioz/MZ+YclHfaM9MkawVpqsy99n5ggxy9wUlwelJJJLriAkkklCCSSSUIJJMqVQ0SUKnbA4xDhzIgdFCFRtJbGNgOOcaASVmLJaAScOmZEqx2uqTVI4NA9J+azl2VIeR9fWiWyS5HMUfbZaf8ATlKnTdaGMAe5/edJJ75JdEmACeCrb1PsDhLvEkD5HzWorWgOsAbvbVDfI4vgqG+7qc2myrq17Y6EE5eOvmqmueA4Tf8Ad9lnsxeBEZrZ4pEhebXJVhbm6bXibhOo06IscvgyzR5smPQHo70B61ZijzthCMHIbaf1kihh+oSdjVHTVTXVU4NP1C7hQtkok2ar3cx8UdtUcPihWcZf3UmkMitZP2GSXuA214wjL3vkoLrK58QCRmNFPtcYdd6l3HUEls65pdRU40za9rtEC0UAwhsR3ROU5xmhSN2fgrK+av2kcgq/GFuqSoDs6xk7vgnuZ9ZLlMjiuvjiUN8koCSRu+H6JoqcvgiEjmuGr1Seb8jWHQ1z+iNYye0Zp7bfzBDNQ8XeiLZJNRhk+23WP5ghh2i30b6UpQy5LEu6c0JK7KFiSxKFhJVbarYSYGQ8pU1z1RuxBxEb8p0I48vFUQZet6ihRdUOeEZCcydAJ6oWze0HbtY5wDC4wWlwIPNs5wuXrcX7zScwVA0kszLZacLsUYQctAswLFUp1nsYzFUb3GgZABoABncIIMnigk2mOYceOcHfZaXy/HaKn4iPLL5KssNiLq+FusOPkCfl6qVMuJ5lWWzNlm1YtwpunxgfNY1bLvbErmvMke6SxwHPCc/Ix4LVU7MK9hLPuEDk5uY9YVBb7nq0nYQC4EBrC0E6OJEiMu6TPQFaq57L2VENd7Rku6n+0I4rkyyNbU0YCxQwd4gdcs+Ge/ktXcTCYeQQ0aTInoNYU22WNoqB4a3POYEg9ef6ruNXHHRUsu5UTSUF6dT0THo2ZowDaXIIzWdFHDk8Veq5tj1Egs6eiYfBNa+eK6Y5pfLk28GkMdkyznJSRUwjMaquZUhSq9UYAc1pDNujRnPHtYN7jx3p9kJxDVQ6lp5Ilkrd4ZLPHOuApRLC2CRPzUTzUm0PyUcOTMGBJCld+tVwlclaAUdITR9ZrklIzyS84W7NF0OA+pRrL/EZ+Nu/7wQMXRGsh+0Z+NvxCKMOSm+DZudn4rmJDe/M9Sm411LEKDYksSDjSxqWSgpco1WmETEuEqEoiVMtFEoQaj3e85rQf9MwfUT0CsXslQqtnzkZEKgkZ+9i6jWMsmnUMsI3OOrTPOSNMirbZS0B3aOAORa2TxzJA/2o2Nx7rqcjLUtLfI5+inWUANgACNwyCHars1eROFVyTe0XJQQV3EjMaG2rTxQ6bQuVnZp1BUWSXOQnOXS5Dc5Uy0YNqfI+iozU5cw6FEinE/3RiwcFEpqY1LZYps2h0IN5BFtLvsxohrtp9hDBVZWTmiEc+CJZqsOHVRwn0faCzi/cRrgs7RV7u5RxVT6/soIT0DKSCir0XRWQk5agUOxpSmpwVfJdDtd6PYx9ozP32/EKOj2P+Iz8bfzBaxQD6NS9/ePUpuNMq+0ep+KaE1YpQXGljQ0lZAmNLGhpKiBMaY8JJKEBFydRfmhu1XWqWWSg5dxIYSV2UcrLlN8LlRMVFkgvQ3OSTSqC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0969" name="AutoShape 14" descr="data:image/jpeg;base64,/9j/4AAQSkZJRgABAQAAAQABAAD/2wCEAAkGBhQSEBUUEhQWFRUUEhQWFBcVGBcWFRgXFRcVFBcVFxUXHSYeGBojGRQUHy8gIycpLCwsFR4xNTAqNSYsLCkBCQoKDgwOGg8PGi0kHCQqKSktLCkpLSwqLCwpLCwpKSwsKSksLCwsKSwsKSwpLCkpLCksKSksLC0sLCwpLCksKf/AABEIAKkBAAMBIgACEQEDEQH/xAAcAAABBQEBAQAAAAAAAAAAAAADAAIEBQYBBwj/xABCEAABAwEFBQUFBQYFBQEAAAABAAIRAwQFEiExBkFRYXETIoGRoTJCscHwI2JystEHFDNSkuEVc4Ki0hZDU2PxJP/EABsBAAIDAQEBAAAAAAAAAAAAAAIEAAEDBQYH/8QAKxEAAgIBBAEEAQMFAQAAAAAAAAECEQMEEiExEwUiQVEyFHGRNEJhgdEz/9oADAMBAAIRAxEAPwClCRd08k4BKF30jhWCc7p5KOR3x1HxUpyjn2x4I0im+DVBmXkqTaZudL8RV+0ZKl2lbJpfiPwQUJYpe9EKkjBU9pv6nTkDvEZZEa71Iui+2VyWwWvAmCZkDgePJAtRjcttnSlgyVuoswF0hdDEi1MUK2MASAUuw3a+s7DTaXHXLd1Kdb7oq0f4rC2fEeYQ7o3tvkKpVdcHLJ7B/H8kSE2xD7M/j+S7VrBolxjqvFeof1Mj1Wi/8InSEe7B9vS/zaf52qLRtDXzhIMawpl2j7el/m0/ztSS7Gn0euvZmepTcCkObn4rmFd2hCwGBLAj4UsKlEsBgSwJ9ao1olxhQ3XqNzCfEBZSyQg6kwkm+iTgSwKLQvuk5/Zk4KmXddlrpB0KscK0riwbAYEsCPhSwq6JYDAlgR8KWBSiWRyxNLFILU0tVUXZGLUNzVJc1CcFQSZ4c1KU4Bcwr0yPMg3qM4d8dR8VLcFGf7Y6hGin0a9oyVZetHHVotBDcTnNxESBLTnEhWjQqfaJ+E0XDVtTF/TBg9fmsskd0Gl9CemlWaLf2SbN+yWzN71Sscz3dGjPQd45nRVdq2VdZ7Y1racjBjD2CG4R3XYhJg6DxW+sdKzljGio6ZxtOMNeWuzgAGSNRAG48EW9w57SKIaXeyJjKQQYJ0ME+a8lGW2at/Pye5nFbG6+DBgJrgr1ux1qiRTH9TZ+KDd1xudaDSqgtwe2Mp5Cea9XHV4ZRbjJOvpnlHgybkmqslbLW5tNj5kEuj0yzTdobye+nhLpbiy8Oa0FS5GCmG06Ywgzr3p456qHY7lpvYcUuBccjlEZH1XBlmvU+X+07ccajp/E/wAjG0bZgBGGc51jkuV6rasNLcJzAMk5qRft39hVLRoc29DxVJaKvaCGmCxx0MGQm9diwePzJcsW0eTL5PE3wh1z4mVHZTlmMwJByKvrst/29IYB/Gp+8f528llBfn2dR5GE4mAQczBM5q12YvLta1I6EV6Q/wB7c0to9PjyJ+SPP2MarJkg1slwfQhalhT4ShDRqMwqPbrU2lTL3EANE55DzUuFiP2nvqOp0KFL2q9bDwmMMAnhLpPIIow3Paim65M7eu2lavVwWVpJJgENxPP4W6NHP4KHW2cvJwLntqnIkzUE5fdDvQLbXdcLLIwMp8AXP957t5J66Dcr+x2jEOY1/VL4NdhhmlhhjVr5fLYU8M5RUpP+Pg8Qstd5eIJLiQBmSSTkBmvbrtqnCGuzIAE9BCzX/RjKVtdXEYD3qbR7tR04vDUj8XJFqX80WmnRYZdjaake6JHd6mfAdVpq9S8+phjwrhK2Bix+ODc3+xrsKWFPhKEQQzClhT4ShSiAi1Mc1GITHBUWAcEF4UhwQXhCw0eJVrLhgghzHey4fAjceSE5vMeqbY7WaZ0xNOTmnQj5HmpVeyAt7SkZZvB9ph4O5c16GMq4keecb5iQ3KK/2x1Ckuaorx3x1HxTCMn0bRoyR7NskbY5jnOw0qbjjj2nGJwt3DdJ3bs1Hach0WwuuqKVFlN2RIJPUknP0HVcT1jXPSYLi+Xwg/S9L583PS5Itp2fAIFEimGiAABEePU5/Qk2S7sMAnFBEeGefipTbY2SDmQjCsCJlfP1qslNX2e0qlR19WFkbotHaWm0ucIcamGDkQBkJ8BK0ltrAMc7c1pPpl6qirDC/HSYC6oxrnOmMUd2ORAjzXW9Imksl/K4FNTjva/plrZa0Oc0mSDKiXfa2dk9w3VHg9QSIUG9NoqVnYw1wWVHGGxn4k8FU3Rb2U6kPcx/aOxNEhoJ3uEmDqAuzGS2tfIrKMtyklxyC27YPs36ZFpG/jPxXmdqxttB7MYnPiBzOWS9C2j2jDKrqVpodphOKnLohp06lZmtbab7RSq06LWdnIIBJxToc94XXipS0yjKNiPCz2mZe86FWjNKs0tJLXQdd8fNaLYUDtqZ39vR/O1c2xca9Rjm0+9HedOXJTNgrU2zVmtq0W1TUr0Q0kxg7wEjxM+CvBajbjyHmp8Jn0ikkkucNCWV2+s1QUqdopDE+zVRUw8WnJw8t+5apNc2VcXtdlNWUNltbLTQbUpmQ4Ym8eBaeBEQRxCZSqFpkI1roOod5jHVGE95rILm8XRli8MymuaHjEwjPw65HQ8QVw9dpZzfmxqmhvFkS9r6J5c2owjOCCDnBHiNDzWFuvZM2a8abA/G101AT7Ya05490zv35rVUHPDu60uJygaeJ0H1qrG77vwudUfBqPgEjRrRoxs7hrO8mV1NBqZyxttU+nwL5saTJ6Sg3ve9OzUjUqmGiBzJOQa0byeCydo/aYWOk2Or2WuMETHNsZdJWzaRSTZulxV9yX9StVMVKLpG8e808CFYqyhpQ3IhTHKmWCegPR3oD0LDR4Q0J1J7qZxMMHfwI4EbxyTQ5IOXo6tcnnbrok4WVvYhlTez3XfgO4/dVZWaQ8AgggiZ1GaNUbKTraHENrZkRhePaHAH+YKlcP8AKCdSX+TcXLZg+q3FENGIg740HPOPBX7mYpOvJZDtMgtnZruZSsjXGcWDGSCQZIkDpmAvL+v6F56yufXSr+ToeiZ9t41H92V91uJDyT77gJ+6Y+uitWjd4n5BQ7AzBRYB7RbPnmXHxKPTonnPPef0XhOnwepk7ZF2lbTdZKgrVexYcIdUAmO8CPMwmXU1tWztNJ/ahshrwIxDKct2Y05KZbLMys11J0OYRheNZBGY655dFjLLTtN32MNEYqVcMdPea6mXGXgSCDBnWeq9J6VJTxOK/JO/9M5+bifPTMFtbfr6tsqYwWimTTa1wIIDcswdCTmqi33k8inIhoYQzgczJHp5Kz2otH79bZotxVHNDHuAwipUbMvwnTu4W88MqgtN2VWPDHgzoBM6mI5ZruxjcbYvJ7XtRr7mr0bXRDrdaXUnU+4x2AuL2agudGoOSDelnsjMP7tajWM5tw4Y5yp1z7K3gymGTSDR7rsLvmnX7drmUCXspBzSJLMneUpzHOUajfAlKKbboq7Zafsp4DLwVxsZZLLUqUnVrS7te2pltNjHEAh7SAXRxhUFzdpUqU2NpYw50EkgNAaRM8l6XQsNYVqXZGixoq05gNkjGJAz4LTLmriIMYfZ64kkkkhoSSSShDkJppg6gJ6ShDgakupKEMNtrV//AFU5BcKdHE0ZQHPeWud3iACGtifvc1FdawxgcS0AwDic1ozygkmNSBCttsbGHubiaHNNOCHAFsYhIM66jyVDZjTdDO6S10wS0kGZnDugwUtP8hzEvaKyRY7xovb3aVpGFwGgc4huUbiS0+Mr0oLFWupRZ2D6xa3C8BpdoC9zWjC33jJblu13LahawfBhkVM4UxyeUxyNmYJ6A9HegPQsNHzWNpP/AFH68F0bUH/xnzWi/wAOed/wXf8ACDy9E1+ryiv6XGZs7Tn/AMZ81Gr7QE59nw3rX/4OfoBFoXM+QWsLoIOkjIznAVS1mVdlrSY30Cum0220NaaVjdhIEPe4U2QfexPiR0BXpV529j6QZTdLWgBxHIaeXyWafUfAlrXOgyCMLRO6NTHgOShm9H2em7EzFONxwnCSMOgyjRsBcn1GWp1OJxihvTYdPppe3tmxsdbId3MgTx5afBFdaWhr3FwaGAmo8nusAzInSQFmKf7SrB2IPbimS3NuB5qjlhiAecxzWNv/AG2fbu5T+zszD3WYmYqjhmH1ADpvDdxzM7uJofSM+pyqElS+WxvNqIwjaLO+P2j1+0H7iGspsOTqrMRqCQNDGBp3AZnjK7c17srWK0VrU10VbW54ade8e4OgEDwWcstEuIaIOIgZnj5rY2S5w6xuY/3XDQ7tV63VaTDolGOGNcHNxZJZrczDUv3ShaCarqpg5CmJGYz727MoVqt1mfVcRjNIFhIce/G+FonbLU6jzkNd8pjtlKYcW4RuEpDzLaNbHushvvO5wP4dpP8Aqf8A8lHrvsFYFtlpVm1IkF5OHLccRWgOwVPi1R6+w9Fubs40wkg+i3/UtcmHhRnbHe9GgwNipSrExVc0B8tBya0Ewrm5L5uo2mgBZ6xqGvSAc4+8XthxGKPagqRZtj6Lm4ogEniSra6NjaLa9J28Vabh4PaR8FPPbsjxUe2pJJLYESSSShBJJJKEEmveACSQANSck5ZPbCm0kNzl7e9mS0t0ALTlu9FTdK2FGO50V21u3tEOFnosNepj72HJrQ0944jqfRcsbmkZZjdkF51flQ2WvhptbhLWuILfamcidYkOGXBW937b0m04NNwdwEFvnMhYSd8nW/ST2p41wWW3NJ9QUXMAPYuc/Cd57mF0aEtIOR4laq4ttH1X4atItnPuNcRTG5tQnV51gDugiV5dfO1T60hgwAjCM+9G8zx3AD+Y8BGv2WBNnpk7mmP63R8lFLaVl0zhjW9f9PTwU1yZZf4bZ/lCe5bHJBPQHo70B6pho8rbRRW0kRjTyRcHL1V7iqOWWzAuzn+/NWuPuxoRBgbwCJw8chpr5qnq5EZuAnc4j4IT7ZiyDnYJAJmXTpLHHPInOcjoN68/rcknlafSO7o8K8Sa7Luq4PzGnHj05c1VXrZZAG4yDzBEIZtYnCZDvukta4aSADE8RuPVX9GxgUmuLcT2l2ZOTAxk4yPeJdhbyxBNen5JuMl8LoV9QwxjKLXbPn287KaVWowtgte5pB1yP6Z+K337Jdm3Cu201G03Un0qkB2bgQ4EODSIzwka71oLyumjaanaOosdUJ7z3Abo1n2jotDd9nDXNDQ3SMuH0F1Zax5Y8IQ8Kxvli2vuelUYxzGsZUbUpuLmtEloMuaQI1GU7lCdTig4NEEuByVvb7CGtO+SNT6chyUNlMYCIHTclpzlKPLCcUpcGYYSHSu1g7EHajI6qxtDId7NMdNfVCJzHdZ4ykOV0aj6dpnMIFrcXCNJ5qwY6RowdMwo9rGWg+SY3cWzKuSvoktaG89VdXa6alP8bPzBQDAG4dI+SnXS/wC1Zqe+zUfeG9HDskuj1FJJJdAWEkkkoQSSSShBKh2qsksFQe4YP4T/AHhXyZVpBwIIkEEEcihkrVBRdOzxjbm75pNrD/ty1/4XZg+DvzFYsiF6zeNgh1Sg/MEFvVrhl6FeW3hZDSqvpO1YdeIObT4iPVLL6PT+n5rjsZGc+I6k+QP6r1m4rNho0WanA3Pmcz6leSOpFxa0auqNb/WQ34le03awY2DQBw5ACQozH1CXSNsBAjgmuTymOTR50E9AejvQHoWGjzdjeQ80UDohNPTyPzRMX1CAI7VoYgQ6CDqFW17ndo18DLUaQRlI6Kz7T6+gmuq8lhlwQy/kjfDqMmL8GOu+5gwh7jjcMxOg5gcVahzoOFrTBaQTEGSRUYeRZ8R4DY/IZJG1BohzZa7I8vrRMRxRxQqCFpZp5cm6bs7UswaBhgNBdLRJIcSJOLflhEchxyPYHjGOh4/qo1eu0iKeZL8RMR7uEA+TfJTLksbqlTXJokz5Adf0QpccBXzbH3pV0Ch2ca/NGvdrmVnDhHAiIlRbK905ys5R9oV3LgLVYTo5viFGp03fzN15eimFn3AeoH6KPSoZnuDXgEttDAWoHiD0hQKxMhWVrpnp0yVdWs7ifaPqtJL2FLsba2ZcOmiPcoPaske+zp7QUe0WYnQ7uamXLRcKjZPvs3n+YIMSakXLo9QSSSXTFBJJJKEEkkkoQSSSShDzvaO/A68XUIANOmzCd7iRjcD0BEdDxWa27ujE1tob7gwv/CTkT0OX+pWW2901aN6MtIY51J+DE5oJw5dm7FGm4zw6K3psD2lpza4EEcnAg+hKWl+R1sclj2Tj9Hm+yllD7ZTBzDcT/wCkZepC3t81CLO8tMEloBG6XDP0WK2Lllse0j2adRh6te2fylbS3WfHSwudhBqMkngJMDnohfdDWea8ycuuDZ7NX2LTRDjk9oAqDnxHEHXz4K0cqzZ+jRZSDaIAEZ6yeZJzKs3JldHEybd72qkCegPR3oD1TKR5u1PDlxn1miNKys1aOtf9SF1xCX19ZpGN4+vNUykidRd3R0+t6Zax3dYXaDRhGSba6ctOX15LZv2mCXuAU3jjK0mztVgZJIYXPIbmA54ABIExMErLtbG70Vbed2UqrsTm1A7KHU3YSI0yJj0QQa+TZxNhtFaG9qQPaEYpGoiQcXpCrbPWz+v0UWz1Hua3GcZa0NxOaASBkJAymOGqkU6cnOB4KSqikqJrXz/9TWvjedeJXKdMDemubwkJV1Zr8DK1QzkT9eCjPoyZz8Z/4otR0KO+0GdJ8FnklxXwFFCfZz9E/oj3fTioz/MZ+YclHfaM9MkawVpqsy99n5ggxy9wUlwelJJJLriAkkklCCSSSUIJJMqVQ0SUKnbA4xDhzIgdFCFRtJbGNgOOcaASVmLJaAScOmZEqx2uqTVI4NA9J+azl2VIeR9fWiWyS5HMUfbZaf8ATlKnTdaGMAe5/edJJ75JdEmACeCrb1PsDhLvEkD5HzWorWgOsAbvbVDfI4vgqG+7qc2myrq17Y6EE5eOvmqmueA4Tf8Ad9lnsxeBEZrZ4pEhebXJVhbm6bXibhOo06IscvgyzR5smPQHo70B61ZijzthCMHIbaf1kihh+oSdjVHTVTXVU4NP1C7hQtkok2ar3cx8UdtUcPihWcZf3UmkMitZP2GSXuA214wjL3vkoLrK58QCRmNFPtcYdd6l3HUEls65pdRU40za9rtEC0UAwhsR3ROU5xmhSN2fgrK+av2kcgq/GFuqSoDs6xk7vgnuZ9ZLlMjiuvjiUN8koCSRu+H6JoqcvgiEjmuGr1Seb8jWHQ1z+iNYye0Zp7bfzBDNQ8XeiLZJNRhk+23WP5ghh2i30b6UpQy5LEu6c0JK7KFiSxKFhJVbarYSYGQ8pU1z1RuxBxEb8p0I48vFUQZet6ihRdUOeEZCcydAJ6oWze0HbtY5wDC4wWlwIPNs5wuXrcX7zScwVA0kszLZacLsUYQctAswLFUp1nsYzFUb3GgZABoABncIIMnigk2mOYceOcHfZaXy/HaKn4iPLL5KssNiLq+FusOPkCfl6qVMuJ5lWWzNlm1YtwpunxgfNY1bLvbErmvMke6SxwHPCc/Ix4LVU7MK9hLPuEDk5uY9YVBb7nq0nYQC4EBrC0E6OJEiMu6TPQFaq57L2VENd7Rku6n+0I4rkyyNbU0YCxQwd4gdcs+Ge/ktXcTCYeQQ0aTInoNYU22WNoqB4a3POYEg9ef6ruNXHHRUsu5UTSUF6dT0THo2ZowDaXIIzWdFHDk8Veq5tj1Egs6eiYfBNa+eK6Y5pfLk28GkMdkyznJSRUwjMaquZUhSq9UYAc1pDNujRnPHtYN7jx3p9kJxDVQ6lp5Ilkrd4ZLPHOuApRLC2CRPzUTzUm0PyUcOTMGBJCld+tVwlclaAUdITR9ZrklIzyS84W7NF0OA+pRrL/EZ+Nu/7wQMXRGsh+0Z+NvxCKMOSm+DZudn4rmJDe/M9Sm411LEKDYksSDjSxqWSgpco1WmETEuEqEoiVMtFEoQaj3e85rQf9MwfUT0CsXslQqtnzkZEKgkZ+9i6jWMsmnUMsI3OOrTPOSNMirbZS0B3aOAORa2TxzJA/2o2Nx7rqcjLUtLfI5+inWUANgACNwyCHars1eROFVyTe0XJQQV3EjMaG2rTxQ6bQuVnZp1BUWSXOQnOXS5Dc5Uy0YNqfI+iozU5cw6FEinE/3RiwcFEpqY1LZYps2h0IN5BFtLvsxohrtp9hDBVZWTmiEc+CJZqsOHVRwn0faCzi/cRrgs7RV7u5RxVT6/soIT0DKSCir0XRWQk5agUOxpSmpwVfJdDtd6PYx9ozP32/EKOj2P+Iz8bfzBaxQD6NS9/ePUpuNMq+0ep+KaE1YpQXGljQ0lZAmNLGhpKiBMaY8JJKEBFydRfmhu1XWqWWSg5dxIYSV2UcrLlN8LlRMVFkgvQ3OSTSqC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pic>
        <p:nvPicPr>
          <p:cNvPr id="40970" name="Picture 16" descr="http://t3.gstatic.com/images?q=tbn:ANd9GcRG6MMw84MZFwNjwyhnFIGVyRT4xU0ICgIgIzGXHzJrMh0bko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929063"/>
            <a:ext cx="3214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68300" y="1556792"/>
            <a:ext cx="6219924" cy="23722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0070C0"/>
                </a:solidFill>
              </a:rPr>
              <a:t>Çok risk taşıyan spor dalları ( Profesyonel)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 Kayak                       Su altı sporları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 Dağcılık                   Motor sporları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        Bisiklet                      Uzun mesafeli </a:t>
            </a:r>
          </a:p>
          <a:p>
            <a:pPr>
              <a:buNone/>
            </a:pPr>
            <a:r>
              <a:rPr lang="tr-TR" altLang="tr-TR" dirty="0"/>
              <a:t> </a:t>
            </a:r>
            <a:r>
              <a:rPr lang="tr-TR" altLang="tr-TR" dirty="0" smtClean="0"/>
              <a:t>       Güreş?                             Koşular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/>
              <a:t> </a:t>
            </a:r>
            <a:r>
              <a:rPr lang="tr-TR" altLang="tr-TR" dirty="0" smtClean="0"/>
              <a:t>       </a:t>
            </a:r>
          </a:p>
        </p:txBody>
      </p:sp>
      <p:pic>
        <p:nvPicPr>
          <p:cNvPr id="41987" name="Picture 2" descr="http://t2.gstatic.com/images?q=tbn:ANd9GcQ7a68suxMO-5e5JeqfTNG_i0gpz2VWmVBWgk5RCfR3kRcRBDEA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16430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4" descr="data:image/jpeg;base64,/9j/4AAQSkZJRgABAQAAAQABAAD/2wCEAAkGBhQSEBQUEhQWFRUVFhgYGBcXGBgXGBwUFxQVGBUVFxUXHCYeGBwkGhcVHy8gJCcpLCwsHB4xNTAqNSYsLCkBCQoKDgwOGA8PGioiHyIsKS0pKiwpLiwtKiwtLi0tLSoqMiwsKiwsLC8sLCoqLCwpLCwsLCwsKSwtLCwpLCwsLP/AABEIANAA8wMBIgACEQEDEQH/xAAcAAABBQEBAQAAAAAAAAAAAAAGAAECBQcEAwj/xABHEAACAQMCAwQHBAcFBwQDAAABAgMABBESIQUGMRNBUWEHIjJxgZGhQlKxwRQjYnLR4fAzU4KSohUkNEOywvFzk9LiFiVj/8QAGwEAAQUBAQAAAAAAAAAAAAAABQABAgQGAwf/xAA3EQABAwMCAwcBBgYDAQAAAAABAAIDBBEhMUEFElETImFxgZGhFAZCscHR8BUjMlLh8TNiohb/2gAMAwEAAhEDEQA/ANEp81EGnowsupUqbNPTKV0qempUk6enqNPTJ7p6ouZ+Yzb9nFAna3U50wxfjI/gi9Sf51cXNysaM7nCopZj4KoyaDOXr9Ybe44zd7PcZEKn7FuCRGiA97Yz57edc3utgLvEzmyVY2fC4OGhrm7cT3jDMk8h9VP2Y8+wo6ADc/ShXiXP93esVsk9TOO2kGE/wJ3/AByaqVWXiUvbXWRCDlIc7b9GfxJ/ratH4LwZYkBKgHGwxso7gB40DquJdm8xQC7tydB/laqk4SOQTVOh0G5/QIHtvRpLP691NJKTv6zFVz5LuQPlXLfejuBSRoZWHdqP0P50fcU41g6Yz06t+QqquL53GGOfgPxrPT8Rl5sSOuPZaWnoI+XMbbfKALnhs8UbxxyNJGww8EpypHcV8GBAINaF6JOZDPZ9hK3663Okq3tGL7DY67ezVLxSHYN8D+VD94kkTrc250zxbjH2lHtIw7wR3Ub4fxIyAdp7oLxTg7S09lgjNuq3UGnzVTyzzAl7axzx7ax6y/dce2h9x+hFWoNaLVYkgg2KlmnqNPSST0s0s0qZOnp6jmnpk6enpqVJPdPXpJAVAJHWvOpSSkgAnao5Uk1Kmp6dPdKlSpUydV1KmzT1bQ5PmnqNPmmSUqVNSpk4Keq7jfMMFnH2lxIEXu72Y+CqN2rrvbxYonkc4WNSzHyUZNYZbQTcWu3nlOBn1c7iOPPqoo8f5moOOwV+jpDUutewGpV9zr6Uo7q1kgtopv1mAXYBRo1AsAuT1Ark5j5rh4i9nBArJBbxZaNxpPaL6oUgbEABd/M1TcbhhjcxxamKnDOx2yOoCgfCqlbvsZFlHccMPFTXGeFxjLmnNlpY+HxQcr9gbm61ngFsNUYPecn8auOL8X6oh97fkKziDi18+Ggt3AI2Z205BGxHTbFPo4l/dx/+5/OsV9I8AgvaCTnIWgdXQF4JBIAxhFdKhRuKXkW8tu+nxjIf5jc/hXtac6xNsXAPgwKH67VUdwyYC7bOHgbq7HxKB+L288K94gP1Z+H41TVZR8SjmQhXXJHiPxrwXhjd5HzrpTO7FpbJg33Uph2hDmZXX6LbowXlzaH2ZFFxEPo4Hht/0itPrFr/AIs1txK1e2VZZQjoYy2MgjYEjptmiM+k66hw91YqkOQGeOXUy5OAdJO4rW0VYx0LO0NievnZef8AE6Fzal/Zi4Wjg1LNeaOCAQcggEHxBGQalmiiCKVPUQaemT3UqVNmlTJ1IGnqNLNJOpU9Rp6ZPdPSpqemTpU9NSpJ1W5p6gDUqtocnp6752i7Lb2sfHNV+ag13Nsujm8u909PTUqdRQv6Ubgpwm5I7wi/BpFB+lC3IUAW0yOrMc/AACj3mnhH6VZTwDq6EL++N1+oFZ96PbwG2MTbSROwdT1B37vhj51wfgrQ8JeOR7d7oGc7nPjXPex5jb3Z+Iq35gseyuZF7s5H7rbj+FVVy2EbPgatOsWHyWpfZ0Z8lufJzh+H2pYav1K9R4DH5VaNwmBuqlfMVlfBOIcThWytbcxyGZMxxFcMqbnLOdtOM75okn4/xO1/4uwm0jq8QEqY/wAPT515dNwWtikc9liCSbX8fT4VNtTGQA7BRY3KaH2HP41XX3IIf21jf95AT8+tcfCPSRZy9Zlif7r5Q/6hRDHzXHjIbWPEDP1qs180brPa9p66j5CmQCMEFBl16J4D/wApV/dZ1/jXOfRVH/8A0/8AeP8ACjSbnD7qfPFVt3zM+MnSg8T/ABNWDVVujHk+f+7/AAmDGbhU9lyJBajtNCqwzpYku5J7gScVV8eH6RJDYoRruHXV+zCp1Mx/y/jXjxnn5CdMJNxL0AGdA8yfD3fOhm3sw7O87apmOWYHGnwVfDFF6Kmnc4S1RJt+98281Wme3lLI19CogUBQMAAADyAwPpT1j3CObruzI9c3EI6xucuB4o/WtV4TxWO5hWWJtSMPiD3qR3EHatfHK1+izE0D4j3l204NRpV0XBTpVEGpUySelTU+aSknFPTUqZJSpUwNPTJ7p6VNSpKSrKWabNPVtD1IGlUafNMkpU9Rp6ZOvO5uVjRndgqqCWY9AB1NYXzTxH9IvGurOMxePrYaQj7eBspI7vzrQvSXBdTLFBbwvIjktIVG3qkaVY9AOp38qz7iPC57eZYpdKtpDlVOrSp6Kx6ZPkao1Mjh/TtujPD2Naee/eOgVfxDmX9IC9rtIgwSRgkeB8Tnvr05c4C/EblIIwezyGmcDZYwd9/E9B4mvC84hCJoiwDiOQa9sjT3gnv8cVq3L3E4EwbRotOclUKjPkyjfP1phM6SO2i0Anc8chtZdnN1u1nc2fEYVLR2o7KZF3Itm21Ad+n8hWl8K4xDcxLJBIsiMMgqc7eY6g92DQ5BxiJxuQpxurfUeBofuPRnYySNLGJImc5bsJWjU/4V2G/hVLLcFcpIeY3ah708X0EssFvDGkkyEyzMigusYGArMN98kkH9nxrO7WzAAaCR4/3GOM+YreOFcmWlshWKEDV7TElnb3udzQTzZ6PlWQvbns2bfH2G8QVHQ+Y+VTw9vKNfxUOyc3KC4pbs7C8ceWB099c95wgEF55ZJMfeJx8hXVNHJE2mZDG3dn2T5q3Q11JKGGD8vGq9uQ6W8hZLVc9kyKoCqAPFfz8aV3w8P6yHS3iOh9/8a8oeFf7xHH2pijlbSHxqCuemRkbZ86Jrn0b38W8bxTDwzoY/BtvrXRsbnd5uVxfMxh5XYXDynwa0nfsbqSeOc+z64Eb+Gg42Pkf5VqHLXK8VijpCzkOwY6znBAxsB0/8VkHFLSWMabqCSLwfGVBHeGH8a0D0cc4m5Q28zhpoh6rf3kfTPmw7/wDzVyBwvyuFih9WwkczXXCN6eo5p6uIbdPTimpUk6lmnqNODTJKQp6jT0ye6elmmp6ZOnpU1KkkqynqOaeraoXUqVNQ9zDzvDasIgGnuD7MEXrPnu1Eez+PlUHuawczjYLoxjnnlaLlEQNSxQQnD+MXu7uthF3JGNcp/eY9PmPdXoPRIp3lubuQ+Jlx8sUCn4/Sxmzbu8gT86ItHwiZwu4gI0ArIPSTbLPxMRxM4bs17c7aQoHqKO/UR1z5eFFMnoqRd0ubuNh0YS538xQVYWbJd3aSuZJRNpaRurDHqk1WPG4KpjmxghwzkfKJUPCXRztLzcHp+CuuB8Jjji0hBpPcRnOO856moXXKNs5z2ehuuqMlDnx22q3jTAAHdUqyLqmTtC9riL+K9DFNEWBjmggeCoV4Pdw/8PeMQOiTAOPn/Kva355ubRx+lRYX+9hOV69WQ/yos5e5ZN3G0hl0AMVCqATt3t4VW86csNaqjGQSRuxTBGCCRnBHeNq2NNHXMaO1c13Ub+9rXWJl4hQvfyxNc0XsHY5fOxN7Ix4JzFHcxh1ZdxnOdiPEZ+o6iqvjfEw7DcBRsCSBk953rOuTrkW9xcwlsRKnbDJ2UbavofpXFFaf7RmeeUHR0iUkgCMH2jjvP8atOkihZ2x0XdjJJH9k0d79ERc6ccSG3KYV5ZBhE2brsXI7sUCBHiRTr1dAQd+vnVxxLkmNELISrAHBDE/Q91eFjy5eXFokqQmRXYr6ntAq2DqTrjz6VFs7apodHkeSrVbDTutKQD5pcZt5olKXETxk4Kv1XPcVcbGtn5W4n+kWUEp6tGur94DDfUV2R2g7JY3AcBVUggEHAA6GvS3t1RQqKFUdAowB7gKIxQ9mTbRZuep7YAEZC9HUEEEAg9QRkH3g7GqOLkm0S5S4ji7ORDkaGKqSfvINj7qvKeupaDqq7XEaFKnFNSp0ylT1HNKknUqVNU40JIA6mmUkwNSqU9uU9oda8wabXIS0wVKnzUQaemT3UqVNmlTJ1WUqbNJmAGTsBuT5DrVtD0Nc68wSRBLe1Gbm4zpP93GPblPu7qn6OuWEhDHTqY7vM27u53I1H7Pl/GuLkhDd3FxfsNpG7GAeECHBPT7Ro5uJltYfUQnHQDx7yT3CsDxTiH1Uz4fuMIHmVs6Ck+niDvvOXZcuQuRVY0hPUk1VWvNzg/rFDA+GxHu7j8a6puYYD0V8nyAHx3rP1lPJLlrvRFInBuCF0k1j8/FIZOKXXZNlZtOhsYVpYx6wU9/f76IedePNdSiwtmwpGq4kXuTujB8Ttn3geNR4nydF+ipGw0Y3j07OpH28+P4114fB9M0vkvdw06C9wT5kYHTzV2KN8ruZlsHHidwPTfqo2F7n1W69x8f512s2OtBks09qcXI1x906j/rHcfP8aIOFcWiaSJp/XhDesVOcjuzjr3UWZw0VEreV1mu3Gfbx8CrFRxM01O9/KS5uxxvbOuBrcbLvtrwxsWhmMbHrpbGfeK5uOXDyFe1keRh01HOPhR3e33CmhJYwEEfYHr9PsgDINZPxLieiJpG7hhR/0ijk1NPAxoZK4jSxtf0OtlmaCopqqZzpIWg25uZpNh5jS/QoeMrT3U8a7K+lXbv7KM5I+J0/Kj3g9sFTYYHQD9kdKFOUrZexDLu0jHUfPPStM4TyvNPEWi0gLsNRO5A8qG8Q553Npov3bco/SOjpo3VMx1z11yAF78lcIgnMxmUSOrYCt0CeOO+unl1FSW5iiOYUk9TfOCeoB76o5uV5YbuE3D/qpAU/V7AuQcAtgMp8e40Y2dkkS6I1Cr4Dx8Se81raZrmxtDsYAsNMdF5tUva+Zzm5FybnU36/7K6KVNT13XJKnpqVJOpUqalTKV09KlSpk6epxyEHI7q86cGlZOui6uy+M42rxpqeogACwUi4k3KenBqNKkkp01Rp6SSraHPSHxEw8Om0+1IBEvvkOk4+GTRHQZzqO2vuHWvUGUzOP2Yxkf8AfT1kwhgfIdgSuFHH2s7GeKLuUuFi3t4YsY7KMA/vY9Y/5i1dc0upif6xTRyYz5jFQrxKWcvZbckk+ZXo7WWN1QccChwFABxkkefSqe8uhFG8jdEUsfgOnx6V3cRkzK588fAULc8TH9GEQO80iRj3ZyfyrSUMVwxh8L/mq0h1IVj6MeDlozPIMtKxkYnvyToHy3+NXHFbrXKT3DYfD+dddkRBZKF2JGkfh+AoJ5p4uyBIYTiWU4B+6v2m+Vd5A6pkDG6uyfAbegCOw8tOwvdo3ujxO/qSrmedBsxG+xHXbzFD19yqUJktG0E7lOqH4d3wqy4dZ5wzbgfU+NWjMB12rk2R1K/lhNzuNj6Ky+Nk7OaUWGx0I9UELxgRnTcxmJvvAakPuI6VV8Z4ktw6qhzGm5PcW7gKOOYJUFtMx0nEbeB3IwPqRWdWa4jX3Z/OtVwq1S8yPaQW7E4+coJLGGERtcC05wPHQ2wuvgvGP0d3Qhiuz5UZ0k9c+VHvL/pQeIpHbkTGVgAmlicn7WBjFUXIVp+okmPtSsQP3V2Ax780aejSxt0/SniQM4mKNI2Oqj1girjQmem+T126U8Ajnq3lrbcp169R+yhnEZTDRgE4few3bnBv/hX0vb3U0TTIIo4TqC6tTM/jt3f1vVxmp9qPur/q/wDlSMygEnQoAySxIAHiSW2o/oNFiA3Otyo09ec1yoycjAxupyMMcBt98dfkanSSIspUqbNPST3SpUqpeabsiNYlOlpnCZzjC7ajn5UkzncourGPisJbSJUJ8NQrrFeScpWvZqhhU4AGr7R29rUPGuGTlFo97W4eP9h/XT67j5GuYe0qfLINRfyVnSqkk4pcQf8AEwZX+8i9YfEd3091d9nxeGVcpIpHmcEe8Gppg8HG67QaeuSTiUS+1Ig/xCud+Y7ZesyfA5/ClZS5gN1Z09U3/wCXWv8Ae/HS2PniumDj1u/szIT4ZwfrTWKQkadwrCnrzEq/eHzFKmXS6EucebUsYQ2NcrnTGnie8nwUd9ZbY84zR8QjvLk9oACjgDASJs7IO7Gc+fxq39Kbf/soA2dAh2+LHVjzxiqu85WlCh4x20bDIZdzjzXuqFRCypY+OTQ3CPcIo4xCJfvHQ9FtNjfJNGskTB0YZDDoR+R8q6K+fOGcQuLRibaVot90O6H3odvpRjwz0wSLgXdvq/bhP/Y38fhXmtb9l6uAkxd9vytB2pb/AFi3yESXQ9dv3j+NC/NXFYYbm2DrrcDXli3ZxhmIV2VCCxOPvAAeORjvbnizmkJWXRk5xIChBPUeFeHLFgl4b6WYMY5826ssbyDTHghh2YJXBCkbYPjV6EGnbzytIwBnGuN/C6qOdcjlO/4K6e5JCKcD1SwCkleoBxq3HUbZPfQdJOsl0zFB+rymvLZ1HJxjVpA3TuzvVtwC67XI3024/RxqGlzoxqd17icDbu3qk4ROyPeOPaSZSD35OVUeHXTVijj5HyjUgAe5/RGaiXtI4naAm/sN/VF1vthAPYQajv7b+tpxnGylfn5VY8Ka3F3Elyo0tGzBmLadWoBQwzpG2e7wqr4cpEaljlmyzMepdjlifiasLG3iknJkSZwI1XSqEjbcntCQo7+/PlXGhqBFVlwF9R/lNxWlM9EGF1tD1HkfDPxdd/OdjY6JY1WNWWNCNH2mdm1IwBxjSoPlmsqhjiQKDGkmuUqupnXCKB3qcYOe8Grbn+LEUrBWTVOgAYaTo0nqM56569aF+IvqjRQPZRsn9pie/v8AVA91bOjqhURlzb4NsrNwcOfTGS7h3mjTTfPmtog4TZdhBiNNbg+y7gLoIz6rHI8KFZb9uHT/AKREkZtmwsiowaR0Bw0rKCfWVmyD3jO2Oi5U4QLuKE+sOyt4wCRgNIWyfeBjGareXBk3AbJ0XGg5H2XBUD/UfkKoS8Ua2Jzmgkg7+dlxp+CuL2teQARt5X/ev5rUU4wslt21uVcNp0OQSoyQCSoO5G5KnwqdxGx7JZXaUCTfUF3JRtOpVAXAYjG3UeQNZasU9g0jWvrxSA6oDnBPeUx7DYyc+Xwoz4HzjBfhUWTspgyF4XUayUOSqluozjcZOPfV+mq4qlvO0oXW8Pmoncrxjqrbi5CrgYGpGXHTdWVlwO/bV7smrY9ar+LwL2UjlRqC41YGrGVyAT06DauqG41s/quqq2kaxgtjqwH3c7DxxV0YKGHIulf3ZjRdKh5JG0opJVehLMxG+AAelRhun1BHTfBJZNXZDGMAF98nfbeoXcoV0LB8KWwURpNiNwyoCw9+O7zqVrdNIxIjdIwAFLjSzt9ptB3VRsBnB65HSo7qX3V6X90Y0XSA0kjhEDEhc4LMzY3ICqTgdema8bi3DqqXCo2skeqGC5AJBAYkqcDxNK8bDRswYhWO6qz41KRuqAsBv1APTfrXrY27XUysoZIoQSC4KtJIwK5CN6yoFJ9oAknptvEu5TcqbW84sAq5jNYxu8TdtEoGIXPrAlhsj/T49DXbw/m3tI/WRVmLhFhDkHU2NmZ1GQNySB0FT41GwKQ6SdUiFjjKBEYOdR7s4wB3k1w8a4YtxJCjI3qFnMo2wdJVQrjq2SDjypiA7KZpMYsPYoiFy4aNXVdTlwdBYqFUZz6w37h8a5Lrla1kbU0K578ZXPvCnBoXv+OT2ciPIpmhhQr2rkIdcjDvJ9fZcfmK5G9MNvrK9sEION42x/mwagGOGhXYATbelkaR8rWq9II/iM/jXVFwqFfZijHuUUO8M50Eo1RvHKv7J/h0+IoiseJpKPV2Pep6/DxpODhkpdmG7L3/AEdfur/lH8K5LngVvJ7cMZ/wgH5iu+lULkJFoOoVAeR7X7jDyDtj8aVX9Kpc7uqh2Mf9o9ll3pF5XF1b9qraJbdWdTjIK4yyHHjjas84Txe8s4klaJuwkGoNjUhHjkeya2bisWu3mX70Ug+aHFVfovPa8MtwegDIR+47DBFDuNV0lCGPjbzcxsQinA5HPa9hOBlA55ytJ1/WQaj5aT8jsarbm4sW9mKZfcy/92a0rjXo3sp2YtCEfJ9eI6DnxwPVJ94oV4p6IxGpaG6cAfZkUN/qBH4VQpftPSPIbIHNPv8AgtKA5u3sf1QRxIwaT2ayZx1crj5Ab/MVrnoys+z4Xb+LhnPvZzj6AVlXGuUriCF3Z42VRuRqBwTjoR51s3DJ0tuHxO2yRW6MfcIwT8z+NUPtTVsngiZCb3d820+VCI3kLjiwQPwc/wC+8Rx7P6U3zydX1qphuna5uImb1I5AyoFRF1EY1sEVdTYzuc9fjVlyZG3YNK/tTyvLv1wx2/DPxqsmXRxKYffjVvliudKbTSs/6j/zYH80TMdqeAnr+Nz+iK7M/q191XfArtUZgxxkdfdVDw8/qx/XfVjwvhM9yW7ELpQ4LMcDV4D4VSpqaaaocIhpe98BW66sgpqcGcnvYFhck6oY9KFwHhyPtTpj3ANQS42PuP4VoPpD5UuVt11quA4bUpyNgcqfA+FAAFbbhFNJBC5smpN8ZQZlZDVvc6G9gAMixGq0H0ccVEdpET0IZCT3EE6T7s7fGhbhsp7a6B1etKGOnJ+9swHdvRxynyMjcOZu1bCnYKR1yCxbI2znYVS8a5LZJVe1OZX2GTjVjqrjoQR31VZwxzRIOYG5OPW6FfxuI9m4tIAsCcdLXsruzmW4hyEk1rs6iNyD4HONs0Pca4CjneOQMOh0Orj3NilwXmBopiCDFOmzxP18x+0PMUbx8z20y4lGk+Yz8mFAzC6B92Xaemy0naiZmbPaUA2/H+IQr2WTcQgr6sw0yYVgdKud8bY3z5UTp6WQP7SyuB46Srb+WcZrqultn9h9XkRn5GuD/Z6eH1NWG8cki7rxn3VF/wBnaafvMuPhePF/SuZEEVpBNHcSsI0aVVCgscZyCckZH491daejIkBpL67MxwWdZMLq8QpGevnVXwu0EvGIEHs28bSt3jW2y5z7x8q1pYAqaiMnHf8AhQ7iXFKqZzBE7kAbzH8vgXVGPh8FM5zbc2bIB0cVs91dOIRD7Ljs58eTdCfnRBypzxFdahGWjmT+0hkGHXHU47x5j412XNwEUs3T8/AUMXnKkPEJBNMGUqdI7NtBZe9XYbkUuHfaSZrT9UOZvXe/5qvVcJjfmLuuVrxj0h2UL4luFZ+mmMGRvdhKjwr0gWVw2hJwr9NMgMbfDVVnwjk+C3XEMUcfuUEn3sdyafi3KUNwhWWKOQeagEeYbqD7jRL/AOjlDr9geXzF/ZVP4PHb+vKyjnLjv+0LoqD/ALrbsVUd0ko2Zz4gdB5e+uHsFxjSMeGBRDfeiW4hkUWMgZGbeKY40gndlcdQPn76nzfyRNYRq7Mrqx05XIwx7sHu86tMqPrf5kZuPa3mFaYxlOBGf9oHnhEbmSFjCy760OOnXIHUVpHLXF7uS3hmEDSFhkSJ6gJG2dJ6dD5GgXl/gB4hdrbjIiTDzsO5B0QHxPT/AMV9Bz2EcUaCLAUAKFHQKBgADuwKN05LcFCq51z3NRroqJeLX7gYhhi8dTFjn3Cn7S//AL23/wAjfwqzpVZ5R0QjO5Krdd//AHtv/kb+FNVpSpWHRPy+J91W0O+iZuya+tG9qCckf+nJuCPiD9KIqDOYpG4dfx8SQExOBDdKPuHAWTHlgfEDxqnxam7eDGrchd+EziKblOjsLQ7+PDZ8fxqn41/Yn3j8avY50uIVeJg6MAysDkEe+qviFuSjKRvj615TUxdlUh9sEg/qt1G7mZZZ7zXFqspx+xn/ACkN+VV83FpeJQQW8atHbIkYmc7GR0QZRB93IO9EN1BrRkPRlKn4jFcPoufXCisN4+0TfyP/ANq0bQDECB3muwenMNfPGEqeNr5Tz6WJt1tt8rtjjCgKowAMADuA6ChfmFdF/bt3OjIT5jcflRdcRaXZfAkUK88riOGX+7mX5N1/AVV4e7lqADvce4/VH64Awcw2sfY/orrhTeoR4GrThfF5rVmMJUqxyyMNs/eGNwaoeD3iF2QMpOM4BBOPdVtXT6mWjqHOj32OhXKaigr4AyXbQg2IK4fSBzlcNbASBArOFCrkbkH1iTnON9vOs6or9IX/AA0f/rL+DUKVtODVUlTCXvtrsg7KGKileyK+2SbndF3o9lmlWaJJXRg2kEEj1CucNjqBg1YlJrTi1mJXLLKxUscnOVOME7jB7q4vQ/IBd3SnqUQj5nP5VdelmUJHayfainWT/CCM/lVP6mVlW5hdi+noh09BA6BxawB1jnxuc9ET8wcq294oEyesvsyL6si+5vDyO1A/EuT7223jxeRjw9WYDzB2b4VpqyZAI7xn5709HJaeOYd4LJUtfPSn+W702WMRcdi1aXJicdVkBQj51cWt+2Mg6l+Y+YrROI8IhuBieJJB+2oJHuJ3FCvEvRXa6Xa27WGTS2kJKQpbGwIbOxPnQWo4OHDum/mtNTfaW3/I31C5/RjH2kl5dH/mSiNf3EHd8SK0e9mzgD31mHI/OFnaWaW87mCaMt2iyKwOssSSMA5HSr2X0lWGDi5UnG2z9cbfZrB10VS6eVrI3WJAGDo3ARRkjHAOLhfJ9SvXi93rk0jouw9/eavbGHs0UeH49TQxwmZJHjbIKtgg9xzuPrXrzZxG8idTbPb6NO6ygg6vHUCABXKaBznMpmY3zjKkHAAvKLzet4/SvezlLE5PSg/kbmV7227SRVVg5U6c6TjvGelFCyYQ+LH6Vw5poKgsmJ7t7i6VmvYC0aqu5k5hS1ie4kPqp0A6k/ZUeZNZDzR6Rb24jEd2ujo0ahNKnPsksTuQD/4ov4pH/tHiq253t7MB5AOjTt7Kk+Qx9atuK8sh1KkCRD1VgM/17qOcNro6HEuXP7xzgA6eF7ZPgQFVmh7bI+7gLq5D5YWytFXIaSTEkrg51MR0BHVQNh8T30R1lHD7ibhtzbpDIWt7iYRmGTLBCxHrI3UdenzzWr16BSzsnjD2aLI1cL4pCH5ulXVZWmvO/Tu8a5adWI6bV3cCRhVmkA5V4IovAUqoiKVcex/7FWfqR/YFXVCeBXVkdQysCCpGQQeoIr3ktXUAspAPfXlRHBQbIQbBwm94W5bh57e2Jy1rId1z1Mbf15g9av8AhPpPtLhuzlDW83fHMNBz4BzsfpVpmuDjHAILpdNxEr+BIww9zDcUCruCxVIJb3Sfb2Rul4xJFYSC4+VwcVjCzNgYHUb52O9C3JM3Y311Gegl1/4ZB/MV13PI91bb2NwZEH/IuDkAeCP3fShmPiMycRJlhaB5ItJVtwWXvU94oEeF1FPG9rrHAz4gg/hdamg4hBNK3lPgRvkWWpcb4HLvMqEpgEnv8M464oA51Ia2kTwGr4gjArRbH0kJ+iFXX9aq6dPc3dqHl3kVk8+b+47GP+yVtUzjpt0QHz/rpURRwtlbOx2Bk+H76dUSFbP2L4pm22Hj4f5VvFyhHLwxLm1j7G5iQSKy6svhQXVgxOc7kfzqw4NxETwRyj7S7jwYbMPnmjjhdkI7fBGFVdx0wMdPlWd+jjhk1xCyQgYDu2pjsFLnHTrk5oTTsl4iZA3NnXBJ+6b3ydrjChDWxcPN5DYEaAanaw8lXekRwLePP96v0BoRjn1ewkj/ALqE1qnNvItx2SO+grFIsh0b4wftA93nU0xjI7/CjTamfhEDWFoPMTm+F1pp4+JzSOidawGC3O/igPka7aK+ckNGTFkahpPqso6Hr31f83mS4R9Qc6oxpJUgdcjuxjPf510CwL8XswAD2qsnrbj1D2hyO/YEYrTOebpYIkd1JGor6oyNx0PhV+jijqyKp5N3bA4FkG4hWVFLK6maBYbkXJ5vXCqeVbgvZW5b2uyUN+8owfqKtc0Jch8UjkNwibFHBKdyhs4we/p+FFtaRtrYWJeHBx5hYp6cVHNPTprrzltUY5ZEY+JUH6kUO8/cKU8NueyjQMI87IM4BBbGBnOKJ6RqDm3BC6MeWkHos+4FcK1tCyEaezXcdxA392CDVJZWo4jNJcXGXhDaIkLEA49pzg9/9dKtebeRFtobi4tblrZNLM8R3jJIxhPukk4Hvrx5OmVrGHTjZSp8mDHI+ufjWMqqV1FzPvlxsDuBqVsaapZVAW21Vt6JtrKROhjuJFPyU/nRlPNoRmPRVJ+AGaAbXht5bSyz2HZzJMdctvJ6ra+9kbvz+fSum45p4kUYf7L05BBLSjSARuTWTrKZ1RUukY5tnG5BcAR1FiQURjkDGBpBx4Ln9HXEAltJMykyXMzysw7/AFiAPgdXzoml4/lSAuCRsc1nvDriSytorcp21y7MIoY/WJ1HbOO7Of6zRpwz0T3twmu9vDATv2NuBsPBpPH5++jruENqZnS4tfBufSyr/Udm0NQ9BAbzi1rDGNYti00pG+nA9UHzzp2861LNdfJ/J1rw+MpbIQzbu7nVI5H3m/IYFdHGLLHrr0PX3+Na6ha2BgiWe4gwy/zRtsqynqNPRJB7p6VKmpJ093xsvFoK7+P8BVYDTUqsNY1gs1U3yOkN3G6lT1HNODUlBSFZbzTcTcRuStuI1jtJNKyNnU0n2wD93I6Y7vOtGuOKxLkNLGrAHYuoOcbbE5oW9FFmknD9TAM/bS6j35yvWs/x2vNHThwF7myP8EphLKXHbRDq8p3ExxPOFQ9UhByfLJ/nR3y1yosKqqppUdF7yfvMe+iK24aB7CAeeMfWrAIIhk7msDNXT1TbHuM3Ont4+62HKGm5Nyh3n3iYteHTnOGKEDzd/VUfU/KgnkuR7a3he3cBjGNW2VbO5yPfXp6Qbv8ATbpbVTmOAGWdh0DaToTPjihrlrj0qWqIltLLjUAwICn1j3nw6UUoxLT04lhNnEjBt/TY2vfra/rdNHDBUPMdQLi2CL3uDtbPh8Ix5r55uuxVX0aZZFjIQFSQx7yc7bV5XNwI1269AKGuJ2l5eJoeOOCPIYksWcEdCMdKa2v2adLfJlYD9ZJ0wB0yB31YmdJWNb2rgeS5IGnxj5V2jp4aF7uya4c9gC69zrjOd+llYcb4pJBHDdx4EsEocbZBUgqwI8CDvRBxz0iQ3sIHaxqMZxrGc4yM5xQvzqC0cUK9ZZEQD3sP4UeNyLYnraxHAAzpx027qvcNpH1NLZruUXOPD9hDOMV8VFWBzmcxsPcf73WbcK5kjteIxTI4ZZR2Uyrv6pI0v8Dg/CtoqtsOX7aD+ygiTzVFz88ZqwrUU8JhZyE3WMrqttVL2gba6lSpqerCpJ80hTUIekrmhrS2CR7S3BKK/ci4Gts9M4OB8+6oPcGAkrpGwyODRuhfnrj/AOm3P6PGc29u2ZCOkkw7vML0+flVKkUsLF7V9BbdozvGx93cfOp2Fqscaqu4658SepqN7I5KRQgtNMwRFHXJ2z8KzUshnfnN9lsIYWwR26bq54Nz0jbTAwup0lt+z1eAcdD76Jrri2IizyfqwMkkjGBv176POUOQILTh62siJLqGZdahg7nqSCPgPcKppfQXw0za8ShMg9iJD2W3dgjVjyzVWbhUTnAjHpf26KTKp1shVfob4AZnm4nOmGlOi3DdVhGxYDuz0z5N41q9QhhVFCoAqqAAAMAADAAA6Cp0UaA0ABVybm65p48b1FzrQqe8V1Mua43XBrq0qs8W8ih6nzXvfw6XPgdx+dc9Ewbi6AubykgqWaalmlTqKrKeoilVtULqVCHM95Pc3S8PtXMfq67iUdUjPRRjvP5ii4UM8mygX/Ekf+2MqMM9TDpwmPIZHzFA+PVclJRPkj108r7oxwenZPUAP0GVFPRLYiMroZ3x7bO2rPjtgfShzhN8eC3bKdX6LKQQTk6HG2D/AF0xWrVx8Q4RHMCJFBz5A594OxrzGl4s/vMqiXsdrnTxHRbt9OMFmCFzj0mWWjJuIht3nf5DNDfFvSDJdZj4erEnZrl10xoPFAd2Ph+FPe8m20DArDGcjqUB+hyKmzKi74VVHuAA/AUTa2mfZ7eZ/QOIt7AZ9SuNnjBsPJUPEIUsbGUqSzsDl23Z5X2yT8TXZy9Y9jaxRnqFGf3jufqaqYmN/crJg/o0B9TP/Mk+9jwH9daJ6nWvIAjJ717u89h6D8bI1wqC15dtB5blcnFJdMZx1O1UHIVsOx7TG7E5PeTk9T7qtOYJcIT4Ix+Qrx5Kh02UX7Wpvmx/KptPZ0DrfecPz/RWXDnrG+DT+SSxdtxm0j7og0p+A9X/AFBa0+s85Ci7TiN7P3IFhU/HLf8ASK0KtzwqLs6Vg8F5hx6fta556YT0qVKiaCJU9NSplK6evK6tElQpIiup6qwBB+Br0p6YhSBQDxf0XBcvYSdkevYuS0R8geqfWr30T+j2SKaS9vVXtfYiUHUFX7Tg+J6fOii0tjI4Ud/0HeaLIogqhR0G1DqiONhu0ZRuiklkaQ83aFOlSpVURJKlSpUkkq85o8jzr0pUkxFxZVd1baxjoe4+dVMtuynBB/rwNEc8XeKaCTuNWWTFoQ+WmD3ZNihwQN91vkaVFdKpfVHom/h4/u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89" name="AutoShape 6" descr="data:image/jpeg;base64,/9j/4AAQSkZJRgABAQAAAQABAAD/2wCEAAkGBhQSEBQUEhQWFRUVFhgYGBcXGBgXGBwUFxQVGBUVFxUXHCYeGBwkGhcVHy8gJCcpLCwsHB4xNTAqNSYsLCkBCQoKDgwOGA8PGioiHyIsKS0pKiwpLiwtKiwtLi0tLSoqMiwsKiwsLC8sLCoqLCwpLCwsLCwsKSwtLCwpLCwsLP/AABEIANAA8wMBIgACEQEDEQH/xAAcAAABBQEBAQAAAAAAAAAAAAAGAAECBQcEAwj/xABHEAACAQMCAwQHBAcFBwQDAAABAgMABBESIQUGMRNBUWEHIjJxgZGhQlKxwRQjYnLR4fAzU4KSohUkNEOywvFzk9LiFiVj/8QAGwEAAQUBAQAAAAAAAAAAAAAABQABAgQGAwf/xAA3EQABAwMCAwcBBgYDAQAAAAABAAIDBBEhMUEFElETImFxgZGhFAZCscHR8BUjMlLh8TNiohb/2gAMAwEAAhEDEQA/ANEp81EGnowsupUqbNPTKV0qempUk6enqNPTJ7p6ouZ+Yzb9nFAna3U50wxfjI/gi9Sf51cXNysaM7nCopZj4KoyaDOXr9Ybe44zd7PcZEKn7FuCRGiA97Yz57edc3utgLvEzmyVY2fC4OGhrm7cT3jDMk8h9VP2Y8+wo6ADc/ShXiXP93esVsk9TOO2kGE/wJ3/AByaqVWXiUvbXWRCDlIc7b9GfxJ/ratH4LwZYkBKgHGwxso7gB40DquJdm8xQC7tydB/laqk4SOQTVOh0G5/QIHtvRpLP691NJKTv6zFVz5LuQPlXLfejuBSRoZWHdqP0P50fcU41g6Yz06t+QqquL53GGOfgPxrPT8Rl5sSOuPZaWnoI+XMbbfKALnhs8UbxxyNJGww8EpypHcV8GBAINaF6JOZDPZ9hK3663Okq3tGL7DY67ezVLxSHYN8D+VD94kkTrc250zxbjH2lHtIw7wR3Ub4fxIyAdp7oLxTg7S09lgjNuq3UGnzVTyzzAl7axzx7ax6y/dce2h9x+hFWoNaLVYkgg2KlmnqNPSST0s0s0qZOnp6jmnpk6enpqVJPdPXpJAVAJHWvOpSSkgAnao5Uk1Kmp6dPdKlSpUydV1KmzT1bQ5PmnqNPmmSUqVNSpk4Keq7jfMMFnH2lxIEXu72Y+CqN2rrvbxYonkc4WNSzHyUZNYZbQTcWu3nlOBn1c7iOPPqoo8f5moOOwV+jpDUutewGpV9zr6Uo7q1kgtopv1mAXYBRo1AsAuT1Ark5j5rh4i9nBArJBbxZaNxpPaL6oUgbEABd/M1TcbhhjcxxamKnDOx2yOoCgfCqlbvsZFlHccMPFTXGeFxjLmnNlpY+HxQcr9gbm61ngFsNUYPecn8auOL8X6oh97fkKziDi18+Ggt3AI2Z205BGxHTbFPo4l/dx/+5/OsV9I8AgvaCTnIWgdXQF4JBIAxhFdKhRuKXkW8tu+nxjIf5jc/hXtac6xNsXAPgwKH67VUdwyYC7bOHgbq7HxKB+L288K94gP1Z+H41TVZR8SjmQhXXJHiPxrwXhjd5HzrpTO7FpbJg33Uph2hDmZXX6LbowXlzaH2ZFFxEPo4Hht/0itPrFr/AIs1txK1e2VZZQjoYy2MgjYEjptmiM+k66hw91YqkOQGeOXUy5OAdJO4rW0VYx0LO0NievnZef8AE6Fzal/Zi4Wjg1LNeaOCAQcggEHxBGQalmiiCKVPUQaemT3UqVNmlTJ1IGnqNLNJOpU9Rp6ZPdPSpqemTpU9NSpJ1W5p6gDUqtocnp6752i7Lb2sfHNV+ag13Nsujm8u909PTUqdRQv6Ubgpwm5I7wi/BpFB+lC3IUAW0yOrMc/AACj3mnhH6VZTwDq6EL++N1+oFZ96PbwG2MTbSROwdT1B37vhj51wfgrQ8JeOR7d7oGc7nPjXPex5jb3Z+Iq35gseyuZF7s5H7rbj+FVVy2EbPgatOsWHyWpfZ0Z8lufJzh+H2pYav1K9R4DH5VaNwmBuqlfMVlfBOIcThWytbcxyGZMxxFcMqbnLOdtOM75okn4/xO1/4uwm0jq8QEqY/wAPT515dNwWtikc9liCSbX8fT4VNtTGQA7BRY3KaH2HP41XX3IIf21jf95AT8+tcfCPSRZy9Zlif7r5Q/6hRDHzXHjIbWPEDP1qs180brPa9p66j5CmQCMEFBl16J4D/wApV/dZ1/jXOfRVH/8A0/8AeP8ACjSbnD7qfPFVt3zM+MnSg8T/ABNWDVVujHk+f+7/AAmDGbhU9lyJBajtNCqwzpYku5J7gScVV8eH6RJDYoRruHXV+zCp1Mx/y/jXjxnn5CdMJNxL0AGdA8yfD3fOhm3sw7O87apmOWYHGnwVfDFF6Kmnc4S1RJt+98281Wme3lLI19CogUBQMAAADyAwPpT1j3CObruzI9c3EI6xucuB4o/WtV4TxWO5hWWJtSMPiD3qR3EHatfHK1+izE0D4j3l204NRpV0XBTpVEGpUySelTU+aSknFPTUqZJSpUwNPTJ7p6VNSpKSrKWabNPVtD1IGlUafNMkpU9Rp6ZOvO5uVjRndgqqCWY9AB1NYXzTxH9IvGurOMxePrYaQj7eBspI7vzrQvSXBdTLFBbwvIjktIVG3qkaVY9AOp38qz7iPC57eZYpdKtpDlVOrSp6Kx6ZPkao1Mjh/TtujPD2Naee/eOgVfxDmX9IC9rtIgwSRgkeB8Tnvr05c4C/EblIIwezyGmcDZYwd9/E9B4mvC84hCJoiwDiOQa9sjT3gnv8cVq3L3E4EwbRotOclUKjPkyjfP1phM6SO2i0Anc8chtZdnN1u1nc2fEYVLR2o7KZF3Itm21Ad+n8hWl8K4xDcxLJBIsiMMgqc7eY6g92DQ5BxiJxuQpxurfUeBofuPRnYySNLGJImc5bsJWjU/4V2G/hVLLcFcpIeY3ah708X0EssFvDGkkyEyzMigusYGArMN98kkH9nxrO7WzAAaCR4/3GOM+YreOFcmWlshWKEDV7TElnb3udzQTzZ6PlWQvbns2bfH2G8QVHQ+Y+VTw9vKNfxUOyc3KC4pbs7C8ceWB099c95wgEF55ZJMfeJx8hXVNHJE2mZDG3dn2T5q3Q11JKGGD8vGq9uQ6W8hZLVc9kyKoCqAPFfz8aV3w8P6yHS3iOh9/8a8oeFf7xHH2pijlbSHxqCuemRkbZ86Jrn0b38W8bxTDwzoY/BtvrXRsbnd5uVxfMxh5XYXDynwa0nfsbqSeOc+z64Eb+Gg42Pkf5VqHLXK8VijpCzkOwY6znBAxsB0/8VkHFLSWMabqCSLwfGVBHeGH8a0D0cc4m5Q28zhpoh6rf3kfTPmw7/wDzVyBwvyuFih9WwkczXXCN6eo5p6uIbdPTimpUk6lmnqNODTJKQp6jT0ye6elmmp6ZOnpU1KkkqynqOaeraoXUqVNQ9zDzvDasIgGnuD7MEXrPnu1Eez+PlUHuawczjYLoxjnnlaLlEQNSxQQnD+MXu7uthF3JGNcp/eY9PmPdXoPRIp3lubuQ+Jlx8sUCn4/Sxmzbu8gT86ItHwiZwu4gI0ArIPSTbLPxMRxM4bs17c7aQoHqKO/UR1z5eFFMnoqRd0ubuNh0YS538xQVYWbJd3aSuZJRNpaRurDHqk1WPG4KpjmxghwzkfKJUPCXRztLzcHp+CuuB8Jjji0hBpPcRnOO856moXXKNs5z2ehuuqMlDnx22q3jTAAHdUqyLqmTtC9riL+K9DFNEWBjmggeCoV4Pdw/8PeMQOiTAOPn/Kva355ubRx+lRYX+9hOV69WQ/yos5e5ZN3G0hl0AMVCqATt3t4VW86csNaqjGQSRuxTBGCCRnBHeNq2NNHXMaO1c13Ub+9rXWJl4hQvfyxNc0XsHY5fOxN7Ix4JzFHcxh1ZdxnOdiPEZ+o6iqvjfEw7DcBRsCSBk953rOuTrkW9xcwlsRKnbDJ2UbavofpXFFaf7RmeeUHR0iUkgCMH2jjvP8atOkihZ2x0XdjJJH9k0d79ERc6ccSG3KYV5ZBhE2brsXI7sUCBHiRTr1dAQd+vnVxxLkmNELISrAHBDE/Q91eFjy5eXFokqQmRXYr6ntAq2DqTrjz6VFs7apodHkeSrVbDTutKQD5pcZt5olKXETxk4Kv1XPcVcbGtn5W4n+kWUEp6tGur94DDfUV2R2g7JY3AcBVUggEHAA6GvS3t1RQqKFUdAowB7gKIxQ9mTbRZuep7YAEZC9HUEEEAg9QRkH3g7GqOLkm0S5S4ji7ORDkaGKqSfvINj7qvKeupaDqq7XEaFKnFNSp0ylT1HNKknUqVNU40JIA6mmUkwNSqU9uU9oda8wabXIS0wVKnzUQaemT3UqVNmlTJ1WUqbNJmAGTsBuT5DrVtD0Nc68wSRBLe1Gbm4zpP93GPblPu7qn6OuWEhDHTqY7vM27u53I1H7Pl/GuLkhDd3FxfsNpG7GAeECHBPT7Ro5uJltYfUQnHQDx7yT3CsDxTiH1Uz4fuMIHmVs6Ck+niDvvOXZcuQuRVY0hPUk1VWvNzg/rFDA+GxHu7j8a6puYYD0V8nyAHx3rP1lPJLlrvRFInBuCF0k1j8/FIZOKXXZNlZtOhsYVpYx6wU9/f76IedePNdSiwtmwpGq4kXuTujB8Ttn3geNR4nydF+ipGw0Y3j07OpH28+P4114fB9M0vkvdw06C9wT5kYHTzV2KN8ruZlsHHidwPTfqo2F7n1W69x8f512s2OtBks09qcXI1x906j/rHcfP8aIOFcWiaSJp/XhDesVOcjuzjr3UWZw0VEreV1mu3Gfbx8CrFRxM01O9/KS5uxxvbOuBrcbLvtrwxsWhmMbHrpbGfeK5uOXDyFe1keRh01HOPhR3e33CmhJYwEEfYHr9PsgDINZPxLieiJpG7hhR/0ijk1NPAxoZK4jSxtf0OtlmaCopqqZzpIWg25uZpNh5jS/QoeMrT3U8a7K+lXbv7KM5I+J0/Kj3g9sFTYYHQD9kdKFOUrZexDLu0jHUfPPStM4TyvNPEWi0gLsNRO5A8qG8Q553Npov3bco/SOjpo3VMx1z11yAF78lcIgnMxmUSOrYCt0CeOO+unl1FSW5iiOYUk9TfOCeoB76o5uV5YbuE3D/qpAU/V7AuQcAtgMp8e40Y2dkkS6I1Cr4Dx8Se81raZrmxtDsYAsNMdF5tUva+Zzm5FybnU36/7K6KVNT13XJKnpqVJOpUqalTKV09KlSpk6epxyEHI7q86cGlZOui6uy+M42rxpqeogACwUi4k3KenBqNKkkp01Rp6SSraHPSHxEw8Om0+1IBEvvkOk4+GTRHQZzqO2vuHWvUGUzOP2Yxkf8AfT1kwhgfIdgSuFHH2s7GeKLuUuFi3t4YsY7KMA/vY9Y/5i1dc0upif6xTRyYz5jFQrxKWcvZbckk+ZXo7WWN1QccChwFABxkkefSqe8uhFG8jdEUsfgOnx6V3cRkzK588fAULc8TH9GEQO80iRj3ZyfyrSUMVwxh8L/mq0h1IVj6MeDlozPIMtKxkYnvyToHy3+NXHFbrXKT3DYfD+dddkRBZKF2JGkfh+AoJ5p4uyBIYTiWU4B+6v2m+Vd5A6pkDG6uyfAbegCOw8tOwvdo3ujxO/qSrmedBsxG+xHXbzFD19yqUJktG0E7lOqH4d3wqy4dZ5wzbgfU+NWjMB12rk2R1K/lhNzuNj6Ky+Nk7OaUWGx0I9UELxgRnTcxmJvvAakPuI6VV8Z4ktw6qhzGm5PcW7gKOOYJUFtMx0nEbeB3IwPqRWdWa4jX3Z/OtVwq1S8yPaQW7E4+coJLGGERtcC05wPHQ2wuvgvGP0d3Qhiuz5UZ0k9c+VHvL/pQeIpHbkTGVgAmlicn7WBjFUXIVp+okmPtSsQP3V2Ax780aejSxt0/SniQM4mKNI2Oqj1girjQmem+T126U8Ajnq3lrbcp169R+yhnEZTDRgE4few3bnBv/hX0vb3U0TTIIo4TqC6tTM/jt3f1vVxmp9qPur/q/wDlSMygEnQoAySxIAHiSW2o/oNFiA3Otyo09ec1yoycjAxupyMMcBt98dfkanSSIspUqbNPST3SpUqpeabsiNYlOlpnCZzjC7ajn5UkzncourGPisJbSJUJ8NQrrFeScpWvZqhhU4AGr7R29rUPGuGTlFo97W4eP9h/XT67j5GuYe0qfLINRfyVnSqkk4pcQf8AEwZX+8i9YfEd3091d9nxeGVcpIpHmcEe8Gppg8HG67QaeuSTiUS+1Ig/xCud+Y7ZesyfA5/ClZS5gN1Z09U3/wCXWv8Ae/HS2PniumDj1u/szIT4ZwfrTWKQkadwrCnrzEq/eHzFKmXS6EucebUsYQ2NcrnTGnie8nwUd9ZbY84zR8QjvLk9oACjgDASJs7IO7Gc+fxq39Kbf/soA2dAh2+LHVjzxiqu85WlCh4x20bDIZdzjzXuqFRCypY+OTQ3CPcIo4xCJfvHQ9FtNjfJNGskTB0YZDDoR+R8q6K+fOGcQuLRibaVot90O6H3odvpRjwz0wSLgXdvq/bhP/Y38fhXmtb9l6uAkxd9vytB2pb/AFi3yESXQ9dv3j+NC/NXFYYbm2DrrcDXli3ZxhmIV2VCCxOPvAAeORjvbnizmkJWXRk5xIChBPUeFeHLFgl4b6WYMY5826ssbyDTHghh2YJXBCkbYPjV6EGnbzytIwBnGuN/C6qOdcjlO/4K6e5JCKcD1SwCkleoBxq3HUbZPfQdJOsl0zFB+rymvLZ1HJxjVpA3TuzvVtwC67XI3024/RxqGlzoxqd17icDbu3qk4ROyPeOPaSZSD35OVUeHXTVijj5HyjUgAe5/RGaiXtI4naAm/sN/VF1vthAPYQajv7b+tpxnGylfn5VY8Ka3F3Elyo0tGzBmLadWoBQwzpG2e7wqr4cpEaljlmyzMepdjlifiasLG3iknJkSZwI1XSqEjbcntCQo7+/PlXGhqBFVlwF9R/lNxWlM9EGF1tD1HkfDPxdd/OdjY6JY1WNWWNCNH2mdm1IwBxjSoPlmsqhjiQKDGkmuUqupnXCKB3qcYOe8Grbn+LEUrBWTVOgAYaTo0nqM56569aF+IvqjRQPZRsn9pie/v8AVA91bOjqhURlzb4NsrNwcOfTGS7h3mjTTfPmtog4TZdhBiNNbg+y7gLoIz6rHI8KFZb9uHT/AKREkZtmwsiowaR0Bw0rKCfWVmyD3jO2Oi5U4QLuKE+sOyt4wCRgNIWyfeBjGareXBk3AbJ0XGg5H2XBUD/UfkKoS8Ua2Jzmgkg7+dlxp+CuL2teQARt5X/ev5rUU4wslt21uVcNp0OQSoyQCSoO5G5KnwqdxGx7JZXaUCTfUF3JRtOpVAXAYjG3UeQNZasU9g0jWvrxSA6oDnBPeUx7DYyc+Xwoz4HzjBfhUWTspgyF4XUayUOSqluozjcZOPfV+mq4qlvO0oXW8Pmoncrxjqrbi5CrgYGpGXHTdWVlwO/bV7smrY9ar+LwL2UjlRqC41YGrGVyAT06DauqG41s/quqq2kaxgtjqwH3c7DxxV0YKGHIulf3ZjRdKh5JG0opJVehLMxG+AAelRhun1BHTfBJZNXZDGMAF98nfbeoXcoV0LB8KWwURpNiNwyoCw9+O7zqVrdNIxIjdIwAFLjSzt9ptB3VRsBnB65HSo7qX3V6X90Y0XSA0kjhEDEhc4LMzY3ICqTgdema8bi3DqqXCo2skeqGC5AJBAYkqcDxNK8bDRswYhWO6qz41KRuqAsBv1APTfrXrY27XUysoZIoQSC4KtJIwK5CN6yoFJ9oAknptvEu5TcqbW84sAq5jNYxu8TdtEoGIXPrAlhsj/T49DXbw/m3tI/WRVmLhFhDkHU2NmZ1GQNySB0FT41GwKQ6SdUiFjjKBEYOdR7s4wB3k1w8a4YtxJCjI3qFnMo2wdJVQrjq2SDjypiA7KZpMYsPYoiFy4aNXVdTlwdBYqFUZz6w37h8a5Lrla1kbU0K578ZXPvCnBoXv+OT2ciPIpmhhQr2rkIdcjDvJ9fZcfmK5G9MNvrK9sEION42x/mwagGOGhXYATbelkaR8rWq9II/iM/jXVFwqFfZijHuUUO8M50Eo1RvHKv7J/h0+IoiseJpKPV2Pep6/DxpODhkpdmG7L3/AEdfur/lH8K5LngVvJ7cMZ/wgH5iu+lULkJFoOoVAeR7X7jDyDtj8aVX9Kpc7uqh2Mf9o9ll3pF5XF1b9qraJbdWdTjIK4yyHHjjas84Txe8s4klaJuwkGoNjUhHjkeya2bisWu3mX70Ug+aHFVfovPa8MtwegDIR+47DBFDuNV0lCGPjbzcxsQinA5HPa9hOBlA55ytJ1/WQaj5aT8jsarbm4sW9mKZfcy/92a0rjXo3sp2YtCEfJ9eI6DnxwPVJ94oV4p6IxGpaG6cAfZkUN/qBH4VQpftPSPIbIHNPv8AgtKA5u3sf1QRxIwaT2ayZx1crj5Ab/MVrnoys+z4Xb+LhnPvZzj6AVlXGuUriCF3Z42VRuRqBwTjoR51s3DJ0tuHxO2yRW6MfcIwT8z+NUPtTVsngiZCb3d820+VCI3kLjiwQPwc/wC+8Rx7P6U3zydX1qphuna5uImb1I5AyoFRF1EY1sEVdTYzuc9fjVlyZG3YNK/tTyvLv1wx2/DPxqsmXRxKYffjVvliudKbTSs/6j/zYH80TMdqeAnr+Nz+iK7M/q191XfArtUZgxxkdfdVDw8/qx/XfVjwvhM9yW7ELpQ4LMcDV4D4VSpqaaaocIhpe98BW66sgpqcGcnvYFhck6oY9KFwHhyPtTpj3ANQS42PuP4VoPpD5UuVt11quA4bUpyNgcqfA+FAAFbbhFNJBC5smpN8ZQZlZDVvc6G9gAMixGq0H0ccVEdpET0IZCT3EE6T7s7fGhbhsp7a6B1etKGOnJ+9swHdvRxynyMjcOZu1bCnYKR1yCxbI2znYVS8a5LZJVe1OZX2GTjVjqrjoQR31VZwxzRIOYG5OPW6FfxuI9m4tIAsCcdLXsruzmW4hyEk1rs6iNyD4HONs0Pca4CjneOQMOh0Orj3NilwXmBopiCDFOmzxP18x+0PMUbx8z20y4lGk+Yz8mFAzC6B92Xaemy0naiZmbPaUA2/H+IQr2WTcQgr6sw0yYVgdKud8bY3z5UTp6WQP7SyuB46Srb+WcZrqultn9h9XkRn5GuD/Z6eH1NWG8cki7rxn3VF/wBnaafvMuPhePF/SuZEEVpBNHcSsI0aVVCgscZyCckZH491daejIkBpL67MxwWdZMLq8QpGevnVXwu0EvGIEHs28bSt3jW2y5z7x8q1pYAqaiMnHf8AhQ7iXFKqZzBE7kAbzH8vgXVGPh8FM5zbc2bIB0cVs91dOIRD7Ljs58eTdCfnRBypzxFdahGWjmT+0hkGHXHU47x5j412XNwEUs3T8/AUMXnKkPEJBNMGUqdI7NtBZe9XYbkUuHfaSZrT9UOZvXe/5qvVcJjfmLuuVrxj0h2UL4luFZ+mmMGRvdhKjwr0gWVw2hJwr9NMgMbfDVVnwjk+C3XEMUcfuUEn3sdyafi3KUNwhWWKOQeagEeYbqD7jRL/AOjlDr9geXzF/ZVP4PHb+vKyjnLjv+0LoqD/ALrbsVUd0ko2Zz4gdB5e+uHsFxjSMeGBRDfeiW4hkUWMgZGbeKY40gndlcdQPn76nzfyRNYRq7Mrqx05XIwx7sHu86tMqPrf5kZuPa3mFaYxlOBGf9oHnhEbmSFjCy760OOnXIHUVpHLXF7uS3hmEDSFhkSJ6gJG2dJ6dD5GgXl/gB4hdrbjIiTDzsO5B0QHxPT/AMV9Bz2EcUaCLAUAKFHQKBgADuwKN05LcFCq51z3NRroqJeLX7gYhhi8dTFjn3Cn7S//AL23/wAjfwqzpVZ5R0QjO5Krdd//AHtv/kb+FNVpSpWHRPy+J91W0O+iZuya+tG9qCckf+nJuCPiD9KIqDOYpG4dfx8SQExOBDdKPuHAWTHlgfEDxqnxam7eDGrchd+EziKblOjsLQ7+PDZ8fxqn41/Yn3j8avY50uIVeJg6MAysDkEe+qviFuSjKRvj615TUxdlUh9sEg/qt1G7mZZZ7zXFqspx+xn/ACkN+VV83FpeJQQW8atHbIkYmc7GR0QZRB93IO9EN1BrRkPRlKn4jFcPoufXCisN4+0TfyP/ANq0bQDECB3muwenMNfPGEqeNr5Tz6WJt1tt8rtjjCgKowAMADuA6ChfmFdF/bt3OjIT5jcflRdcRaXZfAkUK88riOGX+7mX5N1/AVV4e7lqADvce4/VH64Awcw2sfY/orrhTeoR4GrThfF5rVmMJUqxyyMNs/eGNwaoeD3iF2QMpOM4BBOPdVtXT6mWjqHOj32OhXKaigr4AyXbQg2IK4fSBzlcNbASBArOFCrkbkH1iTnON9vOs6or9IX/AA0f/rL+DUKVtODVUlTCXvtrsg7KGKileyK+2SbndF3o9lmlWaJJXRg2kEEj1CucNjqBg1YlJrTi1mJXLLKxUscnOVOME7jB7q4vQ/IBd3SnqUQj5nP5VdelmUJHayfainWT/CCM/lVP6mVlW5hdi+noh09BA6BxawB1jnxuc9ET8wcq294oEyesvsyL6si+5vDyO1A/EuT7223jxeRjw9WYDzB2b4VpqyZAI7xn5709HJaeOYd4LJUtfPSn+W702WMRcdi1aXJicdVkBQj51cWt+2Mg6l+Y+YrROI8IhuBieJJB+2oJHuJ3FCvEvRXa6Xa27WGTS2kJKQpbGwIbOxPnQWo4OHDum/mtNTfaW3/I31C5/RjH2kl5dH/mSiNf3EHd8SK0e9mzgD31mHI/OFnaWaW87mCaMt2iyKwOssSSMA5HSr2X0lWGDi5UnG2z9cbfZrB10VS6eVrI3WJAGDo3ARRkjHAOLhfJ9SvXi93rk0jouw9/eavbGHs0UeH49TQxwmZJHjbIKtgg9xzuPrXrzZxG8idTbPb6NO6ygg6vHUCABXKaBznMpmY3zjKkHAAvKLzet4/SvezlLE5PSg/kbmV7227SRVVg5U6c6TjvGelFCyYQ+LH6Vw5poKgsmJ7t7i6VmvYC0aqu5k5hS1ie4kPqp0A6k/ZUeZNZDzR6Rb24jEd2ujo0ahNKnPsksTuQD/4ov4pH/tHiq253t7MB5AOjTt7Kk+Qx9atuK8sh1KkCRD1VgM/17qOcNro6HEuXP7xzgA6eF7ZPgQFVmh7bI+7gLq5D5YWytFXIaSTEkrg51MR0BHVQNh8T30R1lHD7ibhtzbpDIWt7iYRmGTLBCxHrI3UdenzzWr16BSzsnjD2aLI1cL4pCH5ulXVZWmvO/Tu8a5adWI6bV3cCRhVmkA5V4IovAUqoiKVcex/7FWfqR/YFXVCeBXVkdQysCCpGQQeoIr3ktXUAspAPfXlRHBQbIQbBwm94W5bh57e2Jy1rId1z1Mbf15g9av8AhPpPtLhuzlDW83fHMNBz4BzsfpVpmuDjHAILpdNxEr+BIww9zDcUCruCxVIJb3Sfb2Rul4xJFYSC4+VwcVjCzNgYHUb52O9C3JM3Y311Gegl1/4ZB/MV13PI91bb2NwZEH/IuDkAeCP3fShmPiMycRJlhaB5ItJVtwWXvU94oEeF1FPG9rrHAz4gg/hdamg4hBNK3lPgRvkWWpcb4HLvMqEpgEnv8M464oA51Ia2kTwGr4gjArRbH0kJ+iFXX9aq6dPc3dqHl3kVk8+b+47GP+yVtUzjpt0QHz/rpURRwtlbOx2Bk+H76dUSFbP2L4pm22Hj4f5VvFyhHLwxLm1j7G5iQSKy6svhQXVgxOc7kfzqw4NxETwRyj7S7jwYbMPnmjjhdkI7fBGFVdx0wMdPlWd+jjhk1xCyQgYDu2pjsFLnHTrk5oTTsl4iZA3NnXBJ+6b3ydrjChDWxcPN5DYEaAanaw8lXekRwLePP96v0BoRjn1ewkj/ALqE1qnNvItx2SO+grFIsh0b4wftA93nU0xjI7/CjTamfhEDWFoPMTm+F1pp4+JzSOidawGC3O/igPka7aK+ckNGTFkahpPqso6Hr31f83mS4R9Qc6oxpJUgdcjuxjPf510CwL8XswAD2qsnrbj1D2hyO/YEYrTOebpYIkd1JGor6oyNx0PhV+jijqyKp5N3bA4FkG4hWVFLK6maBYbkXJ5vXCqeVbgvZW5b2uyUN+8owfqKtc0Jch8UjkNwibFHBKdyhs4we/p+FFtaRtrYWJeHBx5hYp6cVHNPTprrzltUY5ZEY+JUH6kUO8/cKU8NueyjQMI87IM4BBbGBnOKJ6RqDm3BC6MeWkHos+4FcK1tCyEaezXcdxA392CDVJZWo4jNJcXGXhDaIkLEA49pzg9/9dKtebeRFtobi4tblrZNLM8R3jJIxhPukk4Hvrx5OmVrGHTjZSp8mDHI+ufjWMqqV1FzPvlxsDuBqVsaapZVAW21Vt6JtrKROhjuJFPyU/nRlPNoRmPRVJ+AGaAbXht5bSyz2HZzJMdctvJ6ra+9kbvz+fSum45p4kUYf7L05BBLSjSARuTWTrKZ1RUukY5tnG5BcAR1FiQURjkDGBpBx4Ln9HXEAltJMykyXMzysw7/AFiAPgdXzoml4/lSAuCRsc1nvDriSytorcp21y7MIoY/WJ1HbOO7Of6zRpwz0T3twmu9vDATv2NuBsPBpPH5++jruENqZnS4tfBufSyr/Udm0NQ9BAbzi1rDGNYti00pG+nA9UHzzp2861LNdfJ/J1rw+MpbIQzbu7nVI5H3m/IYFdHGLLHrr0PX3+Na6ha2BgiWe4gwy/zRtsqynqNPRJB7p6VKmpJ093xsvFoK7+P8BVYDTUqsNY1gs1U3yOkN3G6lT1HNODUlBSFZbzTcTcRuStuI1jtJNKyNnU0n2wD93I6Y7vOtGuOKxLkNLGrAHYuoOcbbE5oW9FFmknD9TAM/bS6j35yvWs/x2vNHThwF7myP8EphLKXHbRDq8p3ExxPOFQ9UhByfLJ/nR3y1yosKqqppUdF7yfvMe+iK24aB7CAeeMfWrAIIhk7msDNXT1TbHuM3Ont4+62HKGm5Nyh3n3iYteHTnOGKEDzd/VUfU/KgnkuR7a3he3cBjGNW2VbO5yPfXp6Qbv8ATbpbVTmOAGWdh0DaToTPjihrlrj0qWqIltLLjUAwICn1j3nw6UUoxLT04lhNnEjBt/TY2vfra/rdNHDBUPMdQLi2CL3uDtbPh8Ix5r55uuxVX0aZZFjIQFSQx7yc7bV5XNwI1269AKGuJ2l5eJoeOOCPIYksWcEdCMdKa2v2adLfJlYD9ZJ0wB0yB31YmdJWNb2rgeS5IGnxj5V2jp4aF7uya4c9gC69zrjOd+llYcb4pJBHDdx4EsEocbZBUgqwI8CDvRBxz0iQ3sIHaxqMZxrGc4yM5xQvzqC0cUK9ZZEQD3sP4UeNyLYnraxHAAzpx027qvcNpH1NLZruUXOPD9hDOMV8VFWBzmcxsPcf73WbcK5kjteIxTI4ZZR2Uyrv6pI0v8Dg/CtoqtsOX7aD+ygiTzVFz88ZqwrUU8JhZyE3WMrqttVL2gba6lSpqerCpJ80hTUIekrmhrS2CR7S3BKK/ci4Gts9M4OB8+6oPcGAkrpGwyODRuhfnrj/AOm3P6PGc29u2ZCOkkw7vML0+flVKkUsLF7V9BbdozvGx93cfOp2Fqscaqu4658SepqN7I5KRQgtNMwRFHXJ2z8KzUshnfnN9lsIYWwR26bq54Nz0jbTAwup0lt+z1eAcdD76Jrri2IizyfqwMkkjGBv176POUOQILTh62siJLqGZdahg7nqSCPgPcKppfQXw0za8ShMg9iJD2W3dgjVjyzVWbhUTnAjHpf26KTKp1shVfob4AZnm4nOmGlOi3DdVhGxYDuz0z5N41q9QhhVFCoAqqAAAMAADAAA6Cp0UaA0ABVybm65p48b1FzrQqe8V1Mua43XBrq0qs8W8ih6nzXvfw6XPgdx+dc9Ewbi6AubykgqWaalmlTqKrKeoilVtULqVCHM95Pc3S8PtXMfq67iUdUjPRRjvP5ii4UM8mygX/Ekf+2MqMM9TDpwmPIZHzFA+PVclJRPkj108r7oxwenZPUAP0GVFPRLYiMroZ3x7bO2rPjtgfShzhN8eC3bKdX6LKQQTk6HG2D/AF0xWrVx8Q4RHMCJFBz5A594OxrzGl4s/vMqiXsdrnTxHRbt9OMFmCFzj0mWWjJuIht3nf5DNDfFvSDJdZj4erEnZrl10xoPFAd2Ph+FPe8m20DArDGcjqUB+hyKmzKi74VVHuAA/AUTa2mfZ7eZ/QOIt7AZ9SuNnjBsPJUPEIUsbGUqSzsDl23Z5X2yT8TXZy9Y9jaxRnqFGf3jufqaqYmN/crJg/o0B9TP/Mk+9jwH9daJ6nWvIAjJ717u89h6D8bI1wqC15dtB5blcnFJdMZx1O1UHIVsOx7TG7E5PeTk9T7qtOYJcIT4Ix+Qrx5Kh02UX7Wpvmx/KptPZ0DrfecPz/RWXDnrG+DT+SSxdtxm0j7og0p+A9X/AFBa0+s85Ci7TiN7P3IFhU/HLf8ASK0KtzwqLs6Vg8F5hx6fta556YT0qVKiaCJU9NSplK6evK6tElQpIiup6qwBB+Br0p6YhSBQDxf0XBcvYSdkevYuS0R8geqfWr30T+j2SKaS9vVXtfYiUHUFX7Tg+J6fOii0tjI4Ud/0HeaLIogqhR0G1DqiONhu0ZRuiklkaQ83aFOlSpVURJKlSpUkkq85o8jzr0pUkxFxZVd1baxjoe4+dVMtuynBB/rwNEc8XeKaCTuNWWTFoQ+WmD3ZNihwQN91vkaVFdKpfVHom/h4/u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90" name="AutoShape 8" descr="data:image/jpeg;base64,/9j/4AAQSkZJRgABAQAAAQABAAD/2wCEAAkGBhQSEBQUEhQWFRUVFhgYGBcXGBgXGBwUFxQVGBUVFxUXHCYeGBwkGhcVHy8gJCcpLCwsHB4xNTAqNSYsLCkBCQoKDgwOGA8PGioiHyIsKS0pKiwpLiwtKiwtLi0tLSoqMiwsKiwsLC8sLCoqLCwpLCwsLCwsKSwtLCwpLCwsLP/AABEIANAA8wMBIgACEQEDEQH/xAAcAAABBQEBAQAAAAAAAAAAAAAGAAECBQcEAwj/xABHEAACAQMCAwQHBAcFBwQDAAABAgMABBESIQUGMRNBUWEHIjJxgZGhQlKxwRQjYnLR4fAzU4KSohUkNEOywvFzk9LiFiVj/8QAGwEAAQUBAQAAAAAAAAAAAAAABQABAgQGAwf/xAA3EQABAwMCAwcBBgYDAQAAAAABAAIDBBEhMUEFElETImFxgZGhFAZCscHR8BUjMlLh8TNiohb/2gAMAwEAAhEDEQA/ANEp81EGnowsupUqbNPTKV0qempUk6enqNPTJ7p6ouZ+Yzb9nFAna3U50wxfjI/gi9Sf51cXNysaM7nCopZj4KoyaDOXr9Ybe44zd7PcZEKn7FuCRGiA97Yz57edc3utgLvEzmyVY2fC4OGhrm7cT3jDMk8h9VP2Y8+wo6ADc/ShXiXP93esVsk9TOO2kGE/wJ3/AByaqVWXiUvbXWRCDlIc7b9GfxJ/ratH4LwZYkBKgHGwxso7gB40DquJdm8xQC7tydB/laqk4SOQTVOh0G5/QIHtvRpLP691NJKTv6zFVz5LuQPlXLfejuBSRoZWHdqP0P50fcU41g6Yz06t+QqquL53GGOfgPxrPT8Rl5sSOuPZaWnoI+XMbbfKALnhs8UbxxyNJGww8EpypHcV8GBAINaF6JOZDPZ9hK3663Okq3tGL7DY67ezVLxSHYN8D+VD94kkTrc250zxbjH2lHtIw7wR3Ub4fxIyAdp7oLxTg7S09lgjNuq3UGnzVTyzzAl7axzx7ax6y/dce2h9x+hFWoNaLVYkgg2KlmnqNPSST0s0s0qZOnp6jmnpk6enpqVJPdPXpJAVAJHWvOpSSkgAnao5Uk1Kmp6dPdKlSpUydV1KmzT1bQ5PmnqNPmmSUqVNSpk4Keq7jfMMFnH2lxIEXu72Y+CqN2rrvbxYonkc4WNSzHyUZNYZbQTcWu3nlOBn1c7iOPPqoo8f5moOOwV+jpDUutewGpV9zr6Uo7q1kgtopv1mAXYBRo1AsAuT1Ark5j5rh4i9nBArJBbxZaNxpPaL6oUgbEABd/M1TcbhhjcxxamKnDOx2yOoCgfCqlbvsZFlHccMPFTXGeFxjLmnNlpY+HxQcr9gbm61ngFsNUYPecn8auOL8X6oh97fkKziDi18+Ggt3AI2Z205BGxHTbFPo4l/dx/+5/OsV9I8AgvaCTnIWgdXQF4JBIAxhFdKhRuKXkW8tu+nxjIf5jc/hXtac6xNsXAPgwKH67VUdwyYC7bOHgbq7HxKB+L288K94gP1Z+H41TVZR8SjmQhXXJHiPxrwXhjd5HzrpTO7FpbJg33Uph2hDmZXX6LbowXlzaH2ZFFxEPo4Hht/0itPrFr/AIs1txK1e2VZZQjoYy2MgjYEjptmiM+k66hw91YqkOQGeOXUy5OAdJO4rW0VYx0LO0NievnZef8AE6Fzal/Zi4Wjg1LNeaOCAQcggEHxBGQalmiiCKVPUQaemT3UqVNmlTJ1IGnqNLNJOpU9Rp6ZPdPSpqemTpU9NSpJ1W5p6gDUqtocnp6752i7Lb2sfHNV+ag13Nsujm8u909PTUqdRQv6Ubgpwm5I7wi/BpFB+lC3IUAW0yOrMc/AACj3mnhH6VZTwDq6EL++N1+oFZ96PbwG2MTbSROwdT1B37vhj51wfgrQ8JeOR7d7oGc7nPjXPex5jb3Z+Iq35gseyuZF7s5H7rbj+FVVy2EbPgatOsWHyWpfZ0Z8lufJzh+H2pYav1K9R4DH5VaNwmBuqlfMVlfBOIcThWytbcxyGZMxxFcMqbnLOdtOM75okn4/xO1/4uwm0jq8QEqY/wAPT515dNwWtikc9liCSbX8fT4VNtTGQA7BRY3KaH2HP41XX3IIf21jf95AT8+tcfCPSRZy9Zlif7r5Q/6hRDHzXHjIbWPEDP1qs180brPa9p66j5CmQCMEFBl16J4D/wApV/dZ1/jXOfRVH/8A0/8AeP8ACjSbnD7qfPFVt3zM+MnSg8T/ABNWDVVujHk+f+7/AAmDGbhU9lyJBajtNCqwzpYku5J7gScVV8eH6RJDYoRruHXV+zCp1Mx/y/jXjxnn5CdMJNxL0AGdA8yfD3fOhm3sw7O87apmOWYHGnwVfDFF6Kmnc4S1RJt+98281Wme3lLI19CogUBQMAAADyAwPpT1j3CObruzI9c3EI6xucuB4o/WtV4TxWO5hWWJtSMPiD3qR3EHatfHK1+izE0D4j3l204NRpV0XBTpVEGpUySelTU+aSknFPTUqZJSpUwNPTJ7p6VNSpKSrKWabNPVtD1IGlUafNMkpU9Rp6ZOvO5uVjRndgqqCWY9AB1NYXzTxH9IvGurOMxePrYaQj7eBspI7vzrQvSXBdTLFBbwvIjktIVG3qkaVY9AOp38qz7iPC57eZYpdKtpDlVOrSp6Kx6ZPkao1Mjh/TtujPD2Naee/eOgVfxDmX9IC9rtIgwSRgkeB8Tnvr05c4C/EblIIwezyGmcDZYwd9/E9B4mvC84hCJoiwDiOQa9sjT3gnv8cVq3L3E4EwbRotOclUKjPkyjfP1phM6SO2i0Anc8chtZdnN1u1nc2fEYVLR2o7KZF3Itm21Ad+n8hWl8K4xDcxLJBIsiMMgqc7eY6g92DQ5BxiJxuQpxurfUeBofuPRnYySNLGJImc5bsJWjU/4V2G/hVLLcFcpIeY3ah708X0EssFvDGkkyEyzMigusYGArMN98kkH9nxrO7WzAAaCR4/3GOM+YreOFcmWlshWKEDV7TElnb3udzQTzZ6PlWQvbns2bfH2G8QVHQ+Y+VTw9vKNfxUOyc3KC4pbs7C8ceWB099c95wgEF55ZJMfeJx8hXVNHJE2mZDG3dn2T5q3Q11JKGGD8vGq9uQ6W8hZLVc9kyKoCqAPFfz8aV3w8P6yHS3iOh9/8a8oeFf7xHH2pijlbSHxqCuemRkbZ86Jrn0b38W8bxTDwzoY/BtvrXRsbnd5uVxfMxh5XYXDynwa0nfsbqSeOc+z64Eb+Gg42Pkf5VqHLXK8VijpCzkOwY6znBAxsB0/8VkHFLSWMabqCSLwfGVBHeGH8a0D0cc4m5Q28zhpoh6rf3kfTPmw7/wDzVyBwvyuFih9WwkczXXCN6eo5p6uIbdPTimpUk6lmnqNODTJKQp6jT0ye6elmmp6ZOnpU1KkkqynqOaeraoXUqVNQ9zDzvDasIgGnuD7MEXrPnu1Eez+PlUHuawczjYLoxjnnlaLlEQNSxQQnD+MXu7uthF3JGNcp/eY9PmPdXoPRIp3lubuQ+Jlx8sUCn4/Sxmzbu8gT86ItHwiZwu4gI0ArIPSTbLPxMRxM4bs17c7aQoHqKO/UR1z5eFFMnoqRd0ubuNh0YS538xQVYWbJd3aSuZJRNpaRurDHqk1WPG4KpjmxghwzkfKJUPCXRztLzcHp+CuuB8Jjji0hBpPcRnOO856moXXKNs5z2ehuuqMlDnx22q3jTAAHdUqyLqmTtC9riL+K9DFNEWBjmggeCoV4Pdw/8PeMQOiTAOPn/Kva355ubRx+lRYX+9hOV69WQ/yos5e5ZN3G0hl0AMVCqATt3t4VW86csNaqjGQSRuxTBGCCRnBHeNq2NNHXMaO1c13Ub+9rXWJl4hQvfyxNc0XsHY5fOxN7Ix4JzFHcxh1ZdxnOdiPEZ+o6iqvjfEw7DcBRsCSBk953rOuTrkW9xcwlsRKnbDJ2UbavofpXFFaf7RmeeUHR0iUkgCMH2jjvP8atOkihZ2x0XdjJJH9k0d79ERc6ccSG3KYV5ZBhE2brsXI7sUCBHiRTr1dAQd+vnVxxLkmNELISrAHBDE/Q91eFjy5eXFokqQmRXYr6ntAq2DqTrjz6VFs7apodHkeSrVbDTutKQD5pcZt5olKXETxk4Kv1XPcVcbGtn5W4n+kWUEp6tGur94DDfUV2R2g7JY3AcBVUggEHAA6GvS3t1RQqKFUdAowB7gKIxQ9mTbRZuep7YAEZC9HUEEEAg9QRkH3g7GqOLkm0S5S4ji7ORDkaGKqSfvINj7qvKeupaDqq7XEaFKnFNSp0ylT1HNKknUqVNU40JIA6mmUkwNSqU9uU9oda8wabXIS0wVKnzUQaemT3UqVNmlTJ1WUqbNJmAGTsBuT5DrVtD0Nc68wSRBLe1Gbm4zpP93GPblPu7qn6OuWEhDHTqY7vM27u53I1H7Pl/GuLkhDd3FxfsNpG7GAeECHBPT7Ro5uJltYfUQnHQDx7yT3CsDxTiH1Uz4fuMIHmVs6Ck+niDvvOXZcuQuRVY0hPUk1VWvNzg/rFDA+GxHu7j8a6puYYD0V8nyAHx3rP1lPJLlrvRFInBuCF0k1j8/FIZOKXXZNlZtOhsYVpYx6wU9/f76IedePNdSiwtmwpGq4kXuTujB8Ttn3geNR4nydF+ipGw0Y3j07OpH28+P4114fB9M0vkvdw06C9wT5kYHTzV2KN8ruZlsHHidwPTfqo2F7n1W69x8f512s2OtBks09qcXI1x906j/rHcfP8aIOFcWiaSJp/XhDesVOcjuzjr3UWZw0VEreV1mu3Gfbx8CrFRxM01O9/KS5uxxvbOuBrcbLvtrwxsWhmMbHrpbGfeK5uOXDyFe1keRh01HOPhR3e33CmhJYwEEfYHr9PsgDINZPxLieiJpG7hhR/0ijk1NPAxoZK4jSxtf0OtlmaCopqqZzpIWg25uZpNh5jS/QoeMrT3U8a7K+lXbv7KM5I+J0/Kj3g9sFTYYHQD9kdKFOUrZexDLu0jHUfPPStM4TyvNPEWi0gLsNRO5A8qG8Q553Npov3bco/SOjpo3VMx1z11yAF78lcIgnMxmUSOrYCt0CeOO+unl1FSW5iiOYUk9TfOCeoB76o5uV5YbuE3D/qpAU/V7AuQcAtgMp8e40Y2dkkS6I1Cr4Dx8Se81raZrmxtDsYAsNMdF5tUva+Zzm5FybnU36/7K6KVNT13XJKnpqVJOpUqalTKV09KlSpk6epxyEHI7q86cGlZOui6uy+M42rxpqeogACwUi4k3KenBqNKkkp01Rp6SSraHPSHxEw8Om0+1IBEvvkOk4+GTRHQZzqO2vuHWvUGUzOP2Yxkf8AfT1kwhgfIdgSuFHH2s7GeKLuUuFi3t4YsY7KMA/vY9Y/5i1dc0upif6xTRyYz5jFQrxKWcvZbckk+ZXo7WWN1QccChwFABxkkefSqe8uhFG8jdEUsfgOnx6V3cRkzK588fAULc8TH9GEQO80iRj3ZyfyrSUMVwxh8L/mq0h1IVj6MeDlozPIMtKxkYnvyToHy3+NXHFbrXKT3DYfD+dddkRBZKF2JGkfh+AoJ5p4uyBIYTiWU4B+6v2m+Vd5A6pkDG6uyfAbegCOw8tOwvdo3ujxO/qSrmedBsxG+xHXbzFD19yqUJktG0E7lOqH4d3wqy4dZ5wzbgfU+NWjMB12rk2R1K/lhNzuNj6Ky+Nk7OaUWGx0I9UELxgRnTcxmJvvAakPuI6VV8Z4ktw6qhzGm5PcW7gKOOYJUFtMx0nEbeB3IwPqRWdWa4jX3Z/OtVwq1S8yPaQW7E4+coJLGGERtcC05wPHQ2wuvgvGP0d3Qhiuz5UZ0k9c+VHvL/pQeIpHbkTGVgAmlicn7WBjFUXIVp+okmPtSsQP3V2Ax780aejSxt0/SniQM4mKNI2Oqj1girjQmem+T126U8Ajnq3lrbcp169R+yhnEZTDRgE4few3bnBv/hX0vb3U0TTIIo4TqC6tTM/jt3f1vVxmp9qPur/q/wDlSMygEnQoAySxIAHiSW2o/oNFiA3Otyo09ec1yoycjAxupyMMcBt98dfkanSSIspUqbNPST3SpUqpeabsiNYlOlpnCZzjC7ajn5UkzncourGPisJbSJUJ8NQrrFeScpWvZqhhU4AGr7R29rUPGuGTlFo97W4eP9h/XT67j5GuYe0qfLINRfyVnSqkk4pcQf8AEwZX+8i9YfEd3091d9nxeGVcpIpHmcEe8Gppg8HG67QaeuSTiUS+1Ig/xCud+Y7ZesyfA5/ClZS5gN1Z09U3/wCXWv8Ae/HS2PniumDj1u/szIT4ZwfrTWKQkadwrCnrzEq/eHzFKmXS6EucebUsYQ2NcrnTGnie8nwUd9ZbY84zR8QjvLk9oACjgDASJs7IO7Gc+fxq39Kbf/soA2dAh2+LHVjzxiqu85WlCh4x20bDIZdzjzXuqFRCypY+OTQ3CPcIo4xCJfvHQ9FtNjfJNGskTB0YZDDoR+R8q6K+fOGcQuLRibaVot90O6H3odvpRjwz0wSLgXdvq/bhP/Y38fhXmtb9l6uAkxd9vytB2pb/AFi3yESXQ9dv3j+NC/NXFYYbm2DrrcDXli3ZxhmIV2VCCxOPvAAeORjvbnizmkJWXRk5xIChBPUeFeHLFgl4b6WYMY5826ssbyDTHghh2YJXBCkbYPjV6EGnbzytIwBnGuN/C6qOdcjlO/4K6e5JCKcD1SwCkleoBxq3HUbZPfQdJOsl0zFB+rymvLZ1HJxjVpA3TuzvVtwC67XI3024/RxqGlzoxqd17icDbu3qk4ROyPeOPaSZSD35OVUeHXTVijj5HyjUgAe5/RGaiXtI4naAm/sN/VF1vthAPYQajv7b+tpxnGylfn5VY8Ka3F3Elyo0tGzBmLadWoBQwzpG2e7wqr4cpEaljlmyzMepdjlifiasLG3iknJkSZwI1XSqEjbcntCQo7+/PlXGhqBFVlwF9R/lNxWlM9EGF1tD1HkfDPxdd/OdjY6JY1WNWWNCNH2mdm1IwBxjSoPlmsqhjiQKDGkmuUqupnXCKB3qcYOe8Grbn+LEUrBWTVOgAYaTo0nqM56569aF+IvqjRQPZRsn9pie/v8AVA91bOjqhURlzb4NsrNwcOfTGS7h3mjTTfPmtog4TZdhBiNNbg+y7gLoIz6rHI8KFZb9uHT/AKREkZtmwsiowaR0Bw0rKCfWVmyD3jO2Oi5U4QLuKE+sOyt4wCRgNIWyfeBjGareXBk3AbJ0XGg5H2XBUD/UfkKoS8Ua2Jzmgkg7+dlxp+CuL2teQARt5X/ev5rUU4wslt21uVcNp0OQSoyQCSoO5G5KnwqdxGx7JZXaUCTfUF3JRtOpVAXAYjG3UeQNZasU9g0jWvrxSA6oDnBPeUx7DYyc+Xwoz4HzjBfhUWTspgyF4XUayUOSqluozjcZOPfV+mq4qlvO0oXW8Pmoncrxjqrbi5CrgYGpGXHTdWVlwO/bV7smrY9ar+LwL2UjlRqC41YGrGVyAT06DauqG41s/quqq2kaxgtjqwH3c7DxxV0YKGHIulf3ZjRdKh5JG0opJVehLMxG+AAelRhun1BHTfBJZNXZDGMAF98nfbeoXcoV0LB8KWwURpNiNwyoCw9+O7zqVrdNIxIjdIwAFLjSzt9ptB3VRsBnB65HSo7qX3V6X90Y0XSA0kjhEDEhc4LMzY3ICqTgdema8bi3DqqXCo2skeqGC5AJBAYkqcDxNK8bDRswYhWO6qz41KRuqAsBv1APTfrXrY27XUysoZIoQSC4KtJIwK5CN6yoFJ9oAknptvEu5TcqbW84sAq5jNYxu8TdtEoGIXPrAlhsj/T49DXbw/m3tI/WRVmLhFhDkHU2NmZ1GQNySB0FT41GwKQ6SdUiFjjKBEYOdR7s4wB3k1w8a4YtxJCjI3qFnMo2wdJVQrjq2SDjypiA7KZpMYsPYoiFy4aNXVdTlwdBYqFUZz6w37h8a5Lrla1kbU0K578ZXPvCnBoXv+OT2ciPIpmhhQr2rkIdcjDvJ9fZcfmK5G9MNvrK9sEION42x/mwagGOGhXYATbelkaR8rWq9II/iM/jXVFwqFfZijHuUUO8M50Eo1RvHKv7J/h0+IoiseJpKPV2Pep6/DxpODhkpdmG7L3/AEdfur/lH8K5LngVvJ7cMZ/wgH5iu+lULkJFoOoVAeR7X7jDyDtj8aVX9Kpc7uqh2Mf9o9ll3pF5XF1b9qraJbdWdTjIK4yyHHjjas84Txe8s4klaJuwkGoNjUhHjkeya2bisWu3mX70Ug+aHFVfovPa8MtwegDIR+47DBFDuNV0lCGPjbzcxsQinA5HPa9hOBlA55ytJ1/WQaj5aT8jsarbm4sW9mKZfcy/92a0rjXo3sp2YtCEfJ9eI6DnxwPVJ94oV4p6IxGpaG6cAfZkUN/qBH4VQpftPSPIbIHNPv8AgtKA5u3sf1QRxIwaT2ayZx1crj5Ab/MVrnoys+z4Xb+LhnPvZzj6AVlXGuUriCF3Z42VRuRqBwTjoR51s3DJ0tuHxO2yRW6MfcIwT8z+NUPtTVsngiZCb3d820+VCI3kLjiwQPwc/wC+8Rx7P6U3zydX1qphuna5uImb1I5AyoFRF1EY1sEVdTYzuc9fjVlyZG3YNK/tTyvLv1wx2/DPxqsmXRxKYffjVvliudKbTSs/6j/zYH80TMdqeAnr+Nz+iK7M/q191XfArtUZgxxkdfdVDw8/qx/XfVjwvhM9yW7ELpQ4LMcDV4D4VSpqaaaocIhpe98BW66sgpqcGcnvYFhck6oY9KFwHhyPtTpj3ANQS42PuP4VoPpD5UuVt11quA4bUpyNgcqfA+FAAFbbhFNJBC5smpN8ZQZlZDVvc6G9gAMixGq0H0ccVEdpET0IZCT3EE6T7s7fGhbhsp7a6B1etKGOnJ+9swHdvRxynyMjcOZu1bCnYKR1yCxbI2znYVS8a5LZJVe1OZX2GTjVjqrjoQR31VZwxzRIOYG5OPW6FfxuI9m4tIAsCcdLXsruzmW4hyEk1rs6iNyD4HONs0Pca4CjneOQMOh0Orj3NilwXmBopiCDFOmzxP18x+0PMUbx8z20y4lGk+Yz8mFAzC6B92Xaemy0naiZmbPaUA2/H+IQr2WTcQgr6sw0yYVgdKud8bY3z5UTp6WQP7SyuB46Srb+WcZrqultn9h9XkRn5GuD/Z6eH1NWG8cki7rxn3VF/wBnaafvMuPhePF/SuZEEVpBNHcSsI0aVVCgscZyCckZH491daejIkBpL67MxwWdZMLq8QpGevnVXwu0EvGIEHs28bSt3jW2y5z7x8q1pYAqaiMnHf8AhQ7iXFKqZzBE7kAbzH8vgXVGPh8FM5zbc2bIB0cVs91dOIRD7Ljs58eTdCfnRBypzxFdahGWjmT+0hkGHXHU47x5j412XNwEUs3T8/AUMXnKkPEJBNMGUqdI7NtBZe9XYbkUuHfaSZrT9UOZvXe/5qvVcJjfmLuuVrxj0h2UL4luFZ+mmMGRvdhKjwr0gWVw2hJwr9NMgMbfDVVnwjk+C3XEMUcfuUEn3sdyafi3KUNwhWWKOQeagEeYbqD7jRL/AOjlDr9geXzF/ZVP4PHb+vKyjnLjv+0LoqD/ALrbsVUd0ko2Zz4gdB5e+uHsFxjSMeGBRDfeiW4hkUWMgZGbeKY40gndlcdQPn76nzfyRNYRq7Mrqx05XIwx7sHu86tMqPrf5kZuPa3mFaYxlOBGf9oHnhEbmSFjCy760OOnXIHUVpHLXF7uS3hmEDSFhkSJ6gJG2dJ6dD5GgXl/gB4hdrbjIiTDzsO5B0QHxPT/AMV9Bz2EcUaCLAUAKFHQKBgADuwKN05LcFCq51z3NRroqJeLX7gYhhi8dTFjn3Cn7S//AL23/wAjfwqzpVZ5R0QjO5Krdd//AHtv/kb+FNVpSpWHRPy+J91W0O+iZuya+tG9qCckf+nJuCPiD9KIqDOYpG4dfx8SQExOBDdKPuHAWTHlgfEDxqnxam7eDGrchd+EziKblOjsLQ7+PDZ8fxqn41/Yn3j8avY50uIVeJg6MAysDkEe+qviFuSjKRvj615TUxdlUh9sEg/qt1G7mZZZ7zXFqspx+xn/ACkN+VV83FpeJQQW8atHbIkYmc7GR0QZRB93IO9EN1BrRkPRlKn4jFcPoufXCisN4+0TfyP/ANq0bQDECB3muwenMNfPGEqeNr5Tz6WJt1tt8rtjjCgKowAMADuA6ChfmFdF/bt3OjIT5jcflRdcRaXZfAkUK88riOGX+7mX5N1/AVV4e7lqADvce4/VH64Awcw2sfY/orrhTeoR4GrThfF5rVmMJUqxyyMNs/eGNwaoeD3iF2QMpOM4BBOPdVtXT6mWjqHOj32OhXKaigr4AyXbQg2IK4fSBzlcNbASBArOFCrkbkH1iTnON9vOs6or9IX/AA0f/rL+DUKVtODVUlTCXvtrsg7KGKileyK+2SbndF3o9lmlWaJJXRg2kEEj1CucNjqBg1YlJrTi1mJXLLKxUscnOVOME7jB7q4vQ/IBd3SnqUQj5nP5VdelmUJHayfainWT/CCM/lVP6mVlW5hdi+noh09BA6BxawB1jnxuc9ET8wcq294oEyesvsyL6si+5vDyO1A/EuT7223jxeRjw9WYDzB2b4VpqyZAI7xn5709HJaeOYd4LJUtfPSn+W702WMRcdi1aXJicdVkBQj51cWt+2Mg6l+Y+YrROI8IhuBieJJB+2oJHuJ3FCvEvRXa6Xa27WGTS2kJKQpbGwIbOxPnQWo4OHDum/mtNTfaW3/I31C5/RjH2kl5dH/mSiNf3EHd8SK0e9mzgD31mHI/OFnaWaW87mCaMt2iyKwOssSSMA5HSr2X0lWGDi5UnG2z9cbfZrB10VS6eVrI3WJAGDo3ARRkjHAOLhfJ9SvXi93rk0jouw9/eavbGHs0UeH49TQxwmZJHjbIKtgg9xzuPrXrzZxG8idTbPb6NO6ygg6vHUCABXKaBznMpmY3zjKkHAAvKLzet4/SvezlLE5PSg/kbmV7227SRVVg5U6c6TjvGelFCyYQ+LH6Vw5poKgsmJ7t7i6VmvYC0aqu5k5hS1ie4kPqp0A6k/ZUeZNZDzR6Rb24jEd2ujo0ahNKnPsksTuQD/4ov4pH/tHiq253t7MB5AOjTt7Kk+Qx9atuK8sh1KkCRD1VgM/17qOcNro6HEuXP7xzgA6eF7ZPgQFVmh7bI+7gLq5D5YWytFXIaSTEkrg51MR0BHVQNh8T30R1lHD7ibhtzbpDIWt7iYRmGTLBCxHrI3UdenzzWr16BSzsnjD2aLI1cL4pCH5ulXVZWmvO/Tu8a5adWI6bV3cCRhVmkA5V4IovAUqoiKVcex/7FWfqR/YFXVCeBXVkdQysCCpGQQeoIr3ktXUAspAPfXlRHBQbIQbBwm94W5bh57e2Jy1rId1z1Mbf15g9av8AhPpPtLhuzlDW83fHMNBz4BzsfpVpmuDjHAILpdNxEr+BIww9zDcUCruCxVIJb3Sfb2Rul4xJFYSC4+VwcVjCzNgYHUb52O9C3JM3Y311Gegl1/4ZB/MV13PI91bb2NwZEH/IuDkAeCP3fShmPiMycRJlhaB5ItJVtwWXvU94oEeF1FPG9rrHAz4gg/hdamg4hBNK3lPgRvkWWpcb4HLvMqEpgEnv8M464oA51Ia2kTwGr4gjArRbH0kJ+iFXX9aq6dPc3dqHl3kVk8+b+47GP+yVtUzjpt0QHz/rpURRwtlbOx2Bk+H76dUSFbP2L4pm22Hj4f5VvFyhHLwxLm1j7G5iQSKy6svhQXVgxOc7kfzqw4NxETwRyj7S7jwYbMPnmjjhdkI7fBGFVdx0wMdPlWd+jjhk1xCyQgYDu2pjsFLnHTrk5oTTsl4iZA3NnXBJ+6b3ydrjChDWxcPN5DYEaAanaw8lXekRwLePP96v0BoRjn1ewkj/ALqE1qnNvItx2SO+grFIsh0b4wftA93nU0xjI7/CjTamfhEDWFoPMTm+F1pp4+JzSOidawGC3O/igPka7aK+ckNGTFkahpPqso6Hr31f83mS4R9Qc6oxpJUgdcjuxjPf510CwL8XswAD2qsnrbj1D2hyO/YEYrTOebpYIkd1JGor6oyNx0PhV+jijqyKp5N3bA4FkG4hWVFLK6maBYbkXJ5vXCqeVbgvZW5b2uyUN+8owfqKtc0Jch8UjkNwibFHBKdyhs4we/p+FFtaRtrYWJeHBx5hYp6cVHNPTprrzltUY5ZEY+JUH6kUO8/cKU8NueyjQMI87IM4BBbGBnOKJ6RqDm3BC6MeWkHos+4FcK1tCyEaezXcdxA392CDVJZWo4jNJcXGXhDaIkLEA49pzg9/9dKtebeRFtobi4tblrZNLM8R3jJIxhPukk4Hvrx5OmVrGHTjZSp8mDHI+ufjWMqqV1FzPvlxsDuBqVsaapZVAW21Vt6JtrKROhjuJFPyU/nRlPNoRmPRVJ+AGaAbXht5bSyz2HZzJMdctvJ6ra+9kbvz+fSum45p4kUYf7L05BBLSjSARuTWTrKZ1RUukY5tnG5BcAR1FiQURjkDGBpBx4Ln9HXEAltJMykyXMzysw7/AFiAPgdXzoml4/lSAuCRsc1nvDriSytorcp21y7MIoY/WJ1HbOO7Of6zRpwz0T3twmu9vDATv2NuBsPBpPH5++jruENqZnS4tfBufSyr/Udm0NQ9BAbzi1rDGNYti00pG+nA9UHzzp2861LNdfJ/J1rw+MpbIQzbu7nVI5H3m/IYFdHGLLHrr0PX3+Na6ha2BgiWe4gwy/zRtsqynqNPRJB7p6VKmpJ093xsvFoK7+P8BVYDTUqsNY1gs1U3yOkN3G6lT1HNODUlBSFZbzTcTcRuStuI1jtJNKyNnU0n2wD93I6Y7vOtGuOKxLkNLGrAHYuoOcbbE5oW9FFmknD9TAM/bS6j35yvWs/x2vNHThwF7myP8EphLKXHbRDq8p3ExxPOFQ9UhByfLJ/nR3y1yosKqqppUdF7yfvMe+iK24aB7CAeeMfWrAIIhk7msDNXT1TbHuM3Ont4+62HKGm5Nyh3n3iYteHTnOGKEDzd/VUfU/KgnkuR7a3he3cBjGNW2VbO5yPfXp6Qbv8ATbpbVTmOAGWdh0DaToTPjihrlrj0qWqIltLLjUAwICn1j3nw6UUoxLT04lhNnEjBt/TY2vfra/rdNHDBUPMdQLi2CL3uDtbPh8Ix5r55uuxVX0aZZFjIQFSQx7yc7bV5XNwI1269AKGuJ2l5eJoeOOCPIYksWcEdCMdKa2v2adLfJlYD9ZJ0wB0yB31YmdJWNb2rgeS5IGnxj5V2jp4aF7uya4c9gC69zrjOd+llYcb4pJBHDdx4EsEocbZBUgqwI8CDvRBxz0iQ3sIHaxqMZxrGc4yM5xQvzqC0cUK9ZZEQD3sP4UeNyLYnraxHAAzpx027qvcNpH1NLZruUXOPD9hDOMV8VFWBzmcxsPcf73WbcK5kjteIxTI4ZZR2Uyrv6pI0v8Dg/CtoqtsOX7aD+ygiTzVFz88ZqwrUU8JhZyE3WMrqttVL2gba6lSpqerCpJ80hTUIekrmhrS2CR7S3BKK/ci4Gts9M4OB8+6oPcGAkrpGwyODRuhfnrj/AOm3P6PGc29u2ZCOkkw7vML0+flVKkUsLF7V9BbdozvGx93cfOp2Fqscaqu4658SepqN7I5KRQgtNMwRFHXJ2z8KzUshnfnN9lsIYWwR26bq54Nz0jbTAwup0lt+z1eAcdD76Jrri2IizyfqwMkkjGBv176POUOQILTh62siJLqGZdahg7nqSCPgPcKppfQXw0za8ShMg9iJD2W3dgjVjyzVWbhUTnAjHpf26KTKp1shVfob4AZnm4nOmGlOi3DdVhGxYDuz0z5N41q9QhhVFCoAqqAAAMAADAAA6Cp0UaA0ABVybm65p48b1FzrQqe8V1Mua43XBrq0qs8W8ih6nzXvfw6XPgdx+dc9Ewbi6AubykgqWaalmlTqKrKeoilVtULqVCHM95Pc3S8PtXMfq67iUdUjPRRjvP5ii4UM8mygX/Ekf+2MqMM9TDpwmPIZHzFA+PVclJRPkj108r7oxwenZPUAP0GVFPRLYiMroZ3x7bO2rPjtgfShzhN8eC3bKdX6LKQQTk6HG2D/AF0xWrVx8Q4RHMCJFBz5A594OxrzGl4s/vMqiXsdrnTxHRbt9OMFmCFzj0mWWjJuIht3nf5DNDfFvSDJdZj4erEnZrl10xoPFAd2Ph+FPe8m20DArDGcjqUB+hyKmzKi74VVHuAA/AUTa2mfZ7eZ/QOIt7AZ9SuNnjBsPJUPEIUsbGUqSzsDl23Z5X2yT8TXZy9Y9jaxRnqFGf3jufqaqYmN/crJg/o0B9TP/Mk+9jwH9daJ6nWvIAjJ717u89h6D8bI1wqC15dtB5blcnFJdMZx1O1UHIVsOx7TG7E5PeTk9T7qtOYJcIT4Ix+Qrx5Kh02UX7Wpvmx/KptPZ0DrfecPz/RWXDnrG+DT+SSxdtxm0j7og0p+A9X/AFBa0+s85Ci7TiN7P3IFhU/HLf8ASK0KtzwqLs6Vg8F5hx6fta556YT0qVKiaCJU9NSplK6evK6tElQpIiup6qwBB+Br0p6YhSBQDxf0XBcvYSdkevYuS0R8geqfWr30T+j2SKaS9vVXtfYiUHUFX7Tg+J6fOii0tjI4Ud/0HeaLIogqhR0G1DqiONhu0ZRuiklkaQ83aFOlSpVURJKlSpUkkq85o8jzr0pUkxFxZVd1baxjoe4+dVMtuynBB/rwNEc8XeKaCTuNWWTFoQ+WmD3ZNihwQN91vkaVFdKpfVHom/h4/u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91" name="AutoShape 10" descr="data:image/jpeg;base64,/9j/4AAQSkZJRgABAQAAAQABAAD/2wCEAAkGBhQSEBQUEhQWFRUVFhgYGBcXGBgXGBwUFxQVGBUVFxUXHCYeGBwkGhcVHy8gJCcpLCwsHB4xNTAqNSYsLCkBCQoKDgwOGA8PGioiHyIsKS0pKiwpLiwtKiwtLi0tLSoqMiwsKiwsLC8sLCoqLCwpLCwsLCwsKSwtLCwpLCwsLP/AABEIANAA8wMBIgACEQEDEQH/xAAcAAABBQEBAQAAAAAAAAAAAAAGAAECBQcEAwj/xABHEAACAQMCAwQHBAcFBwQDAAABAgMABBESIQUGMRNBUWEHIjJxgZGhQlKxwRQjYnLR4fAzU4KSohUkNEOywvFzk9LiFiVj/8QAGwEAAQUBAQAAAAAAAAAAAAAABQABAgQGAwf/xAA3EQABAwMCAwcBBgYDAQAAAAABAAIDBBEhMUEFElETImFxgZGhFAZCscHR8BUjMlLh8TNiohb/2gAMAwEAAhEDEQA/ANEp81EGnowsupUqbNPTKV0qempUk6enqNPTJ7p6ouZ+Yzb9nFAna3U50wxfjI/gi9Sf51cXNysaM7nCopZj4KoyaDOXr9Ybe44zd7PcZEKn7FuCRGiA97Yz57edc3utgLvEzmyVY2fC4OGhrm7cT3jDMk8h9VP2Y8+wo6ADc/ShXiXP93esVsk9TOO2kGE/wJ3/AByaqVWXiUvbXWRCDlIc7b9GfxJ/ratH4LwZYkBKgHGwxso7gB40DquJdm8xQC7tydB/laqk4SOQTVOh0G5/QIHtvRpLP691NJKTv6zFVz5LuQPlXLfejuBSRoZWHdqP0P50fcU41g6Yz06t+QqquL53GGOfgPxrPT8Rl5sSOuPZaWnoI+XMbbfKALnhs8UbxxyNJGww8EpypHcV8GBAINaF6JOZDPZ9hK3663Okq3tGL7DY67ezVLxSHYN8D+VD94kkTrc250zxbjH2lHtIw7wR3Ub4fxIyAdp7oLxTg7S09lgjNuq3UGnzVTyzzAl7axzx7ax6y/dce2h9x+hFWoNaLVYkgg2KlmnqNPSST0s0s0qZOnp6jmnpk6enpqVJPdPXpJAVAJHWvOpSSkgAnao5Uk1Kmp6dPdKlSpUydV1KmzT1bQ5PmnqNPmmSUqVNSpk4Keq7jfMMFnH2lxIEXu72Y+CqN2rrvbxYonkc4WNSzHyUZNYZbQTcWu3nlOBn1c7iOPPqoo8f5moOOwV+jpDUutewGpV9zr6Uo7q1kgtopv1mAXYBRo1AsAuT1Ark5j5rh4i9nBArJBbxZaNxpPaL6oUgbEABd/M1TcbhhjcxxamKnDOx2yOoCgfCqlbvsZFlHccMPFTXGeFxjLmnNlpY+HxQcr9gbm61ngFsNUYPecn8auOL8X6oh97fkKziDi18+Ggt3AI2Z205BGxHTbFPo4l/dx/+5/OsV9I8AgvaCTnIWgdXQF4JBIAxhFdKhRuKXkW8tu+nxjIf5jc/hXtac6xNsXAPgwKH67VUdwyYC7bOHgbq7HxKB+L288K94gP1Z+H41TVZR8SjmQhXXJHiPxrwXhjd5HzrpTO7FpbJg33Uph2hDmZXX6LbowXlzaH2ZFFxEPo4Hht/0itPrFr/AIs1txK1e2VZZQjoYy2MgjYEjptmiM+k66hw91YqkOQGeOXUy5OAdJO4rW0VYx0LO0NievnZef8AE6Fzal/Zi4Wjg1LNeaOCAQcggEHxBGQalmiiCKVPUQaemT3UqVNmlTJ1IGnqNLNJOpU9Rp6ZPdPSpqemTpU9NSpJ1W5p6gDUqtocnp6752i7Lb2sfHNV+ag13Nsujm8u909PTUqdRQv6Ubgpwm5I7wi/BpFB+lC3IUAW0yOrMc/AACj3mnhH6VZTwDq6EL++N1+oFZ96PbwG2MTbSROwdT1B37vhj51wfgrQ8JeOR7d7oGc7nPjXPex5jb3Z+Iq35gseyuZF7s5H7rbj+FVVy2EbPgatOsWHyWpfZ0Z8lufJzh+H2pYav1K9R4DH5VaNwmBuqlfMVlfBOIcThWytbcxyGZMxxFcMqbnLOdtOM75okn4/xO1/4uwm0jq8QEqY/wAPT515dNwWtikc9liCSbX8fT4VNtTGQA7BRY3KaH2HP41XX3IIf21jf95AT8+tcfCPSRZy9Zlif7r5Q/6hRDHzXHjIbWPEDP1qs180brPa9p66j5CmQCMEFBl16J4D/wApV/dZ1/jXOfRVH/8A0/8AeP8ACjSbnD7qfPFVt3zM+MnSg8T/ABNWDVVujHk+f+7/AAmDGbhU9lyJBajtNCqwzpYku5J7gScVV8eH6RJDYoRruHXV+zCp1Mx/y/jXjxnn5CdMJNxL0AGdA8yfD3fOhm3sw7O87apmOWYHGnwVfDFF6Kmnc4S1RJt+98281Wme3lLI19CogUBQMAAADyAwPpT1j3CObruzI9c3EI6xucuB4o/WtV4TxWO5hWWJtSMPiD3qR3EHatfHK1+izE0D4j3l204NRpV0XBTpVEGpUySelTU+aSknFPTUqZJSpUwNPTJ7p6VNSpKSrKWabNPVtD1IGlUafNMkpU9Rp6ZOvO5uVjRndgqqCWY9AB1NYXzTxH9IvGurOMxePrYaQj7eBspI7vzrQvSXBdTLFBbwvIjktIVG3qkaVY9AOp38qz7iPC57eZYpdKtpDlVOrSp6Kx6ZPkao1Mjh/TtujPD2Naee/eOgVfxDmX9IC9rtIgwSRgkeB8Tnvr05c4C/EblIIwezyGmcDZYwd9/E9B4mvC84hCJoiwDiOQa9sjT3gnv8cVq3L3E4EwbRotOclUKjPkyjfP1phM6SO2i0Anc8chtZdnN1u1nc2fEYVLR2o7KZF3Itm21Ad+n8hWl8K4xDcxLJBIsiMMgqc7eY6g92DQ5BxiJxuQpxurfUeBofuPRnYySNLGJImc5bsJWjU/4V2G/hVLLcFcpIeY3ah708X0EssFvDGkkyEyzMigusYGArMN98kkH9nxrO7WzAAaCR4/3GOM+YreOFcmWlshWKEDV7TElnb3udzQTzZ6PlWQvbns2bfH2G8QVHQ+Y+VTw9vKNfxUOyc3KC4pbs7C8ceWB099c95wgEF55ZJMfeJx8hXVNHJE2mZDG3dn2T5q3Q11JKGGD8vGq9uQ6W8hZLVc9kyKoCqAPFfz8aV3w8P6yHS3iOh9/8a8oeFf7xHH2pijlbSHxqCuemRkbZ86Jrn0b38W8bxTDwzoY/BtvrXRsbnd5uVxfMxh5XYXDynwa0nfsbqSeOc+z64Eb+Gg42Pkf5VqHLXK8VijpCzkOwY6znBAxsB0/8VkHFLSWMabqCSLwfGVBHeGH8a0D0cc4m5Q28zhpoh6rf3kfTPmw7/wDzVyBwvyuFih9WwkczXXCN6eo5p6uIbdPTimpUk6lmnqNODTJKQp6jT0ye6elmmp6ZOnpU1KkkqynqOaeraoXUqVNQ9zDzvDasIgGnuD7MEXrPnu1Eez+PlUHuawczjYLoxjnnlaLlEQNSxQQnD+MXu7uthF3JGNcp/eY9PmPdXoPRIp3lubuQ+Jlx8sUCn4/Sxmzbu8gT86ItHwiZwu4gI0ArIPSTbLPxMRxM4bs17c7aQoHqKO/UR1z5eFFMnoqRd0ubuNh0YS538xQVYWbJd3aSuZJRNpaRurDHqk1WPG4KpjmxghwzkfKJUPCXRztLzcHp+CuuB8Jjji0hBpPcRnOO856moXXKNs5z2ehuuqMlDnx22q3jTAAHdUqyLqmTtC9riL+K9DFNEWBjmggeCoV4Pdw/8PeMQOiTAOPn/Kva355ubRx+lRYX+9hOV69WQ/yos5e5ZN3G0hl0AMVCqATt3t4VW86csNaqjGQSRuxTBGCCRnBHeNq2NNHXMaO1c13Ub+9rXWJl4hQvfyxNc0XsHY5fOxN7Ix4JzFHcxh1ZdxnOdiPEZ+o6iqvjfEw7DcBRsCSBk953rOuTrkW9xcwlsRKnbDJ2UbavofpXFFaf7RmeeUHR0iUkgCMH2jjvP8atOkihZ2x0XdjJJH9k0d79ERc6ccSG3KYV5ZBhE2brsXI7sUCBHiRTr1dAQd+vnVxxLkmNELISrAHBDE/Q91eFjy5eXFokqQmRXYr6ntAq2DqTrjz6VFs7apodHkeSrVbDTutKQD5pcZt5olKXETxk4Kv1XPcVcbGtn5W4n+kWUEp6tGur94DDfUV2R2g7JY3AcBVUggEHAA6GvS3t1RQqKFUdAowB7gKIxQ9mTbRZuep7YAEZC9HUEEEAg9QRkH3g7GqOLkm0S5S4ji7ORDkaGKqSfvINj7qvKeupaDqq7XEaFKnFNSp0ylT1HNKknUqVNU40JIA6mmUkwNSqU9uU9oda8wabXIS0wVKnzUQaemT3UqVNmlTJ1WUqbNJmAGTsBuT5DrVtD0Nc68wSRBLe1Gbm4zpP93GPblPu7qn6OuWEhDHTqY7vM27u53I1H7Pl/GuLkhDd3FxfsNpG7GAeECHBPT7Ro5uJltYfUQnHQDx7yT3CsDxTiH1Uz4fuMIHmVs6Ck+niDvvOXZcuQuRVY0hPUk1VWvNzg/rFDA+GxHu7j8a6puYYD0V8nyAHx3rP1lPJLlrvRFInBuCF0k1j8/FIZOKXXZNlZtOhsYVpYx6wU9/f76IedePNdSiwtmwpGq4kXuTujB8Ttn3geNR4nydF+ipGw0Y3j07OpH28+P4114fB9M0vkvdw06C9wT5kYHTzV2KN8ruZlsHHidwPTfqo2F7n1W69x8f512s2OtBks09qcXI1x906j/rHcfP8aIOFcWiaSJp/XhDesVOcjuzjr3UWZw0VEreV1mu3Gfbx8CrFRxM01O9/KS5uxxvbOuBrcbLvtrwxsWhmMbHrpbGfeK5uOXDyFe1keRh01HOPhR3e33CmhJYwEEfYHr9PsgDINZPxLieiJpG7hhR/0ijk1NPAxoZK4jSxtf0OtlmaCopqqZzpIWg25uZpNh5jS/QoeMrT3U8a7K+lXbv7KM5I+J0/Kj3g9sFTYYHQD9kdKFOUrZexDLu0jHUfPPStM4TyvNPEWi0gLsNRO5A8qG8Q553Npov3bco/SOjpo3VMx1z11yAF78lcIgnMxmUSOrYCt0CeOO+unl1FSW5iiOYUk9TfOCeoB76o5uV5YbuE3D/qpAU/V7AuQcAtgMp8e40Y2dkkS6I1Cr4Dx8Se81raZrmxtDsYAsNMdF5tUva+Zzm5FybnU36/7K6KVNT13XJKnpqVJOpUqalTKV09KlSpk6epxyEHI7q86cGlZOui6uy+M42rxpqeogACwUi4k3KenBqNKkkp01Rp6SSraHPSHxEw8Om0+1IBEvvkOk4+GTRHQZzqO2vuHWvUGUzOP2Yxkf8AfT1kwhgfIdgSuFHH2s7GeKLuUuFi3t4YsY7KMA/vY9Y/5i1dc0upif6xTRyYz5jFQrxKWcvZbckk+ZXo7WWN1QccChwFABxkkefSqe8uhFG8jdEUsfgOnx6V3cRkzK588fAULc8TH9GEQO80iRj3ZyfyrSUMVwxh8L/mq0h1IVj6MeDlozPIMtKxkYnvyToHy3+NXHFbrXKT3DYfD+dddkRBZKF2JGkfh+AoJ5p4uyBIYTiWU4B+6v2m+Vd5A6pkDG6uyfAbegCOw8tOwvdo3ujxO/qSrmedBsxG+xHXbzFD19yqUJktG0E7lOqH4d3wqy4dZ5wzbgfU+NWjMB12rk2R1K/lhNzuNj6Ky+Nk7OaUWGx0I9UELxgRnTcxmJvvAakPuI6VV8Z4ktw6qhzGm5PcW7gKOOYJUFtMx0nEbeB3IwPqRWdWa4jX3Z/OtVwq1S8yPaQW7E4+coJLGGERtcC05wPHQ2wuvgvGP0d3Qhiuz5UZ0k9c+VHvL/pQeIpHbkTGVgAmlicn7WBjFUXIVp+okmPtSsQP3V2Ax780aejSxt0/SniQM4mKNI2Oqj1girjQmem+T126U8Ajnq3lrbcp169R+yhnEZTDRgE4few3bnBv/hX0vb3U0TTIIo4TqC6tTM/jt3f1vVxmp9qPur/q/wDlSMygEnQoAySxIAHiSW2o/oNFiA3Otyo09ec1yoycjAxupyMMcBt98dfkanSSIspUqbNPST3SpUqpeabsiNYlOlpnCZzjC7ajn5UkzncourGPisJbSJUJ8NQrrFeScpWvZqhhU4AGr7R29rUPGuGTlFo97W4eP9h/XT67j5GuYe0qfLINRfyVnSqkk4pcQf8AEwZX+8i9YfEd3091d9nxeGVcpIpHmcEe8Gppg8HG67QaeuSTiUS+1Ig/xCud+Y7ZesyfA5/ClZS5gN1Z09U3/wCXWv8Ae/HS2PniumDj1u/szIT4ZwfrTWKQkadwrCnrzEq/eHzFKmXS6EucebUsYQ2NcrnTGnie8nwUd9ZbY84zR8QjvLk9oACjgDASJs7IO7Gc+fxq39Kbf/soA2dAh2+LHVjzxiqu85WlCh4x20bDIZdzjzXuqFRCypY+OTQ3CPcIo4xCJfvHQ9FtNjfJNGskTB0YZDDoR+R8q6K+fOGcQuLRibaVot90O6H3odvpRjwz0wSLgXdvq/bhP/Y38fhXmtb9l6uAkxd9vytB2pb/AFi3yESXQ9dv3j+NC/NXFYYbm2DrrcDXli3ZxhmIV2VCCxOPvAAeORjvbnizmkJWXRk5xIChBPUeFeHLFgl4b6WYMY5826ssbyDTHghh2YJXBCkbYPjV6EGnbzytIwBnGuN/C6qOdcjlO/4K6e5JCKcD1SwCkleoBxq3HUbZPfQdJOsl0zFB+rymvLZ1HJxjVpA3TuzvVtwC67XI3024/RxqGlzoxqd17icDbu3qk4ROyPeOPaSZSD35OVUeHXTVijj5HyjUgAe5/RGaiXtI4naAm/sN/VF1vthAPYQajv7b+tpxnGylfn5VY8Ka3F3Elyo0tGzBmLadWoBQwzpG2e7wqr4cpEaljlmyzMepdjlifiasLG3iknJkSZwI1XSqEjbcntCQo7+/PlXGhqBFVlwF9R/lNxWlM9EGF1tD1HkfDPxdd/OdjY6JY1WNWWNCNH2mdm1IwBxjSoPlmsqhjiQKDGkmuUqupnXCKB3qcYOe8Grbn+LEUrBWTVOgAYaTo0nqM56569aF+IvqjRQPZRsn9pie/v8AVA91bOjqhURlzb4NsrNwcOfTGS7h3mjTTfPmtog4TZdhBiNNbg+y7gLoIz6rHI8KFZb9uHT/AKREkZtmwsiowaR0Bw0rKCfWVmyD3jO2Oi5U4QLuKE+sOyt4wCRgNIWyfeBjGareXBk3AbJ0XGg5H2XBUD/UfkKoS8Ua2Jzmgkg7+dlxp+CuL2teQARt5X/ev5rUU4wslt21uVcNp0OQSoyQCSoO5G5KnwqdxGx7JZXaUCTfUF3JRtOpVAXAYjG3UeQNZasU9g0jWvrxSA6oDnBPeUx7DYyc+Xwoz4HzjBfhUWTspgyF4XUayUOSqluozjcZOPfV+mq4qlvO0oXW8Pmoncrxjqrbi5CrgYGpGXHTdWVlwO/bV7smrY9ar+LwL2UjlRqC41YGrGVyAT06DauqG41s/quqq2kaxgtjqwH3c7DxxV0YKGHIulf3ZjRdKh5JG0opJVehLMxG+AAelRhun1BHTfBJZNXZDGMAF98nfbeoXcoV0LB8KWwURpNiNwyoCw9+O7zqVrdNIxIjdIwAFLjSzt9ptB3VRsBnB65HSo7qX3V6X90Y0XSA0kjhEDEhc4LMzY3ICqTgdema8bi3DqqXCo2skeqGC5AJBAYkqcDxNK8bDRswYhWO6qz41KRuqAsBv1APTfrXrY27XUysoZIoQSC4KtJIwK5CN6yoFJ9oAknptvEu5TcqbW84sAq5jNYxu8TdtEoGIXPrAlhsj/T49DXbw/m3tI/WRVmLhFhDkHU2NmZ1GQNySB0FT41GwKQ6SdUiFjjKBEYOdR7s4wB3k1w8a4YtxJCjI3qFnMo2wdJVQrjq2SDjypiA7KZpMYsPYoiFy4aNXVdTlwdBYqFUZz6w37h8a5Lrla1kbU0K578ZXPvCnBoXv+OT2ciPIpmhhQr2rkIdcjDvJ9fZcfmK5G9MNvrK9sEION42x/mwagGOGhXYATbelkaR8rWq9II/iM/jXVFwqFfZijHuUUO8M50Eo1RvHKv7J/h0+IoiseJpKPV2Pep6/DxpODhkpdmG7L3/AEdfur/lH8K5LngVvJ7cMZ/wgH5iu+lULkJFoOoVAeR7X7jDyDtj8aVX9Kpc7uqh2Mf9o9ll3pF5XF1b9qraJbdWdTjIK4yyHHjjas84Txe8s4klaJuwkGoNjUhHjkeya2bisWu3mX70Ug+aHFVfovPa8MtwegDIR+47DBFDuNV0lCGPjbzcxsQinA5HPa9hOBlA55ytJ1/WQaj5aT8jsarbm4sW9mKZfcy/92a0rjXo3sp2YtCEfJ9eI6DnxwPVJ94oV4p6IxGpaG6cAfZkUN/qBH4VQpftPSPIbIHNPv8AgtKA5u3sf1QRxIwaT2ayZx1crj5Ab/MVrnoys+z4Xb+LhnPvZzj6AVlXGuUriCF3Z42VRuRqBwTjoR51s3DJ0tuHxO2yRW6MfcIwT8z+NUPtTVsngiZCb3d820+VCI3kLjiwQPwc/wC+8Rx7P6U3zydX1qphuna5uImb1I5AyoFRF1EY1sEVdTYzuc9fjVlyZG3YNK/tTyvLv1wx2/DPxqsmXRxKYffjVvliudKbTSs/6j/zYH80TMdqeAnr+Nz+iK7M/q191XfArtUZgxxkdfdVDw8/qx/XfVjwvhM9yW7ELpQ4LMcDV4D4VSpqaaaocIhpe98BW66sgpqcGcnvYFhck6oY9KFwHhyPtTpj3ANQS42PuP4VoPpD5UuVt11quA4bUpyNgcqfA+FAAFbbhFNJBC5smpN8ZQZlZDVvc6G9gAMixGq0H0ccVEdpET0IZCT3EE6T7s7fGhbhsp7a6B1etKGOnJ+9swHdvRxynyMjcOZu1bCnYKR1yCxbI2znYVS8a5LZJVe1OZX2GTjVjqrjoQR31VZwxzRIOYG5OPW6FfxuI9m4tIAsCcdLXsruzmW4hyEk1rs6iNyD4HONs0Pca4CjneOQMOh0Orj3NilwXmBopiCDFOmzxP18x+0PMUbx8z20y4lGk+Yz8mFAzC6B92Xaemy0naiZmbPaUA2/H+IQr2WTcQgr6sw0yYVgdKud8bY3z5UTp6WQP7SyuB46Srb+WcZrqultn9h9XkRn5GuD/Z6eH1NWG8cki7rxn3VF/wBnaafvMuPhePF/SuZEEVpBNHcSsI0aVVCgscZyCckZH491daejIkBpL67MxwWdZMLq8QpGevnVXwu0EvGIEHs28bSt3jW2y5z7x8q1pYAqaiMnHf8AhQ7iXFKqZzBE7kAbzH8vgXVGPh8FM5zbc2bIB0cVs91dOIRD7Ljs58eTdCfnRBypzxFdahGWjmT+0hkGHXHU47x5j412XNwEUs3T8/AUMXnKkPEJBNMGUqdI7NtBZe9XYbkUuHfaSZrT9UOZvXe/5qvVcJjfmLuuVrxj0h2UL4luFZ+mmMGRvdhKjwr0gWVw2hJwr9NMgMbfDVVnwjk+C3XEMUcfuUEn3sdyafi3KUNwhWWKOQeagEeYbqD7jRL/AOjlDr9geXzF/ZVP4PHb+vKyjnLjv+0LoqD/ALrbsVUd0ko2Zz4gdB5e+uHsFxjSMeGBRDfeiW4hkUWMgZGbeKY40gndlcdQPn76nzfyRNYRq7Mrqx05XIwx7sHu86tMqPrf5kZuPa3mFaYxlOBGf9oHnhEbmSFjCy760OOnXIHUVpHLXF7uS3hmEDSFhkSJ6gJG2dJ6dD5GgXl/gB4hdrbjIiTDzsO5B0QHxPT/AMV9Bz2EcUaCLAUAKFHQKBgADuwKN05LcFCq51z3NRroqJeLX7gYhhi8dTFjn3Cn7S//AL23/wAjfwqzpVZ5R0QjO5Krdd//AHtv/kb+FNVpSpWHRPy+J91W0O+iZuya+tG9qCckf+nJuCPiD9KIqDOYpG4dfx8SQExOBDdKPuHAWTHlgfEDxqnxam7eDGrchd+EziKblOjsLQ7+PDZ8fxqn41/Yn3j8avY50uIVeJg6MAysDkEe+qviFuSjKRvj615TUxdlUh9sEg/qt1G7mZZZ7zXFqspx+xn/ACkN+VV83FpeJQQW8atHbIkYmc7GR0QZRB93IO9EN1BrRkPRlKn4jFcPoufXCisN4+0TfyP/ANq0bQDECB3muwenMNfPGEqeNr5Tz6WJt1tt8rtjjCgKowAMADuA6ChfmFdF/bt3OjIT5jcflRdcRaXZfAkUK88riOGX+7mX5N1/AVV4e7lqADvce4/VH64Awcw2sfY/orrhTeoR4GrThfF5rVmMJUqxyyMNs/eGNwaoeD3iF2QMpOM4BBOPdVtXT6mWjqHOj32OhXKaigr4AyXbQg2IK4fSBzlcNbASBArOFCrkbkH1iTnON9vOs6or9IX/AA0f/rL+DUKVtODVUlTCXvtrsg7KGKileyK+2SbndF3o9lmlWaJJXRg2kEEj1CucNjqBg1YlJrTi1mJXLLKxUscnOVOME7jB7q4vQ/IBd3SnqUQj5nP5VdelmUJHayfainWT/CCM/lVP6mVlW5hdi+noh09BA6BxawB1jnxuc9ET8wcq294oEyesvsyL6si+5vDyO1A/EuT7223jxeRjw9WYDzB2b4VpqyZAI7xn5709HJaeOYd4LJUtfPSn+W702WMRcdi1aXJicdVkBQj51cWt+2Mg6l+Y+YrROI8IhuBieJJB+2oJHuJ3FCvEvRXa6Xa27WGTS2kJKQpbGwIbOxPnQWo4OHDum/mtNTfaW3/I31C5/RjH2kl5dH/mSiNf3EHd8SK0e9mzgD31mHI/OFnaWaW87mCaMt2iyKwOssSSMA5HSr2X0lWGDi5UnG2z9cbfZrB10VS6eVrI3WJAGDo3ARRkjHAOLhfJ9SvXi93rk0jouw9/eavbGHs0UeH49TQxwmZJHjbIKtgg9xzuPrXrzZxG8idTbPb6NO6ygg6vHUCABXKaBznMpmY3zjKkHAAvKLzet4/SvezlLE5PSg/kbmV7227SRVVg5U6c6TjvGelFCyYQ+LH6Vw5poKgsmJ7t7i6VmvYC0aqu5k5hS1ie4kPqp0A6k/ZUeZNZDzR6Rb24jEd2ujo0ahNKnPsksTuQD/4ov4pH/tHiq253t7MB5AOjTt7Kk+Qx9atuK8sh1KkCRD1VgM/17qOcNro6HEuXP7xzgA6eF7ZPgQFVmh7bI+7gLq5D5YWytFXIaSTEkrg51MR0BHVQNh8T30R1lHD7ibhtzbpDIWt7iYRmGTLBCxHrI3UdenzzWr16BSzsnjD2aLI1cL4pCH5ulXVZWmvO/Tu8a5adWI6bV3cCRhVmkA5V4IovAUqoiKVcex/7FWfqR/YFXVCeBXVkdQysCCpGQQeoIr3ktXUAspAPfXlRHBQbIQbBwm94W5bh57e2Jy1rId1z1Mbf15g9av8AhPpPtLhuzlDW83fHMNBz4BzsfpVpmuDjHAILpdNxEr+BIww9zDcUCruCxVIJb3Sfb2Rul4xJFYSC4+VwcVjCzNgYHUb52O9C3JM3Y311Gegl1/4ZB/MV13PI91bb2NwZEH/IuDkAeCP3fShmPiMycRJlhaB5ItJVtwWXvU94oEeF1FPG9rrHAz4gg/hdamg4hBNK3lPgRvkWWpcb4HLvMqEpgEnv8M464oA51Ia2kTwGr4gjArRbH0kJ+iFXX9aq6dPc3dqHl3kVk8+b+47GP+yVtUzjpt0QHz/rpURRwtlbOx2Bk+H76dUSFbP2L4pm22Hj4f5VvFyhHLwxLm1j7G5iQSKy6svhQXVgxOc7kfzqw4NxETwRyj7S7jwYbMPnmjjhdkI7fBGFVdx0wMdPlWd+jjhk1xCyQgYDu2pjsFLnHTrk5oTTsl4iZA3NnXBJ+6b3ydrjChDWxcPN5DYEaAanaw8lXekRwLePP96v0BoRjn1ewkj/ALqE1qnNvItx2SO+grFIsh0b4wftA93nU0xjI7/CjTamfhEDWFoPMTm+F1pp4+JzSOidawGC3O/igPka7aK+ckNGTFkahpPqso6Hr31f83mS4R9Qc6oxpJUgdcjuxjPf510CwL8XswAD2qsnrbj1D2hyO/YEYrTOebpYIkd1JGor6oyNx0PhV+jijqyKp5N3bA4FkG4hWVFLK6maBYbkXJ5vXCqeVbgvZW5b2uyUN+8owfqKtc0Jch8UjkNwibFHBKdyhs4we/p+FFtaRtrYWJeHBx5hYp6cVHNPTprrzltUY5ZEY+JUH6kUO8/cKU8NueyjQMI87IM4BBbGBnOKJ6RqDm3BC6MeWkHos+4FcK1tCyEaezXcdxA392CDVJZWo4jNJcXGXhDaIkLEA49pzg9/9dKtebeRFtobi4tblrZNLM8R3jJIxhPukk4Hvrx5OmVrGHTjZSp8mDHI+ufjWMqqV1FzPvlxsDuBqVsaapZVAW21Vt6JtrKROhjuJFPyU/nRlPNoRmPRVJ+AGaAbXht5bSyz2HZzJMdctvJ6ra+9kbvz+fSum45p4kUYf7L05BBLSjSARuTWTrKZ1RUukY5tnG5BcAR1FiQURjkDGBpBx4Ln9HXEAltJMykyXMzysw7/AFiAPgdXzoml4/lSAuCRsc1nvDriSytorcp21y7MIoY/WJ1HbOO7Of6zRpwz0T3twmu9vDATv2NuBsPBpPH5++jruENqZnS4tfBufSyr/Udm0NQ9BAbzi1rDGNYti00pG+nA9UHzzp2861LNdfJ/J1rw+MpbIQzbu7nVI5H3m/IYFdHGLLHrr0PX3+Na6ha2BgiWe4gwy/zRtsqynqNPRJB7p6VKmpJ093xsvFoK7+P8BVYDTUqsNY1gs1U3yOkN3G6lT1HNODUlBSFZbzTcTcRuStuI1jtJNKyNnU0n2wD93I6Y7vOtGuOKxLkNLGrAHYuoOcbbE5oW9FFmknD9TAM/bS6j35yvWs/x2vNHThwF7myP8EphLKXHbRDq8p3ExxPOFQ9UhByfLJ/nR3y1yosKqqppUdF7yfvMe+iK24aB7CAeeMfWrAIIhk7msDNXT1TbHuM3Ont4+62HKGm5Nyh3n3iYteHTnOGKEDzd/VUfU/KgnkuR7a3he3cBjGNW2VbO5yPfXp6Qbv8ATbpbVTmOAGWdh0DaToTPjihrlrj0qWqIltLLjUAwICn1j3nw6UUoxLT04lhNnEjBt/TY2vfra/rdNHDBUPMdQLi2CL3uDtbPh8Ix5r55uuxVX0aZZFjIQFSQx7yc7bV5XNwI1269AKGuJ2l5eJoeOOCPIYksWcEdCMdKa2v2adLfJlYD9ZJ0wB0yB31YmdJWNb2rgeS5IGnxj5V2jp4aF7uya4c9gC69zrjOd+llYcb4pJBHDdx4EsEocbZBUgqwI8CDvRBxz0iQ3sIHaxqMZxrGc4yM5xQvzqC0cUK9ZZEQD3sP4UeNyLYnraxHAAzpx027qvcNpH1NLZruUXOPD9hDOMV8VFWBzmcxsPcf73WbcK5kjteIxTI4ZZR2Uyrv6pI0v8Dg/CtoqtsOX7aD+ygiTzVFz88ZqwrUU8JhZyE3WMrqttVL2gba6lSpqerCpJ80hTUIekrmhrS2CR7S3BKK/ci4Gts9M4OB8+6oPcGAkrpGwyODRuhfnrj/AOm3P6PGc29u2ZCOkkw7vML0+flVKkUsLF7V9BbdozvGx93cfOp2Fqscaqu4658SepqN7I5KRQgtNMwRFHXJ2z8KzUshnfnN9lsIYWwR26bq54Nz0jbTAwup0lt+z1eAcdD76Jrri2IizyfqwMkkjGBv176POUOQILTh62siJLqGZdahg7nqSCPgPcKppfQXw0za8ShMg9iJD2W3dgjVjyzVWbhUTnAjHpf26KTKp1shVfob4AZnm4nOmGlOi3DdVhGxYDuz0z5N41q9QhhVFCoAqqAAAMAADAAA6Cp0UaA0ABVybm65p48b1FzrQqe8V1Mua43XBrq0qs8W8ih6nzXvfw6XPgdx+dc9Ewbi6AubykgqWaalmlTqKrKeoilVtULqVCHM95Pc3S8PtXMfq67iUdUjPRRjvP5ii4UM8mygX/Ekf+2MqMM9TDpwmPIZHzFA+PVclJRPkj108r7oxwenZPUAP0GVFPRLYiMroZ3x7bO2rPjtgfShzhN8eC3bKdX6LKQQTk6HG2D/AF0xWrVx8Q4RHMCJFBz5A594OxrzGl4s/vMqiXsdrnTxHRbt9OMFmCFzj0mWWjJuIht3nf5DNDfFvSDJdZj4erEnZrl10xoPFAd2Ph+FPe8m20DArDGcjqUB+hyKmzKi74VVHuAA/AUTa2mfZ7eZ/QOIt7AZ9SuNnjBsPJUPEIUsbGUqSzsDl23Z5X2yT8TXZy9Y9jaxRnqFGf3jufqaqYmN/crJg/o0B9TP/Mk+9jwH9daJ6nWvIAjJ717u89h6D8bI1wqC15dtB5blcnFJdMZx1O1UHIVsOx7TG7E5PeTk9T7qtOYJcIT4Ix+Qrx5Kh02UX7Wpvmx/KptPZ0DrfecPz/RWXDnrG+DT+SSxdtxm0j7og0p+A9X/AFBa0+s85Ci7TiN7P3IFhU/HLf8ASK0KtzwqLs6Vg8F5hx6fta556YT0qVKiaCJU9NSplK6evK6tElQpIiup6qwBB+Br0p6YhSBQDxf0XBcvYSdkevYuS0R8geqfWr30T+j2SKaS9vVXtfYiUHUFX7Tg+J6fOii0tjI4Ud/0HeaLIogqhR0G1DqiONhu0ZRuiklkaQ83aFOlSpVURJKlSpUkkq85o8jzr0pUkxFxZVd1baxjoe4+dVMtuynBB/rwNEc8XeKaCTuNWWTFoQ+WmD3ZNihwQN91vkaVFdKpfVHom/h4/u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pic>
        <p:nvPicPr>
          <p:cNvPr id="41992" name="Picture 14" descr="http://t1.gstatic.com/images?q=tbn:ANd9GcQZ4DVfIksXRFGrIH65jJ31f_NvEafGwiMMK-SG1lJBU9l0cp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500563"/>
            <a:ext cx="28479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6" descr="http://t2.gstatic.com/images?q=tbn:ANd9GcSbL6O6ivKb-Pb1qdD1qdQN6pImtKMvbZ8kPYTAGIp8AzFDuP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00563"/>
            <a:ext cx="177852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AutoShape 18" descr="data:image/jpeg;base64,/9j/4AAQSkZJRgABAQAAAQABAAD/2wBDAAkGBwgHBgkIBwgKCgkLDRYPDQwMDRsUFRAWIB0iIiAdHx8kKDQsJCYxJx8fLT0tMTU3Ojo6Iys/RD84QzQ5Ojf/2wBDAQoKCg0MDRoPDxo3JR8lNzc3Nzc3Nzc3Nzc3Nzc3Nzc3Nzc3Nzc3Nzc3Nzc3Nzc3Nzc3Nzc3Nzc3Nzc3Nzc3Nzf/wAARCABpAGgDASIAAhEBAxEB/8QAHAAAAgIDAQEAAAAAAAAAAAAABAYDBQABBwII/8QARBAAAQMDAwIEBAIGBQsFAAAAAQIDEQQFIQASMRNBBiJRYRQycYFCkRUjUqGxwTM1NnPhBxYkNENEYnJ00fCCg5Kyw//EABgBAAMBAQAAAAAAAAAAAAAAAAACAwEE/8QAIREAAgICAgMBAQEAAAAAAAAAAAECEQMhEjEEE1FBYXH/2gAMAwEAAhEDEQA/AEqgU0mrbqK09RpDflSRtTuMxPJIIzgevppm8HXdp+6IpapFKVt1BXvUUQElIJAJ59jnIA7wai2OH4V6teQU11ShKWEEGAQvgD0OO/YjE4rbW9VOXJ+4tstBPWT1EwBtEJ7fb37450qyNdCNH0uzcKZ10MtOblTA94Gf5fnr1XvFmnUQkmQcj8PvrmHh990XVbtMw44ltPn6YUoJWTuJzkDMxjIHI0V4iuVVcbgWXXXG0NCekCQgIkmSMEn5fbnWptq6DlotrpW/HMBqf1wQCU8kmYJEcDGf4Z1yy/uVddeqMsop22KerUkrbwhpQAAKlYjCYz3kDV6/e1tocabYC056YStKQUpHM/Y8Sc6A8O0AfoW6xkupq1vF9KUAGClRwBgGTu+bt6Y1BZXbbWjEjpNkslQ5UN1lZcGVMwkDot7dxxG0wOTz3+h4b2gyyOk2QNomJkxrlticvlup+tcDUKSmXG23SCUrEztKRBkE557gaJVel/omobqXOg66IStyBH3BMjmCZ9xiNVg03QXRfeKvETTKjRFIW0tKurKFYAIH3yoevfXOLpVVH+bqrU4lHQarlOdU7VFvJCdvAEAzIOMQdGVtVW0qma5xdUWulLTqzCFpJg7VAyVRGCCMHzaqKK71DVa2+2lRc6hcRuEJCoMKOcDJnMZ541SbSpIywW3Xarqr4y0+CWGQFraQQjakAgjPAgE+08+sXie5Iqrv1k07lM0yspShskqUAZVycCRwBAzzoS63KmfqXS7QtIKgNoSpSHEGfnJHJ578nUNZe6t5BFe2typJ6iS6vlCoIgH3Ez9/XSt/DaDrxWt11oCLXR0tMy2ytDjYmUlZk5ICcbUnEEcZ1mqB191A6ReKN6SF9Rc7iO0D5eAMnOs1lsZaPSxVVNSinJdLdPO6GyNmc89zI/MaYvCtAw5Uvl1YSkLnzo/GmPLPHOf8dP6rZSuPVDTA+HDycllYGTtE+x8oE+g99Dp8Mt06qhRLbpqVFS0LAG1YAmCBJBiSe5PtOuR+QmqAX/Dt3fpH69TSldUvwE07itjh3bTnkjuMCfsdHXC5GtmoZqUU1ShRUpR27SkgSc57Yk+3pqZ+gpLexUvNqZWXRLYUlICVexjGRzPv2OkWtur5fCnxvAB29Jc7ZI833I/gO2qY5cnaFY02mqo6lxDNwUkBTZ3FStgUoHlGPpzMn7aZKOqo1RTUKtqmwGwCNoVgAHjAHE8eXvpTpGmrTbFXC6obWUf0QcaKpBwM7sGTwIkaKYuTTT6HksHawgqUpLhhZEwoAEbf+w7Rqc4W6NWg/wAWVag06w8Vo8wBHVKST32kjHAEwZ9NLay7TUraqhxlxsStUgmAcHAIwYI4/PWryt663BpVUpRbJ3qSsmQo5gE8iefXQyrfT1ZUxa1hRQ0CpYyHiTGBz3ImO04mNVxx4qgaLZitZqrSKV1xt4IWktzgNCJlSwc9hBjjHfVC7XGlqEO3AuIQUkpOwpmRiMTHvn761SUFf8RVUrCmWWUt7nVuKCAmJjjJkSQOTn01XVtUisqCxXA9JCAlsQcCcTwe5wP5nVe2YkVS3G6quDzrrgCjClTuKeM5ifp7c63cKdQCX2nlutLBUFlCkjBgjIiRI4PfU9VbqEl4Nn4ctyVioWZ2njYME9/8dBimSKRKiFoUVJQFbwUk5mR83pxjnTDgvUWlJ8vl7bhMfTWamqVukAIq1PhtKomQAMzEnuSfrOs1pp12nb/R4YdXULYbCiVFZUEb4A2q9oEz2g5Gj6y/KoKdClFkurAIKFyFSCZB9DjPv66pF1T9xpjSqNMxTb+ol1O0IKQqQ5IkhJA4J95jmRdI3bWqOtrqZxx7z7WFKCmkpRuBKgRJOCqMc/SeWWOMVbKw8eU9R7FO9X5T5UtSXCgJ+VK/Lu4mIgn21BakMXGrSwlCVvjKUqVuQDI/P8UjEAe2gL3QO1Hil+3UtMGHV1ZbaZSoBGVHbHoII+2ma22y22GsqaR5iqq74lCUsuqUW2N6+AEpIUpMA+Y47EDXRGCS0TjBXTLGtttSxbE1NQtjdvG15hz9UyE44BlMn25PvoM1oepnKVSQH0KO9SfLuQYwAr8YPJME4J7gRXdqoas6qRzqNVLzaH1sJRuDiEKO4jMAJ5gev5rdvurdKopqGN7AQRG4yoqgTk4Mfy0rjYThTGZmoovjQytLuSoLcdTvgknbng4jBMZA417vrKaejA6bLe1ImHAVuK7JIScjP2I++lmruW151VC222hSisdMFJAEFII4JwD3zOrVy1m4VTFJTBaqjqbAyoiVOH8MiP2RgkwBPA0cf0WgSne30VS+xBSlHRU2EbsLIAiTgiYx7++g7RbKm9VielT1FdkFxunQdwRuEkwDAzzro9g8PWjw63uqaZq5XBSQHXSrc22ruECMgftGZInTE74kLFCWFMtspdHTCmpASe3lg/TXK/NgnxirZVYZd/gkCkow07SN+GKJ+SUKdQzG30hRA5GZE59MaT66mqrXdymhLi6cuzTtKcgE8wUg9txBHczzp7Db1HRVy6NbT6qZsr2ghRTtG7aR2IiQDnjXN665Vi6Nlh1DRpCVFJS3hxXcnOSJHtrqhl9itGThxPZuxbZudK4w2DUyFKKUlYUCMbj2nOM/v1mhqmoSq2sqKWwCSgIbWRGMkp7du+Y1mqCDlYWKlv4RblSpsUTRjejYme3PzGPKRmZHrBYqOoDdtqKCrqE1ja3Mh5raWgobVIMyY28GB8o4OQM2oN0Cm2S6pxTuW0NiCSAU+bmTIxx7a1YaVy4pfceq1UdO900jrNhRIW4UhQOJ820ESI3ccSiV7LOVKhMdfpn7jSVNy+OoemgNVTzY3KSgIKW1SE8nAJ7jIGmFp5l2tNdQ3JdzW4ErLzjJQtoAkJR2EEhRgAZHvprurNJ4cpjQPLNS3UVCGFNtMNlwjplakjdgYCZJwN84MaXlW6idvSq2kQ502kpbDcBGwDKUkpwTtKcx3791eSSTtC405SNMXKvorm85cHEhBd6lHVlQUQFgEp2fPsIgHH4RPBlT8U2UUFy69A3Fvqmw7TlUqS2Yyjd7KwD6FJ766DUW6ndVT09QlgpSl5TZUElYHUCsqUCBzhJjvMEmKa7Uy0W+qpOow4KkbUNMMhtLSIwSkBIJkJjEgT9NbzSewn8ESlWSVpKvIRKpTMe+QY7j6xq98K1VSq6tqW4pDbDS1IO7AMEGT9D3idV58N1zayG3W1SNpTvKZHodR09qu9tdD1Oek6gykoVOqQnBSTeyT60dKCro1UFsGkcQFedTaxuTnPlMf+dtLNs8R3E3J2lqm/hkqKunKupKk/MkqMyYn+Gh3rjdxRUizbnXql8rDiUMKBCt0JUmOZBH3B0ZaW23qdlS2ltuNtpguJKUtxyACeZkk9yfQaTLi8eKbguymOWSbSb6KaxXVzw/4gqKWocUGHXBK1fhVMpWfzz9TqTxR4ZVRMKudCtLlC4YU0nmkWc7VD9k/hV7Qc8zuO2jxGC0650H21kIUACVJB5TJAIIztJHse+ra22zxFZaRLzrdNcLOtJShZlUojKdsGREgoP5gZ0RTe0jXXTf+HOi0gMAGd89uI99Zpwes1lrLfWXS11NXTNsJX/oj7JMKAmELmSnaCcgkRknnWackXr1sqq+qVc3G3XbUHGih6kcADaEqQFKgE8JDkckYxHDHSWRv9JW+lDTzLTy1rccXKFuBCZKSggBPnS2Z7wNWFosVworSaeiUFEpUgUVXVHaAZlIJ3JKewHlx9ToyyWOroK1967qrHF9MM0y6h1J6bZgqSnZ7geaZMDiNBt2Vt8Zo7LWs7WAhqnp3CyXEQlS1qAUN2JlKiPUY0qVj9M0hTCnqjaalHTSIKVGT86U8k9+eBqG9+GimucdVXfBuqcUW6avWpRWlKsDrHyqkQRyR3yDqWyGmuFxDFbX736bzIap2XqtSFAkKkpR5wpJOQcRwTkDiPGSSqi0TYqi43J9FQVj9H9Jtxp4bg664VQFE8pCSj/5qOOBZ2ymoaevplvULTtnubzjFOl9mVUziSdsE52LCTA7GI50ZcbdT/p/bXPQi5ICWXJU2Ooj/ZmDkRkBUzB9NT+KmEM2y0UDXTD6rjS9BCE7RKHElRA7AJCjHYaKEPd68OWKipXripKaVtpO5cIBHoABEkkwAPU6V27HeKpr4lFrLFO5lMObVhPZW0A/lpt8YIC2rUhyDTqujAdSchQkwD7TGi73XFpDVKkOLcqSUpShJJMcgj0PB9p7xpPXFgcuNdRddFKzcVEqd2NpUshalAxBAmAe2e2i2SXQtLAKVE7ApCNykkHmMiIBGdTePvD9Pb7hR3u3oaMuJbfWtJU40vssATkcnuNp0LSV9woLM7WW+mTUhwpYS8z5vMTACQDMnGcxHEnRLHydp1RsJcItfQm/eG23aZNUlDU7Qp+oWhttxBAEkKjud2PTv6Ds3WpdpTSsNuKtm7clxK4TJmQN3ccSO85mdMt3udXbUW+kcpk119qE7qakV5ktnu65xJJmBgYJkRIpLVbPEbt9rbIu7It9S2VVSVloOoeK4KgkHAA3eh4I4TrV7OLVipVsU6i314d3pUtIWlSQ2Wzt8wIMQZk7jmZzrNdBeud08OPtI8UUTT1AtQSm40beEH0Un/AewOs1JvKvgV/Rv39vTQ99cuTtlfatru50CUsrPldjlBPaRPcZjtI1Lz9dbSSPpq5rOKVVtstVVLZc6liuRypirSemo/UwR94+h01UvhW5WhymqbPU0nxxZASGEr27DhaiVGJjO1XpI10OG1kFaEqUOCpIMaIp31MuhaQkqAjzJBxqjnYqTQjXGkvlRbWrfdbQ3X0roQmpeZrnFqAxK9i4hXcbZg8aM8KWaltt7WpLFyrIaJar6/qgtZgtwsATB+ZI4kGO7yF0dX/SINO7+0n5Try7QPtDc2A6g8KQe301MYqvELNHcLa/b6qrbp1PJ/VrU4EqQoGUqH0IGqSjultrahhN/XT0l3phDrbyh0nxwFoUcKTyR6ScTq1ftfTujt0oloaq3Ww2+l0Sh0JnbnlBEnInnIOIV7qaGquIavjVI824shoMtIVsBSc9REuEyI/BzMempAH3O50VbdW6GzON1NSEqcedCgtpobdoKlekbgD2MYnQXg1+gpb2KapYaZrnWSWdrnl2ogbomN5AAKuTsHaYGT4oR4Xpn6O30dP5khbDwpOlvXuG4LSCmcTCp+s6urNV1l9RTXG4eGLa8zUJCPiG30LWlIKuULHAJON0+3bQ00BqmQD/AJUK9TwHURbkFj2SdoMfff8Av1N4rLVvrKW9qSS61DcpGVGfKn7grT9VDW/GNDVU1XR+JLUyXqugBQ+ykZfYOSBHJEkgf8ROSANW9ruVBe6Jqqt7iXWVwoxG5J5g+h4/iPXQnQE9Q21XUa6d9kOU7yNq0ODkH1Gs17KNqVebbtzPAj11msADIzxrP36078h+usXx9/56ANwedekKjH79eU8a2rhP10ATJPpnRLFS6yZaWR6jtoVPyffUyvkToAB8YlN0sqqd+ldU2sjrqp8r2jIwMkTGBP051zF7wktxn4izVTVbT9hICv8At/DXXmu3/nfXOrX/AG7vH94r+OrYt6JztbFm3MUdLXdC+0agk5IcK0R9dpBj3E/TTRS11vsVxbfst0TTUr+XKRxfxFOTAjzA70ekqTI9xjUvj3+rWv8AmGkij/1tj+9R/wDbTSirBS1Y8eG7/TP1dU3dbzW9YuFTLvxBS1s7J2jyg89oIIj01BX2mjfubdX4ev1bR1jyiFOIp/1SlEz5toQBJPuTOZOqGm/rG8/3Tv8APS//ALr/AO4rU3EdMdqzw9fK89DxT4qqWqQ/MWW/1K/qsKAH/rTz66zT3Tf2dR/0f/56zSUaf//Z"/>
          <p:cNvSpPr>
            <a:spLocks noChangeAspect="1" noChangeArrowheads="1"/>
          </p:cNvSpPr>
          <p:nvPr/>
        </p:nvSpPr>
        <p:spPr bwMode="auto">
          <a:xfrm>
            <a:off x="155575" y="-479425"/>
            <a:ext cx="990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sp>
        <p:nvSpPr>
          <p:cNvPr id="41995" name="AutoShape 20" descr="data:image/jpeg;base64,/9j/4AAQSkZJRgABAQAAAQABAAD/2wBDAAkGBwgHBgkIBwgKCgkLDRYPDQwMDRsUFRAWIB0iIiAdHx8kKDQsJCYxJx8fLT0tMTU3Ojo6Iys/RD84QzQ5Ojf/2wBDAQoKCg0MDRoPDxo3JR8lNzc3Nzc3Nzc3Nzc3Nzc3Nzc3Nzc3Nzc3Nzc3Nzc3Nzc3Nzc3Nzc3Nzc3Nzc3Nzc3Nzf/wAARCABpAGgDASIAAhEBAxEB/8QAHAAAAgIDAQEAAAAAAAAAAAAABAYDBQABBwII/8QARBAAAQMDAwIEBAIGBQsFAAAAAQIDEQQFIQASMRNBBiJRYRQycYFCkRUjUqGxwTM1NnPhBxYkNENEYnJ00fCCg5Kyw//EABgBAAMBAQAAAAAAAAAAAAAAAAACAwEE/8QAIREAAgICAgMBAQEAAAAAAAAAAAECEQMhEjEEE1FBYXH/2gAMAwEAAhEDEQA/AEqgU0mrbqK09RpDflSRtTuMxPJIIzgevppm8HXdp+6IpapFKVt1BXvUUQElIJAJ59jnIA7wai2OH4V6teQU11ShKWEEGAQvgD0OO/YjE4rbW9VOXJ+4tstBPWT1EwBtEJ7fb37450qyNdCNH0uzcKZ10MtOblTA94Gf5fnr1XvFmnUQkmQcj8PvrmHh990XVbtMw44ltPn6YUoJWTuJzkDMxjIHI0V4iuVVcbgWXXXG0NCekCQgIkmSMEn5fbnWptq6DlotrpW/HMBqf1wQCU8kmYJEcDGf4Z1yy/uVddeqMsop22KerUkrbwhpQAAKlYjCYz3kDV6/e1tocabYC056YStKQUpHM/Y8Sc6A8O0AfoW6xkupq1vF9KUAGClRwBgGTu+bt6Y1BZXbbWjEjpNkslQ5UN1lZcGVMwkDot7dxxG0wOTz3+h4b2gyyOk2QNomJkxrlticvlup+tcDUKSmXG23SCUrEztKRBkE557gaJVel/omobqXOg66IStyBH3BMjmCZ9xiNVg03QXRfeKvETTKjRFIW0tKurKFYAIH3yoevfXOLpVVH+bqrU4lHQarlOdU7VFvJCdvAEAzIOMQdGVtVW0qma5xdUWulLTqzCFpJg7VAyVRGCCMHzaqKK71DVa2+2lRc6hcRuEJCoMKOcDJnMZ541SbSpIywW3Xarqr4y0+CWGQFraQQjakAgjPAgE+08+sXie5Iqrv1k07lM0yspShskqUAZVycCRwBAzzoS63KmfqXS7QtIKgNoSpSHEGfnJHJ578nUNZe6t5BFe2typJ6iS6vlCoIgH3Ez9/XSt/DaDrxWt11oCLXR0tMy2ytDjYmUlZk5ICcbUnEEcZ1mqB191A6ReKN6SF9Rc7iO0D5eAMnOs1lsZaPSxVVNSinJdLdPO6GyNmc89zI/MaYvCtAw5Uvl1YSkLnzo/GmPLPHOf8dP6rZSuPVDTA+HDycllYGTtE+x8oE+g99Dp8Mt06qhRLbpqVFS0LAG1YAmCBJBiSe5PtOuR+QmqAX/Dt3fpH69TSldUvwE07itjh3bTnkjuMCfsdHXC5GtmoZqUU1ShRUpR27SkgSc57Yk+3pqZ+gpLexUvNqZWXRLYUlICVexjGRzPv2OkWtur5fCnxvAB29Jc7ZI833I/gO2qY5cnaFY02mqo6lxDNwUkBTZ3FStgUoHlGPpzMn7aZKOqo1RTUKtqmwGwCNoVgAHjAHE8eXvpTpGmrTbFXC6obWUf0QcaKpBwM7sGTwIkaKYuTTT6HksHawgqUpLhhZEwoAEbf+w7Rqc4W6NWg/wAWVag06w8Vo8wBHVKST32kjHAEwZ9NLay7TUraqhxlxsStUgmAcHAIwYI4/PWryt663BpVUpRbJ3qSsmQo5gE8iefXQyrfT1ZUxa1hRQ0CpYyHiTGBz3ImO04mNVxx4qgaLZitZqrSKV1xt4IWktzgNCJlSwc9hBjjHfVC7XGlqEO3AuIQUkpOwpmRiMTHvn761SUFf8RVUrCmWWUt7nVuKCAmJjjJkSQOTn01XVtUisqCxXA9JCAlsQcCcTwe5wP5nVe2YkVS3G6quDzrrgCjClTuKeM5ifp7c63cKdQCX2nlutLBUFlCkjBgjIiRI4PfU9VbqEl4Nn4ctyVioWZ2njYME9/8dBimSKRKiFoUVJQFbwUk5mR83pxjnTDgvUWlJ8vl7bhMfTWamqVukAIq1PhtKomQAMzEnuSfrOs1pp12nb/R4YdXULYbCiVFZUEb4A2q9oEz2g5Gj6y/KoKdClFkurAIKFyFSCZB9DjPv66pF1T9xpjSqNMxTb+ol1O0IKQqQ5IkhJA4J95jmRdI3bWqOtrqZxx7z7WFKCmkpRuBKgRJOCqMc/SeWWOMVbKw8eU9R7FO9X5T5UtSXCgJ+VK/Lu4mIgn21BakMXGrSwlCVvjKUqVuQDI/P8UjEAe2gL3QO1Hil+3UtMGHV1ZbaZSoBGVHbHoII+2ma22y22GsqaR5iqq74lCUsuqUW2N6+AEpIUpMA+Y47EDXRGCS0TjBXTLGtttSxbE1NQtjdvG15hz9UyE44BlMn25PvoM1oepnKVSQH0KO9SfLuQYwAr8YPJME4J7gRXdqoas6qRzqNVLzaH1sJRuDiEKO4jMAJ5gev5rdvurdKopqGN7AQRG4yoqgTk4Mfy0rjYThTGZmoovjQytLuSoLcdTvgknbng4jBMZA417vrKaejA6bLe1ImHAVuK7JIScjP2I++lmruW151VC222hSisdMFJAEFII4JwD3zOrVy1m4VTFJTBaqjqbAyoiVOH8MiP2RgkwBPA0cf0WgSne30VS+xBSlHRU2EbsLIAiTgiYx7++g7RbKm9VielT1FdkFxunQdwRuEkwDAzzro9g8PWjw63uqaZq5XBSQHXSrc22ruECMgftGZInTE74kLFCWFMtspdHTCmpASe3lg/TXK/NgnxirZVYZd/gkCkow07SN+GKJ+SUKdQzG30hRA5GZE59MaT66mqrXdymhLi6cuzTtKcgE8wUg9txBHczzp7Db1HRVy6NbT6qZsr2ghRTtG7aR2IiQDnjXN665Vi6Nlh1DRpCVFJS3hxXcnOSJHtrqhl9itGThxPZuxbZudK4w2DUyFKKUlYUCMbj2nOM/v1mhqmoSq2sqKWwCSgIbWRGMkp7du+Y1mqCDlYWKlv4RblSpsUTRjejYme3PzGPKRmZHrBYqOoDdtqKCrqE1ja3Mh5raWgobVIMyY28GB8o4OQM2oN0Cm2S6pxTuW0NiCSAU+bmTIxx7a1YaVy4pfceq1UdO900jrNhRIW4UhQOJ820ESI3ccSiV7LOVKhMdfpn7jSVNy+OoemgNVTzY3KSgIKW1SE8nAJ7jIGmFp5l2tNdQ3JdzW4ErLzjJQtoAkJR2EEhRgAZHvprurNJ4cpjQPLNS3UVCGFNtMNlwjplakjdgYCZJwN84MaXlW6idvSq2kQ502kpbDcBGwDKUkpwTtKcx3791eSSTtC405SNMXKvorm85cHEhBd6lHVlQUQFgEp2fPsIgHH4RPBlT8U2UUFy69A3Fvqmw7TlUqS2Yyjd7KwD6FJ766DUW6ndVT09QlgpSl5TZUElYHUCsqUCBzhJjvMEmKa7Uy0W+qpOow4KkbUNMMhtLSIwSkBIJkJjEgT9NbzSewn8ESlWSVpKvIRKpTMe+QY7j6xq98K1VSq6tqW4pDbDS1IO7AMEGT9D3idV58N1zayG3W1SNpTvKZHodR09qu9tdD1Oek6gykoVOqQnBSTeyT60dKCro1UFsGkcQFedTaxuTnPlMf+dtLNs8R3E3J2lqm/hkqKunKupKk/MkqMyYn+Gh3rjdxRUizbnXql8rDiUMKBCt0JUmOZBH3B0ZaW23qdlS2ltuNtpguJKUtxyACeZkk9yfQaTLi8eKbguymOWSbSb6KaxXVzw/4gqKWocUGHXBK1fhVMpWfzz9TqTxR4ZVRMKudCtLlC4YU0nmkWc7VD9k/hV7Qc8zuO2jxGC0650H21kIUACVJB5TJAIIztJHse+ra22zxFZaRLzrdNcLOtJShZlUojKdsGREgoP5gZ0RTe0jXXTf+HOi0gMAGd89uI99Zpwes1lrLfWXS11NXTNsJX/oj7JMKAmELmSnaCcgkRknnWackXr1sqq+qVc3G3XbUHGih6kcADaEqQFKgE8JDkckYxHDHSWRv9JW+lDTzLTy1rccXKFuBCZKSggBPnS2Z7wNWFosVworSaeiUFEpUgUVXVHaAZlIJ3JKewHlx9ToyyWOroK1967qrHF9MM0y6h1J6bZgqSnZ7geaZMDiNBt2Vt8Zo7LWs7WAhqnp3CyXEQlS1qAUN2JlKiPUY0qVj9M0hTCnqjaalHTSIKVGT86U8k9+eBqG9+GimucdVXfBuqcUW6avWpRWlKsDrHyqkQRyR3yDqWyGmuFxDFbX736bzIap2XqtSFAkKkpR5wpJOQcRwTkDiPGSSqi0TYqi43J9FQVj9H9Jtxp4bg664VQFE8pCSj/5qOOBZ2ymoaevplvULTtnubzjFOl9mVUziSdsE52LCTA7GI50ZcbdT/p/bXPQi5ICWXJU2Ooj/ZmDkRkBUzB9NT+KmEM2y0UDXTD6rjS9BCE7RKHElRA7AJCjHYaKEPd68OWKipXripKaVtpO5cIBHoABEkkwAPU6V27HeKpr4lFrLFO5lMObVhPZW0A/lpt8YIC2rUhyDTqujAdSchQkwD7TGi73XFpDVKkOLcqSUpShJJMcgj0PB9p7xpPXFgcuNdRddFKzcVEqd2NpUshalAxBAmAe2e2i2SXQtLAKVE7ApCNykkHmMiIBGdTePvD9Pb7hR3u3oaMuJbfWtJU40vssATkcnuNp0LSV9woLM7WW+mTUhwpYS8z5vMTACQDMnGcxHEnRLHydp1RsJcItfQm/eG23aZNUlDU7Qp+oWhttxBAEkKjud2PTv6Ds3WpdpTSsNuKtm7clxK4TJmQN3ccSO85mdMt3udXbUW+kcpk119qE7qakV5ktnu65xJJmBgYJkRIpLVbPEbt9rbIu7It9S2VVSVloOoeK4KgkHAA3eh4I4TrV7OLVipVsU6i314d3pUtIWlSQ2Wzt8wIMQZk7jmZzrNdBeud08OPtI8UUTT1AtQSm40beEH0Un/AewOs1JvKvgV/Rv39vTQ99cuTtlfatru50CUsrPldjlBPaRPcZjtI1Lz9dbSSPpq5rOKVVtstVVLZc6liuRypirSemo/UwR94+h01UvhW5WhymqbPU0nxxZASGEr27DhaiVGJjO1XpI10OG1kFaEqUOCpIMaIp31MuhaQkqAjzJBxqjnYqTQjXGkvlRbWrfdbQ3X0roQmpeZrnFqAxK9i4hXcbZg8aM8KWaltt7WpLFyrIaJar6/qgtZgtwsATB+ZI4kGO7yF0dX/SINO7+0n5Try7QPtDc2A6g8KQe301MYqvELNHcLa/b6qrbp1PJ/VrU4EqQoGUqH0IGqSjultrahhN/XT0l3phDrbyh0nxwFoUcKTyR6ScTq1ftfTujt0oloaq3Ww2+l0Sh0JnbnlBEnInnIOIV7qaGquIavjVI824shoMtIVsBSc9REuEyI/BzMempAH3O50VbdW6GzON1NSEqcedCgtpobdoKlekbgD2MYnQXg1+gpb2KapYaZrnWSWdrnl2ogbomN5AAKuTsHaYGT4oR4Xpn6O30dP5khbDwpOlvXuG4LSCmcTCp+s6urNV1l9RTXG4eGLa8zUJCPiG30LWlIKuULHAJON0+3bQ00BqmQD/AJUK9TwHURbkFj2SdoMfff8Av1N4rLVvrKW9qSS61DcpGVGfKn7grT9VDW/GNDVU1XR+JLUyXqugBQ+ykZfYOSBHJEkgf8ROSANW9ruVBe6Jqqt7iXWVwoxG5J5g+h4/iPXQnQE9Q21XUa6d9kOU7yNq0ODkH1Gs17KNqVebbtzPAj11msADIzxrP36078h+usXx9/56ANwedekKjH79eU8a2rhP10ATJPpnRLFS6yZaWR6jtoVPyffUyvkToAB8YlN0sqqd+ldU2sjrqp8r2jIwMkTGBP051zF7wktxn4izVTVbT9hICv8At/DXXmu3/nfXOrX/AG7vH94r+OrYt6JztbFm3MUdLXdC+0agk5IcK0R9dpBj3E/TTRS11vsVxbfst0TTUr+XKRxfxFOTAjzA70ekqTI9xjUvj3+rWv8AmGkij/1tj+9R/wDbTSirBS1Y8eG7/TP1dU3dbzW9YuFTLvxBS1s7J2jyg89oIIj01BX2mjfubdX4ev1bR1jyiFOIp/1SlEz5toQBJPuTOZOqGm/rG8/3Tv8APS//ALr/AO4rU3EdMdqzw9fK89DxT4qqWqQ/MWW/1K/qsKAH/rTz66zT3Tf2dR/0f/56zSUaf//Z"/>
          <p:cNvSpPr>
            <a:spLocks noChangeAspect="1" noChangeArrowheads="1"/>
          </p:cNvSpPr>
          <p:nvPr/>
        </p:nvSpPr>
        <p:spPr bwMode="auto">
          <a:xfrm>
            <a:off x="857250" y="-214313"/>
            <a:ext cx="990600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pic>
        <p:nvPicPr>
          <p:cNvPr id="41996" name="Picture 22" descr="http://t2.gstatic.com/images?q=tbn:ANd9GcRjtwY0DiHjRMdrC0zgjAkOjxxCExqyWEeMxifkuTZEgHDqpgZK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488109" cy="19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Başlık"/>
          <p:cNvSpPr>
            <a:spLocks noGrp="1"/>
          </p:cNvSpPr>
          <p:nvPr>
            <p:ph type="title"/>
          </p:nvPr>
        </p:nvSpPr>
        <p:spPr>
          <a:xfrm>
            <a:off x="350127" y="285750"/>
            <a:ext cx="8534400" cy="83991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chemeClr val="tx1"/>
                </a:solidFill>
              </a:rPr>
              <a:t>AD ve ASTIMLI HASTALAR HANGİ SPORLARI YAPABİLİR?</a:t>
            </a:r>
          </a:p>
        </p:txBody>
      </p:sp>
      <p:pic>
        <p:nvPicPr>
          <p:cNvPr id="1026" name="Picture 2" descr="güreş çocuk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4" y="2752576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368300" y="1988840"/>
            <a:ext cx="5927725" cy="19402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9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8307" name="Rectangle 3" descr="000031"/>
          <p:cNvSpPr>
            <a:spLocks noGrp="1" noChangeAspect="1" noChangeArrowheads="1"/>
          </p:cNvSpPr>
          <p:nvPr isPhoto="1"/>
        </p:nvSpPr>
        <p:spPr bwMode="auto">
          <a:xfrm>
            <a:off x="0" y="269304"/>
            <a:ext cx="9144000" cy="625604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" name="Dikdörtgen 1"/>
          <p:cNvSpPr/>
          <p:nvPr/>
        </p:nvSpPr>
        <p:spPr>
          <a:xfrm>
            <a:off x="1547664" y="3717032"/>
            <a:ext cx="5256584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tx1"/>
                </a:solidFill>
              </a:rPr>
              <a:t>KONTAKT DERMATİT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AD </a:t>
            </a:r>
            <a:r>
              <a:rPr lang="tr-TR" b="1" dirty="0">
                <a:solidFill>
                  <a:schemeClr val="tx1"/>
                </a:solidFill>
              </a:rPr>
              <a:t>hastalarda sıklıkla görülür</a:t>
            </a:r>
          </a:p>
          <a:p>
            <a:r>
              <a:rPr lang="tr-TR" b="1" dirty="0">
                <a:solidFill>
                  <a:schemeClr val="tx1"/>
                </a:solidFill>
              </a:rPr>
              <a:t>Nikel, neomisin, kokular, formaldehit,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Prezervatifler </a:t>
            </a:r>
            <a:r>
              <a:rPr lang="tr-TR" b="1" dirty="0">
                <a:solidFill>
                  <a:schemeClr val="tx1"/>
                </a:solidFill>
              </a:rPr>
              <a:t>(Lanolin, lastik </a:t>
            </a:r>
            <a:r>
              <a:rPr lang="tr-TR" b="1" dirty="0" err="1" smtClean="0">
                <a:solidFill>
                  <a:schemeClr val="tx1"/>
                </a:solidFill>
              </a:rPr>
              <a:t>kauçuklu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maddeler</a:t>
            </a:r>
            <a:r>
              <a:rPr lang="tr-TR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Özellikle </a:t>
            </a:r>
            <a:r>
              <a:rPr lang="tr-TR" b="1" dirty="0" err="1" smtClean="0">
                <a:solidFill>
                  <a:schemeClr val="tx1"/>
                </a:solidFill>
              </a:rPr>
              <a:t>topikal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antibiotiklerden</a:t>
            </a:r>
            <a:r>
              <a:rPr lang="tr-TR" b="1" dirty="0" smtClean="0">
                <a:solidFill>
                  <a:schemeClr val="tx1"/>
                </a:solidFill>
              </a:rPr>
              <a:t> kaçınılmalı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 ve Stres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3155019"/>
          </a:xfrm>
        </p:spPr>
        <p:txBody>
          <a:bodyPr/>
          <a:lstStyle/>
          <a:p>
            <a:r>
              <a:rPr lang="tr-TR" dirty="0" smtClean="0"/>
              <a:t>Dikkat eksikliği- </a:t>
            </a:r>
            <a:r>
              <a:rPr lang="tr-TR" dirty="0" err="1" smtClean="0"/>
              <a:t>hiperaktif</a:t>
            </a:r>
            <a:r>
              <a:rPr lang="tr-TR" dirty="0" smtClean="0"/>
              <a:t> hastalıklarında artış ( 1-5 kere fazla)</a:t>
            </a:r>
          </a:p>
          <a:p>
            <a:r>
              <a:rPr lang="tr-TR" dirty="0" smtClean="0"/>
              <a:t>Uyku problemleri</a:t>
            </a:r>
          </a:p>
          <a:p>
            <a:r>
              <a:rPr lang="tr-TR" dirty="0" smtClean="0"/>
              <a:t>Depresyon, </a:t>
            </a:r>
            <a:r>
              <a:rPr lang="tr-TR" dirty="0" err="1" smtClean="0"/>
              <a:t>anksiete,utanma</a:t>
            </a:r>
            <a:r>
              <a:rPr lang="tr-TR" dirty="0" smtClean="0"/>
              <a:t> hissi</a:t>
            </a:r>
          </a:p>
          <a:p>
            <a:r>
              <a:rPr lang="tr-TR" dirty="0" smtClean="0"/>
              <a:t>İletişim bozuklukları</a:t>
            </a:r>
          </a:p>
          <a:p>
            <a:r>
              <a:rPr lang="tr-TR" dirty="0"/>
              <a:t> </a:t>
            </a:r>
            <a:r>
              <a:rPr lang="tr-TR" dirty="0" smtClean="0"/>
              <a:t>Otizm de artış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979712" y="47035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err="1">
                <a:solidFill>
                  <a:srgbClr val="0070C0"/>
                </a:solidFill>
              </a:rPr>
              <a:t>AD’de</a:t>
            </a:r>
            <a:r>
              <a:rPr lang="tr-TR" sz="2000" dirty="0">
                <a:solidFill>
                  <a:srgbClr val="0070C0"/>
                </a:solidFill>
              </a:rPr>
              <a:t> stresi azaltmak için davranış değişimi ve stres azaltma </a:t>
            </a:r>
            <a:r>
              <a:rPr lang="tr-TR" sz="2000" dirty="0" smtClean="0">
                <a:solidFill>
                  <a:srgbClr val="0070C0"/>
                </a:solidFill>
              </a:rPr>
              <a:t>teknikleri </a:t>
            </a:r>
            <a:r>
              <a:rPr lang="tr-TR" sz="2000" dirty="0">
                <a:solidFill>
                  <a:srgbClr val="0070C0"/>
                </a:solidFill>
              </a:rPr>
              <a:t>gibi psikolojik tedavi yöntemleri önerilmektedir.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55750" y="4437112"/>
            <a:ext cx="6219924" cy="18562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BESLENME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1725" y="1780510"/>
            <a:ext cx="7548627" cy="3592705"/>
          </a:xfrm>
        </p:spPr>
        <p:txBody>
          <a:bodyPr>
            <a:normAutofit/>
          </a:bodyPr>
          <a:lstStyle/>
          <a:p>
            <a:endParaRPr lang="tr-TR" sz="1800" dirty="0" smtClean="0"/>
          </a:p>
          <a:p>
            <a:r>
              <a:rPr lang="tr-TR" sz="1800" dirty="0" smtClean="0"/>
              <a:t>Eğer hastanın  </a:t>
            </a:r>
            <a:r>
              <a:rPr lang="tr-TR" sz="1800" dirty="0" err="1"/>
              <a:t>I</a:t>
            </a:r>
            <a:r>
              <a:rPr lang="tr-TR" sz="1800" dirty="0" err="1" smtClean="0"/>
              <a:t>g</a:t>
            </a:r>
            <a:r>
              <a:rPr lang="tr-TR" sz="1800" dirty="0" smtClean="0"/>
              <a:t> E aracılığı </a:t>
            </a:r>
            <a:r>
              <a:rPr lang="tr-TR" sz="1800" dirty="0" err="1" smtClean="0"/>
              <a:t>allerjisi</a:t>
            </a:r>
            <a:r>
              <a:rPr lang="tr-TR" sz="1800" dirty="0" smtClean="0"/>
              <a:t> varsa, ciddi sağlık sorunlarına yol açmaması için </a:t>
            </a:r>
            <a:r>
              <a:rPr lang="tr-TR" sz="1800" dirty="0" err="1" smtClean="0"/>
              <a:t>allerjenlerden</a:t>
            </a:r>
            <a:r>
              <a:rPr lang="tr-TR" sz="1800" dirty="0" smtClean="0"/>
              <a:t> kaçınması önerilir.</a:t>
            </a:r>
          </a:p>
          <a:p>
            <a:r>
              <a:rPr lang="tr-TR" sz="1800" dirty="0" smtClean="0"/>
              <a:t>Beş yaşın altında orta ve ciddi </a:t>
            </a:r>
            <a:r>
              <a:rPr lang="tr-TR" sz="1800" dirty="0" err="1" smtClean="0"/>
              <a:t>atopik</a:t>
            </a:r>
            <a:r>
              <a:rPr lang="tr-TR" sz="1800" dirty="0" smtClean="0"/>
              <a:t> dermatiti olan ve süt, yumurta, fıstık, soyadan en az birine </a:t>
            </a:r>
            <a:r>
              <a:rPr lang="tr-TR" sz="1800" dirty="0" err="1" smtClean="0"/>
              <a:t>allerjisi</a:t>
            </a:r>
            <a:r>
              <a:rPr lang="tr-TR" sz="1800" dirty="0" smtClean="0"/>
              <a:t> iki durumda dikkate alınmalı; </a:t>
            </a:r>
          </a:p>
          <a:p>
            <a:pPr lvl="1"/>
            <a:r>
              <a:rPr lang="tr-TR" sz="1800" dirty="0" smtClean="0"/>
              <a:t>Optimal tedaviye rağmen kontrol altına alınamayan AD, </a:t>
            </a:r>
          </a:p>
          <a:p>
            <a:pPr lvl="1"/>
            <a:r>
              <a:rPr lang="tr-TR" sz="1800" dirty="0"/>
              <a:t>G</a:t>
            </a:r>
            <a:r>
              <a:rPr lang="tr-TR" sz="1800" dirty="0" smtClean="0"/>
              <a:t>ıda alımından sonra reaksiyon  gelişmişse</a:t>
            </a:r>
          </a:p>
          <a:p>
            <a:r>
              <a:rPr lang="tr-TR" sz="1800" dirty="0" err="1" smtClean="0"/>
              <a:t>Probiyotik</a:t>
            </a:r>
            <a:r>
              <a:rPr lang="tr-TR" sz="1800" dirty="0" smtClean="0"/>
              <a:t>/ </a:t>
            </a:r>
            <a:r>
              <a:rPr lang="tr-TR" sz="1800" dirty="0" err="1" smtClean="0"/>
              <a:t>prebiyotik</a:t>
            </a:r>
            <a:r>
              <a:rPr lang="tr-TR" sz="1800" dirty="0" smtClean="0"/>
              <a:t> kullanımı yeterli delil olmadığından önerilmez.</a:t>
            </a:r>
          </a:p>
          <a:p>
            <a:r>
              <a:rPr lang="tr-TR" sz="1800" dirty="0" smtClean="0"/>
              <a:t>Balık yağı, çuha çiçeği yağı, </a:t>
            </a:r>
            <a:r>
              <a:rPr lang="tr-TR" sz="1800" dirty="0" err="1" smtClean="0"/>
              <a:t>multivitamin</a:t>
            </a:r>
            <a:r>
              <a:rPr lang="tr-TR" sz="1800" dirty="0" smtClean="0"/>
              <a:t>, çinko, vitamin D-E-B12-B6 için kanıt düzeyi yeterli çalışma yok.</a:t>
            </a:r>
          </a:p>
          <a:p>
            <a:endParaRPr lang="tr-TR" sz="1800" dirty="0"/>
          </a:p>
        </p:txBody>
      </p:sp>
      <p:sp>
        <p:nvSpPr>
          <p:cNvPr id="4" name="Dikdörtgen 3"/>
          <p:cNvSpPr/>
          <p:nvPr/>
        </p:nvSpPr>
        <p:spPr>
          <a:xfrm>
            <a:off x="467544" y="2060848"/>
            <a:ext cx="7272808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7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 ve Besin </a:t>
            </a:r>
            <a:r>
              <a:rPr lang="tr-TR" dirty="0" err="1" smtClean="0"/>
              <a:t>Allerjileri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78254" y="1484784"/>
            <a:ext cx="6462600" cy="4736399"/>
          </a:xfrm>
        </p:spPr>
        <p:txBody>
          <a:bodyPr>
            <a:normAutofit/>
          </a:bodyPr>
          <a:lstStyle/>
          <a:p>
            <a:r>
              <a:rPr lang="tr-TR" sz="2200" dirty="0" err="1" smtClean="0"/>
              <a:t>AD’li</a:t>
            </a:r>
            <a:r>
              <a:rPr lang="tr-TR" sz="2200" dirty="0" smtClean="0"/>
              <a:t> çocuklar küçük çocuklukta sahip oldukları süt, yumurta, soya, Buğday gibi besin </a:t>
            </a:r>
            <a:r>
              <a:rPr lang="tr-TR" sz="2200" dirty="0" err="1" smtClean="0"/>
              <a:t>allerjilerine</a:t>
            </a:r>
            <a:r>
              <a:rPr lang="tr-TR" sz="2200" dirty="0" smtClean="0"/>
              <a:t> zamanla tolerans gösterirler. </a:t>
            </a:r>
          </a:p>
          <a:p>
            <a:endParaRPr lang="tr-TR" sz="2200" dirty="0" smtClean="0"/>
          </a:p>
          <a:p>
            <a:r>
              <a:rPr lang="tr-TR" sz="2200" dirty="0" smtClean="0"/>
              <a:t>Ancak zaman zaman besin </a:t>
            </a:r>
            <a:r>
              <a:rPr lang="tr-TR" sz="2200" dirty="0" err="1" smtClean="0"/>
              <a:t>allerjileri</a:t>
            </a:r>
            <a:r>
              <a:rPr lang="tr-TR" sz="2200" dirty="0" smtClean="0"/>
              <a:t>, </a:t>
            </a:r>
            <a:r>
              <a:rPr lang="tr-TR" sz="2200" dirty="0" err="1" smtClean="0"/>
              <a:t>adölesan</a:t>
            </a:r>
            <a:r>
              <a:rPr lang="tr-TR" sz="2200" dirty="0" smtClean="0"/>
              <a:t> hatta erişkin de  devam edebileceği veya nadir olmakla birlikte çocukluk çağından sonra yeni </a:t>
            </a:r>
            <a:r>
              <a:rPr lang="tr-TR" sz="2200" dirty="0" err="1" smtClean="0"/>
              <a:t>sensitizasyonlar</a:t>
            </a:r>
            <a:r>
              <a:rPr lang="tr-TR" sz="2200" dirty="0" smtClean="0"/>
              <a:t> olabileceği dikkate alınmalıdır.</a:t>
            </a:r>
          </a:p>
          <a:p>
            <a:pPr marL="0" indent="0">
              <a:buNone/>
            </a:pPr>
            <a:r>
              <a:rPr lang="tr-TR" sz="1200" dirty="0" smtClean="0"/>
              <a:t>	</a:t>
            </a:r>
          </a:p>
          <a:p>
            <a:pPr marL="0" indent="0">
              <a:buNone/>
            </a:pPr>
            <a:r>
              <a:rPr lang="tr-TR" sz="1200" dirty="0"/>
              <a:t>	</a:t>
            </a:r>
            <a:endParaRPr lang="tr-TR" sz="1200" dirty="0" smtClean="0"/>
          </a:p>
          <a:p>
            <a:pPr marL="0" indent="0">
              <a:buNone/>
            </a:pPr>
            <a:endParaRPr lang="tr-TR" sz="1200" dirty="0"/>
          </a:p>
          <a:p>
            <a:pPr marL="0" indent="0">
              <a:buNone/>
            </a:pPr>
            <a:r>
              <a:rPr lang="tr-TR" sz="1200" dirty="0" smtClean="0"/>
              <a:t> 	</a:t>
            </a:r>
            <a:r>
              <a:rPr lang="tr-TR" sz="1200" dirty="0" err="1" smtClean="0"/>
              <a:t>Shek</a:t>
            </a:r>
            <a:r>
              <a:rPr lang="tr-TR" sz="1200" dirty="0" smtClean="0"/>
              <a:t> </a:t>
            </a:r>
            <a:r>
              <a:rPr lang="tr-TR" sz="1200" dirty="0"/>
              <a:t>LP, </a:t>
            </a:r>
            <a:r>
              <a:rPr lang="tr-TR" sz="1200" dirty="0" err="1"/>
              <a:t>Soderstrom</a:t>
            </a:r>
            <a:r>
              <a:rPr lang="tr-TR" sz="1200" dirty="0"/>
              <a:t> L, </a:t>
            </a:r>
            <a:r>
              <a:rPr lang="tr-TR" sz="1200" dirty="0" err="1"/>
              <a:t>Ahlstedt</a:t>
            </a:r>
            <a:r>
              <a:rPr lang="tr-TR" sz="1200" dirty="0"/>
              <a:t> S, </a:t>
            </a:r>
            <a:r>
              <a:rPr lang="tr-TR" sz="1200" dirty="0" err="1"/>
              <a:t>Beyer</a:t>
            </a:r>
            <a:r>
              <a:rPr lang="tr-TR" sz="1200" dirty="0"/>
              <a:t> K, </a:t>
            </a:r>
            <a:r>
              <a:rPr lang="tr-TR" sz="1200" dirty="0" err="1"/>
              <a:t>Sampson</a:t>
            </a:r>
            <a:r>
              <a:rPr lang="tr-TR" sz="1200" dirty="0"/>
              <a:t> HA. </a:t>
            </a:r>
            <a:r>
              <a:rPr lang="tr-TR" sz="1200" dirty="0" err="1"/>
              <a:t>Determination</a:t>
            </a:r>
            <a:r>
              <a:rPr lang="tr-TR" sz="1200" dirty="0"/>
              <a:t> of </a:t>
            </a:r>
            <a:r>
              <a:rPr lang="tr-TR" sz="1200" dirty="0" err="1"/>
              <a:t>food</a:t>
            </a:r>
            <a:r>
              <a:rPr lang="tr-TR" sz="1200" dirty="0"/>
              <a:t> </a:t>
            </a:r>
            <a:r>
              <a:rPr lang="tr-TR" sz="1200" dirty="0" err="1"/>
              <a:t>specific</a:t>
            </a:r>
            <a:r>
              <a:rPr lang="tr-TR" sz="1200" dirty="0"/>
              <a:t> </a:t>
            </a:r>
            <a:r>
              <a:rPr lang="tr-TR" sz="1200" dirty="0" err="1"/>
              <a:t>IgE</a:t>
            </a:r>
            <a:r>
              <a:rPr lang="tr-TR" sz="1200" dirty="0"/>
              <a:t> </a:t>
            </a:r>
            <a:r>
              <a:rPr lang="tr-TR" sz="1200" dirty="0" err="1"/>
              <a:t>levels</a:t>
            </a:r>
            <a:r>
              <a:rPr lang="tr-TR" sz="1200" dirty="0"/>
              <a:t> </a:t>
            </a:r>
            <a:r>
              <a:rPr lang="tr-TR" sz="1200" dirty="0" err="1"/>
              <a:t>over</a:t>
            </a:r>
            <a:r>
              <a:rPr lang="tr-TR" sz="1200" dirty="0"/>
              <a:t> time can </a:t>
            </a:r>
            <a:r>
              <a:rPr lang="tr-TR" sz="1200" dirty="0" err="1"/>
              <a:t>predict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development</a:t>
            </a:r>
            <a:r>
              <a:rPr lang="tr-TR" sz="1200" dirty="0"/>
              <a:t> of </a:t>
            </a:r>
            <a:r>
              <a:rPr lang="tr-TR" sz="1200" dirty="0" err="1"/>
              <a:t>tolerance</a:t>
            </a:r>
            <a:r>
              <a:rPr lang="tr-TR" sz="1200" dirty="0"/>
              <a:t> in </a:t>
            </a:r>
            <a:r>
              <a:rPr lang="tr-TR" sz="1200" dirty="0" err="1"/>
              <a:t>cow's</a:t>
            </a:r>
            <a:r>
              <a:rPr lang="tr-TR" sz="1200" dirty="0"/>
              <a:t> </a:t>
            </a:r>
            <a:r>
              <a:rPr lang="tr-TR" sz="1200" dirty="0" err="1"/>
              <a:t>milk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hen's</a:t>
            </a:r>
            <a:r>
              <a:rPr lang="tr-TR" sz="1200" dirty="0"/>
              <a:t> </a:t>
            </a:r>
            <a:r>
              <a:rPr lang="tr-TR" sz="1200" dirty="0" err="1"/>
              <a:t>egg</a:t>
            </a:r>
            <a:r>
              <a:rPr lang="tr-TR" sz="1200" dirty="0"/>
              <a:t> </a:t>
            </a:r>
            <a:r>
              <a:rPr lang="tr-TR" sz="1200" dirty="0" err="1"/>
              <a:t>allergy</a:t>
            </a:r>
            <a:r>
              <a:rPr lang="tr-TR" sz="1200" dirty="0"/>
              <a:t>. J </a:t>
            </a:r>
            <a:r>
              <a:rPr lang="tr-TR" sz="1200" dirty="0" err="1"/>
              <a:t>Allergy</a:t>
            </a:r>
            <a:r>
              <a:rPr lang="tr-TR" sz="1200" dirty="0"/>
              <a:t> </a:t>
            </a:r>
            <a:r>
              <a:rPr lang="tr-TR" sz="1200" dirty="0" err="1"/>
              <a:t>Clin</a:t>
            </a:r>
            <a:r>
              <a:rPr lang="tr-TR" sz="1200" dirty="0"/>
              <a:t> </a:t>
            </a:r>
            <a:r>
              <a:rPr lang="tr-TR" sz="1200" dirty="0" err="1"/>
              <a:t>Immunol</a:t>
            </a:r>
            <a:r>
              <a:rPr lang="tr-TR" sz="1200" dirty="0"/>
              <a:t>. 2004; 114:387–91. </a:t>
            </a:r>
            <a:r>
              <a:rPr lang="tr-TR" sz="1200" dirty="0" smtClean="0"/>
              <a:t>[</a:t>
            </a:r>
          </a:p>
          <a:p>
            <a:pPr marL="0" indent="0">
              <a:buNone/>
            </a:pPr>
            <a:r>
              <a:rPr lang="tr-TR" sz="1200" dirty="0"/>
              <a:t>	</a:t>
            </a:r>
            <a:r>
              <a:rPr lang="tr-TR" sz="1200" dirty="0" smtClean="0"/>
              <a:t> </a:t>
            </a:r>
            <a:r>
              <a:rPr lang="tr-TR" sz="1200" dirty="0" err="1"/>
              <a:t>Sicherer</a:t>
            </a:r>
            <a:r>
              <a:rPr lang="tr-TR" sz="1200" dirty="0"/>
              <a:t> SH, </a:t>
            </a:r>
            <a:r>
              <a:rPr lang="tr-TR" sz="1200" dirty="0" err="1"/>
              <a:t>Munoz-Furlong</a:t>
            </a:r>
            <a:r>
              <a:rPr lang="tr-TR" sz="1200" dirty="0"/>
              <a:t> A, </a:t>
            </a:r>
            <a:r>
              <a:rPr lang="tr-TR" sz="1200" dirty="0" err="1"/>
              <a:t>Sampson</a:t>
            </a:r>
            <a:r>
              <a:rPr lang="tr-TR" sz="1200" dirty="0"/>
              <a:t> HA. </a:t>
            </a:r>
            <a:r>
              <a:rPr lang="tr-TR" sz="1200" dirty="0" err="1"/>
              <a:t>Prevalence</a:t>
            </a:r>
            <a:r>
              <a:rPr lang="tr-TR" sz="1200" dirty="0"/>
              <a:t> of </a:t>
            </a:r>
            <a:r>
              <a:rPr lang="tr-TR" sz="1200" dirty="0" err="1"/>
              <a:t>seafood</a:t>
            </a:r>
            <a:r>
              <a:rPr lang="tr-TR" sz="1200" dirty="0"/>
              <a:t> </a:t>
            </a:r>
            <a:r>
              <a:rPr lang="tr-TR" sz="1200" dirty="0" err="1"/>
              <a:t>allergy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United </a:t>
            </a:r>
            <a:r>
              <a:rPr lang="tr-TR" sz="1200" dirty="0" err="1"/>
              <a:t>States</a:t>
            </a:r>
            <a:r>
              <a:rPr lang="tr-TR" sz="1200" dirty="0"/>
              <a:t> </a:t>
            </a:r>
            <a:r>
              <a:rPr lang="tr-TR" sz="1200" dirty="0" err="1"/>
              <a:t>determined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a </a:t>
            </a:r>
            <a:r>
              <a:rPr lang="tr-TR" sz="1200" dirty="0" err="1"/>
              <a:t>random</a:t>
            </a:r>
            <a:r>
              <a:rPr lang="tr-TR" sz="1200" dirty="0"/>
              <a:t> </a:t>
            </a:r>
            <a:r>
              <a:rPr lang="tr-TR" sz="1200" dirty="0" err="1"/>
              <a:t>telephone</a:t>
            </a:r>
            <a:r>
              <a:rPr lang="tr-TR" sz="1200" dirty="0"/>
              <a:t> </a:t>
            </a:r>
            <a:r>
              <a:rPr lang="tr-TR" sz="1200" dirty="0" err="1"/>
              <a:t>survey</a:t>
            </a:r>
            <a:r>
              <a:rPr lang="tr-TR" sz="1200" dirty="0"/>
              <a:t>. J </a:t>
            </a:r>
            <a:r>
              <a:rPr lang="tr-TR" sz="1200" dirty="0" err="1"/>
              <a:t>Allergy</a:t>
            </a:r>
            <a:r>
              <a:rPr lang="tr-TR" sz="1200" dirty="0"/>
              <a:t> </a:t>
            </a:r>
            <a:r>
              <a:rPr lang="tr-TR" sz="1200" dirty="0" err="1"/>
              <a:t>Clin</a:t>
            </a:r>
            <a:r>
              <a:rPr lang="tr-TR" sz="1200" dirty="0"/>
              <a:t> </a:t>
            </a:r>
            <a:r>
              <a:rPr lang="tr-TR" sz="1200" dirty="0" err="1"/>
              <a:t>Immunol</a:t>
            </a:r>
            <a:r>
              <a:rPr lang="tr-TR" sz="1200" dirty="0"/>
              <a:t>. 2004; 114:159–65.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99592" y="2780928"/>
            <a:ext cx="6219924" cy="15121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8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AD ve </a:t>
            </a:r>
            <a:r>
              <a:rPr lang="tr-TR" sz="3600" dirty="0" err="1" smtClean="0"/>
              <a:t>Aeroallerjenler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/>
              <a:t>Aero</a:t>
            </a:r>
            <a:r>
              <a:rPr lang="tr-TR" sz="2800" dirty="0"/>
              <a:t> </a:t>
            </a:r>
            <a:r>
              <a:rPr lang="tr-TR" sz="2800" dirty="0" err="1"/>
              <a:t>allerjenleri</a:t>
            </a:r>
            <a:r>
              <a:rPr lang="tr-TR" sz="2800" dirty="0"/>
              <a:t> </a:t>
            </a:r>
            <a:r>
              <a:rPr lang="tr-TR" sz="2800" dirty="0" err="1"/>
              <a:t>AD’teki</a:t>
            </a:r>
            <a:r>
              <a:rPr lang="tr-TR" sz="2800" dirty="0"/>
              <a:t> </a:t>
            </a:r>
            <a:r>
              <a:rPr lang="tr-TR" sz="2800" dirty="0" err="1"/>
              <a:t>rölü</a:t>
            </a:r>
            <a:r>
              <a:rPr lang="tr-TR" sz="2800" dirty="0"/>
              <a:t> tartışmalıdır. </a:t>
            </a:r>
            <a:r>
              <a:rPr lang="tr-TR" sz="2800" dirty="0" err="1"/>
              <a:t>Sensitizasyon</a:t>
            </a:r>
            <a:r>
              <a:rPr lang="tr-TR" sz="2800" dirty="0"/>
              <a:t> varsa </a:t>
            </a:r>
            <a:r>
              <a:rPr lang="tr-TR" sz="2800" dirty="0" err="1"/>
              <a:t>Aeroantijenlerle</a:t>
            </a:r>
            <a:r>
              <a:rPr lang="tr-TR" sz="2800" dirty="0"/>
              <a:t> karşılaşma durumunda </a:t>
            </a:r>
            <a:r>
              <a:rPr lang="tr-TR" sz="2800" dirty="0" err="1"/>
              <a:t>proinflamatuar</a:t>
            </a:r>
            <a:r>
              <a:rPr lang="tr-TR" sz="2800" dirty="0"/>
              <a:t>  </a:t>
            </a:r>
            <a:r>
              <a:rPr lang="tr-TR" sz="2800" dirty="0" err="1" smtClean="0"/>
              <a:t>sitokinler</a:t>
            </a:r>
            <a:r>
              <a:rPr lang="tr-TR" sz="2800" dirty="0" smtClean="0"/>
              <a:t> </a:t>
            </a:r>
            <a:r>
              <a:rPr lang="tr-TR" sz="2800" dirty="0"/>
              <a:t>açığa çıkabilir. </a:t>
            </a:r>
            <a:endParaRPr lang="tr-TR" sz="2800" dirty="0" smtClean="0"/>
          </a:p>
          <a:p>
            <a:r>
              <a:rPr lang="tr-TR" sz="2800" dirty="0" smtClean="0"/>
              <a:t>Temas </a:t>
            </a:r>
            <a:r>
              <a:rPr lang="tr-TR" sz="2800" dirty="0"/>
              <a:t>durumunda </a:t>
            </a:r>
            <a:r>
              <a:rPr lang="tr-TR" sz="2800" dirty="0" err="1" smtClean="0"/>
              <a:t>egzematöz</a:t>
            </a:r>
            <a:r>
              <a:rPr lang="tr-TR" sz="2800" dirty="0" smtClean="0"/>
              <a:t> </a:t>
            </a:r>
            <a:r>
              <a:rPr lang="tr-TR" sz="2800" dirty="0"/>
              <a:t>lezyonlar bazı hastalarda artarken, </a:t>
            </a:r>
            <a:r>
              <a:rPr lang="tr-TR" sz="2800" dirty="0" smtClean="0"/>
              <a:t>bazılarında </a:t>
            </a:r>
            <a:r>
              <a:rPr lang="tr-TR" sz="2800" dirty="0"/>
              <a:t>herhangi bir etkisi olmamaktadır.</a:t>
            </a:r>
            <a:endParaRPr lang="en-US" sz="2800" dirty="0"/>
          </a:p>
          <a:p>
            <a:pPr marL="0" indent="0">
              <a:buNone/>
            </a:pPr>
            <a:r>
              <a:rPr lang="tr-TR" sz="1800" dirty="0"/>
              <a:t>          </a:t>
            </a:r>
          </a:p>
          <a:p>
            <a:pPr marL="0" indent="0">
              <a:buNone/>
            </a:pPr>
            <a:r>
              <a:rPr lang="tr-TR" sz="1100" dirty="0"/>
              <a:t>   </a:t>
            </a:r>
          </a:p>
          <a:p>
            <a:pPr marL="0" indent="0">
              <a:buNone/>
            </a:pPr>
            <a:r>
              <a:rPr lang="tr-TR" sz="1100" dirty="0" err="1"/>
              <a:t>Tupker</a:t>
            </a:r>
            <a:r>
              <a:rPr lang="tr-TR" sz="1100" dirty="0"/>
              <a:t> RA, De </a:t>
            </a:r>
            <a:r>
              <a:rPr lang="tr-TR" sz="1100" dirty="0" err="1"/>
              <a:t>Monchy</a:t>
            </a:r>
            <a:r>
              <a:rPr lang="tr-TR" sz="1100" dirty="0"/>
              <a:t> JG, </a:t>
            </a:r>
            <a:r>
              <a:rPr lang="tr-TR" sz="1100" dirty="0" err="1"/>
              <a:t>Coenraads</a:t>
            </a:r>
            <a:r>
              <a:rPr lang="tr-TR" sz="1100" dirty="0"/>
              <a:t> PJ, </a:t>
            </a:r>
            <a:r>
              <a:rPr lang="tr-TR" sz="1100" dirty="0" err="1"/>
              <a:t>Homan</a:t>
            </a:r>
            <a:r>
              <a:rPr lang="tr-TR" sz="1100" dirty="0"/>
              <a:t> A, </a:t>
            </a:r>
            <a:r>
              <a:rPr lang="tr-TR" sz="1100" dirty="0" err="1"/>
              <a:t>van</a:t>
            </a:r>
            <a:r>
              <a:rPr lang="tr-TR" sz="1100" dirty="0"/>
              <a:t> der </a:t>
            </a:r>
            <a:r>
              <a:rPr lang="tr-TR" sz="1100" dirty="0" err="1"/>
              <a:t>Meer</a:t>
            </a:r>
            <a:r>
              <a:rPr lang="tr-TR" sz="1100" dirty="0"/>
              <a:t> JB. </a:t>
            </a:r>
            <a:r>
              <a:rPr lang="tr-TR" sz="1100" dirty="0" err="1"/>
              <a:t>Induction</a:t>
            </a:r>
            <a:r>
              <a:rPr lang="tr-TR" sz="1100" dirty="0"/>
              <a:t> of </a:t>
            </a:r>
            <a:r>
              <a:rPr lang="tr-TR" sz="1100" dirty="0" err="1"/>
              <a:t>atopic</a:t>
            </a:r>
            <a:r>
              <a:rPr lang="tr-TR" sz="1100" dirty="0"/>
              <a:t> </a:t>
            </a:r>
            <a:r>
              <a:rPr lang="tr-TR" sz="1100" dirty="0" err="1"/>
              <a:t>dermatitis</a:t>
            </a:r>
            <a:r>
              <a:rPr lang="tr-TR" sz="1100" dirty="0"/>
              <a:t> </a:t>
            </a:r>
            <a:r>
              <a:rPr lang="tr-TR" sz="1100" dirty="0" err="1"/>
              <a:t>by</a:t>
            </a:r>
            <a:r>
              <a:rPr lang="tr-TR" sz="1100" dirty="0"/>
              <a:t> </a:t>
            </a:r>
            <a:r>
              <a:rPr lang="tr-TR" sz="1100" dirty="0" err="1"/>
              <a:t>inhalation</a:t>
            </a:r>
            <a:r>
              <a:rPr lang="tr-TR" sz="1100" dirty="0"/>
              <a:t> of </a:t>
            </a:r>
            <a:r>
              <a:rPr lang="tr-TR" sz="1100" dirty="0" err="1"/>
              <a:t>house</a:t>
            </a:r>
            <a:r>
              <a:rPr lang="tr-TR" sz="1100" dirty="0"/>
              <a:t> </a:t>
            </a:r>
            <a:r>
              <a:rPr lang="tr-TR" sz="1100" dirty="0" err="1"/>
              <a:t>dust</a:t>
            </a:r>
            <a:r>
              <a:rPr lang="tr-TR" sz="1100" dirty="0"/>
              <a:t> mite. J </a:t>
            </a:r>
            <a:r>
              <a:rPr lang="tr-TR" sz="1100" dirty="0" err="1"/>
              <a:t>Allergy</a:t>
            </a:r>
            <a:r>
              <a:rPr lang="tr-TR" sz="1100" dirty="0"/>
              <a:t> </a:t>
            </a:r>
            <a:r>
              <a:rPr lang="tr-TR" sz="1100" dirty="0" err="1"/>
              <a:t>Clin</a:t>
            </a:r>
            <a:r>
              <a:rPr lang="tr-TR" sz="1100" dirty="0"/>
              <a:t> </a:t>
            </a:r>
            <a:r>
              <a:rPr lang="tr-TR" sz="1100" dirty="0" err="1"/>
              <a:t>Immunol</a:t>
            </a:r>
            <a:r>
              <a:rPr lang="tr-TR" sz="1100" dirty="0"/>
              <a:t>. 1996; 97:1064–70. [</a:t>
            </a:r>
            <a:r>
              <a:rPr lang="tr-TR" sz="1100" dirty="0" err="1"/>
              <a:t>PubMed</a:t>
            </a:r>
            <a:r>
              <a:rPr lang="tr-TR" sz="1100" dirty="0"/>
              <a:t>: 8626983]</a:t>
            </a:r>
          </a:p>
          <a:p>
            <a:pPr marL="0" indent="0">
              <a:buNone/>
            </a:pPr>
            <a:r>
              <a:rPr lang="tr-TR" sz="1100" dirty="0"/>
              <a:t>  </a:t>
            </a:r>
            <a:r>
              <a:rPr lang="tr-TR" sz="1100" dirty="0" err="1"/>
              <a:t>Darsow</a:t>
            </a:r>
            <a:r>
              <a:rPr lang="tr-TR" sz="1100" dirty="0"/>
              <a:t> U, </a:t>
            </a:r>
            <a:r>
              <a:rPr lang="tr-TR" sz="1100" dirty="0" err="1"/>
              <a:t>Laifaoui</a:t>
            </a:r>
            <a:r>
              <a:rPr lang="tr-TR" sz="1100" dirty="0"/>
              <a:t> J, </a:t>
            </a:r>
            <a:r>
              <a:rPr lang="tr-TR" sz="1100" dirty="0" err="1"/>
              <a:t>Kerschenlohr</a:t>
            </a:r>
            <a:r>
              <a:rPr lang="tr-TR" sz="1100" dirty="0"/>
              <a:t> K, </a:t>
            </a:r>
            <a:r>
              <a:rPr lang="tr-TR" sz="1100" dirty="0" err="1"/>
              <a:t>Wollenberg</a:t>
            </a:r>
            <a:r>
              <a:rPr lang="tr-TR" sz="1100" dirty="0"/>
              <a:t> A, </a:t>
            </a:r>
            <a:r>
              <a:rPr lang="tr-TR" sz="1100" dirty="0" err="1"/>
              <a:t>Przybilla</a:t>
            </a:r>
            <a:r>
              <a:rPr lang="tr-TR" sz="1100" dirty="0"/>
              <a:t> B, </a:t>
            </a:r>
            <a:r>
              <a:rPr lang="tr-TR" sz="1100" dirty="0" err="1"/>
              <a:t>Wuthrich</a:t>
            </a:r>
            <a:r>
              <a:rPr lang="tr-TR" sz="1100" dirty="0"/>
              <a:t> B, et al. </a:t>
            </a:r>
            <a:r>
              <a:rPr lang="tr-TR" sz="1100" dirty="0" err="1"/>
              <a:t>The</a:t>
            </a:r>
            <a:r>
              <a:rPr lang="tr-TR" sz="1100" dirty="0"/>
              <a:t> </a:t>
            </a:r>
            <a:r>
              <a:rPr lang="tr-TR" sz="1100" dirty="0" err="1"/>
              <a:t>prevalence</a:t>
            </a:r>
            <a:r>
              <a:rPr lang="tr-TR" sz="1100" dirty="0"/>
              <a:t> of </a:t>
            </a:r>
            <a:r>
              <a:rPr lang="tr-TR" sz="1100" dirty="0" err="1"/>
              <a:t>positive</a:t>
            </a:r>
            <a:r>
              <a:rPr lang="tr-TR" sz="1100" dirty="0"/>
              <a:t> </a:t>
            </a:r>
            <a:r>
              <a:rPr lang="tr-TR" sz="1100" dirty="0" err="1"/>
              <a:t>reactions</a:t>
            </a:r>
            <a:r>
              <a:rPr lang="tr-TR" sz="1100" dirty="0"/>
              <a:t> in </a:t>
            </a:r>
            <a:r>
              <a:rPr lang="tr-TR" sz="1100" dirty="0" err="1"/>
              <a:t>the</a:t>
            </a:r>
            <a:r>
              <a:rPr lang="tr-TR" sz="1100" dirty="0"/>
              <a:t> </a:t>
            </a:r>
            <a:r>
              <a:rPr lang="tr-TR" sz="1100" dirty="0" err="1"/>
              <a:t>atopy</a:t>
            </a:r>
            <a:r>
              <a:rPr lang="tr-TR" sz="1100" dirty="0"/>
              <a:t> </a:t>
            </a:r>
            <a:r>
              <a:rPr lang="tr-TR" sz="1100" dirty="0" err="1"/>
              <a:t>patch</a:t>
            </a:r>
            <a:r>
              <a:rPr lang="tr-TR" sz="1100" dirty="0"/>
              <a:t> test </a:t>
            </a:r>
            <a:r>
              <a:rPr lang="tr-TR" sz="1100" dirty="0" err="1"/>
              <a:t>with</a:t>
            </a:r>
            <a:r>
              <a:rPr lang="tr-TR" sz="1100" dirty="0"/>
              <a:t> </a:t>
            </a:r>
            <a:r>
              <a:rPr lang="tr-TR" sz="1100" dirty="0" err="1"/>
              <a:t>aeroallergens</a:t>
            </a:r>
            <a:r>
              <a:rPr lang="tr-TR" sz="1100" dirty="0"/>
              <a:t>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/>
              <a:t>food</a:t>
            </a:r>
            <a:r>
              <a:rPr lang="tr-TR" sz="1100" dirty="0"/>
              <a:t> </a:t>
            </a:r>
            <a:r>
              <a:rPr lang="tr-TR" sz="1100" dirty="0" err="1"/>
              <a:t>allergens</a:t>
            </a:r>
            <a:r>
              <a:rPr lang="tr-TR" sz="1100" dirty="0"/>
              <a:t> in </a:t>
            </a:r>
            <a:r>
              <a:rPr lang="tr-TR" sz="1100" dirty="0" err="1"/>
              <a:t>subjects</a:t>
            </a:r>
            <a:r>
              <a:rPr lang="tr-TR" sz="1100" dirty="0"/>
              <a:t> </a:t>
            </a:r>
            <a:r>
              <a:rPr lang="tr-TR" sz="1100" dirty="0" err="1"/>
              <a:t>with</a:t>
            </a:r>
            <a:r>
              <a:rPr lang="tr-TR" sz="1100" dirty="0"/>
              <a:t> </a:t>
            </a:r>
            <a:r>
              <a:rPr lang="tr-TR" sz="1100" dirty="0" err="1"/>
              <a:t>atopic</a:t>
            </a:r>
            <a:r>
              <a:rPr lang="tr-TR" sz="1100" dirty="0"/>
              <a:t> </a:t>
            </a:r>
            <a:r>
              <a:rPr lang="tr-TR" sz="1100" dirty="0" err="1"/>
              <a:t>eczema</a:t>
            </a:r>
            <a:r>
              <a:rPr lang="tr-TR" sz="1100" dirty="0"/>
              <a:t>: a </a:t>
            </a:r>
            <a:r>
              <a:rPr lang="tr-TR" sz="1100" dirty="0" err="1"/>
              <a:t>European</a:t>
            </a:r>
            <a:r>
              <a:rPr lang="tr-TR" sz="1100" dirty="0"/>
              <a:t> </a:t>
            </a:r>
            <a:r>
              <a:rPr lang="tr-TR" sz="1100" dirty="0" err="1"/>
              <a:t>multicenter</a:t>
            </a:r>
            <a:r>
              <a:rPr lang="tr-TR" sz="1100" dirty="0"/>
              <a:t> </a:t>
            </a:r>
            <a:r>
              <a:rPr lang="tr-TR" sz="1100" dirty="0" err="1"/>
              <a:t>study</a:t>
            </a:r>
            <a:r>
              <a:rPr lang="tr-TR" sz="1100" dirty="0"/>
              <a:t>. </a:t>
            </a:r>
            <a:r>
              <a:rPr lang="tr-TR" sz="1100" dirty="0" err="1"/>
              <a:t>Allergy</a:t>
            </a:r>
            <a:r>
              <a:rPr lang="tr-TR" sz="1100" dirty="0"/>
              <a:t>. 2004; 59:1318–25. [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7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67481"/>
            <a:ext cx="6912768" cy="719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971600" y="5307085"/>
            <a:ext cx="6552728" cy="13622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9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AD ve </a:t>
            </a:r>
            <a:r>
              <a:rPr lang="tr-TR" sz="3200" dirty="0" err="1"/>
              <a:t>Aeroallerjenler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82072"/>
          </a:xfrm>
        </p:spPr>
        <p:txBody>
          <a:bodyPr>
            <a:normAutofit/>
          </a:bodyPr>
          <a:lstStyle/>
          <a:p>
            <a:r>
              <a:rPr lang="tr-TR" sz="2600" dirty="0"/>
              <a:t>yüz, boyun, eller , kollar ve bacaklar gibi vücudun görünen yerlerinde hastanın </a:t>
            </a:r>
            <a:r>
              <a:rPr lang="tr-TR" sz="2600" dirty="0" err="1"/>
              <a:t>Atopik</a:t>
            </a:r>
            <a:r>
              <a:rPr lang="tr-TR" sz="2600" dirty="0"/>
              <a:t> Dermatit şiddetli ise </a:t>
            </a:r>
            <a:r>
              <a:rPr lang="tr-TR" sz="2600" dirty="0" err="1"/>
              <a:t>aeroallerjenler</a:t>
            </a:r>
            <a:r>
              <a:rPr lang="tr-TR" sz="2600" dirty="0"/>
              <a:t> de dikkate alınmalıdır. </a:t>
            </a:r>
          </a:p>
          <a:p>
            <a:pPr marL="0" indent="0">
              <a:buNone/>
            </a:pPr>
            <a:r>
              <a:rPr lang="tr-TR" sz="2800" dirty="0"/>
              <a:t>	</a:t>
            </a:r>
            <a:r>
              <a:rPr lang="en-US" sz="1300" dirty="0" err="1"/>
              <a:t>Darsow</a:t>
            </a:r>
            <a:r>
              <a:rPr lang="en-US" sz="1300" dirty="0"/>
              <a:t> U, </a:t>
            </a:r>
            <a:r>
              <a:rPr lang="en-US" sz="1300" dirty="0" err="1"/>
              <a:t>Vieluf</a:t>
            </a:r>
            <a:r>
              <a:rPr lang="en-US" sz="1300" dirty="0"/>
              <a:t> D, Ring J. Evaluating the relevance of aeroallergen sensitization in atopic eczema with the atopy patch test: a randomized, double-blind multicenter study. Atopy Patch Test Study Group. J Am </a:t>
            </a:r>
            <a:r>
              <a:rPr lang="en-US" sz="1300" dirty="0" err="1"/>
              <a:t>Acad</a:t>
            </a:r>
            <a:r>
              <a:rPr lang="en-US" sz="1300" dirty="0"/>
              <a:t> </a:t>
            </a:r>
            <a:r>
              <a:rPr lang="en-US" sz="1300" dirty="0" err="1"/>
              <a:t>Dermatol</a:t>
            </a:r>
            <a:r>
              <a:rPr lang="en-US" sz="1300" dirty="0"/>
              <a:t>. 1999; 40:187–93. </a:t>
            </a:r>
            <a:endParaRPr lang="tr-TR" sz="1300" dirty="0"/>
          </a:p>
          <a:p>
            <a:pPr marL="0" indent="0">
              <a:buNone/>
            </a:pPr>
            <a:r>
              <a:rPr lang="tr-TR" sz="1300" dirty="0"/>
              <a:t>	</a:t>
            </a:r>
            <a:r>
              <a:rPr lang="en-US" sz="1300" dirty="0" err="1"/>
              <a:t>Scalabrin</a:t>
            </a:r>
            <a:r>
              <a:rPr lang="en-US" sz="1300" dirty="0"/>
              <a:t> DM, </a:t>
            </a:r>
            <a:r>
              <a:rPr lang="en-US" sz="1300" dirty="0" err="1"/>
              <a:t>Bavbek</a:t>
            </a:r>
            <a:r>
              <a:rPr lang="en-US" sz="1300" dirty="0"/>
              <a:t> S, </a:t>
            </a:r>
            <a:r>
              <a:rPr lang="en-US" sz="1300" dirty="0" err="1"/>
              <a:t>Perzanowski</a:t>
            </a:r>
            <a:r>
              <a:rPr lang="en-US" sz="1300" dirty="0"/>
              <a:t> MS, Wilson BB, </a:t>
            </a:r>
            <a:r>
              <a:rPr lang="en-US" sz="1300" dirty="0" err="1"/>
              <a:t>Platts</a:t>
            </a:r>
            <a:r>
              <a:rPr lang="en-US" sz="1300" dirty="0"/>
              <a:t>-Mills TA, Wheatley LM. Use of specific </a:t>
            </a:r>
            <a:r>
              <a:rPr lang="en-US" sz="1300" dirty="0" err="1"/>
              <a:t>IgE</a:t>
            </a:r>
            <a:r>
              <a:rPr lang="en-US" sz="1300" dirty="0"/>
              <a:t> in assessing the relevance of fungal and dust mite allergens to atopic dermatitis: a comparison with asthmatic and </a:t>
            </a:r>
            <a:r>
              <a:rPr lang="en-US" sz="1300" dirty="0" err="1"/>
              <a:t>nonasthmatic</a:t>
            </a:r>
            <a:r>
              <a:rPr lang="en-US" sz="1300" dirty="0"/>
              <a:t> control subjects. J Allergy </a:t>
            </a:r>
            <a:r>
              <a:rPr lang="en-US" sz="1300" dirty="0" err="1"/>
              <a:t>Clin</a:t>
            </a:r>
            <a:r>
              <a:rPr lang="en-US" sz="1300" dirty="0"/>
              <a:t> </a:t>
            </a:r>
            <a:r>
              <a:rPr lang="en-US" sz="1300" dirty="0" err="1"/>
              <a:t>Immunol</a:t>
            </a:r>
            <a:r>
              <a:rPr lang="en-US" sz="1300" dirty="0"/>
              <a:t>. 1999; 104:1273–9. 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07947" y="1484784"/>
            <a:ext cx="8136904" cy="15121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AD ve </a:t>
            </a:r>
            <a:r>
              <a:rPr lang="tr-TR" sz="4000" dirty="0" err="1"/>
              <a:t>Aeroallerjenler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72560" cy="4714908"/>
          </a:xfrm>
        </p:spPr>
        <p:txBody>
          <a:bodyPr>
            <a:no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Çevresel önlemlerin başında ev tozu akarı tedbirleri gelmekte.</a:t>
            </a:r>
          </a:p>
          <a:p>
            <a:r>
              <a:rPr lang="tr-TR" sz="2800" dirty="0" smtClean="0"/>
              <a:t>Ev tozu akarı duyarlılığı AD hastalarının çoğunda gösterilmiş.</a:t>
            </a:r>
          </a:p>
          <a:p>
            <a:r>
              <a:rPr lang="tr-TR" sz="2800" dirty="0" smtClean="0"/>
              <a:t>Ev tozu akarı </a:t>
            </a:r>
            <a:r>
              <a:rPr lang="tr-TR" sz="2800" dirty="0" err="1" smtClean="0"/>
              <a:t>allerjisi</a:t>
            </a:r>
            <a:r>
              <a:rPr lang="tr-TR" sz="2800" dirty="0" smtClean="0"/>
              <a:t> bulunmayan </a:t>
            </a:r>
            <a:r>
              <a:rPr lang="tr-TR" sz="2800" dirty="0" err="1" smtClean="0"/>
              <a:t>AD’li</a:t>
            </a:r>
            <a:r>
              <a:rPr lang="tr-TR" sz="2800" dirty="0" smtClean="0"/>
              <a:t> çocuklara ev tozu akarı önlemleri uygulandığında kontrol grubuna göre hastalık şiddetinde azalma saptanmıştır.</a:t>
            </a:r>
          </a:p>
        </p:txBody>
      </p:sp>
      <p:pic>
        <p:nvPicPr>
          <p:cNvPr id="10242" name="Picture 2" descr="C:\Users\Fatma\Desktop\51CAW1Y0IICAG16A1BCARWOXCMCAH5MNY6CAA4WZ8DCANND1DFCA2I78X0CAR54STLCA9DDNT5CA368AASCAZ856E1CAHWOSXMCA2UN4BDCAQOUM9XCACVDD81CABGFTFHCA2VZ5SWCA55YJ9ECAMNRD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869160"/>
            <a:ext cx="1944216" cy="1512168"/>
          </a:xfrm>
          <a:prstGeom prst="rect">
            <a:avLst/>
          </a:prstGeom>
          <a:noFill/>
        </p:spPr>
      </p:pic>
      <p:pic>
        <p:nvPicPr>
          <p:cNvPr id="10243" name="Picture 3" descr="C:\Users\Fatma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2763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AD, </a:t>
            </a:r>
            <a:r>
              <a:rPr lang="tr-TR" dirty="0" err="1" smtClean="0"/>
              <a:t>Aeroallerjenler</a:t>
            </a:r>
            <a:r>
              <a:rPr lang="tr-TR" dirty="0" smtClean="0"/>
              <a:t> ve besinler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558136"/>
          </a:xfrm>
        </p:spPr>
        <p:txBody>
          <a:bodyPr>
            <a:normAutofit/>
          </a:bodyPr>
          <a:lstStyle/>
          <a:p>
            <a:r>
              <a:rPr lang="tr-TR" sz="2800" dirty="0"/>
              <a:t>Büyük çocuklarda ve </a:t>
            </a:r>
            <a:r>
              <a:rPr lang="tr-TR" sz="2800" dirty="0" err="1"/>
              <a:t>adölesanlarda</a:t>
            </a:r>
            <a:r>
              <a:rPr lang="tr-TR" sz="2800" dirty="0"/>
              <a:t> polenle ilişkili besin </a:t>
            </a:r>
            <a:r>
              <a:rPr lang="tr-TR" sz="2800" dirty="0" err="1"/>
              <a:t>allerjisi</a:t>
            </a:r>
            <a:r>
              <a:rPr lang="tr-TR" sz="2800" dirty="0"/>
              <a:t> dikkate alınmalıdır.</a:t>
            </a:r>
          </a:p>
          <a:p>
            <a:r>
              <a:rPr lang="tr-TR" sz="2800" dirty="0"/>
              <a:t>Örnek olarak </a:t>
            </a:r>
            <a:r>
              <a:rPr lang="tr-TR" sz="2800" dirty="0" err="1"/>
              <a:t>Birch</a:t>
            </a:r>
            <a:r>
              <a:rPr lang="tr-TR" sz="2800" dirty="0"/>
              <a:t> polen </a:t>
            </a:r>
            <a:r>
              <a:rPr lang="tr-TR" sz="2800" dirty="0" err="1"/>
              <a:t>allerjisi</a:t>
            </a:r>
            <a:r>
              <a:rPr lang="tr-TR" sz="2800" dirty="0"/>
              <a:t> olanlarda elma, kereviz, fındık, havuç ağıza temas ettiğinde  ağızda kaşıntı gelişebiliyor.</a:t>
            </a:r>
          </a:p>
          <a:p>
            <a:pPr marL="0" indent="0">
              <a:buNone/>
            </a:pPr>
            <a:r>
              <a:rPr lang="tr-TR" sz="2800" dirty="0"/>
              <a:t>	</a:t>
            </a:r>
            <a:r>
              <a:rPr lang="tr-TR" sz="2400" dirty="0" smtClean="0"/>
              <a:t> </a:t>
            </a:r>
            <a:r>
              <a:rPr lang="tr-TR" sz="1600" dirty="0" err="1"/>
              <a:t>Breuer</a:t>
            </a:r>
            <a:r>
              <a:rPr lang="tr-TR" sz="1600" dirty="0"/>
              <a:t> K, </a:t>
            </a:r>
            <a:r>
              <a:rPr lang="tr-TR" sz="1600" dirty="0" err="1"/>
              <a:t>Wulf</a:t>
            </a:r>
            <a:r>
              <a:rPr lang="tr-TR" sz="1600" dirty="0"/>
              <a:t> A, </a:t>
            </a:r>
            <a:r>
              <a:rPr lang="tr-TR" sz="1600" dirty="0" err="1"/>
              <a:t>Constien</a:t>
            </a:r>
            <a:r>
              <a:rPr lang="tr-TR" sz="1600" dirty="0"/>
              <a:t> A, </a:t>
            </a:r>
            <a:r>
              <a:rPr lang="tr-TR" sz="1600" dirty="0" err="1"/>
              <a:t>Tetau</a:t>
            </a:r>
            <a:r>
              <a:rPr lang="tr-TR" sz="1600" dirty="0"/>
              <a:t> D, </a:t>
            </a:r>
            <a:r>
              <a:rPr lang="tr-TR" sz="1600" dirty="0" err="1"/>
              <a:t>Kapp</a:t>
            </a:r>
            <a:r>
              <a:rPr lang="tr-TR" sz="1600" dirty="0"/>
              <a:t> A, </a:t>
            </a:r>
            <a:r>
              <a:rPr lang="tr-TR" sz="1600" dirty="0" err="1"/>
              <a:t>Werfel</a:t>
            </a:r>
            <a:r>
              <a:rPr lang="tr-TR" sz="1600" dirty="0"/>
              <a:t> T. </a:t>
            </a:r>
            <a:r>
              <a:rPr lang="tr-TR" sz="1600" dirty="0" err="1"/>
              <a:t>Birch</a:t>
            </a:r>
            <a:r>
              <a:rPr lang="tr-TR" sz="1600" dirty="0"/>
              <a:t> </a:t>
            </a:r>
            <a:r>
              <a:rPr lang="tr-TR" sz="1600" dirty="0" err="1"/>
              <a:t>pollen-related</a:t>
            </a:r>
            <a:r>
              <a:rPr lang="tr-TR" sz="1600" dirty="0"/>
              <a:t> </a:t>
            </a:r>
            <a:r>
              <a:rPr lang="tr-TR" sz="1600" dirty="0" err="1"/>
              <a:t>food</a:t>
            </a:r>
            <a:r>
              <a:rPr lang="tr-TR" sz="1600" dirty="0"/>
              <a:t> as a </a:t>
            </a:r>
            <a:r>
              <a:rPr lang="tr-TR" sz="1600" dirty="0" err="1"/>
              <a:t>provocation</a:t>
            </a:r>
            <a:r>
              <a:rPr lang="tr-TR" sz="1600" dirty="0"/>
              <a:t> </a:t>
            </a:r>
            <a:r>
              <a:rPr lang="tr-TR" sz="1600" dirty="0" err="1"/>
              <a:t>factor</a:t>
            </a:r>
            <a:r>
              <a:rPr lang="tr-TR" sz="1600" dirty="0"/>
              <a:t> of </a:t>
            </a:r>
            <a:r>
              <a:rPr lang="tr-TR" sz="1600" dirty="0" err="1"/>
              <a:t>allergic</a:t>
            </a:r>
            <a:r>
              <a:rPr lang="tr-TR" sz="1600" dirty="0"/>
              <a:t> </a:t>
            </a:r>
            <a:r>
              <a:rPr lang="tr-TR" sz="1600" dirty="0" err="1"/>
              <a:t>symptoms</a:t>
            </a:r>
            <a:r>
              <a:rPr lang="tr-TR" sz="1600" dirty="0"/>
              <a:t> in </a:t>
            </a:r>
            <a:r>
              <a:rPr lang="tr-TR" sz="1600" dirty="0" err="1"/>
              <a:t>children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atopic</a:t>
            </a:r>
            <a:r>
              <a:rPr lang="tr-TR" sz="1600" dirty="0"/>
              <a:t> </a:t>
            </a:r>
            <a:r>
              <a:rPr lang="tr-TR" sz="1600" dirty="0" err="1"/>
              <a:t>eczema</a:t>
            </a:r>
            <a:r>
              <a:rPr lang="tr-TR" sz="1600" dirty="0"/>
              <a:t>/</a:t>
            </a:r>
            <a:r>
              <a:rPr lang="tr-TR" sz="1600" dirty="0" err="1"/>
              <a:t>dermatitis</a:t>
            </a:r>
            <a:r>
              <a:rPr lang="tr-TR" sz="1600" dirty="0"/>
              <a:t> </a:t>
            </a:r>
            <a:r>
              <a:rPr lang="tr-TR" sz="1600" dirty="0" err="1"/>
              <a:t>syndrome</a:t>
            </a:r>
            <a:r>
              <a:rPr lang="tr-TR" sz="1600" dirty="0"/>
              <a:t>. </a:t>
            </a:r>
            <a:r>
              <a:rPr lang="tr-TR" sz="1600" dirty="0" err="1"/>
              <a:t>Allergy</a:t>
            </a:r>
            <a:r>
              <a:rPr lang="tr-TR" sz="1600" dirty="0"/>
              <a:t>. 2004;59:988–94.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536" y="1628800"/>
            <a:ext cx="8280920" cy="2216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2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 SEÇİMİ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AD hastaların bir çoğunda astım olduğundan </a:t>
            </a:r>
            <a:r>
              <a:rPr lang="tr-TR" dirty="0" err="1" smtClean="0"/>
              <a:t>adölesanda</a:t>
            </a:r>
            <a:r>
              <a:rPr lang="tr-TR" dirty="0" smtClean="0"/>
              <a:t> meslek seçimi yapılırken </a:t>
            </a:r>
          </a:p>
          <a:p>
            <a:pPr marL="0" indent="0">
              <a:buNone/>
            </a:pPr>
            <a:r>
              <a:rPr lang="tr-TR" dirty="0" smtClean="0"/>
              <a:t>         Fırıncılık </a:t>
            </a:r>
          </a:p>
          <a:p>
            <a:pPr marL="0" indent="0">
              <a:buNone/>
            </a:pPr>
            <a:r>
              <a:rPr lang="tr-TR" dirty="0" smtClean="0"/>
              <a:t>         Boyacılık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/>
              <a:t>B</a:t>
            </a:r>
            <a:r>
              <a:rPr lang="tr-TR" dirty="0" smtClean="0"/>
              <a:t>oya veya </a:t>
            </a:r>
            <a:r>
              <a:rPr lang="tr-TR" dirty="0" err="1" smtClean="0"/>
              <a:t>irritan</a:t>
            </a:r>
            <a:r>
              <a:rPr lang="tr-TR" dirty="0" smtClean="0"/>
              <a:t> etkisi yaratabilecek mesleklerin  	seçilmemesi tavsiye edilmelidir.</a:t>
            </a:r>
          </a:p>
          <a:p>
            <a:r>
              <a:rPr lang="tr-TR" dirty="0" smtClean="0"/>
              <a:t>Amatör sporlar serbesttir. Ancak profesyonel spor seçiminde astım için çok risk taşıyan uzun mesafe koşuları, dağcılık, kayak, su altı sporları gibi spor dalları seçilmemelidir.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3528" y="1628800"/>
            <a:ext cx="8280920" cy="45365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5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1800" dirty="0" smtClean="0"/>
              <a:t>Her kronik hastalıkta olduğu gibi </a:t>
            </a:r>
            <a:r>
              <a:rPr lang="tr-TR" sz="1800" dirty="0" err="1" smtClean="0"/>
              <a:t>AD’de</a:t>
            </a:r>
            <a:r>
              <a:rPr lang="tr-TR" sz="1800" dirty="0" smtClean="0"/>
              <a:t>  eğitim tedavi, başarısının olmazsa olmazıdır</a:t>
            </a:r>
          </a:p>
          <a:p>
            <a:r>
              <a:rPr lang="tr-TR" sz="1800" dirty="0" err="1" smtClean="0"/>
              <a:t>Adölesanlarda</a:t>
            </a:r>
            <a:r>
              <a:rPr lang="tr-TR" sz="1800" dirty="0" smtClean="0"/>
              <a:t> A. Dermatit ataklar halinde erişkin çağda da devam edebilir. Ancak bir çoğunun daha hafifleyerek devam edeceği bir kısmının ise düzelebileceği hastalara anlatılmalıdır.</a:t>
            </a:r>
          </a:p>
          <a:p>
            <a:r>
              <a:rPr lang="tr-TR" sz="1800" dirty="0" err="1" smtClean="0"/>
              <a:t>Adölesanda</a:t>
            </a:r>
            <a:r>
              <a:rPr lang="tr-TR" sz="1800" dirty="0" smtClean="0"/>
              <a:t> besin </a:t>
            </a:r>
            <a:r>
              <a:rPr lang="tr-TR" sz="1800" dirty="0" err="1" smtClean="0"/>
              <a:t>allerjileri</a:t>
            </a:r>
            <a:r>
              <a:rPr lang="tr-TR" sz="1800" dirty="0" smtClean="0"/>
              <a:t> nadir de olsa A. Dermatitin şiddetlenmesine neden olabilir.</a:t>
            </a:r>
          </a:p>
          <a:p>
            <a:r>
              <a:rPr lang="tr-TR" sz="1800" dirty="0" smtClean="0"/>
              <a:t>A. </a:t>
            </a:r>
            <a:r>
              <a:rPr lang="tr-TR" sz="1800" dirty="0" err="1" smtClean="0"/>
              <a:t>Dermatitli</a:t>
            </a:r>
            <a:r>
              <a:rPr lang="tr-TR" sz="1800" dirty="0" smtClean="0"/>
              <a:t> çocuklarda </a:t>
            </a:r>
            <a:r>
              <a:rPr lang="tr-TR" sz="1800" dirty="0" err="1" smtClean="0"/>
              <a:t>Aeroallerjenler</a:t>
            </a:r>
            <a:r>
              <a:rPr lang="tr-TR" sz="1800" dirty="0" smtClean="0"/>
              <a:t> ve polen besin </a:t>
            </a:r>
            <a:r>
              <a:rPr lang="tr-TR" sz="1800" dirty="0" err="1" smtClean="0"/>
              <a:t>allerjileri</a:t>
            </a:r>
            <a:r>
              <a:rPr lang="tr-TR" sz="1800" dirty="0" smtClean="0"/>
              <a:t> dikkate alınmalıdır.</a:t>
            </a:r>
          </a:p>
          <a:p>
            <a:r>
              <a:rPr lang="tr-TR" sz="1800" dirty="0" err="1"/>
              <a:t>Adölesanda</a:t>
            </a:r>
            <a:r>
              <a:rPr lang="tr-TR" sz="1800" dirty="0"/>
              <a:t> A. </a:t>
            </a:r>
            <a:r>
              <a:rPr lang="tr-TR" sz="1800" dirty="0" err="1"/>
              <a:t>Dermatitli</a:t>
            </a:r>
            <a:r>
              <a:rPr lang="tr-TR" sz="1800" dirty="0"/>
              <a:t> hastalarda strese bağlı bir çok psikolojik reaksiyonlar oluşmakta tedavide bunlar dikkate alınmalıdır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Spor meslek seçiminde astım da dikkate alınarak seçim yapılmalıdır.</a:t>
            </a:r>
          </a:p>
          <a:p>
            <a:r>
              <a:rPr lang="tr-TR" sz="1800" dirty="0" err="1" smtClean="0"/>
              <a:t>İnfantil</a:t>
            </a:r>
            <a:r>
              <a:rPr lang="tr-TR" sz="1800" dirty="0" smtClean="0"/>
              <a:t> </a:t>
            </a:r>
            <a:r>
              <a:rPr lang="tr-TR" sz="1800" dirty="0" err="1" smtClean="0"/>
              <a:t>egzemada</a:t>
            </a:r>
            <a:r>
              <a:rPr lang="tr-TR" sz="1800" dirty="0" smtClean="0"/>
              <a:t> olduğu gibi </a:t>
            </a:r>
            <a:r>
              <a:rPr lang="tr-TR" sz="1800" dirty="0" err="1" smtClean="0"/>
              <a:t>adölesanlarda</a:t>
            </a:r>
            <a:r>
              <a:rPr lang="tr-TR" sz="1800" dirty="0" smtClean="0"/>
              <a:t> da derinin nemlendirilmesi, </a:t>
            </a:r>
            <a:r>
              <a:rPr lang="tr-TR" sz="1800" dirty="0" err="1"/>
              <a:t>t</a:t>
            </a:r>
            <a:r>
              <a:rPr lang="tr-TR" sz="1800" dirty="0" err="1" smtClean="0"/>
              <a:t>opikal</a:t>
            </a:r>
            <a:r>
              <a:rPr lang="tr-TR" sz="1800" dirty="0" smtClean="0"/>
              <a:t> </a:t>
            </a:r>
            <a:r>
              <a:rPr lang="tr-TR" sz="1800" dirty="0" err="1" smtClean="0"/>
              <a:t>kortikosteroidler</a:t>
            </a:r>
            <a:r>
              <a:rPr lang="tr-TR" sz="1800" dirty="0" smtClean="0"/>
              <a:t>, </a:t>
            </a:r>
            <a:r>
              <a:rPr lang="tr-TR" sz="1800" dirty="0" err="1" smtClean="0"/>
              <a:t>topikal</a:t>
            </a:r>
            <a:r>
              <a:rPr lang="tr-TR" sz="1800" dirty="0" smtClean="0"/>
              <a:t> </a:t>
            </a:r>
            <a:r>
              <a:rPr lang="tr-TR" sz="1800" dirty="0" err="1" smtClean="0"/>
              <a:t>kalsinörin</a:t>
            </a:r>
            <a:r>
              <a:rPr lang="tr-TR" sz="1800" dirty="0" smtClean="0"/>
              <a:t> İnhibitörleri tedavisinin esasını teşkil eder.</a:t>
            </a:r>
          </a:p>
          <a:p>
            <a:r>
              <a:rPr lang="tr-TR" sz="1800" dirty="0" smtClean="0"/>
              <a:t> </a:t>
            </a:r>
            <a:r>
              <a:rPr lang="tr-TR" sz="1800" dirty="0" err="1" smtClean="0"/>
              <a:t>İrritanlardan</a:t>
            </a:r>
            <a:r>
              <a:rPr lang="tr-TR" sz="1800" dirty="0" smtClean="0"/>
              <a:t> kaçınma tedavinin başarısını artıracaktır.</a:t>
            </a:r>
          </a:p>
          <a:p>
            <a:endParaRPr lang="tr-TR" sz="1800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3528" y="1628800"/>
            <a:ext cx="8424936" cy="45365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3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2" descr="çağla teni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 descr="C:\Users\LENOVO\Desktop\fft104mm3736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6539"/>
            <a:ext cx="3456384" cy="28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43360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70015" y="4890802"/>
            <a:ext cx="648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TEŞEKKÜRLER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01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Kaşıntı-kaşıma döngüsü</a:t>
            </a:r>
            <a:endParaRPr lang="tr-TR" sz="4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72444" y="1770062"/>
            <a:ext cx="5562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78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29132" y="520505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Lato" panose="020B0604020202020204" charset="-94"/>
              </a:rPr>
              <a:t>Filaggrin</a:t>
            </a:r>
            <a:r>
              <a:rPr lang="tr-TR" dirty="0">
                <a:latin typeface="Lato" panose="020B0604020202020204" charset="-94"/>
              </a:rPr>
              <a:t> mutasyonu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11348" y="1406769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Bariyer bozulması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528603" y="1266947"/>
            <a:ext cx="2349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pH</a:t>
            </a:r>
            <a:r>
              <a:rPr lang="tr-TR" dirty="0">
                <a:latin typeface="Lato" panose="020B0604020202020204" charset="-94"/>
              </a:rPr>
              <a:t> artışı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28603" y="2293034"/>
            <a:ext cx="240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Kallikrein</a:t>
            </a:r>
            <a:r>
              <a:rPr lang="tr-TR" dirty="0">
                <a:latin typeface="Lato" panose="020B0604020202020204" charset="-94"/>
              </a:rPr>
              <a:t> aktivasyonu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982352" y="2321168"/>
            <a:ext cx="209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Proteaz</a:t>
            </a:r>
            <a:r>
              <a:rPr lang="tr-TR" dirty="0">
                <a:latin typeface="Lato" panose="020B0604020202020204" charset="-94"/>
              </a:rPr>
              <a:t> içeren protein-antijen </a:t>
            </a:r>
            <a:r>
              <a:rPr lang="tr-TR" dirty="0" err="1">
                <a:latin typeface="Lato" panose="020B0604020202020204" charset="-94"/>
              </a:rPr>
              <a:t>maruziyeti</a:t>
            </a:r>
            <a:endParaRPr lang="tr-TR" dirty="0">
              <a:latin typeface="Lato" panose="020B0604020202020204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1348" y="2409147"/>
            <a:ext cx="161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Mekanik hasar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031588" y="3502536"/>
            <a:ext cx="175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PAR-2 aktivasyonu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111348" y="3502536"/>
            <a:ext cx="187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TSLP artmış uyarılması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111348" y="4657479"/>
            <a:ext cx="2039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Th2 indüksiyonu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111348" y="506438"/>
            <a:ext cx="194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Dış uyarı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1572062" y="923807"/>
            <a:ext cx="358728" cy="43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2630658" y="923807"/>
            <a:ext cx="1498209" cy="34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4171071" y="924852"/>
            <a:ext cx="1519311" cy="34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5915463" y="1591123"/>
            <a:ext cx="0" cy="58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>
            <a:off x="4175346" y="2807080"/>
            <a:ext cx="1917278" cy="84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2082019" y="1714546"/>
            <a:ext cx="1674055" cy="578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1814732" y="1741163"/>
            <a:ext cx="0" cy="5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814732" y="2844388"/>
            <a:ext cx="0" cy="65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1814732" y="4025756"/>
            <a:ext cx="0" cy="63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Ok Bağlayıcısı 96"/>
          <p:cNvCxnSpPr/>
          <p:nvPr/>
        </p:nvCxnSpPr>
        <p:spPr>
          <a:xfrm>
            <a:off x="3488788" y="3231752"/>
            <a:ext cx="0" cy="270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Düz Ok Bağlayıcısı 98"/>
          <p:cNvCxnSpPr/>
          <p:nvPr/>
        </p:nvCxnSpPr>
        <p:spPr>
          <a:xfrm flipH="1">
            <a:off x="2521632" y="4040906"/>
            <a:ext cx="858130" cy="63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4499992" y="4206455"/>
            <a:ext cx="3888432" cy="1418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4499992" y="4607150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PAR-2: </a:t>
            </a:r>
            <a:r>
              <a:rPr lang="tr-TR" dirty="0" err="1" smtClean="0"/>
              <a:t>Proteinase</a:t>
            </a:r>
            <a:r>
              <a:rPr lang="tr-TR" dirty="0" smtClean="0"/>
              <a:t> </a:t>
            </a:r>
            <a:r>
              <a:rPr lang="tr-TR" dirty="0" err="1" smtClean="0"/>
              <a:t>activated</a:t>
            </a:r>
            <a:r>
              <a:rPr lang="tr-TR" dirty="0" smtClean="0"/>
              <a:t> </a:t>
            </a:r>
            <a:r>
              <a:rPr lang="tr-TR" dirty="0" err="1" smtClean="0"/>
              <a:t>Receptor</a:t>
            </a:r>
            <a:r>
              <a:rPr lang="tr-TR" dirty="0" smtClean="0"/>
              <a:t> </a:t>
            </a:r>
          </a:p>
          <a:p>
            <a:r>
              <a:rPr lang="tr-TR" dirty="0" smtClean="0"/>
              <a:t>TSLP   : </a:t>
            </a:r>
            <a:r>
              <a:rPr lang="tr-TR" dirty="0" err="1" smtClean="0"/>
              <a:t>Timic</a:t>
            </a:r>
            <a:r>
              <a:rPr lang="tr-TR" dirty="0" smtClean="0"/>
              <a:t> </a:t>
            </a:r>
            <a:r>
              <a:rPr lang="tr-TR" dirty="0" err="1" smtClean="0"/>
              <a:t>stromal</a:t>
            </a:r>
            <a:r>
              <a:rPr lang="tr-TR" dirty="0" smtClean="0"/>
              <a:t> </a:t>
            </a:r>
            <a:r>
              <a:rPr lang="tr-TR" dirty="0" err="1" smtClean="0"/>
              <a:t>lymphopoietin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8232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8060788" cy="51347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131840" y="836712"/>
            <a:ext cx="5184576" cy="11521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5054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962025"/>
            <a:ext cx="7038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1546</TotalTime>
  <Words>2288</Words>
  <Application>Microsoft Office PowerPoint</Application>
  <PresentationFormat>Ekran Gösterisi (4:3)</PresentationFormat>
  <Paragraphs>374</Paragraphs>
  <Slides>55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6" baseType="lpstr">
      <vt:lpstr>Kent</vt:lpstr>
      <vt:lpstr>Adölesan döneminde atopik dermatitli çocuklara öneriler </vt:lpstr>
      <vt:lpstr>KONUŞMA PLANI</vt:lpstr>
      <vt:lpstr>Atopik dermatit (AD) = Atopik egzema </vt:lpstr>
      <vt:lpstr>Atopik Yürüyüş</vt:lpstr>
      <vt:lpstr>PowerPoint Sunusu</vt:lpstr>
      <vt:lpstr>Kaşıntı-kaşıma döngüsü</vt:lpstr>
      <vt:lpstr>PowerPoint Sunusu</vt:lpstr>
      <vt:lpstr>PowerPoint Sunusu</vt:lpstr>
      <vt:lpstr>PowerPoint Sunusu</vt:lpstr>
      <vt:lpstr>Atopik Dermatit</vt:lpstr>
      <vt:lpstr>Want big impact?</vt:lpstr>
      <vt:lpstr>PowerPoint Sunusu</vt:lpstr>
      <vt:lpstr>Ergenlik /Erişkin dönem ( &gt; 12 yaş) </vt:lpstr>
      <vt:lpstr>PowerPoint Sunusu</vt:lpstr>
      <vt:lpstr>ADÖLESANDA ATOPİK DERMATİT</vt:lpstr>
      <vt:lpstr>ATOPİK DERMATİT</vt:lpstr>
      <vt:lpstr>PowerPoint Sunusu</vt:lpstr>
      <vt:lpstr>İnfantil Egzema Adölesanda Devam Eder mi?</vt:lpstr>
      <vt:lpstr>İnfantil Egzema Adölesanda Devam Edermi?</vt:lpstr>
      <vt:lpstr>Atopik Dermatitin Devamında Risk Faktörleri</vt:lpstr>
      <vt:lpstr>TEDAVİ PRENSİPLERİ</vt:lpstr>
      <vt:lpstr>EĞİTİM ŞART !!</vt:lpstr>
      <vt:lpstr>EĞİTİM</vt:lpstr>
      <vt:lpstr>EĞİTİM</vt:lpstr>
      <vt:lpstr>Tablo 3. Topikal steroidlerin etki derecelerine göre sınıflanması</vt:lpstr>
      <vt:lpstr>TOPİKAL KORTİKOSTEROİDLERDE KULLANIM PRENSİPLERİ</vt:lpstr>
      <vt:lpstr>TOPİKAL KORTİKOSTEROİDLERDE KULLANIM SÜRESİ</vt:lpstr>
      <vt:lpstr>Tablo 4. Topikal kalsinörin inhibitörleri</vt:lpstr>
      <vt:lpstr>NEMLENDİRME</vt:lpstr>
      <vt:lpstr>NEMLENDİRME</vt:lpstr>
      <vt:lpstr>Nemlendiriciler </vt:lpstr>
      <vt:lpstr>Tablo 2.Nemlendirici çeşitleri</vt:lpstr>
      <vt:lpstr>PowerPoint Sunusu</vt:lpstr>
      <vt:lpstr>TETİKLEYİCİLER</vt:lpstr>
      <vt:lpstr>Enfeksiyonlar</vt:lpstr>
      <vt:lpstr>İRRİTANLAR</vt:lpstr>
      <vt:lpstr>GİYSİ SEÇİMİ</vt:lpstr>
      <vt:lpstr>ÇEVRESEL ÖNLEMLER</vt:lpstr>
      <vt:lpstr>SICAKLIK VE NEM</vt:lpstr>
      <vt:lpstr>AKTİVİTELER</vt:lpstr>
      <vt:lpstr>AD ve ASTIMLI HASTALAR HANGİ SPORLARI YAPABİLİR?</vt:lpstr>
      <vt:lpstr>YÜZME</vt:lpstr>
      <vt:lpstr>AD ve ASTIMLI HASTALAR HANGİ SPORLARI YAPABİLİR</vt:lpstr>
      <vt:lpstr>AD ve ASTIMLI HASTALAR HANGİ SPORLARI YAPABİLİR?</vt:lpstr>
      <vt:lpstr>PowerPoint Sunusu</vt:lpstr>
      <vt:lpstr>AD ve Stres</vt:lpstr>
      <vt:lpstr>BESLENME</vt:lpstr>
      <vt:lpstr>AD ve Besin Allerjileri</vt:lpstr>
      <vt:lpstr>AD ve Aeroallerjenler</vt:lpstr>
      <vt:lpstr>AD ve Aeroallerjenler</vt:lpstr>
      <vt:lpstr>AD ve Aeroallerjenler</vt:lpstr>
      <vt:lpstr>AD, Aeroallerjenler ve besinler</vt:lpstr>
      <vt:lpstr>MESLEK SEÇİMİ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ATOPİK DERMATİTLİ ADÖLESANLARA TAVSİYELER</dc:title>
  <dc:creator>Fatma</dc:creator>
  <cp:lastModifiedBy>LENOVO</cp:lastModifiedBy>
  <cp:revision>146</cp:revision>
  <dcterms:created xsi:type="dcterms:W3CDTF">2016-04-17T12:38:19Z</dcterms:created>
  <dcterms:modified xsi:type="dcterms:W3CDTF">2016-04-27T04:44:35Z</dcterms:modified>
</cp:coreProperties>
</file>