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9" r:id="rId3"/>
    <p:sldId id="323" r:id="rId4"/>
    <p:sldId id="338" r:id="rId5"/>
    <p:sldId id="314" r:id="rId6"/>
    <p:sldId id="261" r:id="rId7"/>
    <p:sldId id="315" r:id="rId8"/>
    <p:sldId id="337" r:id="rId9"/>
    <p:sldId id="310" r:id="rId10"/>
    <p:sldId id="311" r:id="rId11"/>
    <p:sldId id="322" r:id="rId12"/>
    <p:sldId id="336" r:id="rId13"/>
    <p:sldId id="332" r:id="rId14"/>
    <p:sldId id="327" r:id="rId15"/>
    <p:sldId id="329" r:id="rId16"/>
    <p:sldId id="346" r:id="rId17"/>
    <p:sldId id="351" r:id="rId18"/>
    <p:sldId id="350" r:id="rId19"/>
    <p:sldId id="347" r:id="rId20"/>
    <p:sldId id="321" r:id="rId21"/>
    <p:sldId id="316" r:id="rId22"/>
    <p:sldId id="330" r:id="rId23"/>
    <p:sldId id="348" r:id="rId24"/>
    <p:sldId id="333" r:id="rId25"/>
    <p:sldId id="339" r:id="rId26"/>
    <p:sldId id="35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overlay val="0"/>
      <c:txPr>
        <a:bodyPr/>
        <a:lstStyle/>
        <a:p>
          <a:pPr>
            <a:defRPr lang="en-US"/>
          </a:pPr>
          <a:endParaRPr lang="tr-TR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Cinsiyet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dPt>
            <c:idx val="2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c:spPr>
          </c:dPt>
          <c:cat>
            <c:strRef>
              <c:f>Sayfa1!$A$2:$A$5</c:f>
              <c:strCache>
                <c:ptCount val="4"/>
                <c:pt idx="2">
                  <c:v>Kız</c:v>
                </c:pt>
                <c:pt idx="3">
                  <c:v>Erkek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44.5</c:v>
                </c:pt>
                <c:pt idx="3">
                  <c:v>55.5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egendEntry>
        <c:idx val="1"/>
        <c:delete val="1"/>
      </c:legendEntry>
      <c:overlay val="0"/>
      <c:txPr>
        <a:bodyPr/>
        <a:lstStyle/>
        <a:p>
          <a:pPr>
            <a:defRPr lang="en-US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cat>
            <c:strRef>
              <c:f>Sayfa1!$A$2:$A$9</c:f>
              <c:strCache>
                <c:ptCount val="8"/>
                <c:pt idx="0">
                  <c:v>Bulantı-Kusma</c:v>
                </c:pt>
                <c:pt idx="1">
                  <c:v>İştahsızlık</c:v>
                </c:pt>
                <c:pt idx="2">
                  <c:v>Takılma hissi</c:v>
                </c:pt>
                <c:pt idx="3">
                  <c:v>Karın Ağrısı</c:v>
                </c:pt>
                <c:pt idx="4">
                  <c:v>Beslenme Reddi</c:v>
                </c:pt>
                <c:pt idx="5">
                  <c:v>Ağızda Bekletme</c:v>
                </c:pt>
                <c:pt idx="6">
                  <c:v>Kilo almama</c:v>
                </c:pt>
                <c:pt idx="7">
                  <c:v>Bol su içme</c:v>
                </c:pt>
              </c:strCache>
            </c:strRef>
          </c:cat>
          <c:val>
            <c:numRef>
              <c:f>Sayfa1!$B$2:$B$9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invertIfNegative val="0"/>
          <c:cat>
            <c:strRef>
              <c:f>Sayfa1!$A$2:$A$9</c:f>
              <c:strCache>
                <c:ptCount val="8"/>
                <c:pt idx="0">
                  <c:v>Bulantı-Kusma</c:v>
                </c:pt>
                <c:pt idx="1">
                  <c:v>İştahsızlık</c:v>
                </c:pt>
                <c:pt idx="2">
                  <c:v>Takılma hissi</c:v>
                </c:pt>
                <c:pt idx="3">
                  <c:v>Karın Ağrısı</c:v>
                </c:pt>
                <c:pt idx="4">
                  <c:v>Beslenme Reddi</c:v>
                </c:pt>
                <c:pt idx="5">
                  <c:v>Ağızda Bekletme</c:v>
                </c:pt>
                <c:pt idx="6">
                  <c:v>Kilo almama</c:v>
                </c:pt>
                <c:pt idx="7">
                  <c:v>Bol su içme</c:v>
                </c:pt>
              </c:strCache>
            </c:strRef>
          </c:cat>
          <c:val>
            <c:numRef>
              <c:f>Sayfa1!$C$2:$C$9</c:f>
              <c:numCache>
                <c:formatCode>General</c:formatCode>
                <c:ptCount val="8"/>
                <c:pt idx="0">
                  <c:v>72.2</c:v>
                </c:pt>
                <c:pt idx="1">
                  <c:v>66.7</c:v>
                </c:pt>
                <c:pt idx="2">
                  <c:v>45</c:v>
                </c:pt>
                <c:pt idx="3">
                  <c:v>44.4</c:v>
                </c:pt>
                <c:pt idx="4">
                  <c:v>44</c:v>
                </c:pt>
                <c:pt idx="5">
                  <c:v>38.9</c:v>
                </c:pt>
                <c:pt idx="6">
                  <c:v>33.300000000000004</c:v>
                </c:pt>
                <c:pt idx="7">
                  <c:v>33.300000000000004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Sütun1</c:v>
                </c:pt>
              </c:strCache>
            </c:strRef>
          </c:tx>
          <c:invertIfNegative val="0"/>
          <c:cat>
            <c:strRef>
              <c:f>Sayfa1!$A$2:$A$9</c:f>
              <c:strCache>
                <c:ptCount val="8"/>
                <c:pt idx="0">
                  <c:v>Bulantı-Kusma</c:v>
                </c:pt>
                <c:pt idx="1">
                  <c:v>İştahsızlık</c:v>
                </c:pt>
                <c:pt idx="2">
                  <c:v>Takılma hissi</c:v>
                </c:pt>
                <c:pt idx="3">
                  <c:v>Karın Ağrısı</c:v>
                </c:pt>
                <c:pt idx="4">
                  <c:v>Beslenme Reddi</c:v>
                </c:pt>
                <c:pt idx="5">
                  <c:v>Ağızda Bekletme</c:v>
                </c:pt>
                <c:pt idx="6">
                  <c:v>Kilo almama</c:v>
                </c:pt>
                <c:pt idx="7">
                  <c:v>Bol su içme</c:v>
                </c:pt>
              </c:strCache>
            </c:strRef>
          </c:cat>
          <c:val>
            <c:numRef>
              <c:f>Sayfa1!$D$2:$D$9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094464"/>
        <c:axId val="72276160"/>
      </c:barChart>
      <c:catAx>
        <c:axId val="84094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tr-TR"/>
          </a:p>
        </c:txPr>
        <c:crossAx val="72276160"/>
        <c:crosses val="autoZero"/>
        <c:auto val="1"/>
        <c:lblAlgn val="ctr"/>
        <c:lblOffset val="100"/>
        <c:noMultiLvlLbl val="0"/>
      </c:catAx>
      <c:valAx>
        <c:axId val="72276160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tr-TR"/>
          </a:p>
        </c:txPr>
        <c:crossAx val="84094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cat>
            <c:strRef>
              <c:f>Sayfa1!$A$2:$A$11</c:f>
              <c:strCache>
                <c:ptCount val="10"/>
                <c:pt idx="0">
                  <c:v>Disfaji</c:v>
                </c:pt>
                <c:pt idx="1">
                  <c:v>Takılma Hissi Nedeniyle Acil Başvurusu</c:v>
                </c:pt>
                <c:pt idx="2">
                  <c:v>Regürjitasyon</c:v>
                </c:pt>
                <c:pt idx="3">
                  <c:v>Retrosternal Yanma</c:v>
                </c:pt>
                <c:pt idx="4">
                  <c:v>Ağzına Acı Su Gelme</c:v>
                </c:pt>
                <c:pt idx="5">
                  <c:v>Öğürme</c:v>
                </c:pt>
                <c:pt idx="6">
                  <c:v>Öksürük</c:v>
                </c:pt>
                <c:pt idx="7">
                  <c:v>Besinlerden İğrenme</c:v>
                </c:pt>
                <c:pt idx="8">
                  <c:v>Göğüs Ağrısı</c:v>
                </c:pt>
                <c:pt idx="9">
                  <c:v>Kilo Kaybı</c:v>
                </c:pt>
              </c:strCache>
            </c:strRef>
          </c:cat>
          <c:val>
            <c:numRef>
              <c:f>Sayfa1!$B$2:$B$11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invertIfNegative val="0"/>
          <c:cat>
            <c:strRef>
              <c:f>Sayfa1!$A$2:$A$11</c:f>
              <c:strCache>
                <c:ptCount val="10"/>
                <c:pt idx="0">
                  <c:v>Disfaji</c:v>
                </c:pt>
                <c:pt idx="1">
                  <c:v>Takılma Hissi Nedeniyle Acil Başvurusu</c:v>
                </c:pt>
                <c:pt idx="2">
                  <c:v>Regürjitasyon</c:v>
                </c:pt>
                <c:pt idx="3">
                  <c:v>Retrosternal Yanma</c:v>
                </c:pt>
                <c:pt idx="4">
                  <c:v>Ağzına Acı Su Gelme</c:v>
                </c:pt>
                <c:pt idx="5">
                  <c:v>Öğürme</c:v>
                </c:pt>
                <c:pt idx="6">
                  <c:v>Öksürük</c:v>
                </c:pt>
                <c:pt idx="7">
                  <c:v>Besinlerden İğrenme</c:v>
                </c:pt>
                <c:pt idx="8">
                  <c:v>Göğüs Ağrısı</c:v>
                </c:pt>
                <c:pt idx="9">
                  <c:v>Kilo Kaybı</c:v>
                </c:pt>
              </c:strCache>
            </c:strRef>
          </c:cat>
          <c:val>
            <c:numRef>
              <c:f>Sayfa1!$C$2:$C$11</c:f>
              <c:numCache>
                <c:formatCode>General</c:formatCode>
                <c:ptCount val="10"/>
                <c:pt idx="0">
                  <c:v>28</c:v>
                </c:pt>
                <c:pt idx="1">
                  <c:v>27.8</c:v>
                </c:pt>
                <c:pt idx="2">
                  <c:v>22.2</c:v>
                </c:pt>
                <c:pt idx="3">
                  <c:v>17</c:v>
                </c:pt>
                <c:pt idx="4">
                  <c:v>16.7</c:v>
                </c:pt>
                <c:pt idx="5">
                  <c:v>16.7</c:v>
                </c:pt>
                <c:pt idx="6">
                  <c:v>11.1</c:v>
                </c:pt>
                <c:pt idx="7">
                  <c:v>11.1</c:v>
                </c:pt>
                <c:pt idx="8">
                  <c:v>11.1</c:v>
                </c:pt>
                <c:pt idx="9">
                  <c:v>5.6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Sütun1</c:v>
                </c:pt>
              </c:strCache>
            </c:strRef>
          </c:tx>
          <c:invertIfNegative val="0"/>
          <c:cat>
            <c:strRef>
              <c:f>Sayfa1!$A$2:$A$11</c:f>
              <c:strCache>
                <c:ptCount val="10"/>
                <c:pt idx="0">
                  <c:v>Disfaji</c:v>
                </c:pt>
                <c:pt idx="1">
                  <c:v>Takılma Hissi Nedeniyle Acil Başvurusu</c:v>
                </c:pt>
                <c:pt idx="2">
                  <c:v>Regürjitasyon</c:v>
                </c:pt>
                <c:pt idx="3">
                  <c:v>Retrosternal Yanma</c:v>
                </c:pt>
                <c:pt idx="4">
                  <c:v>Ağzına Acı Su Gelme</c:v>
                </c:pt>
                <c:pt idx="5">
                  <c:v>Öğürme</c:v>
                </c:pt>
                <c:pt idx="6">
                  <c:v>Öksürük</c:v>
                </c:pt>
                <c:pt idx="7">
                  <c:v>Besinlerden İğrenme</c:v>
                </c:pt>
                <c:pt idx="8">
                  <c:v>Göğüs Ağrısı</c:v>
                </c:pt>
                <c:pt idx="9">
                  <c:v>Kilo Kaybı</c:v>
                </c:pt>
              </c:strCache>
            </c:strRef>
          </c:cat>
          <c:val>
            <c:numRef>
              <c:f>Sayfa1!$D$2:$D$11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53888"/>
        <c:axId val="95412800"/>
      </c:barChart>
      <c:catAx>
        <c:axId val="3165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tr-TR"/>
          </a:p>
        </c:txPr>
        <c:crossAx val="95412800"/>
        <c:crosses val="autoZero"/>
        <c:auto val="1"/>
        <c:lblAlgn val="ctr"/>
        <c:lblOffset val="100"/>
        <c:noMultiLvlLbl val="0"/>
      </c:catAx>
      <c:valAx>
        <c:axId val="95412800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tr-TR"/>
          </a:p>
        </c:txPr>
        <c:crossAx val="31653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Sayfa1!$A$2:$A$10</c:f>
              <c:strCache>
                <c:ptCount val="8"/>
                <c:pt idx="0">
                  <c:v>Yumurta </c:v>
                </c:pt>
                <c:pt idx="1">
                  <c:v>Süt</c:v>
                </c:pt>
                <c:pt idx="2">
                  <c:v>Kuruyemiş</c:v>
                </c:pt>
                <c:pt idx="3">
                  <c:v>Mercimek </c:v>
                </c:pt>
                <c:pt idx="4">
                  <c:v>Karabiber</c:v>
                </c:pt>
                <c:pt idx="5">
                  <c:v>Diğer Baklagiller</c:v>
                </c:pt>
                <c:pt idx="6">
                  <c:v>Buğday</c:v>
                </c:pt>
                <c:pt idx="7">
                  <c:v>Portakal</c:v>
                </c:pt>
              </c:strCache>
            </c:strRef>
          </c:cat>
          <c:val>
            <c:numRef>
              <c:f>Sayfa1!$B$2:$B$10</c:f>
              <c:numCache>
                <c:formatCode>General</c:formatCode>
                <c:ptCount val="9"/>
                <c:pt idx="0">
                  <c:v>22.2</c:v>
                </c:pt>
                <c:pt idx="1">
                  <c:v>11.1</c:v>
                </c:pt>
                <c:pt idx="2">
                  <c:v>11.1</c:v>
                </c:pt>
                <c:pt idx="3">
                  <c:v>11.1</c:v>
                </c:pt>
                <c:pt idx="4">
                  <c:v>11.1</c:v>
                </c:pt>
                <c:pt idx="5">
                  <c:v>5.6</c:v>
                </c:pt>
                <c:pt idx="6">
                  <c:v>5.6</c:v>
                </c:pt>
                <c:pt idx="7">
                  <c:v>5.6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Sütun3</c:v>
                </c:pt>
              </c:strCache>
            </c:strRef>
          </c:tx>
          <c:invertIfNegative val="0"/>
          <c:cat>
            <c:strRef>
              <c:f>Sayfa1!$A$2:$A$10</c:f>
              <c:strCache>
                <c:ptCount val="8"/>
                <c:pt idx="0">
                  <c:v>Yumurta </c:v>
                </c:pt>
                <c:pt idx="1">
                  <c:v>Süt</c:v>
                </c:pt>
                <c:pt idx="2">
                  <c:v>Kuruyemiş</c:v>
                </c:pt>
                <c:pt idx="3">
                  <c:v>Mercimek </c:v>
                </c:pt>
                <c:pt idx="4">
                  <c:v>Karabiber</c:v>
                </c:pt>
                <c:pt idx="5">
                  <c:v>Diğer Baklagiller</c:v>
                </c:pt>
                <c:pt idx="6">
                  <c:v>Buğday</c:v>
                </c:pt>
                <c:pt idx="7">
                  <c:v>Portakal</c:v>
                </c:pt>
              </c:strCache>
            </c:strRef>
          </c:cat>
          <c:val>
            <c:numRef>
              <c:f>Sayfa1!$C$2:$C$10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Sütun2</c:v>
                </c:pt>
              </c:strCache>
            </c:strRef>
          </c:tx>
          <c:invertIfNegative val="0"/>
          <c:cat>
            <c:strRef>
              <c:f>Sayfa1!$A$2:$A$10</c:f>
              <c:strCache>
                <c:ptCount val="8"/>
                <c:pt idx="0">
                  <c:v>Yumurta </c:v>
                </c:pt>
                <c:pt idx="1">
                  <c:v>Süt</c:v>
                </c:pt>
                <c:pt idx="2">
                  <c:v>Kuruyemiş</c:v>
                </c:pt>
                <c:pt idx="3">
                  <c:v>Mercimek </c:v>
                </c:pt>
                <c:pt idx="4">
                  <c:v>Karabiber</c:v>
                </c:pt>
                <c:pt idx="5">
                  <c:v>Diğer Baklagiller</c:v>
                </c:pt>
                <c:pt idx="6">
                  <c:v>Buğday</c:v>
                </c:pt>
                <c:pt idx="7">
                  <c:v>Portakal</c:v>
                </c:pt>
              </c:strCache>
            </c:strRef>
          </c:cat>
          <c:val>
            <c:numRef>
              <c:f>Sayfa1!$D$2:$D$10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54400"/>
        <c:axId val="95415104"/>
      </c:barChart>
      <c:catAx>
        <c:axId val="31654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tr-TR"/>
          </a:p>
        </c:txPr>
        <c:crossAx val="95415104"/>
        <c:crosses val="autoZero"/>
        <c:auto val="1"/>
        <c:lblAlgn val="ctr"/>
        <c:lblOffset val="100"/>
        <c:noMultiLvlLbl val="0"/>
      </c:catAx>
      <c:valAx>
        <c:axId val="9541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tr-TR"/>
          </a:p>
        </c:txPr>
        <c:crossAx val="31654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tr-TR" dirty="0" err="1" smtClean="0"/>
              <a:t>Epidermal</a:t>
            </a:r>
            <a:endParaRPr lang="tr-TR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Deri Prik Testi</c:v>
                </c:pt>
              </c:strCache>
            </c:strRef>
          </c:tx>
          <c:cat>
            <c:strRef>
              <c:f>Sayfa1!$A$2:$A$5</c:f>
              <c:strCache>
                <c:ptCount val="2"/>
                <c:pt idx="0">
                  <c:v>Pozitif</c:v>
                </c:pt>
                <c:pt idx="1">
                  <c:v>Negatif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Sütun1</c:v>
                </c:pt>
              </c:strCache>
            </c:strRef>
          </c:tx>
          <c:cat>
            <c:strRef>
              <c:f>Sayfa1!$A$2:$A$5</c:f>
              <c:strCache>
                <c:ptCount val="2"/>
                <c:pt idx="0">
                  <c:v>Pozitif</c:v>
                </c:pt>
                <c:pt idx="1">
                  <c:v>Negatif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5.3066664109914979E-2"/>
          <c:y val="7.4755570153081929E-2"/>
          <c:w val="0.18986086977691091"/>
          <c:h val="0.18274898824466343"/>
        </c:manualLayout>
      </c:layout>
      <c:overlay val="0"/>
      <c:txPr>
        <a:bodyPr/>
        <a:lstStyle/>
        <a:p>
          <a:pPr>
            <a:defRPr lang="en-US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tr-TR" dirty="0" smtClean="0"/>
              <a:t>Yama </a:t>
            </a:r>
            <a:r>
              <a:rPr lang="tr-TR" smtClean="0"/>
              <a:t>Testi</a:t>
            </a:r>
            <a:endParaRPr lang="tr-TR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Atopi Patch Testi</c:v>
                </c:pt>
              </c:strCache>
            </c:strRef>
          </c:tx>
          <c:cat>
            <c:strRef>
              <c:f>Sayfa1!$A$2:$A$5</c:f>
              <c:strCache>
                <c:ptCount val="3"/>
                <c:pt idx="0">
                  <c:v>Pozitif</c:v>
                </c:pt>
                <c:pt idx="1">
                  <c:v>Negatif</c:v>
                </c:pt>
                <c:pt idx="2">
                  <c:v>Yapılmadı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44.4</c:v>
                </c:pt>
                <c:pt idx="1">
                  <c:v>33.700000000000003</c:v>
                </c:pt>
                <c:pt idx="2">
                  <c:v>22.2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overlay val="0"/>
      <c:txPr>
        <a:bodyPr/>
        <a:lstStyle/>
        <a:p>
          <a:pPr>
            <a:defRPr lang="en-US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0.55859</cdr:x>
      <cdr:y>0.30664</cdr:y>
    </cdr:from>
    <cdr:to>
      <cdr:x>0.7835</cdr:x>
      <cdr:y>0.53164</cdr:y>
    </cdr:to>
    <cdr:sp macro="" textlink="">
      <cdr:nvSpPr>
        <cdr:cNvPr id="2" name="1 Dikdörtgen"/>
        <cdr:cNvSpPr/>
      </cdr:nvSpPr>
      <cdr:spPr>
        <a:xfrm xmlns:a="http://schemas.openxmlformats.org/drawingml/2006/main">
          <a:off x="3405164" y="1246185"/>
          <a:ext cx="1371027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tr-TR" sz="2400" dirty="0" smtClean="0"/>
            <a:t>%44,5</a:t>
          </a:r>
          <a:endParaRPr lang="tr-TR" sz="2400" dirty="0"/>
        </a:p>
      </cdr:txBody>
    </cdr:sp>
  </cdr:relSizeAnchor>
  <cdr:relSizeAnchor xmlns:cdr="http://schemas.openxmlformats.org/drawingml/2006/chartDrawing">
    <cdr:from>
      <cdr:x>0.20117</cdr:x>
      <cdr:y>0.42913</cdr:y>
    </cdr:from>
    <cdr:to>
      <cdr:x>0.4055</cdr:x>
      <cdr:y>0.65413</cdr:y>
    </cdr:to>
    <cdr:sp macro="" textlink="">
      <cdr:nvSpPr>
        <cdr:cNvPr id="4" name="3 Dikdörtgen"/>
        <cdr:cNvSpPr/>
      </cdr:nvSpPr>
      <cdr:spPr>
        <a:xfrm xmlns:a="http://schemas.openxmlformats.org/drawingml/2006/main">
          <a:off x="1226332" y="1743984"/>
          <a:ext cx="1245604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tr-TR" sz="2400" dirty="0" smtClean="0">
              <a:solidFill>
                <a:schemeClr val="tx1"/>
              </a:solidFill>
            </a:rPr>
            <a:t>%55,5</a:t>
          </a:r>
          <a:endParaRPr lang="tr-TR" sz="24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D4BAE-49DD-4ED7-BB7B-160804E4659D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4FE7F-4FDB-4317-A6EA-13B47A0BA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4FE7F-4FDB-4317-A6EA-13B47A0BA4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4FE7F-4FDB-4317-A6EA-13B47A0BA4B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5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tr-TR" dirty="0" smtClean="0"/>
              <a:t>REHBERE DAYALI ASTI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ocuklar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Eozinofilik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Özefajit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Tedavi ve İzlemi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06" y="3857628"/>
            <a:ext cx="9072594" cy="321471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Ahmet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Kan</a:t>
            </a:r>
            <a:endParaRPr lang="tr-TR" sz="2800" b="1" dirty="0" smtClean="0">
              <a:solidFill>
                <a:schemeClr val="tx1"/>
              </a:solidFill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Gazi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Üniversitesi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Çocuk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Allerji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tr-TR" sz="2800" b="1" dirty="0" smtClean="0">
                <a:solidFill>
                  <a:schemeClr val="tx1"/>
                </a:solidFill>
              </a:rPr>
              <a:t>Astım B</a:t>
            </a:r>
            <a:r>
              <a:rPr lang="en-US" sz="2800" b="1" dirty="0" err="1" smtClean="0">
                <a:solidFill>
                  <a:schemeClr val="tx1"/>
                </a:solidFill>
              </a:rPr>
              <a:t>ilim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Dalı</a:t>
            </a:r>
            <a:endParaRPr lang="tr-TR" sz="2800" b="1" dirty="0" smtClean="0">
              <a:solidFill>
                <a:schemeClr val="tx1"/>
              </a:solidFill>
            </a:endParaRPr>
          </a:p>
          <a:p>
            <a:r>
              <a:rPr lang="en-US" sz="1600" dirty="0"/>
              <a:t/>
            </a:r>
            <a:br>
              <a:rPr lang="en-US" sz="1600" dirty="0"/>
            </a:br>
            <a:endParaRPr lang="tr-TR" sz="1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728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6" name="5 Dikdörtgen"/>
          <p:cNvSpPr/>
          <p:nvPr/>
        </p:nvSpPr>
        <p:spPr>
          <a:xfrm>
            <a:off x="4857752" y="2428868"/>
            <a:ext cx="127159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%32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2571736" y="4586302"/>
            <a:ext cx="127159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% 68</a:t>
            </a:r>
            <a:endParaRPr lang="tr-TR" dirty="0"/>
          </a:p>
        </p:txBody>
      </p:sp>
      <p:graphicFrame>
        <p:nvGraphicFramePr>
          <p:cNvPr id="9" name="8 Grafik"/>
          <p:cNvGraphicFramePr/>
          <p:nvPr>
            <p:extLst>
              <p:ext uri="{D42A27DB-BD31-4B8C-83A1-F6EECF244321}">
                <p14:modId xmlns:p14="http://schemas.microsoft.com/office/powerpoint/2010/main" val="344329239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71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Başvuru Esnasında Başlıca Şikayetler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407157"/>
              </p:ext>
            </p:extLst>
          </p:nvPr>
        </p:nvGraphicFramePr>
        <p:xfrm>
          <a:off x="755576" y="1124744"/>
          <a:ext cx="79724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Dikdörtgen"/>
          <p:cNvSpPr/>
          <p:nvPr/>
        </p:nvSpPr>
        <p:spPr>
          <a:xfrm>
            <a:off x="1071538" y="1000108"/>
            <a:ext cx="91440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%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500166" y="1871658"/>
            <a:ext cx="914400" cy="557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72,2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2152632" y="1933572"/>
            <a:ext cx="1347798" cy="709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66,7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511 -0.03148 C -0.36511 0.08727 -0.34393 0.1838 -0.31789 0.1838 C -0.28733 0.1838 -0.27622 0.07662 -0.27153 0.0118 L -0.26667 -0.07477 C -0.26198 -0.13958 -0.25018 -0.24653 -0.21563 -0.24653 C -0.19341 -0.24653 -0.16823 -0.15023 -0.16823 -0.03148 C -0.16823 0.08727 -0.19341 0.1838 -0.21563 0.1838 C -0.25018 0.1838 -0.26198 0.07662 -0.26667 0.0118 L -0.27153 -0.07477 C -0.27622 -0.13958 -0.28733 -0.24653 -0.31789 -0.24653 C -0.34393 -0.24653 -0.36511 -0.15023 -0.36511 -0.03148 Z " pathEditMode="relative" rAng="0" ptsTypes="ffFffffFfff">
                                      <p:cBhvr>
                                        <p:cTn id="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Başvuru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Esnasında Başlıca Şikayetler</a:t>
            </a:r>
            <a:endParaRPr lang="en-US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0934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Dikdörtgen"/>
          <p:cNvSpPr/>
          <p:nvPr/>
        </p:nvSpPr>
        <p:spPr>
          <a:xfrm>
            <a:off x="728642" y="1428736"/>
            <a:ext cx="91440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%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Öyküde Bildirilen Tetikleyici Besinler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965901"/>
              </p:ext>
            </p:extLst>
          </p:nvPr>
        </p:nvGraphicFramePr>
        <p:xfrm>
          <a:off x="357158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Dikdörtgen"/>
          <p:cNvSpPr/>
          <p:nvPr/>
        </p:nvSpPr>
        <p:spPr>
          <a:xfrm>
            <a:off x="500034" y="1357298"/>
            <a:ext cx="91440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%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Besinlerle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Epidermal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Testler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664764"/>
              </p:ext>
            </p:extLst>
          </p:nvPr>
        </p:nvGraphicFramePr>
        <p:xfrm>
          <a:off x="1285852" y="928671"/>
          <a:ext cx="6429420" cy="5826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557"/>
                <a:gridCol w="3272863"/>
              </a:tblGrid>
              <a:tr h="69039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Besin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  (%)</a:t>
                      </a:r>
                      <a:endParaRPr lang="tr-TR" baseline="0" dirty="0" smtClean="0"/>
                    </a:p>
                  </a:txBody>
                  <a:tcPr/>
                </a:tc>
              </a:tr>
              <a:tr h="395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i="1" u="sng" dirty="0" smtClean="0"/>
                        <a:t>Süt</a:t>
                      </a:r>
                      <a:endParaRPr lang="en-US" b="1" i="1" u="sng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i="1" u="sng" dirty="0" smtClean="0"/>
                        <a:t>2/18 (11,1)</a:t>
                      </a:r>
                      <a:endParaRPr lang="en-US" b="1" i="1" u="sng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Yumurta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/18 (11,1)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Kuruyemiş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4/16 (25)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Buğday</a:t>
                      </a:r>
                      <a:r>
                        <a:rPr lang="tr-TR" baseline="0" dirty="0" smtClean="0"/>
                        <a:t> (Un)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0/15 (0)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Balık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1/12 (8,3)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Soya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1/10 (10)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Tahıl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1/8 (12,5)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Nohut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1/2 (50)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Mercimek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1/3 (33,3)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Kuru Fasulye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1/7 (14,2)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Pirinç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1/2 (50)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Mısır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0/2 (0)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06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Karabiber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2/7(28,5)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Besinlerle Yama Testleri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842046"/>
              </p:ext>
            </p:extLst>
          </p:nvPr>
        </p:nvGraphicFramePr>
        <p:xfrm>
          <a:off x="1357290" y="1285862"/>
          <a:ext cx="6786610" cy="528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887"/>
                <a:gridCol w="3191723"/>
              </a:tblGrid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Besin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n (%)</a:t>
                      </a:r>
                      <a:endParaRPr lang="en-US" dirty="0"/>
                    </a:p>
                  </a:txBody>
                  <a:tcPr/>
                </a:tc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Süt</a:t>
                      </a:r>
                      <a:endParaRPr lang="en-US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6/13(46,1)</a:t>
                      </a:r>
                      <a:endParaRPr lang="en-US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Yumurta</a:t>
                      </a:r>
                      <a:endParaRPr lang="en-US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4/13 (30,7)</a:t>
                      </a:r>
                      <a:endParaRPr lang="en-US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Kuruyemiş</a:t>
                      </a:r>
                      <a:endParaRPr lang="en-US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3/13 (23)</a:t>
                      </a:r>
                      <a:endParaRPr lang="en-US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Buğday</a:t>
                      </a:r>
                      <a:r>
                        <a:rPr lang="tr-TR" baseline="0" dirty="0" smtClean="0"/>
                        <a:t> (Un)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2/11 (18,1)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Balık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1/7 (14,2)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Soya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0/4 (0)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Nohut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1/2 (50)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Mercimek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1/4(25)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234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Kuru Fasulye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0/2 (0)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2348">
                <a:tc>
                  <a:txBody>
                    <a:bodyPr/>
                    <a:lstStyle/>
                    <a:p>
                      <a:pPr algn="ctr"/>
                      <a:r>
                        <a:rPr lang="tr-TR" b="1" i="0" u="none" dirty="0" smtClean="0">
                          <a:effectLst/>
                        </a:rPr>
                        <a:t>Pirinç</a:t>
                      </a:r>
                      <a:endParaRPr lang="en-US" b="1" i="0" u="none" dirty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0" u="none" dirty="0" smtClean="0">
                          <a:effectLst/>
                        </a:rPr>
                        <a:t>3/10 (33,3)</a:t>
                      </a:r>
                      <a:endParaRPr lang="en-US" b="1" i="0" u="none" dirty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234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Mısır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1/10 (10)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Karabiber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2/4(50)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79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-74822"/>
            <a:ext cx="8403686" cy="693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878723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158" y="714356"/>
            <a:ext cx="899615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-24"/>
            <a:ext cx="8501121" cy="678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Tanım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01727"/>
            <a:ext cx="8229600" cy="4311649"/>
          </a:xfrm>
        </p:spPr>
        <p:txBody>
          <a:bodyPr>
            <a:noAutofit/>
          </a:bodyPr>
          <a:lstStyle/>
          <a:p>
            <a:endParaRPr lang="tr-TR" sz="2600" dirty="0" smtClean="0"/>
          </a:p>
          <a:p>
            <a:pPr algn="just">
              <a:lnSpc>
                <a:spcPct val="150000"/>
              </a:lnSpc>
            </a:pPr>
            <a:r>
              <a:rPr lang="en-US" sz="2600" dirty="0" err="1" smtClean="0"/>
              <a:t>Eozinofilik</a:t>
            </a:r>
            <a:r>
              <a:rPr lang="en-US" sz="2600" dirty="0" smtClean="0"/>
              <a:t> </a:t>
            </a:r>
            <a:r>
              <a:rPr lang="en-US" sz="2600" dirty="0" err="1"/>
              <a:t>özofajit</a:t>
            </a:r>
            <a:r>
              <a:rPr lang="en-US" sz="2600" dirty="0"/>
              <a:t> (</a:t>
            </a:r>
            <a:r>
              <a:rPr lang="en-US" sz="2600" dirty="0" smtClean="0"/>
              <a:t>EÖ)</a:t>
            </a:r>
            <a:r>
              <a:rPr lang="tr-TR" sz="2600" dirty="0" smtClean="0"/>
              <a:t>, </a:t>
            </a:r>
            <a:r>
              <a:rPr lang="tr-TR" sz="2600" dirty="0" err="1" smtClean="0"/>
              <a:t>özofagusun</a:t>
            </a:r>
            <a:r>
              <a:rPr lang="tr-TR" sz="2600" dirty="0" smtClean="0"/>
              <a:t> </a:t>
            </a:r>
            <a:r>
              <a:rPr lang="tr-TR" sz="2600" dirty="0" err="1" smtClean="0"/>
              <a:t>eozinofilik</a:t>
            </a:r>
            <a:r>
              <a:rPr lang="tr-TR" sz="2600" dirty="0" smtClean="0"/>
              <a:t> </a:t>
            </a:r>
            <a:r>
              <a:rPr lang="tr-TR" sz="2600" dirty="0" err="1" smtClean="0"/>
              <a:t>inflamasyonuyla</a:t>
            </a:r>
            <a:r>
              <a:rPr lang="tr-TR" sz="2600" dirty="0" smtClean="0"/>
              <a:t> seyreden kronik, </a:t>
            </a:r>
            <a:r>
              <a:rPr lang="tr-TR" sz="2600" dirty="0" err="1" smtClean="0"/>
              <a:t>immun</a:t>
            </a:r>
            <a:r>
              <a:rPr lang="tr-TR" sz="2600" dirty="0" smtClean="0"/>
              <a:t>/antijen aracılı bir hastalığıdır</a:t>
            </a:r>
            <a:r>
              <a:rPr lang="en-US" sz="2600" dirty="0" smtClean="0"/>
              <a:t>. </a:t>
            </a:r>
            <a:endParaRPr lang="tr-TR" sz="2600" dirty="0" smtClean="0"/>
          </a:p>
          <a:p>
            <a:pPr marL="0" indent="0">
              <a:buNone/>
            </a:pPr>
            <a:endParaRPr lang="tr-TR" sz="2400" dirty="0" smtClean="0"/>
          </a:p>
          <a:p>
            <a:endParaRPr lang="tr-TR" sz="1200" dirty="0" smtClean="0"/>
          </a:p>
          <a:p>
            <a:pPr marL="0" indent="0">
              <a:buNone/>
            </a:pPr>
            <a:r>
              <a:rPr lang="tr-TR" sz="1200" b="1" dirty="0" smtClean="0"/>
              <a:t>                                        </a:t>
            </a:r>
            <a:r>
              <a:rPr lang="en-US" sz="1200" b="1" dirty="0" smtClean="0"/>
              <a:t>Management </a:t>
            </a:r>
            <a:r>
              <a:rPr lang="en-US" sz="1200" b="1" dirty="0"/>
              <a:t>guidelines of eosinophilic esophagitis in </a:t>
            </a:r>
            <a:r>
              <a:rPr lang="en-US" sz="1200" b="1" dirty="0" smtClean="0"/>
              <a:t>childhood</a:t>
            </a:r>
            <a:r>
              <a:rPr lang="tr-TR" sz="1200" b="1" dirty="0" smtClean="0"/>
              <a:t> Pediatr </a:t>
            </a:r>
            <a:r>
              <a:rPr lang="tr-TR" sz="1200" b="1" dirty="0" err="1" smtClean="0"/>
              <a:t>Gastroenterol</a:t>
            </a:r>
            <a:r>
              <a:rPr lang="tr-TR" sz="1200" b="1" dirty="0" smtClean="0"/>
              <a:t> </a:t>
            </a:r>
            <a:r>
              <a:rPr lang="tr-TR" sz="1200" b="1" dirty="0" err="1" smtClean="0"/>
              <a:t>Nutr</a:t>
            </a:r>
            <a:r>
              <a:rPr lang="tr-TR" sz="1200" b="1" dirty="0" smtClean="0"/>
              <a:t>. 2014</a:t>
            </a:r>
            <a:endParaRPr lang="en-US" sz="1200" dirty="0"/>
          </a:p>
          <a:p>
            <a:pPr marL="0" indent="0">
              <a:lnSpc>
                <a:spcPct val="160000"/>
              </a:lnSpc>
              <a:buNone/>
            </a:pPr>
            <a:endParaRPr lang="tr-TR" sz="1200" dirty="0" smtClean="0"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Besinlerle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Epidermal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Yama Test Sonuçları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İçerik Yer Tutucusu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525780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1 Dikdörtgen"/>
          <p:cNvSpPr/>
          <p:nvPr/>
        </p:nvSpPr>
        <p:spPr>
          <a:xfrm>
            <a:off x="2428860" y="2285992"/>
            <a:ext cx="914400" cy="1028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smtClean="0">
                <a:solidFill>
                  <a:schemeClr val="tx1"/>
                </a:solidFill>
              </a:rPr>
              <a:t>%50</a:t>
            </a: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10" name="1 Dikdörtgen"/>
          <p:cNvSpPr/>
          <p:nvPr/>
        </p:nvSpPr>
        <p:spPr>
          <a:xfrm>
            <a:off x="1071538" y="2285992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smtClean="0">
                <a:solidFill>
                  <a:schemeClr val="tx1"/>
                </a:solidFill>
              </a:rPr>
              <a:t>%50</a:t>
            </a:r>
            <a:endParaRPr lang="tr-TR" sz="1800" dirty="0">
              <a:solidFill>
                <a:schemeClr val="tx1"/>
              </a:solidFill>
            </a:endParaRPr>
          </a:p>
        </p:txBody>
      </p:sp>
      <p:graphicFrame>
        <p:nvGraphicFramePr>
          <p:cNvPr id="11" name="10 Grafik"/>
          <p:cNvGraphicFramePr/>
          <p:nvPr>
            <p:extLst>
              <p:ext uri="{D42A27DB-BD31-4B8C-83A1-F6EECF244321}">
                <p14:modId xmlns:p14="http://schemas.microsoft.com/office/powerpoint/2010/main" val="1959338772"/>
              </p:ext>
            </p:extLst>
          </p:nvPr>
        </p:nvGraphicFramePr>
        <p:xfrm>
          <a:off x="2940843" y="2970210"/>
          <a:ext cx="6119834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 Dikdörtgen"/>
          <p:cNvSpPr/>
          <p:nvPr/>
        </p:nvSpPr>
        <p:spPr>
          <a:xfrm>
            <a:off x="6000760" y="4643446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smtClean="0">
                <a:solidFill>
                  <a:schemeClr val="tx1"/>
                </a:solidFill>
              </a:rPr>
              <a:t>%44,4</a:t>
            </a: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13" name="1 Dikdörtgen"/>
          <p:cNvSpPr/>
          <p:nvPr/>
        </p:nvSpPr>
        <p:spPr>
          <a:xfrm>
            <a:off x="5929322" y="450057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14" name="1 Dikdörtgen"/>
          <p:cNvSpPr/>
          <p:nvPr/>
        </p:nvSpPr>
        <p:spPr>
          <a:xfrm>
            <a:off x="4500562" y="4286256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smtClean="0">
                <a:solidFill>
                  <a:schemeClr val="tx1"/>
                </a:solidFill>
              </a:rPr>
              <a:t>%22,2</a:t>
            </a: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4313525" y="5429264"/>
            <a:ext cx="758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%33,4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Eşlik Eden Hastalıklar 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43050"/>
            <a:ext cx="8572560" cy="4525963"/>
          </a:xfrm>
        </p:spPr>
        <p:txBody>
          <a:bodyPr/>
          <a:lstStyle/>
          <a:p>
            <a:pPr lvl="0">
              <a:lnSpc>
                <a:spcPct val="200000"/>
              </a:lnSpc>
              <a:buNone/>
            </a:pPr>
            <a:r>
              <a:rPr lang="tr-TR" sz="2400" dirty="0" smtClean="0"/>
              <a:t>     </a:t>
            </a: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097401"/>
              </p:ext>
            </p:extLst>
          </p:nvPr>
        </p:nvGraphicFramePr>
        <p:xfrm>
          <a:off x="1285852" y="1341120"/>
          <a:ext cx="6786609" cy="537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425"/>
                <a:gridCol w="2943184"/>
              </a:tblGrid>
              <a:tr h="871473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Eşlik</a:t>
                      </a:r>
                      <a:r>
                        <a:rPr lang="tr-TR" sz="2800" baseline="0" dirty="0" smtClean="0"/>
                        <a:t> Eden Hastalık 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n (%)</a:t>
                      </a:r>
                      <a:endParaRPr lang="tr-TR" sz="2800" dirty="0"/>
                    </a:p>
                  </a:txBody>
                  <a:tcPr/>
                </a:tc>
              </a:tr>
              <a:tr h="47790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Büyüme Geriliği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4(22,2)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790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Allerjik</a:t>
                      </a:r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Rinit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4(22,2)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790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Atopik</a:t>
                      </a:r>
                      <a:r>
                        <a:rPr lang="tr-TR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8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Egzema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3(16,7)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790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Besin</a:t>
                      </a:r>
                      <a:r>
                        <a:rPr lang="tr-TR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8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Allerjisi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2(11,1)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7904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Anafilaksi</a:t>
                      </a:r>
                      <a:endParaRPr lang="tr-TR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1(5,5)</a:t>
                      </a:r>
                      <a:endParaRPr lang="tr-TR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7904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Astım</a:t>
                      </a:r>
                      <a:endParaRPr lang="tr-TR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1(5,5)</a:t>
                      </a:r>
                      <a:endParaRPr lang="tr-TR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71473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Glikojen</a:t>
                      </a:r>
                      <a:r>
                        <a:rPr lang="tr-TR" sz="2800" baseline="0" dirty="0" smtClean="0"/>
                        <a:t> Depo Hastalığı</a:t>
                      </a:r>
                      <a:endParaRPr lang="tr-TR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1(5,5)</a:t>
                      </a:r>
                      <a:endParaRPr lang="tr-TR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7904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err="1" smtClean="0"/>
                        <a:t>Hiperkalsiüri</a:t>
                      </a:r>
                      <a:endParaRPr lang="tr-TR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1(5,5)</a:t>
                      </a:r>
                      <a:endParaRPr lang="tr-TR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Hastalarda İzlem süresi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275294"/>
              </p:ext>
            </p:extLst>
          </p:nvPr>
        </p:nvGraphicFramePr>
        <p:xfrm>
          <a:off x="500034" y="1500174"/>
          <a:ext cx="8215370" cy="514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651"/>
                <a:gridCol w="2378133"/>
                <a:gridCol w="2882586"/>
              </a:tblGrid>
              <a:tr h="1151538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Tedavi</a:t>
                      </a:r>
                      <a:r>
                        <a:rPr lang="tr-TR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Şekli</a:t>
                      </a:r>
                      <a:endParaRPr lang="tr-T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Hasta</a:t>
                      </a:r>
                      <a:r>
                        <a:rPr lang="tr-TR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Sayısı (n)</a:t>
                      </a:r>
                      <a:endParaRPr lang="tr-T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İzlem süresi (ay)</a:t>
                      </a:r>
                    </a:p>
                    <a:p>
                      <a:pPr algn="ctr"/>
                      <a:r>
                        <a:rPr lang="tr-TR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Median</a:t>
                      </a:r>
                      <a:endParaRPr lang="tr-TR" sz="2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min</a:t>
                      </a:r>
                      <a:r>
                        <a:rPr lang="tr-T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tr-TR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maks</a:t>
                      </a:r>
                      <a:r>
                        <a:rPr lang="tr-T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tr-T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000">
                <a:tc gridSpan="3">
                  <a:txBody>
                    <a:bodyPr/>
                    <a:lstStyle/>
                    <a:p>
                      <a:pPr algn="l"/>
                      <a:r>
                        <a:rPr lang="tr-TR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&lt;12 Ay İzlenen Hastalar</a:t>
                      </a:r>
                      <a:r>
                        <a:rPr lang="tr-TR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(</a:t>
                      </a:r>
                      <a:r>
                        <a:rPr lang="tr-TR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n=7 )                       </a:t>
                      </a:r>
                      <a:r>
                        <a:rPr lang="tr-TR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</a:t>
                      </a:r>
                      <a:r>
                        <a:rPr lang="tr-TR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5(3-7)</a:t>
                      </a:r>
                      <a:endParaRPr lang="tr-TR" sz="20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Sadece Diyet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 ( 4-7)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Sadece </a:t>
                      </a:r>
                      <a:r>
                        <a:rPr lang="tr-TR" sz="2000" b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Budesonid</a:t>
                      </a:r>
                      <a:endParaRPr lang="tr-TR" sz="2000" b="1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4(3-6)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Diyet ve </a:t>
                      </a:r>
                      <a:r>
                        <a:rPr lang="tr-TR" sz="2000" b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Budesonid</a:t>
                      </a:r>
                      <a:r>
                        <a:rPr lang="tr-TR" sz="2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 (5-7)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000">
                <a:tc gridSpan="3">
                  <a:txBody>
                    <a:bodyPr/>
                    <a:lstStyle/>
                    <a:p>
                      <a:pPr algn="l"/>
                      <a:r>
                        <a:rPr lang="tr-TR" sz="20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&gt;12</a:t>
                      </a:r>
                      <a:r>
                        <a:rPr lang="tr-TR" sz="2000" b="1" u="none" strike="noStrik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Ay İzlenen Hastalar               (n=11)                            23(16-84)</a:t>
                      </a:r>
                      <a:endParaRPr lang="tr-TR" sz="2000" b="1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Sadece Diyet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(72)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Sadece </a:t>
                      </a:r>
                      <a:r>
                        <a:rPr lang="tr-TR" sz="2000" b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Budesonid</a:t>
                      </a:r>
                      <a:endParaRPr lang="tr-TR" sz="2000" b="1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7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  23 (19-60)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Diyet ve </a:t>
                      </a:r>
                      <a:r>
                        <a:rPr lang="tr-TR" sz="2000" b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Budesonid</a:t>
                      </a:r>
                      <a:r>
                        <a:rPr lang="tr-TR" sz="2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18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dirty="0" smtClean="0"/>
                        <a:t>(16-84)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Hastalarda Seyir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861893"/>
              </p:ext>
            </p:extLst>
          </p:nvPr>
        </p:nvGraphicFramePr>
        <p:xfrm>
          <a:off x="500034" y="908720"/>
          <a:ext cx="8512702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7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/>
                <a:gridCol w="1296144"/>
                <a:gridCol w="1224136"/>
                <a:gridCol w="1152128"/>
                <a:gridCol w="1488408"/>
              </a:tblGrid>
              <a:tr h="370840">
                <a:tc>
                  <a:txBody>
                    <a:bodyPr/>
                    <a:lstStyle/>
                    <a:p>
                      <a:endParaRPr lang="tr-TR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tr-TR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Tedavi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Şekli</a:t>
                      </a:r>
                      <a:endParaRPr lang="tr-TR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Tedavi (</a:t>
                      </a:r>
                      <a:r>
                        <a:rPr lang="tr-TR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Tx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Altında Kontrol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lü n(%)</a:t>
                      </a:r>
                      <a:endParaRPr lang="tr-TR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Tx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Kesildikten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Sonra Klinik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Remisyon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 (%) </a:t>
                      </a:r>
                      <a:endParaRPr lang="tr-TR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Remisyonda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Olmayan Hasta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Sayısı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n (%) </a:t>
                      </a:r>
                    </a:p>
                    <a:p>
                      <a:endParaRPr lang="tr-TR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tr-TR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Relaps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 (%)</a:t>
                      </a:r>
                      <a:endParaRPr lang="tr-TR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Tx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Kesilmesi İle </a:t>
                      </a:r>
                      <a:r>
                        <a:rPr lang="tr-TR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Relaps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Arasında Geçen Süre </a:t>
                      </a:r>
                    </a:p>
                    <a:p>
                      <a:pPr algn="ctr"/>
                      <a:r>
                        <a:rPr lang="tr-TR" sz="16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Median</a:t>
                      </a:r>
                      <a:endParaRPr lang="tr-TR" sz="160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tr-TR" sz="16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min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tr-TR" sz="16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maks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</a:t>
                      </a:r>
                      <a:endParaRPr lang="tr-TR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&lt;12 Ay İzlenen Hastalar (n=7)</a:t>
                      </a:r>
                      <a:endParaRPr lang="tr-TR" sz="20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Sadece Diyet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2</a:t>
                      </a:r>
                      <a:r>
                        <a:rPr lang="tr-TR" sz="1700" baseline="0" dirty="0" smtClean="0"/>
                        <a:t>/2(100)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-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Sadece </a:t>
                      </a:r>
                      <a:r>
                        <a:rPr lang="tr-TR" sz="17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Budesonid</a:t>
                      </a:r>
                      <a:endParaRPr lang="tr-TR" sz="17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  1/3(33,3)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smtClean="0"/>
                        <a:t>   2/3(66,7</a:t>
                      </a:r>
                      <a:r>
                        <a:rPr lang="tr-TR" sz="1700" dirty="0" smtClean="0"/>
                        <a:t>)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-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Diyet ve </a:t>
                      </a:r>
                      <a:r>
                        <a:rPr lang="tr-TR" sz="17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Budesonid</a:t>
                      </a: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1/2(50)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1/2(50)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dirty="0" smtClean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&gt;12</a:t>
                      </a:r>
                      <a:r>
                        <a:rPr lang="tr-TR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Ay İzlenen Hastalar (n=11)</a:t>
                      </a:r>
                      <a:endParaRPr lang="tr-TR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Sadece Diyet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1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-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Sadece </a:t>
                      </a:r>
                      <a:r>
                        <a:rPr lang="tr-TR" sz="17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Budesonid</a:t>
                      </a:r>
                      <a:endParaRPr lang="tr-TR" sz="17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2/7 (28,5)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5/7 (71,5)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2/7(28,5)</a:t>
                      </a:r>
                      <a:r>
                        <a:rPr lang="tr-TR" sz="1600" dirty="0" smtClean="0"/>
                        <a:t>  </a:t>
                      </a:r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(12-26)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Diyet ve </a:t>
                      </a:r>
                      <a:r>
                        <a:rPr lang="tr-TR" sz="17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Budesonid</a:t>
                      </a: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dirty="0" smtClean="0"/>
                        <a:t>2/3 (66,7)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dirty="0" smtClean="0"/>
                        <a:t>1/3 (33,3)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 dirty="0" smtClean="0"/>
                        <a:t>0</a:t>
                      </a:r>
                      <a:endParaRPr lang="tr-TR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dirty="0" smtClean="0"/>
                        <a:t>1/3(33,3)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dirty="0" smtClean="0"/>
                        <a:t>(19)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Genel Toplam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/>
                        <a:t>9 /18(50)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/>
                        <a:t>6/18(33,3)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/>
                        <a:t>3/18(16,7)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/>
                        <a:t>3/18(16,7)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700" b="1" dirty="0" smtClean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35574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600" dirty="0" smtClean="0"/>
              <a:t>EÖ tanısının zor olması,</a:t>
            </a:r>
            <a:r>
              <a:rPr lang="en-US" sz="2600" dirty="0" smtClean="0"/>
              <a:t> </a:t>
            </a:r>
            <a:r>
              <a:rPr lang="en-US" sz="2600" dirty="0" err="1"/>
              <a:t>besin</a:t>
            </a:r>
            <a:r>
              <a:rPr lang="en-US" sz="2600" dirty="0"/>
              <a:t> </a:t>
            </a:r>
            <a:r>
              <a:rPr lang="en-US" sz="2600" dirty="0" err="1"/>
              <a:t>alerjisinin</a:t>
            </a:r>
            <a:r>
              <a:rPr lang="en-US" sz="2600" dirty="0"/>
              <a:t> </a:t>
            </a:r>
            <a:r>
              <a:rPr lang="en-US" sz="2600" dirty="0" err="1" smtClean="0"/>
              <a:t>etyoloj</a:t>
            </a:r>
            <a:r>
              <a:rPr lang="tr-TR" sz="2600" dirty="0" smtClean="0"/>
              <a:t>i</a:t>
            </a:r>
            <a:r>
              <a:rPr lang="en-US" sz="2600" dirty="0" smtClean="0"/>
              <a:t>de </a:t>
            </a:r>
            <a:r>
              <a:rPr lang="en-US" sz="2600" dirty="0" err="1"/>
              <a:t>önemi</a:t>
            </a:r>
            <a:r>
              <a:rPr lang="en-US" sz="2600" dirty="0"/>
              <a:t>, </a:t>
            </a:r>
            <a:r>
              <a:rPr lang="en-US" sz="2600" dirty="0" err="1" smtClean="0"/>
              <a:t>remisyon</a:t>
            </a:r>
            <a:r>
              <a:rPr lang="en-US" sz="2600" dirty="0" smtClean="0"/>
              <a:t> </a:t>
            </a:r>
            <a:r>
              <a:rPr lang="en-US" sz="2600" dirty="0" err="1"/>
              <a:t>oranının</a:t>
            </a:r>
            <a:r>
              <a:rPr lang="en-US" sz="2600" dirty="0"/>
              <a:t> </a:t>
            </a:r>
            <a:r>
              <a:rPr lang="en-US" sz="2600" dirty="0" err="1"/>
              <a:t>düşük</a:t>
            </a:r>
            <a:r>
              <a:rPr lang="en-US" sz="2600" dirty="0"/>
              <a:t> </a:t>
            </a:r>
            <a:r>
              <a:rPr lang="en-US" sz="2600" dirty="0" err="1"/>
              <a:t>olması</a:t>
            </a:r>
            <a:r>
              <a:rPr lang="en-US" sz="2600" dirty="0"/>
              <a:t> </a:t>
            </a:r>
            <a:r>
              <a:rPr lang="tr-TR" sz="2600" dirty="0" smtClean="0"/>
              <a:t>nedeniyle </a:t>
            </a:r>
            <a:r>
              <a:rPr lang="en-US" sz="2600" dirty="0" err="1" smtClean="0"/>
              <a:t>multidisipliner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yaklaşım</a:t>
            </a:r>
            <a:r>
              <a:rPr lang="en-US" sz="2600" dirty="0" smtClean="0"/>
              <a:t> </a:t>
            </a:r>
            <a:r>
              <a:rPr lang="en-US" sz="2600" dirty="0" err="1" smtClean="0"/>
              <a:t>gerektirir</a:t>
            </a:r>
            <a:r>
              <a:rPr lang="tr-TR" sz="2600" dirty="0" smtClean="0"/>
              <a:t>. Bu çalışma çocuklarda EÖ hakkında ülkemizde verinin çok sınırlı olması nedeniyle </a:t>
            </a:r>
            <a:r>
              <a:rPr lang="tr-TR" sz="2600" dirty="0" err="1" smtClean="0"/>
              <a:t>farkındalık</a:t>
            </a:r>
            <a:r>
              <a:rPr lang="tr-TR" sz="2600" dirty="0" smtClean="0"/>
              <a:t> artırmak amacıyla sunulmuştur.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876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8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31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 Bilgi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251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EÖ </a:t>
            </a:r>
            <a:r>
              <a:rPr lang="en-US" sz="2800" dirty="0" err="1" smtClean="0"/>
              <a:t>etiyolojisi</a:t>
            </a:r>
            <a:r>
              <a:rPr lang="en-US" sz="2800" dirty="0" smtClean="0"/>
              <a:t> tam </a:t>
            </a:r>
            <a:r>
              <a:rPr lang="tr-TR" sz="2800" dirty="0" smtClean="0"/>
              <a:t>bilinmemekle beraber,</a:t>
            </a:r>
            <a:r>
              <a:rPr lang="en-US" sz="2800" dirty="0" smtClean="0"/>
              <a:t> </a:t>
            </a:r>
            <a:r>
              <a:rPr lang="en-US" sz="2800" dirty="0" err="1" smtClean="0"/>
              <a:t>eliminasyon</a:t>
            </a:r>
            <a:r>
              <a:rPr lang="en-US" sz="2800" dirty="0" smtClean="0"/>
              <a:t> </a:t>
            </a:r>
            <a:r>
              <a:rPr lang="en-US" sz="2800" dirty="0" err="1" smtClean="0"/>
              <a:t>diyetleri</a:t>
            </a:r>
            <a:r>
              <a:rPr lang="tr-TR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olumlu</a:t>
            </a:r>
            <a:r>
              <a:rPr lang="en-US" sz="2800" dirty="0" smtClean="0"/>
              <a:t> </a:t>
            </a:r>
            <a:r>
              <a:rPr lang="en-US" sz="2800" dirty="0" err="1" smtClean="0"/>
              <a:t>sonuçlar</a:t>
            </a:r>
            <a:r>
              <a:rPr lang="en-US" sz="2800" dirty="0" smtClean="0"/>
              <a:t> </a:t>
            </a:r>
            <a:r>
              <a:rPr lang="tr-TR" sz="2800" dirty="0" smtClean="0"/>
              <a:t>nedeniyle besin </a:t>
            </a:r>
            <a:r>
              <a:rPr lang="en-US" sz="2800" dirty="0" err="1" smtClean="0"/>
              <a:t>allerjileri</a:t>
            </a:r>
            <a:r>
              <a:rPr lang="en-US" sz="2800" dirty="0" smtClean="0"/>
              <a:t> </a:t>
            </a:r>
            <a:r>
              <a:rPr lang="en-US" sz="2800" dirty="0" err="1" smtClean="0"/>
              <a:t>suçlanmıştır</a:t>
            </a:r>
            <a:r>
              <a:rPr lang="tr-T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Çocuklarda</a:t>
            </a:r>
            <a:r>
              <a:rPr lang="en-US" sz="2800" dirty="0" smtClean="0"/>
              <a:t> EÖ</a:t>
            </a:r>
            <a:r>
              <a:rPr lang="tr-TR" sz="2800" dirty="0" smtClean="0"/>
              <a:t>’in </a:t>
            </a:r>
            <a:r>
              <a:rPr lang="en-US" sz="2800" dirty="0" err="1" smtClean="0"/>
              <a:t>klinik</a:t>
            </a:r>
            <a:r>
              <a:rPr lang="en-US" sz="2800" dirty="0" smtClean="0"/>
              <a:t> </a:t>
            </a:r>
            <a:r>
              <a:rPr lang="en-US" sz="2800" dirty="0" err="1" smtClean="0"/>
              <a:t>belirtileri</a:t>
            </a:r>
            <a:r>
              <a:rPr lang="en-US" sz="2800" dirty="0" smtClean="0"/>
              <a:t> </a:t>
            </a:r>
            <a:r>
              <a:rPr lang="en-US" sz="2800" dirty="0" err="1" smtClean="0"/>
              <a:t>yaşa</a:t>
            </a:r>
            <a:r>
              <a:rPr lang="en-US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değişir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En sık görülenler </a:t>
            </a:r>
            <a:r>
              <a:rPr lang="en-US" sz="2800" dirty="0" err="1" smtClean="0"/>
              <a:t>beslenm</a:t>
            </a:r>
            <a:r>
              <a:rPr lang="tr-TR" sz="2800" dirty="0" smtClean="0"/>
              <a:t>e z</a:t>
            </a:r>
            <a:r>
              <a:rPr lang="en-US" sz="2800" dirty="0" err="1" smtClean="0"/>
              <a:t>orlukları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büyüme</a:t>
            </a:r>
            <a:r>
              <a:rPr lang="tr-TR" sz="2800" dirty="0" smtClean="0"/>
              <a:t> </a:t>
            </a:r>
            <a:r>
              <a:rPr lang="en-US" sz="2800" dirty="0" err="1" smtClean="0"/>
              <a:t>geriliği</a:t>
            </a:r>
            <a:r>
              <a:rPr lang="en-US" sz="2800" dirty="0" smtClean="0"/>
              <a:t>, </a:t>
            </a:r>
            <a:r>
              <a:rPr lang="en-US" sz="2800" dirty="0" err="1" smtClean="0"/>
              <a:t>bulantı</a:t>
            </a:r>
            <a:r>
              <a:rPr lang="tr-TR" sz="2800" dirty="0" smtClean="0"/>
              <a:t> ve </a:t>
            </a:r>
            <a:r>
              <a:rPr lang="en-US" sz="2800" dirty="0" err="1" smtClean="0"/>
              <a:t>kusma</a:t>
            </a:r>
            <a:r>
              <a:rPr lang="en-US" sz="2800" dirty="0" smtClean="0"/>
              <a:t>, </a:t>
            </a:r>
            <a:r>
              <a:rPr lang="en-US" sz="2800" dirty="0" err="1" smtClean="0"/>
              <a:t>gastroözefajiyal</a:t>
            </a:r>
            <a:r>
              <a:rPr lang="en-US" sz="2800" dirty="0" smtClean="0"/>
              <a:t> </a:t>
            </a:r>
            <a:r>
              <a:rPr lang="en-US" sz="2800" dirty="0" err="1" smtClean="0"/>
              <a:t>reflü</a:t>
            </a:r>
            <a:r>
              <a:rPr lang="tr-TR" sz="2800" dirty="0"/>
              <a:t> </a:t>
            </a:r>
            <a:r>
              <a:rPr lang="en-US" sz="2800" dirty="0" smtClean="0"/>
              <a:t>(GÖR),</a:t>
            </a:r>
            <a:r>
              <a:rPr lang="tr-TR" sz="2800" dirty="0"/>
              <a:t> </a:t>
            </a:r>
            <a:r>
              <a:rPr lang="en-US" sz="2800" dirty="0" err="1" smtClean="0"/>
              <a:t>göğüs</a:t>
            </a:r>
            <a:r>
              <a:rPr lang="en-US" sz="2800" dirty="0" smtClean="0"/>
              <a:t> </a:t>
            </a:r>
            <a:r>
              <a:rPr lang="en-US" sz="2800" dirty="0" err="1" smtClean="0"/>
              <a:t>ağrısı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gıda</a:t>
            </a:r>
            <a:r>
              <a:rPr lang="en-US" sz="2800" dirty="0" smtClean="0"/>
              <a:t> </a:t>
            </a:r>
            <a:r>
              <a:rPr lang="en-US" sz="2800" dirty="0" err="1" smtClean="0"/>
              <a:t>takılması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disfajidir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sz="1600" b="1" dirty="0" smtClean="0"/>
              <a:t>                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30" y="1857364"/>
            <a:ext cx="87058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etin kutusu"/>
          <p:cNvSpPr txBox="1"/>
          <p:nvPr/>
        </p:nvSpPr>
        <p:spPr>
          <a:xfrm>
            <a:off x="5500694" y="6143644"/>
            <a:ext cx="318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err="1" smtClean="0"/>
              <a:t>Turkish</a:t>
            </a:r>
            <a:r>
              <a:rPr lang="tr-TR" i="1" dirty="0" smtClean="0"/>
              <a:t> J </a:t>
            </a:r>
            <a:r>
              <a:rPr lang="tr-TR" i="1" dirty="0" err="1" smtClean="0"/>
              <a:t>Gastroenterology</a:t>
            </a:r>
            <a:r>
              <a:rPr lang="tr-TR" i="1" dirty="0" smtClean="0"/>
              <a:t> 2012</a:t>
            </a:r>
            <a:endParaRPr lang="tr-TR" i="1" dirty="0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Türkiye’de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ocuklarda EO Üzerine </a:t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ve Tek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lgu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erisi 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Amaç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31929"/>
            <a:ext cx="8229600" cy="431164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tr-TR" sz="2400" dirty="0"/>
          </a:p>
          <a:p>
            <a:pPr algn="just">
              <a:lnSpc>
                <a:spcPct val="150000"/>
              </a:lnSpc>
            </a:pPr>
            <a:r>
              <a:rPr lang="tr-TR" sz="2600" dirty="0" smtClean="0"/>
              <a:t>Bu çalışmada hastanemizde çocuk </a:t>
            </a:r>
            <a:r>
              <a:rPr lang="tr-TR" sz="2600" dirty="0" err="1" smtClean="0"/>
              <a:t>allerji</a:t>
            </a:r>
            <a:r>
              <a:rPr lang="tr-TR" sz="2600" dirty="0" smtClean="0"/>
              <a:t> polikliniğinde </a:t>
            </a:r>
            <a:r>
              <a:rPr lang="tr-TR" sz="2600" dirty="0" err="1" smtClean="0"/>
              <a:t>eozinofilik</a:t>
            </a:r>
            <a:r>
              <a:rPr lang="tr-TR" sz="2600" dirty="0" smtClean="0"/>
              <a:t> </a:t>
            </a:r>
            <a:r>
              <a:rPr lang="tr-TR" sz="2600" dirty="0" err="1" smtClean="0"/>
              <a:t>özefajit</a:t>
            </a:r>
            <a:r>
              <a:rPr lang="tr-TR" sz="2600" dirty="0" smtClean="0"/>
              <a:t>  </a:t>
            </a:r>
            <a:r>
              <a:rPr lang="en-US" sz="2600" dirty="0" err="1" smtClean="0"/>
              <a:t>tanısıyla</a:t>
            </a:r>
            <a:r>
              <a:rPr lang="en-US" sz="2600" dirty="0" smtClean="0"/>
              <a:t> </a:t>
            </a:r>
            <a:r>
              <a:rPr lang="tr-TR" sz="2600" dirty="0" smtClean="0"/>
              <a:t>izlenen hastalarda tedavi ve uzun dönem izlemi değerlendirmek amaçlanmıştır.</a:t>
            </a:r>
            <a:endParaRPr lang="tr-TR" sz="2600" dirty="0" smtClean="0"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Yöntem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500034" y="1428712"/>
            <a:ext cx="8229600" cy="509663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    </a:t>
            </a:r>
          </a:p>
          <a:p>
            <a:pPr algn="just">
              <a:lnSpc>
                <a:spcPct val="150000"/>
              </a:lnSpc>
            </a:pPr>
            <a:r>
              <a:rPr lang="tr-TR" sz="2600" dirty="0" err="1" smtClean="0"/>
              <a:t>Eozinofilik</a:t>
            </a:r>
            <a:r>
              <a:rPr lang="tr-TR" sz="2600" dirty="0" smtClean="0"/>
              <a:t> </a:t>
            </a:r>
            <a:r>
              <a:rPr lang="tr-TR" sz="2600" dirty="0" err="1" smtClean="0"/>
              <a:t>özefajit</a:t>
            </a:r>
            <a:r>
              <a:rPr lang="tr-TR" sz="2600" dirty="0" smtClean="0"/>
              <a:t> tanısıyla hastanemizde Şubat 2009-Aralık 2016 yılları arasında izlediğimiz çocuk hastalar dahil edilmiştir. Olguların klinik özellikleri, </a:t>
            </a:r>
            <a:r>
              <a:rPr lang="tr-TR" sz="2600" dirty="0" err="1" smtClean="0"/>
              <a:t>allerjik</a:t>
            </a:r>
            <a:r>
              <a:rPr lang="tr-TR" sz="2600" dirty="0" smtClean="0"/>
              <a:t> değerlendirilmeleri, uygulanan tedaviler ve  uzun dönem izlemleri retrospektif olarak incelenmiştir.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tr-TR" sz="2400" dirty="0" smtClean="0"/>
          </a:p>
          <a:p>
            <a:pPr algn="just">
              <a:lnSpc>
                <a:spcPct val="170000"/>
              </a:lnSpc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               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996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Yöntem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54292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600" dirty="0" smtClean="0"/>
              <a:t>Tüm olguların başvuruda </a:t>
            </a:r>
            <a:r>
              <a:rPr lang="tr-TR" sz="2600" dirty="0" err="1" smtClean="0"/>
              <a:t>reflü</a:t>
            </a:r>
            <a:r>
              <a:rPr lang="tr-TR" sz="2600" dirty="0" smtClean="0"/>
              <a:t> benzeri yakınması olup, 2 aylık PPI tedavisine rağmen düzelmemesi nedeniyle Pediatrik Gastroenteroloji Bölümü tarafından endoskopi ve biyopsisi yapılmış ve EÖ tanısı konulduktan sonra </a:t>
            </a:r>
            <a:r>
              <a:rPr lang="tr-TR" sz="2600" dirty="0" err="1" smtClean="0"/>
              <a:t>allerjik</a:t>
            </a:r>
            <a:r>
              <a:rPr lang="tr-TR" sz="2600" dirty="0" smtClean="0"/>
              <a:t> değerlendirme ve tedavi amacıyla ‘Çocuk </a:t>
            </a:r>
            <a:r>
              <a:rPr lang="tr-TR" sz="2600" dirty="0" err="1" smtClean="0"/>
              <a:t>Allerji</a:t>
            </a:r>
            <a:r>
              <a:rPr lang="tr-TR" sz="2600" dirty="0" smtClean="0"/>
              <a:t> Departmanımıza’ </a:t>
            </a:r>
            <a:r>
              <a:rPr lang="tr-TR" sz="2600" dirty="0" err="1" smtClean="0"/>
              <a:t>konsülte</a:t>
            </a:r>
            <a:r>
              <a:rPr lang="tr-TR" sz="2600" dirty="0" smtClean="0"/>
              <a:t> edilmiştir.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tr-TR" sz="2400" dirty="0" smtClean="0"/>
          </a:p>
          <a:p>
            <a:pPr algn="just">
              <a:lnSpc>
                <a:spcPct val="170000"/>
              </a:lnSpc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               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996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Eozinofilik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Ösefajit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Tanısı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tr-TR" sz="2400" dirty="0" smtClean="0"/>
          </a:p>
          <a:p>
            <a:pPr>
              <a:lnSpc>
                <a:spcPct val="150000"/>
              </a:lnSpc>
            </a:pP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600" dirty="0" smtClean="0"/>
              <a:t>Üst GİS endoskopisi ve biyopsi uygulanan ve </a:t>
            </a:r>
            <a:r>
              <a:rPr lang="tr-TR" sz="2600" dirty="0" err="1" smtClean="0"/>
              <a:t>ösefagus</a:t>
            </a:r>
            <a:r>
              <a:rPr lang="tr-TR" sz="2600" dirty="0" smtClean="0"/>
              <a:t> </a:t>
            </a:r>
            <a:r>
              <a:rPr lang="tr-TR" sz="2600" dirty="0" err="1" smtClean="0"/>
              <a:t>histopatolojisinde</a:t>
            </a:r>
            <a:r>
              <a:rPr lang="tr-TR" sz="2600" dirty="0" smtClean="0"/>
              <a:t> </a:t>
            </a:r>
            <a:r>
              <a:rPr lang="tr-TR" sz="2600" dirty="0" err="1" smtClean="0"/>
              <a:t>eozinofil</a:t>
            </a:r>
            <a:r>
              <a:rPr lang="tr-TR" sz="2600" dirty="0" smtClean="0"/>
              <a:t>  sayısı &gt;15/BBA  saptanan olgular </a:t>
            </a:r>
            <a:r>
              <a:rPr lang="tr-TR" sz="2600" dirty="0" err="1" smtClean="0"/>
              <a:t>EoE</a:t>
            </a:r>
            <a:r>
              <a:rPr lang="tr-TR" sz="2600" dirty="0" smtClean="0"/>
              <a:t> tanısı almıştır.</a:t>
            </a:r>
            <a:endParaRPr lang="tr-TR" sz="26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71406" y="628652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Management guidelines of </a:t>
            </a:r>
            <a:r>
              <a:rPr lang="en-US" sz="1600" b="1" dirty="0" err="1" smtClean="0"/>
              <a:t>eosinophilic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esophagitis</a:t>
            </a:r>
            <a:r>
              <a:rPr lang="en-US" sz="1600" b="1" dirty="0" smtClean="0"/>
              <a:t> in childhood</a:t>
            </a:r>
            <a:r>
              <a:rPr lang="tr-TR" sz="1600" b="1" dirty="0" smtClean="0"/>
              <a:t> Pediatr </a:t>
            </a:r>
            <a:r>
              <a:rPr lang="tr-TR" sz="1600" b="1" dirty="0" err="1" smtClean="0"/>
              <a:t>Gastroenterol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Nutr</a:t>
            </a:r>
            <a:r>
              <a:rPr lang="tr-TR" sz="1600" b="1" dirty="0" smtClean="0"/>
              <a:t>. 2014</a:t>
            </a:r>
            <a:endParaRPr lang="tr-TR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28596" y="3143248"/>
            <a:ext cx="8286808" cy="128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00034" y="2285992"/>
            <a:ext cx="8429684" cy="342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834287"/>
              </p:ext>
            </p:extLst>
          </p:nvPr>
        </p:nvGraphicFramePr>
        <p:xfrm>
          <a:off x="1571604" y="1571612"/>
          <a:ext cx="6101519" cy="508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787"/>
                <a:gridCol w="2135997"/>
                <a:gridCol w="2321735"/>
              </a:tblGrid>
              <a:tr h="785818"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Median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Min</a:t>
                      </a:r>
                      <a:r>
                        <a:rPr lang="tr-TR" sz="2000" dirty="0" smtClean="0"/>
                        <a:t>-</a:t>
                      </a:r>
                      <a:r>
                        <a:rPr lang="tr-TR" sz="2000" dirty="0" err="1" smtClean="0"/>
                        <a:t>Maks</a:t>
                      </a:r>
                      <a:endParaRPr lang="tr-TR" sz="2000" dirty="0" smtClean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Tanı Yaşı</a:t>
                      </a:r>
                    </a:p>
                    <a:p>
                      <a:pPr algn="ctr"/>
                      <a:r>
                        <a:rPr lang="tr-TR" sz="2400" dirty="0" smtClean="0"/>
                        <a:t>(yıl)</a:t>
                      </a:r>
                    </a:p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3</a:t>
                      </a:r>
                    </a:p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0.6-16</a:t>
                      </a: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İzlem Süresi</a:t>
                      </a:r>
                    </a:p>
                    <a:p>
                      <a:pPr algn="ctr"/>
                      <a:r>
                        <a:rPr lang="tr-TR" sz="2400" dirty="0" smtClean="0"/>
                        <a:t>(ay)</a:t>
                      </a:r>
                    </a:p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19</a:t>
                      </a:r>
                    </a:p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3-84</a:t>
                      </a: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Serum </a:t>
                      </a:r>
                      <a:r>
                        <a:rPr lang="tr-TR" sz="2400" dirty="0" err="1" smtClean="0"/>
                        <a:t>Eozinofil</a:t>
                      </a:r>
                      <a:r>
                        <a:rPr lang="tr-TR" sz="2400" dirty="0" smtClean="0"/>
                        <a:t> </a:t>
                      </a:r>
                    </a:p>
                    <a:p>
                      <a:pPr algn="ctr"/>
                      <a:r>
                        <a:rPr lang="tr-TR" sz="2400" dirty="0" smtClean="0"/>
                        <a:t>(%)</a:t>
                      </a:r>
                    </a:p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5,07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 1-16.2</a:t>
                      </a:r>
                    </a:p>
                    <a:p>
                      <a:pPr algn="ctr"/>
                      <a:endParaRPr lang="tr-TR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3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Bulgular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3214678" y="785794"/>
            <a:ext cx="2451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smtClean="0"/>
              <a:t>n=18 olgu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5381</TotalTime>
  <Words>760</Words>
  <Application>Microsoft Office PowerPoint</Application>
  <PresentationFormat>Ekran Gösterisi (4:3)</PresentationFormat>
  <Paragraphs>239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Çocuklarda Eozinofilik Özefajit Tedavi ve İzlemi</vt:lpstr>
      <vt:lpstr> Tanım</vt:lpstr>
      <vt:lpstr>Genel Bilgi</vt:lpstr>
      <vt:lpstr>Türkiye’de Çocuklarda EO Üzerine  İlk ve Tek Olgu Serisi </vt:lpstr>
      <vt:lpstr> Amaç</vt:lpstr>
      <vt:lpstr>Yöntem</vt:lpstr>
      <vt:lpstr>Yöntem</vt:lpstr>
      <vt:lpstr>Eozinofilik Ösefajit Tanısı</vt:lpstr>
      <vt:lpstr>Bulgular</vt:lpstr>
      <vt:lpstr>     </vt:lpstr>
      <vt:lpstr>Başvuru Esnasında Başlıca Şikayetler</vt:lpstr>
      <vt:lpstr>Başvuru Esnasında Başlıca Şikayetler</vt:lpstr>
      <vt:lpstr>Öyküde Bildirilen Tetikleyici Besinler</vt:lpstr>
      <vt:lpstr>Besinlerle Epidermal Testler</vt:lpstr>
      <vt:lpstr>Besinlerle Yama Testleri</vt:lpstr>
      <vt:lpstr>PowerPoint Sunusu</vt:lpstr>
      <vt:lpstr>PowerPoint Sunusu</vt:lpstr>
      <vt:lpstr>PowerPoint Sunusu</vt:lpstr>
      <vt:lpstr>PowerPoint Sunusu</vt:lpstr>
      <vt:lpstr>Besinlerle Epidermal ve Yama Test Sonuçları</vt:lpstr>
      <vt:lpstr>Eşlik Eden Hastalıklar </vt:lpstr>
      <vt:lpstr>Hastalarda İzlem süresi</vt:lpstr>
      <vt:lpstr>Hastalarda Seyir</vt:lpstr>
      <vt:lpstr>Sonuç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ALLERJİ OLGU SUNUMU</dc:title>
  <dc:creator>npol</dc:creator>
  <cp:lastModifiedBy>PiTeknik</cp:lastModifiedBy>
  <cp:revision>341</cp:revision>
  <dcterms:modified xsi:type="dcterms:W3CDTF">2017-04-26T03:39:53Z</dcterms:modified>
</cp:coreProperties>
</file>