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doc" ContentType="application/msword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Default Extension="xls" ContentType="application/vnd.ms-exce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687" r:id="rId2"/>
    <p:sldId id="803" r:id="rId3"/>
    <p:sldId id="798" r:id="rId4"/>
    <p:sldId id="799" r:id="rId5"/>
    <p:sldId id="804" r:id="rId6"/>
    <p:sldId id="805" r:id="rId7"/>
    <p:sldId id="808" r:id="rId8"/>
    <p:sldId id="811" r:id="rId9"/>
    <p:sldId id="812" r:id="rId10"/>
    <p:sldId id="813" r:id="rId11"/>
    <p:sldId id="915" r:id="rId12"/>
    <p:sldId id="969" r:id="rId13"/>
    <p:sldId id="760" r:id="rId14"/>
    <p:sldId id="921" r:id="rId15"/>
    <p:sldId id="939" r:id="rId16"/>
    <p:sldId id="967" r:id="rId17"/>
    <p:sldId id="924" r:id="rId18"/>
    <p:sldId id="925" r:id="rId19"/>
    <p:sldId id="922" r:id="rId20"/>
    <p:sldId id="923" r:id="rId21"/>
    <p:sldId id="780" r:id="rId22"/>
    <p:sldId id="781" r:id="rId23"/>
    <p:sldId id="782" r:id="rId24"/>
    <p:sldId id="935" r:id="rId25"/>
    <p:sldId id="926" r:id="rId26"/>
    <p:sldId id="934" r:id="rId27"/>
    <p:sldId id="927" r:id="rId28"/>
    <p:sldId id="929" r:id="rId29"/>
    <p:sldId id="930" r:id="rId30"/>
    <p:sldId id="931" r:id="rId31"/>
    <p:sldId id="932" r:id="rId32"/>
    <p:sldId id="972" r:id="rId33"/>
    <p:sldId id="973" r:id="rId34"/>
    <p:sldId id="933" r:id="rId35"/>
    <p:sldId id="928" r:id="rId36"/>
    <p:sldId id="970" r:id="rId37"/>
    <p:sldId id="974" r:id="rId38"/>
    <p:sldId id="976" r:id="rId39"/>
    <p:sldId id="940" r:id="rId40"/>
    <p:sldId id="941" r:id="rId41"/>
    <p:sldId id="942" r:id="rId42"/>
    <p:sldId id="949" r:id="rId43"/>
    <p:sldId id="954" r:id="rId44"/>
    <p:sldId id="966" r:id="rId45"/>
    <p:sldId id="965" r:id="rId46"/>
    <p:sldId id="962" r:id="rId47"/>
    <p:sldId id="950" r:id="rId48"/>
    <p:sldId id="951" r:id="rId49"/>
    <p:sldId id="952" r:id="rId50"/>
    <p:sldId id="953" r:id="rId51"/>
    <p:sldId id="943" r:id="rId52"/>
    <p:sldId id="944" r:id="rId53"/>
    <p:sldId id="945" r:id="rId54"/>
    <p:sldId id="946" r:id="rId55"/>
    <p:sldId id="947" r:id="rId56"/>
    <p:sldId id="948" r:id="rId57"/>
    <p:sldId id="968" r:id="rId58"/>
    <p:sldId id="971" r:id="rId59"/>
    <p:sldId id="955" r:id="rId60"/>
    <p:sldId id="956" r:id="rId61"/>
    <p:sldId id="957" r:id="rId62"/>
    <p:sldId id="958" r:id="rId63"/>
    <p:sldId id="964" r:id="rId64"/>
    <p:sldId id="959" r:id="rId65"/>
    <p:sldId id="960" r:id="rId66"/>
    <p:sldId id="961" r:id="rId67"/>
    <p:sldId id="936" r:id="rId68"/>
    <p:sldId id="938" r:id="rId69"/>
    <p:sldId id="937" r:id="rId70"/>
    <p:sldId id="963" r:id="rId71"/>
    <p:sldId id="914" r:id="rId72"/>
    <p:sldId id="894" r:id="rId73"/>
  </p:sldIdLst>
  <p:sldSz cx="9144000" cy="6858000" type="screen4x3"/>
  <p:notesSz cx="6858000" cy="9144000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4AAE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636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812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image" Target="../media/image59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image" Target="../media/image41.emf"/><Relationship Id="rId4" Type="http://schemas.openxmlformats.org/officeDocument/2006/relationships/image" Target="../media/image4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271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noProof="0" smtClean="0"/>
              <a:t>Asıl metin stillerini düzenlemek için tıklatın</a:t>
            </a:r>
          </a:p>
          <a:p>
            <a:pPr lvl="1"/>
            <a:r>
              <a:rPr lang="tr-TR" noProof="0" smtClean="0"/>
              <a:t>İkinci düzey</a:t>
            </a:r>
          </a:p>
          <a:p>
            <a:pPr lvl="2"/>
            <a:r>
              <a:rPr lang="tr-TR" noProof="0" smtClean="0"/>
              <a:t>Üçüncü düzey</a:t>
            </a:r>
          </a:p>
          <a:p>
            <a:pPr lvl="3"/>
            <a:r>
              <a:rPr lang="tr-TR" noProof="0" smtClean="0"/>
              <a:t>Dördüncü düzey</a:t>
            </a:r>
          </a:p>
          <a:p>
            <a:pPr lvl="4"/>
            <a:r>
              <a:rPr lang="tr-TR" noProof="0" smtClean="0"/>
              <a:t>Beşinci düzey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526E5B9-9A8A-44D6-BB22-AAB3DA96B3F5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E3D07E2-7A9C-4674-A2E5-A52FFB2390C3}" type="slidenum">
              <a:rPr lang="tr-TR"/>
              <a:pPr/>
              <a:t>12</a:t>
            </a:fld>
            <a:endParaRPr lang="tr-TR"/>
          </a:p>
        </p:txBody>
      </p:sp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5825"/>
          </a:xfrm>
          <a:ln w="12700"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2075" tIns="46038" rIns="92075" bIns="46038"/>
          <a:lstStyle/>
          <a:p>
            <a:endParaRPr lang="tr-T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C8079B9-EFB2-4DE1-9A93-1FD563EF94A4}" type="slidenum">
              <a:rPr lang="tr-TR"/>
              <a:pPr/>
              <a:t>36</a:t>
            </a:fld>
            <a:endParaRPr lang="tr-TR"/>
          </a:p>
        </p:txBody>
      </p:sp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E3D07E2-7A9C-4674-A2E5-A52FFB2390C3}" type="slidenum">
              <a:rPr lang="tr-TR"/>
              <a:pPr/>
              <a:t>37</a:t>
            </a:fld>
            <a:endParaRPr lang="tr-TR"/>
          </a:p>
        </p:txBody>
      </p:sp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3F322D-4280-4234-A8D2-38342DDF27F7}" type="slidenum">
              <a:rPr lang="tr-TR"/>
              <a:pPr/>
              <a:t>57</a:t>
            </a:fld>
            <a:endParaRPr lang="tr-TR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88E765-835D-43C2-84BC-8AF1C6216626}" type="slidenum">
              <a:rPr lang="tr-TR"/>
              <a:pPr/>
              <a:t>67</a:t>
            </a:fld>
            <a:endParaRPr lang="tr-TR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0BBD35-C2E8-4F02-B50F-620EE898C08D}" type="slidenum">
              <a:rPr lang="tr-TR"/>
              <a:pPr/>
              <a:t>68</a:t>
            </a:fld>
            <a:endParaRPr lang="tr-TR"/>
          </a:p>
        </p:txBody>
      </p:sp>
      <p:sp>
        <p:nvSpPr>
          <p:cNvPr id="174082" name="1 Slayt Görüntüsü Yer Tutucusu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3" name="2 Not Yer Tutucusu"/>
          <p:cNvSpPr>
            <a:spLocks noGrp="1"/>
          </p:cNvSpPr>
          <p:nvPr>
            <p:ph type="body" idx="1"/>
          </p:nvPr>
        </p:nvSpPr>
        <p:spPr/>
        <p:txBody>
          <a:bodyPr lIns="88615" tIns="44307" rIns="88615" bIns="44307"/>
          <a:lstStyle/>
          <a:p>
            <a:pPr>
              <a:spcBef>
                <a:spcPct val="0"/>
              </a:spcBef>
            </a:pPr>
            <a:endParaRPr lang="tr-TR"/>
          </a:p>
        </p:txBody>
      </p:sp>
      <p:sp>
        <p:nvSpPr>
          <p:cNvPr id="174084" name="3 Slayt Numarası Yer Tutucusu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615" tIns="44307" rIns="88615" bIns="44307" anchor="b"/>
          <a:lstStyle/>
          <a:p>
            <a:pPr algn="r" defTabSz="885825"/>
            <a:fld id="{6A1CA4DF-96B4-4D82-B501-2C61E9E602C1}" type="slidenum">
              <a:rPr lang="tr-TR" sz="1200"/>
              <a:pPr algn="r" defTabSz="885825"/>
              <a:t>68</a:t>
            </a:fld>
            <a:endParaRPr lang="tr-TR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36883-3535-4963-A316-97D01D8ADA45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02D8F-7A38-48AE-9652-7AD539EE1171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029304-43F1-47E9-8195-90BAFFA2CAF9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Başlık ve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Grafik Yer Tutucusu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CE54B-CD4F-4FD4-B772-2F5B0397BB9F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9A4BE68-02B4-4383-959D-0B316398B36F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Tablo Yer Tutucusu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tr-T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BEC37A-9126-459A-BE68-C32C8DE7B36A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E892E-3D56-45C4-81B5-B555E1F17791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A6226-3DE2-446A-845A-DBEC23910677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4059B-CE08-4E1D-893C-6914E0334EB0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863A0-69B5-4EE7-AAE7-4156DBF56C1D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288ED-4EE5-4B80-9AD9-7D689A2BCDD5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CAA9A-19E8-4EAF-8249-83CECEBBCEAF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73F56-F22C-4C4D-8054-0F4EBE3B1838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7B814-D97C-4FD8-BF6E-024EE8AF8661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46F8ED0F-E90B-4D3B-9ED4-6614896BCD1C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80" r:id="rId13"/>
    <p:sldLayoutId id="214748378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_al__ma_Sayfas_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_al__ma_Sayfas_2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9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_al__ma_Sayfas_3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4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Microsoft_Office_Excel_97-2003__al__ma_Sayfas_7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Microsoft_Office_Excel_97-2003__al__ma_Sayfas_6.xls"/><Relationship Id="rId5" Type="http://schemas.openxmlformats.org/officeDocument/2006/relationships/oleObject" Target="../embeddings/Microsoft_Office_Excel_97-2003__al__ma_Sayfas_5.xls"/><Relationship Id="rId4" Type="http://schemas.openxmlformats.org/officeDocument/2006/relationships/oleObject" Target="../embeddings/Microsoft_Office_Excel_97-2003__al__ma_Sayfas_4.xls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4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_al__ma_Sayfas_8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Belgesi9.doc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4.vml"/><Relationship Id="rId4" Type="http://schemas.openxmlformats.org/officeDocument/2006/relationships/oleObject" Target="../embeddings/oleObject9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_al__ma_Sayfas_10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_al__ma_Sayfas_1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_al__ma_Sayfas_12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hack.us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ChangeArrowheads="1"/>
          </p:cNvSpPr>
          <p:nvPr/>
        </p:nvSpPr>
        <p:spPr bwMode="auto">
          <a:xfrm>
            <a:off x="179512" y="2060848"/>
            <a:ext cx="7488832" cy="326243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3200" b="1" dirty="0" smtClean="0">
                <a:solidFill>
                  <a:schemeClr val="accent2"/>
                </a:solidFill>
              </a:rPr>
              <a:t> </a:t>
            </a:r>
            <a:endParaRPr lang="tr-TR" sz="4400" b="1" dirty="0" smtClean="0">
              <a:solidFill>
                <a:srgbClr val="C00000"/>
              </a:solidFill>
            </a:endParaRPr>
          </a:p>
          <a:p>
            <a:r>
              <a:rPr lang="tr-TR" sz="4400" b="1" dirty="0" smtClean="0">
                <a:solidFill>
                  <a:srgbClr val="C00000"/>
                </a:solidFill>
              </a:rPr>
              <a:t> </a:t>
            </a:r>
          </a:p>
          <a:p>
            <a:r>
              <a:rPr lang="tr-TR" sz="4400" b="1" dirty="0" smtClean="0">
                <a:solidFill>
                  <a:srgbClr val="C00000"/>
                </a:solidFill>
              </a:rPr>
              <a:t>TÜRKİYE TÜBERKÜLOZ </a:t>
            </a:r>
            <a:endParaRPr lang="tr-TR" sz="4000" b="1" dirty="0" smtClean="0">
              <a:solidFill>
                <a:srgbClr val="C00000"/>
              </a:solidFill>
            </a:endParaRPr>
          </a:p>
          <a:p>
            <a:endParaRPr lang="tr-TR" sz="5400" b="1" dirty="0">
              <a:solidFill>
                <a:schemeClr val="accent2"/>
              </a:solidFill>
            </a:endParaRPr>
          </a:p>
          <a:p>
            <a:r>
              <a:rPr lang="tr-TR" sz="3200" b="1" dirty="0" err="1"/>
              <a:t>Dr.Zeki</a:t>
            </a:r>
            <a:r>
              <a:rPr lang="tr-TR" sz="3200" b="1" dirty="0"/>
              <a:t> KILIÇASLAN</a:t>
            </a:r>
          </a:p>
        </p:txBody>
      </p:sp>
      <p:pic>
        <p:nvPicPr>
          <p:cNvPr id="3" name="Picture 2" descr="MVC-354F"/>
          <p:cNvPicPr>
            <a:picLocks noChangeAspect="1" noChangeArrowheads="1"/>
          </p:cNvPicPr>
          <p:nvPr/>
        </p:nvPicPr>
        <p:blipFill>
          <a:blip r:embed="rId2" cstate="print"/>
          <a:srcRect l="5906" t="19685" b="9449"/>
          <a:stretch>
            <a:fillRect/>
          </a:stretch>
        </p:blipFill>
        <p:spPr bwMode="auto">
          <a:xfrm>
            <a:off x="3923928" y="0"/>
            <a:ext cx="4290677" cy="242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827088" y="2636838"/>
            <a:ext cx="3024832" cy="28622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tr-TR" dirty="0"/>
              <a:t>CD4  % 6  (% 25—559</a:t>
            </a:r>
          </a:p>
          <a:p>
            <a:pPr>
              <a:defRPr/>
            </a:pPr>
            <a:endParaRPr lang="tr-TR" dirty="0"/>
          </a:p>
          <a:p>
            <a:pPr>
              <a:defRPr/>
            </a:pPr>
            <a:r>
              <a:rPr lang="tr-TR" dirty="0"/>
              <a:t>CD8   %  84   % 15-35</a:t>
            </a:r>
          </a:p>
          <a:p>
            <a:pPr>
              <a:defRPr/>
            </a:pPr>
            <a:endParaRPr lang="tr-TR" dirty="0"/>
          </a:p>
          <a:p>
            <a:pPr>
              <a:defRPr/>
            </a:pPr>
            <a:endParaRPr lang="tr-TR" dirty="0"/>
          </a:p>
          <a:p>
            <a:pPr>
              <a:defRPr/>
            </a:pPr>
            <a:r>
              <a:rPr lang="tr-TR" dirty="0"/>
              <a:t>CD4/CD8: 0.006  (1.7-2.4)</a:t>
            </a:r>
          </a:p>
          <a:p>
            <a:pPr>
              <a:defRPr/>
            </a:pPr>
            <a:endParaRPr lang="tr-TR" b="1" dirty="0"/>
          </a:p>
          <a:p>
            <a:pPr>
              <a:defRPr/>
            </a:pPr>
            <a:r>
              <a:rPr lang="tr-TR" b="1" dirty="0">
                <a:solidFill>
                  <a:srgbClr val="FF0000"/>
                </a:solidFill>
              </a:rPr>
              <a:t>CD4    6 Hücre</a:t>
            </a:r>
          </a:p>
          <a:p>
            <a:pPr>
              <a:defRPr/>
            </a:pPr>
            <a:endParaRPr lang="tr-TR" dirty="0"/>
          </a:p>
          <a:p>
            <a:pPr>
              <a:defRPr/>
            </a:pPr>
            <a:r>
              <a:rPr lang="tr-TR" dirty="0"/>
              <a:t>CD8   988 hücre</a:t>
            </a:r>
          </a:p>
        </p:txBody>
      </p:sp>
      <p:sp>
        <p:nvSpPr>
          <p:cNvPr id="3" name="Metin kutusu 4"/>
          <p:cNvSpPr txBox="1"/>
          <p:nvPr/>
        </p:nvSpPr>
        <p:spPr>
          <a:xfrm>
            <a:off x="0" y="1124744"/>
            <a:ext cx="5724128" cy="1016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tr-TR" sz="2000" b="1" dirty="0"/>
              <a:t>Geçen yıl eşinden boşanmış.</a:t>
            </a:r>
          </a:p>
          <a:p>
            <a:pPr>
              <a:defRPr/>
            </a:pPr>
            <a:r>
              <a:rPr lang="tr-TR" sz="2000" b="1" dirty="0"/>
              <a:t>Son zamanlarda güvenli olmayan cinsel ilişki.</a:t>
            </a:r>
          </a:p>
          <a:p>
            <a:pPr>
              <a:defRPr/>
            </a:pPr>
            <a:r>
              <a:rPr lang="tr-TR" sz="2000" b="1" dirty="0"/>
              <a:t>Bir süre ne yaptığını bilmiyormuş ?</a:t>
            </a:r>
          </a:p>
        </p:txBody>
      </p:sp>
      <p:sp>
        <p:nvSpPr>
          <p:cNvPr id="5" name="4 Dikdörtgen"/>
          <p:cNvSpPr/>
          <p:nvPr/>
        </p:nvSpPr>
        <p:spPr>
          <a:xfrm>
            <a:off x="1403350" y="188913"/>
            <a:ext cx="3567113" cy="522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342900" indent="-342900">
              <a:buFontTx/>
              <a:buAutoNum type="arabicPlain" startAt="36"/>
              <a:defRPr/>
            </a:pPr>
            <a:r>
              <a:rPr lang="tr-TR" sz="2800" b="1" dirty="0">
                <a:solidFill>
                  <a:srgbClr val="FF0000"/>
                </a:solidFill>
              </a:rPr>
              <a:t> yaşında erkek hasta</a:t>
            </a:r>
          </a:p>
        </p:txBody>
      </p:sp>
      <p:sp>
        <p:nvSpPr>
          <p:cNvPr id="6" name="Metin kutusu 1"/>
          <p:cNvSpPr txBox="1"/>
          <p:nvPr/>
        </p:nvSpPr>
        <p:spPr>
          <a:xfrm>
            <a:off x="5867400" y="3429000"/>
            <a:ext cx="2085975" cy="26781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tr-TR" sz="2400" dirty="0"/>
              <a:t>ETB</a:t>
            </a:r>
          </a:p>
          <a:p>
            <a:pPr>
              <a:defRPr/>
            </a:pPr>
            <a:r>
              <a:rPr lang="tr-TR" sz="2400" dirty="0" err="1"/>
              <a:t>Promid</a:t>
            </a:r>
            <a:endParaRPr lang="tr-TR" sz="2400" dirty="0"/>
          </a:p>
          <a:p>
            <a:pPr>
              <a:defRPr/>
            </a:pPr>
            <a:r>
              <a:rPr lang="tr-TR" sz="2400" dirty="0" err="1"/>
              <a:t>Sikloserin</a:t>
            </a:r>
            <a:endParaRPr lang="tr-TR" sz="2400" dirty="0"/>
          </a:p>
          <a:p>
            <a:pPr>
              <a:defRPr/>
            </a:pPr>
            <a:r>
              <a:rPr lang="tr-TR" sz="2400" dirty="0" err="1"/>
              <a:t>Moksifloksasin</a:t>
            </a:r>
            <a:endParaRPr lang="tr-TR" sz="2400" dirty="0"/>
          </a:p>
          <a:p>
            <a:pPr>
              <a:defRPr/>
            </a:pPr>
            <a:r>
              <a:rPr lang="tr-TR" sz="2400" dirty="0" err="1"/>
              <a:t>Amikasin</a:t>
            </a:r>
            <a:endParaRPr lang="tr-TR" sz="2400" dirty="0"/>
          </a:p>
          <a:p>
            <a:pPr>
              <a:defRPr/>
            </a:pPr>
            <a:r>
              <a:rPr lang="tr-TR" sz="2400" dirty="0"/>
              <a:t>PAS</a:t>
            </a:r>
          </a:p>
          <a:p>
            <a:pPr>
              <a:defRPr/>
            </a:pPr>
            <a:endParaRPr lang="tr-TR" sz="2400" dirty="0"/>
          </a:p>
        </p:txBody>
      </p:sp>
      <p:pic>
        <p:nvPicPr>
          <p:cNvPr id="187398" name="Picture 2" descr="K:\DCIM\113NIKON\DSCN6730.JPG"/>
          <p:cNvPicPr>
            <a:picLocks noChangeAspect="1" noChangeArrowheads="1"/>
          </p:cNvPicPr>
          <p:nvPr/>
        </p:nvPicPr>
        <p:blipFill>
          <a:blip r:embed="rId2" cstate="print"/>
          <a:srcRect l="12389" r="11356"/>
          <a:stretch>
            <a:fillRect/>
          </a:stretch>
        </p:blipFill>
        <p:spPr bwMode="auto">
          <a:xfrm>
            <a:off x="6011863" y="260350"/>
            <a:ext cx="2881312" cy="282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268413"/>
            <a:ext cx="8208963" cy="511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1427" name="2 Metin kutusu"/>
          <p:cNvSpPr txBox="1">
            <a:spLocks noChangeArrowheads="1"/>
          </p:cNvSpPr>
          <p:nvPr/>
        </p:nvSpPr>
        <p:spPr bwMode="auto">
          <a:xfrm>
            <a:off x="611560" y="476672"/>
            <a:ext cx="5447325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tr-TR" sz="2000" b="1" dirty="0">
                <a:solidFill>
                  <a:srgbClr val="C00000"/>
                </a:solidFill>
              </a:rPr>
              <a:t>Tüberküloz </a:t>
            </a:r>
            <a:r>
              <a:rPr lang="tr-TR" sz="2000" b="1" dirty="0" err="1">
                <a:solidFill>
                  <a:srgbClr val="C00000"/>
                </a:solidFill>
              </a:rPr>
              <a:t>İnsidansı</a:t>
            </a:r>
            <a:r>
              <a:rPr lang="tr-TR" sz="2000" b="1" dirty="0">
                <a:solidFill>
                  <a:srgbClr val="C00000"/>
                </a:solidFill>
              </a:rPr>
              <a:t>  ,  n/100.000     ,  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7" name="Object 1"/>
          <p:cNvGraphicFramePr>
            <a:graphicFrameLocks noChangeAspect="1"/>
          </p:cNvGraphicFramePr>
          <p:nvPr/>
        </p:nvGraphicFramePr>
        <p:xfrm>
          <a:off x="0" y="1436688"/>
          <a:ext cx="9144000" cy="4872037"/>
        </p:xfrm>
        <a:graphic>
          <a:graphicData uri="http://schemas.openxmlformats.org/presentationml/2006/ole">
            <p:oleObj spid="_x0000_s780290" r:id="rId4" imgW="7525800" imgH="4001058" progId="PBrush">
              <p:embed/>
            </p:oleObj>
          </a:graphicData>
        </a:graphic>
      </p:graphicFrame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98438"/>
            <a:ext cx="8218488" cy="11430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tr-TR" sz="2800"/>
              <a:t>Verem savaşı dispanserlerine 2007 yılında kayıt edilen yeni olgularda illere göre olgu hızı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526088"/>
            <a:ext cx="2843213" cy="1331912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955675" y="1200150"/>
            <a:ext cx="180975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tr-TR">
                <a:solidFill>
                  <a:srgbClr val="000000"/>
                </a:solidFill>
              </a:rPr>
              <a:t/>
            </a:r>
            <a:br>
              <a:rPr lang="tr-TR">
                <a:solidFill>
                  <a:srgbClr val="000000"/>
                </a:solidFill>
              </a:rPr>
            </a:br>
            <a:endParaRPr lang="tr-T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442913" y="669925"/>
            <a:ext cx="7507889" cy="4986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/>
            <a:r>
              <a:rPr lang="en-AU" sz="4400" dirty="0">
                <a:solidFill>
                  <a:schemeClr val="accent6"/>
                </a:solidFill>
              </a:rPr>
              <a:t>TB </a:t>
            </a:r>
            <a:r>
              <a:rPr lang="en-AU" sz="4400" dirty="0" err="1">
                <a:solidFill>
                  <a:schemeClr val="accent6"/>
                </a:solidFill>
              </a:rPr>
              <a:t>kontrolünde</a:t>
            </a:r>
            <a:r>
              <a:rPr lang="en-AU" sz="4400" dirty="0">
                <a:solidFill>
                  <a:schemeClr val="accent6"/>
                </a:solidFill>
              </a:rPr>
              <a:t> </a:t>
            </a:r>
            <a:r>
              <a:rPr lang="en-AU" sz="4400" dirty="0" err="1">
                <a:solidFill>
                  <a:schemeClr val="accent6"/>
                </a:solidFill>
              </a:rPr>
              <a:t>hedefler</a:t>
            </a:r>
            <a:endParaRPr lang="en-AU" sz="2400" dirty="0">
              <a:solidFill>
                <a:schemeClr val="accent6"/>
              </a:solidFill>
            </a:endParaRPr>
          </a:p>
          <a:p>
            <a:pPr defTabSz="762000" eaLnBrk="0" hangingPunct="0"/>
            <a:endParaRPr lang="en-AU" sz="2400" dirty="0"/>
          </a:p>
          <a:p>
            <a:pPr defTabSz="762000" eaLnBrk="0" hangingPunct="0">
              <a:buFontTx/>
              <a:buChar char="•"/>
            </a:pPr>
            <a:r>
              <a:rPr lang="en-AU" sz="2800" b="1" dirty="0" err="1">
                <a:solidFill>
                  <a:srgbClr val="C00000"/>
                </a:solidFill>
              </a:rPr>
              <a:t>Yayma</a:t>
            </a:r>
            <a:r>
              <a:rPr lang="en-AU" sz="2800" b="1" dirty="0">
                <a:solidFill>
                  <a:srgbClr val="C00000"/>
                </a:solidFill>
              </a:rPr>
              <a:t> (+) </a:t>
            </a:r>
            <a:r>
              <a:rPr lang="en-AU" sz="2800" b="1" dirty="0" err="1">
                <a:solidFill>
                  <a:srgbClr val="C00000"/>
                </a:solidFill>
              </a:rPr>
              <a:t>yeni</a:t>
            </a:r>
            <a:r>
              <a:rPr lang="en-AU" sz="2800" b="1" dirty="0">
                <a:solidFill>
                  <a:srgbClr val="C00000"/>
                </a:solidFill>
              </a:rPr>
              <a:t> </a:t>
            </a:r>
            <a:r>
              <a:rPr lang="en-AU" sz="2800" b="1" dirty="0" err="1">
                <a:solidFill>
                  <a:srgbClr val="C00000"/>
                </a:solidFill>
              </a:rPr>
              <a:t>olgularda</a:t>
            </a:r>
            <a:r>
              <a:rPr lang="en-AU" sz="2800" b="1" dirty="0">
                <a:solidFill>
                  <a:srgbClr val="C00000"/>
                </a:solidFill>
              </a:rPr>
              <a:t> % 85</a:t>
            </a:r>
            <a:r>
              <a:rPr lang="en-AU" sz="2000" b="1" dirty="0">
                <a:solidFill>
                  <a:srgbClr val="C00000"/>
                </a:solidFill>
              </a:rPr>
              <a:t> </a:t>
            </a:r>
          </a:p>
          <a:p>
            <a:pPr defTabSz="762000" eaLnBrk="0" hangingPunct="0"/>
            <a:r>
              <a:rPr lang="en-AU" sz="2000" b="1" dirty="0">
                <a:solidFill>
                  <a:srgbClr val="C00000"/>
                </a:solidFill>
              </a:rPr>
              <a:t>   </a:t>
            </a:r>
            <a:r>
              <a:rPr lang="en-AU" sz="2800" b="1" dirty="0" err="1">
                <a:solidFill>
                  <a:srgbClr val="C00000"/>
                </a:solidFill>
              </a:rPr>
              <a:t>kür</a:t>
            </a:r>
            <a:r>
              <a:rPr lang="en-AU" sz="2800" b="1" dirty="0">
                <a:solidFill>
                  <a:srgbClr val="C00000"/>
                </a:solidFill>
              </a:rPr>
              <a:t> </a:t>
            </a:r>
            <a:r>
              <a:rPr lang="en-AU" sz="2800" b="1" dirty="0" err="1">
                <a:solidFill>
                  <a:srgbClr val="C00000"/>
                </a:solidFill>
              </a:rPr>
              <a:t>elde</a:t>
            </a:r>
            <a:r>
              <a:rPr lang="en-AU" sz="2800" b="1" dirty="0">
                <a:solidFill>
                  <a:srgbClr val="C00000"/>
                </a:solidFill>
              </a:rPr>
              <a:t> </a:t>
            </a:r>
            <a:r>
              <a:rPr lang="en-AU" sz="2800" b="1" dirty="0" err="1">
                <a:solidFill>
                  <a:srgbClr val="C00000"/>
                </a:solidFill>
              </a:rPr>
              <a:t>etmek</a:t>
            </a:r>
            <a:r>
              <a:rPr lang="en-AU" sz="2800" b="1" dirty="0" smtClean="0">
                <a:solidFill>
                  <a:srgbClr val="C00000"/>
                </a:solidFill>
              </a:rPr>
              <a:t>.</a:t>
            </a:r>
            <a:endParaRPr lang="tr-TR" sz="2800" b="1" dirty="0" smtClean="0">
              <a:solidFill>
                <a:srgbClr val="C00000"/>
              </a:solidFill>
            </a:endParaRPr>
          </a:p>
          <a:p>
            <a:pPr defTabSz="762000" eaLnBrk="0" hangingPunct="0"/>
            <a:endParaRPr lang="en-AU" b="1" dirty="0"/>
          </a:p>
          <a:p>
            <a:pPr defTabSz="762000" eaLnBrk="0" hangingPunct="0"/>
            <a:r>
              <a:rPr lang="en-AU" sz="2400" dirty="0"/>
              <a:t>     </a:t>
            </a:r>
            <a:r>
              <a:rPr lang="en-AU" sz="2800" dirty="0"/>
              <a:t>TB </a:t>
            </a:r>
            <a:r>
              <a:rPr lang="en-AU" sz="2800" dirty="0" err="1"/>
              <a:t>prevelans</a:t>
            </a:r>
            <a:r>
              <a:rPr lang="en-AU" sz="2800" dirty="0"/>
              <a:t> </a:t>
            </a:r>
            <a:r>
              <a:rPr lang="en-AU" sz="2800" dirty="0" err="1"/>
              <a:t>ve</a:t>
            </a:r>
            <a:r>
              <a:rPr lang="en-AU" sz="2800" dirty="0"/>
              <a:t> </a:t>
            </a:r>
            <a:r>
              <a:rPr lang="en-AU" sz="2800" dirty="0" err="1"/>
              <a:t>bulaşma</a:t>
            </a:r>
            <a:r>
              <a:rPr lang="en-AU" sz="2800" dirty="0"/>
              <a:t> </a:t>
            </a:r>
            <a:r>
              <a:rPr lang="en-AU" sz="2800" dirty="0" err="1"/>
              <a:t>oranı</a:t>
            </a:r>
            <a:r>
              <a:rPr lang="en-AU" sz="2800" dirty="0"/>
              <a:t> </a:t>
            </a:r>
            <a:r>
              <a:rPr lang="en-AU" sz="2800" dirty="0" err="1"/>
              <a:t>hızla</a:t>
            </a:r>
            <a:r>
              <a:rPr lang="en-AU" sz="2800" dirty="0"/>
              <a:t> </a:t>
            </a:r>
            <a:r>
              <a:rPr lang="en-AU" sz="2800" dirty="0" err="1"/>
              <a:t>azalır</a:t>
            </a:r>
            <a:r>
              <a:rPr lang="en-AU" sz="2800" dirty="0"/>
              <a:t>.</a:t>
            </a:r>
          </a:p>
          <a:p>
            <a:pPr defTabSz="762000" eaLnBrk="0" hangingPunct="0"/>
            <a:r>
              <a:rPr lang="en-AU" sz="2800" dirty="0"/>
              <a:t>     TB </a:t>
            </a:r>
            <a:r>
              <a:rPr lang="en-AU" sz="2800" dirty="0" err="1"/>
              <a:t>insidansı</a:t>
            </a:r>
            <a:r>
              <a:rPr lang="en-AU" sz="2800" dirty="0"/>
              <a:t> </a:t>
            </a:r>
            <a:r>
              <a:rPr lang="en-AU" sz="2800" dirty="0" err="1"/>
              <a:t>giderek</a:t>
            </a:r>
            <a:r>
              <a:rPr lang="en-AU" sz="2800" dirty="0"/>
              <a:t> </a:t>
            </a:r>
            <a:r>
              <a:rPr lang="en-AU" sz="2800" dirty="0" err="1"/>
              <a:t>azalır</a:t>
            </a:r>
            <a:r>
              <a:rPr lang="en-AU" sz="2800" dirty="0"/>
              <a:t>.</a:t>
            </a:r>
          </a:p>
          <a:p>
            <a:pPr defTabSz="762000" eaLnBrk="0" hangingPunct="0"/>
            <a:r>
              <a:rPr lang="en-AU" sz="2800" dirty="0"/>
              <a:t>     </a:t>
            </a:r>
            <a:r>
              <a:rPr lang="en-AU" sz="2800" dirty="0" err="1"/>
              <a:t>Daha</a:t>
            </a:r>
            <a:r>
              <a:rPr lang="en-AU" sz="2800" dirty="0"/>
              <a:t> </a:t>
            </a:r>
            <a:r>
              <a:rPr lang="en-AU" sz="2800" dirty="0" err="1"/>
              <a:t>az</a:t>
            </a:r>
            <a:r>
              <a:rPr lang="en-AU" sz="2800" dirty="0"/>
              <a:t> </a:t>
            </a:r>
            <a:r>
              <a:rPr lang="en-AU" sz="2800" dirty="0" err="1"/>
              <a:t>edinsel</a:t>
            </a:r>
            <a:r>
              <a:rPr lang="en-AU" sz="2800" dirty="0"/>
              <a:t> </a:t>
            </a:r>
            <a:r>
              <a:rPr lang="en-AU" sz="2800" dirty="0" err="1"/>
              <a:t>ilaç</a:t>
            </a:r>
            <a:r>
              <a:rPr lang="en-AU" sz="2800" dirty="0"/>
              <a:t> </a:t>
            </a:r>
            <a:r>
              <a:rPr lang="en-AU" sz="2800" dirty="0" err="1"/>
              <a:t>direnci</a:t>
            </a:r>
            <a:r>
              <a:rPr lang="en-AU" sz="2800" dirty="0"/>
              <a:t> </a:t>
            </a:r>
            <a:r>
              <a:rPr lang="en-AU" sz="2800" dirty="0" err="1"/>
              <a:t>oluşur</a:t>
            </a:r>
            <a:r>
              <a:rPr lang="en-AU" sz="2800" dirty="0"/>
              <a:t>.</a:t>
            </a:r>
          </a:p>
          <a:p>
            <a:pPr defTabSz="762000" eaLnBrk="0" hangingPunct="0"/>
            <a:endParaRPr lang="en-AU" sz="2800" dirty="0"/>
          </a:p>
          <a:p>
            <a:pPr defTabSz="762000" eaLnBrk="0" hangingPunct="0">
              <a:buFontTx/>
              <a:buChar char="•"/>
            </a:pPr>
            <a:r>
              <a:rPr lang="en-AU" sz="2800" b="1" dirty="0" err="1">
                <a:solidFill>
                  <a:srgbClr val="C00000"/>
                </a:solidFill>
              </a:rPr>
              <a:t>Yayma</a:t>
            </a:r>
            <a:r>
              <a:rPr lang="en-AU" sz="2800" b="1" dirty="0">
                <a:solidFill>
                  <a:srgbClr val="C00000"/>
                </a:solidFill>
              </a:rPr>
              <a:t> (+) </a:t>
            </a:r>
            <a:r>
              <a:rPr lang="en-AU" sz="2800" b="1" dirty="0" err="1">
                <a:solidFill>
                  <a:srgbClr val="C00000"/>
                </a:solidFill>
              </a:rPr>
              <a:t>olguların</a:t>
            </a:r>
            <a:r>
              <a:rPr lang="en-AU" sz="2800" b="1" dirty="0">
                <a:solidFill>
                  <a:srgbClr val="C00000"/>
                </a:solidFill>
              </a:rPr>
              <a:t> % 70’inin </a:t>
            </a:r>
            <a:r>
              <a:rPr lang="en-AU" sz="2800" b="1" dirty="0" err="1">
                <a:solidFill>
                  <a:srgbClr val="C00000"/>
                </a:solidFill>
              </a:rPr>
              <a:t>saptanması</a:t>
            </a:r>
            <a:r>
              <a:rPr lang="en-AU" sz="2800" b="1" dirty="0">
                <a:solidFill>
                  <a:srgbClr val="C00000"/>
                </a:solidFill>
              </a:rPr>
              <a:t>.</a:t>
            </a:r>
            <a:endParaRPr lang="en-AU" sz="3600" b="1" dirty="0">
              <a:solidFill>
                <a:srgbClr val="C00000"/>
              </a:solidFill>
            </a:endParaRPr>
          </a:p>
          <a:p>
            <a:pPr defTabSz="762000" eaLnBrk="0" hangingPunct="0">
              <a:buFontTx/>
              <a:buChar char="•"/>
            </a:pPr>
            <a:endParaRPr lang="en-AU" sz="3600" b="1" dirty="0"/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317500" y="1536700"/>
            <a:ext cx="8280400" cy="4241800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260350"/>
            <a:ext cx="8996363" cy="6057900"/>
            <a:chOff x="114" y="119"/>
            <a:chExt cx="5554" cy="389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14" y="436"/>
              <a:ext cx="5554" cy="3573"/>
              <a:chOff x="386" y="436"/>
              <a:chExt cx="5554" cy="3573"/>
            </a:xfrm>
          </p:grpSpPr>
          <p:sp>
            <p:nvSpPr>
              <p:cNvPr id="169992" name="Text Box 4"/>
              <p:cNvSpPr txBox="1">
                <a:spLocks noChangeArrowheads="1"/>
              </p:cNvSpPr>
              <p:nvPr/>
            </p:nvSpPr>
            <p:spPr bwMode="auto">
              <a:xfrm>
                <a:off x="1926" y="3793"/>
                <a:ext cx="2995" cy="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tr-TR" sz="1600" b="1"/>
                  <a:t>Olgu bulma oranı (yeni yayma pozitif, %)</a:t>
                </a:r>
              </a:p>
            </p:txBody>
          </p:sp>
          <p:sp>
            <p:nvSpPr>
              <p:cNvPr id="169993" name="Text Box 5"/>
              <p:cNvSpPr txBox="1">
                <a:spLocks noChangeArrowheads="1"/>
              </p:cNvSpPr>
              <p:nvPr/>
            </p:nvSpPr>
            <p:spPr bwMode="auto">
              <a:xfrm rot="-5400000">
                <a:off x="-418" y="1874"/>
                <a:ext cx="1815" cy="2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tr-TR" sz="1600" b="1"/>
                  <a:t>Tedavi başarı oranı (%)</a:t>
                </a:r>
              </a:p>
            </p:txBody>
          </p:sp>
          <p:pic>
            <p:nvPicPr>
              <p:cNvPr id="169994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12" y="436"/>
                <a:ext cx="5328" cy="3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69991" name="Text Box 7"/>
            <p:cNvSpPr txBox="1">
              <a:spLocks noChangeArrowheads="1"/>
            </p:cNvSpPr>
            <p:nvPr/>
          </p:nvSpPr>
          <p:spPr bwMode="auto">
            <a:xfrm>
              <a:off x="748" y="119"/>
              <a:ext cx="4673" cy="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tr-TR" sz="2000" b="1"/>
                <a:t>Dünya Sağlık Örgütü 2009 TB Raporu, Hedeflenen Bölge</a:t>
              </a:r>
            </a:p>
          </p:txBody>
        </p:sp>
      </p:grpSp>
      <p:sp>
        <p:nvSpPr>
          <p:cNvPr id="169987" name="Text Box 8"/>
          <p:cNvSpPr txBox="1">
            <a:spLocks noChangeArrowheads="1"/>
          </p:cNvSpPr>
          <p:nvPr/>
        </p:nvSpPr>
        <p:spPr bwMode="auto">
          <a:xfrm>
            <a:off x="5148263" y="1125538"/>
            <a:ext cx="3600450" cy="457200"/>
          </a:xfrm>
          <a:prstGeom prst="rect">
            <a:avLst/>
          </a:prstGeom>
          <a:solidFill>
            <a:srgbClr val="D59085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2400" b="1">
                <a:latin typeface="Perpetua Titling MT" pitchFamily="18" charset="0"/>
              </a:rPr>
              <a:t>HEDEFLENEN BÖLGE</a:t>
            </a:r>
          </a:p>
        </p:txBody>
      </p:sp>
      <p:sp>
        <p:nvSpPr>
          <p:cNvPr id="169988" name="Line 9"/>
          <p:cNvSpPr>
            <a:spLocks noChangeShapeType="1"/>
          </p:cNvSpPr>
          <p:nvPr/>
        </p:nvSpPr>
        <p:spPr bwMode="auto">
          <a:xfrm>
            <a:off x="2841625" y="1196975"/>
            <a:ext cx="576263" cy="1008063"/>
          </a:xfrm>
          <a:prstGeom prst="line">
            <a:avLst/>
          </a:prstGeom>
          <a:noFill/>
          <a:ln w="76200" cmpd="tri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pic>
        <p:nvPicPr>
          <p:cNvPr id="169989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0075" y="6524625"/>
            <a:ext cx="46990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8002" name="Object 2"/>
          <p:cNvGraphicFramePr>
            <a:graphicFrameLocks noChangeAspect="1"/>
          </p:cNvGraphicFramePr>
          <p:nvPr/>
        </p:nvGraphicFramePr>
        <p:xfrm>
          <a:off x="457200" y="895350"/>
          <a:ext cx="8229600" cy="5067300"/>
        </p:xfrm>
        <a:graphic>
          <a:graphicData uri="http://schemas.openxmlformats.org/presentationml/2006/ole">
            <p:oleObj spid="_x0000_s696322" name="Grafik" r:id="rId3" imgW="4660560" imgH="2711880" progId="Excel.Sheet.8">
              <p:embed/>
            </p:oleObj>
          </a:graphicData>
        </a:graphic>
      </p:graphicFrame>
      <p:sp>
        <p:nvSpPr>
          <p:cNvPr id="128003" name="Text Box 3"/>
          <p:cNvSpPr txBox="1">
            <a:spLocks noChangeArrowheads="1"/>
          </p:cNvSpPr>
          <p:nvPr/>
        </p:nvSpPr>
        <p:spPr bwMode="auto">
          <a:xfrm>
            <a:off x="1660525" y="5243513"/>
            <a:ext cx="6838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1600" b="1">
                <a:latin typeface="Times New Roman" pitchFamily="18" charset="0"/>
              </a:rPr>
              <a:t>1960     1966                             1977                   1985                                      2002</a:t>
            </a:r>
          </a:p>
        </p:txBody>
      </p:sp>
      <p:sp>
        <p:nvSpPr>
          <p:cNvPr id="128004" name="Text Box 4"/>
          <p:cNvSpPr txBox="1">
            <a:spLocks noChangeArrowheads="1"/>
          </p:cNvSpPr>
          <p:nvPr/>
        </p:nvSpPr>
        <p:spPr bwMode="auto">
          <a:xfrm>
            <a:off x="2117725" y="295275"/>
            <a:ext cx="4956175" cy="528638"/>
          </a:xfrm>
          <a:prstGeom prst="rect">
            <a:avLst/>
          </a:prstGeom>
          <a:solidFill>
            <a:schemeClr val="hlink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2800" b="1">
                <a:solidFill>
                  <a:schemeClr val="accent2"/>
                </a:solidFill>
                <a:latin typeface="Times New Roman" pitchFamily="18" charset="0"/>
              </a:rPr>
              <a:t>TÜRKİYE’DE TB İNSİDANSI</a:t>
            </a:r>
          </a:p>
        </p:txBody>
      </p:sp>
      <p:sp>
        <p:nvSpPr>
          <p:cNvPr id="128005" name="Text Box 5"/>
          <p:cNvSpPr txBox="1">
            <a:spLocks noChangeArrowheads="1"/>
          </p:cNvSpPr>
          <p:nvPr/>
        </p:nvSpPr>
        <p:spPr bwMode="auto">
          <a:xfrm>
            <a:off x="1981200" y="1041400"/>
            <a:ext cx="641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2400" b="1">
                <a:solidFill>
                  <a:srgbClr val="FF3300"/>
                </a:solidFill>
                <a:latin typeface="Times New Roman" pitchFamily="18" charset="0"/>
              </a:rPr>
              <a:t>177</a:t>
            </a:r>
          </a:p>
        </p:txBody>
      </p:sp>
      <p:sp>
        <p:nvSpPr>
          <p:cNvPr id="128006" name="Text Box 6"/>
          <p:cNvSpPr txBox="1">
            <a:spLocks noChangeArrowheads="1"/>
          </p:cNvSpPr>
          <p:nvPr/>
        </p:nvSpPr>
        <p:spPr bwMode="auto">
          <a:xfrm>
            <a:off x="4251325" y="3775075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2400" b="1">
                <a:solidFill>
                  <a:srgbClr val="FF3300"/>
                </a:solidFill>
                <a:latin typeface="Times New Roman" pitchFamily="18" charset="0"/>
              </a:rPr>
              <a:t>48</a:t>
            </a:r>
          </a:p>
        </p:txBody>
      </p:sp>
      <p:sp>
        <p:nvSpPr>
          <p:cNvPr id="128007" name="Text Box 7"/>
          <p:cNvSpPr txBox="1">
            <a:spLocks noChangeArrowheads="1"/>
          </p:cNvSpPr>
          <p:nvPr/>
        </p:nvSpPr>
        <p:spPr bwMode="auto">
          <a:xfrm>
            <a:off x="5546725" y="3698875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2400" b="1">
                <a:solidFill>
                  <a:srgbClr val="FF3300"/>
                </a:solidFill>
                <a:latin typeface="Times New Roman" pitchFamily="18" charset="0"/>
              </a:rPr>
              <a:t>61</a:t>
            </a:r>
          </a:p>
        </p:txBody>
      </p:sp>
      <p:sp>
        <p:nvSpPr>
          <p:cNvPr id="128008" name="Text Box 8"/>
          <p:cNvSpPr txBox="1">
            <a:spLocks noChangeArrowheads="1"/>
          </p:cNvSpPr>
          <p:nvPr/>
        </p:nvSpPr>
        <p:spPr bwMode="auto">
          <a:xfrm>
            <a:off x="8061325" y="4232275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2400" b="1">
                <a:solidFill>
                  <a:srgbClr val="FF3300"/>
                </a:solidFill>
                <a:latin typeface="Times New Roman" pitchFamily="18" charset="0"/>
              </a:rPr>
              <a:t>24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5B45-95ED-433B-986F-489F89BBC0C2}" type="slidenum">
              <a:rPr lang="tr-TR" altLang="en-US"/>
              <a:pPr/>
              <a:t>16</a:t>
            </a:fld>
            <a:endParaRPr lang="tr-TR" altLang="en-US"/>
          </a:p>
        </p:txBody>
      </p:sp>
      <p:graphicFrame>
        <p:nvGraphicFramePr>
          <p:cNvPr id="189442" name="Object 2"/>
          <p:cNvGraphicFramePr>
            <a:graphicFrameLocks noChangeAspect="1"/>
          </p:cNvGraphicFramePr>
          <p:nvPr/>
        </p:nvGraphicFramePr>
        <p:xfrm>
          <a:off x="287338" y="663575"/>
          <a:ext cx="8532812" cy="5789613"/>
        </p:xfrm>
        <a:graphic>
          <a:graphicData uri="http://schemas.openxmlformats.org/presentationml/2006/ole">
            <p:oleObj spid="_x0000_s705538" name="Chart" r:id="rId3" imgW="6696027" imgH="4543352" progId="Excel.Sheet.8">
              <p:embed/>
            </p:oleObj>
          </a:graphicData>
        </a:graphic>
      </p:graphicFrame>
      <p:sp>
        <p:nvSpPr>
          <p:cNvPr id="18944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25413"/>
            <a:ext cx="8229600" cy="711200"/>
          </a:xfrm>
        </p:spPr>
        <p:txBody>
          <a:bodyPr/>
          <a:lstStyle/>
          <a:p>
            <a:r>
              <a:rPr lang="tr-TR" sz="2900" b="1"/>
              <a:t>Türkiye’de TB olgu hızı, (100.000 nüfusta)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551613" y="5776913"/>
            <a:ext cx="2592387" cy="1081087"/>
            <a:chOff x="2699" y="2886"/>
            <a:chExt cx="2375" cy="1043"/>
          </a:xfrm>
        </p:grpSpPr>
        <p:pic>
          <p:nvPicPr>
            <p:cNvPr id="189445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 l="4518" t="69510" r="5083" b="549"/>
            <a:stretch>
              <a:fillRect/>
            </a:stretch>
          </p:blipFill>
          <p:spPr bwMode="auto">
            <a:xfrm>
              <a:off x="2744" y="3502"/>
              <a:ext cx="2132" cy="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9446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 l="21097" b="65053"/>
            <a:stretch>
              <a:fillRect/>
            </a:stretch>
          </p:blipFill>
          <p:spPr bwMode="auto">
            <a:xfrm>
              <a:off x="2699" y="2886"/>
              <a:ext cx="2375" cy="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3913" y="781050"/>
            <a:ext cx="7496175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5220072" y="6021288"/>
            <a:ext cx="3528392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r-TR" sz="1600" b="1" dirty="0" smtClean="0">
                <a:solidFill>
                  <a:srgbClr val="FF0000"/>
                </a:solidFill>
              </a:rPr>
              <a:t>TÜRKİYE’DE VEREM SAVAŞI</a:t>
            </a:r>
          </a:p>
          <a:p>
            <a:r>
              <a:rPr lang="tr-TR" sz="1600" b="1" dirty="0" smtClean="0">
                <a:solidFill>
                  <a:srgbClr val="FF0000"/>
                </a:solidFill>
              </a:rPr>
              <a:t>2011 RAPORU</a:t>
            </a:r>
            <a:endParaRPr lang="tr-TR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476672"/>
            <a:ext cx="8311004" cy="5498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Dikdörtgen"/>
          <p:cNvSpPr/>
          <p:nvPr/>
        </p:nvSpPr>
        <p:spPr>
          <a:xfrm>
            <a:off x="5220072" y="6021288"/>
            <a:ext cx="3528392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r-TR" sz="1600" b="1" dirty="0" smtClean="0">
                <a:solidFill>
                  <a:srgbClr val="FF0000"/>
                </a:solidFill>
              </a:rPr>
              <a:t>TÜRKİYE’DE VEREM SAVAŞI</a:t>
            </a:r>
          </a:p>
          <a:p>
            <a:r>
              <a:rPr lang="tr-TR" sz="1600" b="1" dirty="0" smtClean="0">
                <a:solidFill>
                  <a:srgbClr val="FF0000"/>
                </a:solidFill>
              </a:rPr>
              <a:t>2011 RAPORU</a:t>
            </a:r>
            <a:endParaRPr lang="tr-TR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ChangeArrowheads="1"/>
          </p:cNvSpPr>
          <p:nvPr/>
        </p:nvSpPr>
        <p:spPr bwMode="auto">
          <a:xfrm>
            <a:off x="900113" y="624216"/>
            <a:ext cx="7453312" cy="544764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tr-TR" sz="2800" b="1" dirty="0">
                <a:solidFill>
                  <a:srgbClr val="FF3300"/>
                </a:solidFill>
              </a:rPr>
              <a:t>Tüberküloz Kontrolünde Son Yıllarda </a:t>
            </a:r>
          </a:p>
          <a:p>
            <a:r>
              <a:rPr lang="tr-TR" sz="2800" b="1" dirty="0">
                <a:solidFill>
                  <a:srgbClr val="FF3300"/>
                </a:solidFill>
              </a:rPr>
              <a:t>Sağlanan Gelişmeler</a:t>
            </a:r>
            <a:r>
              <a:rPr lang="tr-TR" sz="2400" b="1" dirty="0">
                <a:solidFill>
                  <a:srgbClr val="FF3300"/>
                </a:solidFill>
              </a:rPr>
              <a:t>.</a:t>
            </a:r>
          </a:p>
          <a:p>
            <a:endParaRPr lang="tr-TR" sz="2400" b="1" dirty="0">
              <a:solidFill>
                <a:srgbClr val="FF3300"/>
              </a:solidFill>
            </a:endParaRPr>
          </a:p>
          <a:p>
            <a:pPr>
              <a:buFontTx/>
              <a:buChar char="•"/>
            </a:pPr>
            <a:r>
              <a:rPr lang="tr-TR" sz="2000" b="1" dirty="0"/>
              <a:t>Dünya Sağlık Örgütü ile birlikte ülkemizdeki kontrol   </a:t>
            </a:r>
          </a:p>
          <a:p>
            <a:r>
              <a:rPr lang="tr-TR" sz="2000" b="1" dirty="0"/>
              <a:t> programının genel  değerlendirilmesi yapılmıştır.</a:t>
            </a:r>
          </a:p>
          <a:p>
            <a:r>
              <a:rPr lang="tr-TR" sz="2000" b="1" dirty="0"/>
              <a:t>  </a:t>
            </a:r>
          </a:p>
          <a:p>
            <a:endParaRPr lang="tr-TR" sz="2000" b="1" dirty="0"/>
          </a:p>
          <a:p>
            <a:pPr>
              <a:buFontTx/>
              <a:buChar char="•"/>
            </a:pPr>
            <a:r>
              <a:rPr lang="tr-TR" sz="2000" b="1" dirty="0"/>
              <a:t> </a:t>
            </a:r>
            <a:r>
              <a:rPr lang="tr-TR" sz="2000" b="1" dirty="0">
                <a:solidFill>
                  <a:schemeClr val="accent2"/>
                </a:solidFill>
              </a:rPr>
              <a:t>İl sağlık Yöneticilerine TB kontrolü konusunda duyarlılık  </a:t>
            </a:r>
          </a:p>
          <a:p>
            <a:r>
              <a:rPr lang="tr-TR" sz="2000" b="1" dirty="0">
                <a:solidFill>
                  <a:schemeClr val="accent2"/>
                </a:solidFill>
              </a:rPr>
              <a:t>  yaratılmaya çalışılmış.</a:t>
            </a:r>
          </a:p>
          <a:p>
            <a:r>
              <a:rPr lang="tr-TR" sz="2000" b="1" dirty="0">
                <a:solidFill>
                  <a:schemeClr val="accent2"/>
                </a:solidFill>
              </a:rPr>
              <a:t> </a:t>
            </a:r>
          </a:p>
          <a:p>
            <a:pPr>
              <a:buFontTx/>
              <a:buChar char="•"/>
            </a:pPr>
            <a:r>
              <a:rPr lang="tr-TR" sz="2000" b="1" dirty="0"/>
              <a:t>Dispanser hekimlerinin, hemşirelerinin eğitimleri  </a:t>
            </a:r>
          </a:p>
          <a:p>
            <a:r>
              <a:rPr lang="tr-TR" sz="2000" b="1" dirty="0"/>
              <a:t> yapılmıştır. </a:t>
            </a:r>
          </a:p>
          <a:p>
            <a:endParaRPr lang="tr-TR" sz="2000" b="1" dirty="0"/>
          </a:p>
          <a:p>
            <a:pPr>
              <a:buFontTx/>
              <a:buChar char="•"/>
            </a:pPr>
            <a:r>
              <a:rPr lang="tr-TR" sz="2000" b="1" dirty="0"/>
              <a:t> </a:t>
            </a:r>
            <a:r>
              <a:rPr lang="tr-TR" sz="2400" b="1" dirty="0">
                <a:solidFill>
                  <a:schemeClr val="accent2"/>
                </a:solidFill>
              </a:rPr>
              <a:t>Ülke genelinde doğrudan gözetimli tedavi (DGT)  </a:t>
            </a:r>
          </a:p>
          <a:p>
            <a:r>
              <a:rPr lang="tr-TR" sz="2400" b="1" dirty="0">
                <a:solidFill>
                  <a:schemeClr val="accent2"/>
                </a:solidFill>
              </a:rPr>
              <a:t>  uygulaması başlatılmıştır. </a:t>
            </a:r>
          </a:p>
          <a:p>
            <a:pPr>
              <a:buFontTx/>
              <a:buChar char="•"/>
            </a:pPr>
            <a:endParaRPr lang="tr-TR" sz="20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179512" y="1628800"/>
            <a:ext cx="5543550" cy="30469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tr-TR" sz="2400" b="1" dirty="0">
                <a:solidFill>
                  <a:schemeClr val="tx2"/>
                </a:solidFill>
              </a:rPr>
              <a:t>Yedikule Göğüs Hastanesi gitmiş.</a:t>
            </a:r>
          </a:p>
          <a:p>
            <a:pPr>
              <a:defRPr/>
            </a:pPr>
            <a:endParaRPr lang="tr-TR" sz="2400" b="1" dirty="0"/>
          </a:p>
          <a:p>
            <a:pPr>
              <a:defRPr/>
            </a:pPr>
            <a:endParaRPr lang="tr-TR" sz="2400" b="1" dirty="0"/>
          </a:p>
          <a:p>
            <a:pPr>
              <a:defRPr/>
            </a:pPr>
            <a:r>
              <a:rPr lang="tr-TR" sz="2400" b="1" dirty="0"/>
              <a:t>13.06.2011</a:t>
            </a:r>
          </a:p>
          <a:p>
            <a:pPr>
              <a:defRPr/>
            </a:pPr>
            <a:endParaRPr lang="tr-TR" sz="2400" b="1" dirty="0"/>
          </a:p>
          <a:p>
            <a:pPr>
              <a:defRPr/>
            </a:pPr>
            <a:r>
              <a:rPr lang="tr-TR" sz="2400" b="1" dirty="0"/>
              <a:t>ARB  (-)</a:t>
            </a:r>
          </a:p>
          <a:p>
            <a:pPr>
              <a:defRPr/>
            </a:pPr>
            <a:endParaRPr lang="tr-TR" sz="2400" b="1" dirty="0"/>
          </a:p>
          <a:p>
            <a:pPr>
              <a:defRPr/>
            </a:pPr>
            <a:endParaRPr lang="tr-TR" sz="2400" b="1" dirty="0"/>
          </a:p>
        </p:txBody>
      </p:sp>
      <p:sp>
        <p:nvSpPr>
          <p:cNvPr id="4" name="3 Dikdörtgen"/>
          <p:cNvSpPr/>
          <p:nvPr/>
        </p:nvSpPr>
        <p:spPr>
          <a:xfrm>
            <a:off x="1042988" y="333375"/>
            <a:ext cx="3482975" cy="5222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342900" indent="-342900">
              <a:buFontTx/>
              <a:buAutoNum type="arabicPlain" startAt="36"/>
              <a:defRPr/>
            </a:pPr>
            <a:r>
              <a:rPr lang="tr-TR" sz="2800" b="1" dirty="0">
                <a:solidFill>
                  <a:srgbClr val="FF0000"/>
                </a:solidFill>
              </a:rPr>
              <a:t>Yaşında erkek hasta</a:t>
            </a:r>
          </a:p>
        </p:txBody>
      </p:sp>
      <p:pic>
        <p:nvPicPr>
          <p:cNvPr id="177156" name="Picture 2" descr="K:\DCIM\113NIKON\DSCN6730.JPG"/>
          <p:cNvPicPr>
            <a:picLocks noChangeAspect="1" noChangeArrowheads="1"/>
          </p:cNvPicPr>
          <p:nvPr/>
        </p:nvPicPr>
        <p:blipFill>
          <a:blip r:embed="rId2" cstate="print"/>
          <a:srcRect l="12389" r="11356"/>
          <a:stretch>
            <a:fillRect/>
          </a:stretch>
        </p:blipFill>
        <p:spPr bwMode="auto">
          <a:xfrm>
            <a:off x="3203848" y="2053233"/>
            <a:ext cx="4896544" cy="480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ChangeArrowheads="1"/>
          </p:cNvSpPr>
          <p:nvPr/>
        </p:nvSpPr>
        <p:spPr bwMode="auto">
          <a:xfrm>
            <a:off x="539750" y="3141663"/>
            <a:ext cx="8181975" cy="2185214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tr-TR" sz="2400" b="1" dirty="0">
                <a:solidFill>
                  <a:schemeClr val="accent2"/>
                </a:solidFill>
              </a:rPr>
              <a:t>Hasta bilgilerinin bireysel olarak toplanması ve analizi ile birlikte kayıt ve raporlama sistemi yenilenmiştir. </a:t>
            </a:r>
          </a:p>
          <a:p>
            <a:endParaRPr lang="tr-TR" sz="2000" b="1" dirty="0">
              <a:solidFill>
                <a:schemeClr val="accent2"/>
              </a:solidFill>
            </a:endParaRPr>
          </a:p>
          <a:p>
            <a:endParaRPr lang="tr-TR" sz="2000" b="1" dirty="0"/>
          </a:p>
          <a:p>
            <a:pPr>
              <a:buFontTx/>
              <a:buChar char="•"/>
            </a:pPr>
            <a:r>
              <a:rPr lang="tr-TR" sz="2400" b="1" dirty="0"/>
              <a:t>Yıllık olarak DSÖ formatında verem savaşı raporları yayımlanmaya başlamıştır. </a:t>
            </a:r>
          </a:p>
        </p:txBody>
      </p:sp>
      <p:sp>
        <p:nvSpPr>
          <p:cNvPr id="167939" name="Rectangle 3"/>
          <p:cNvSpPr>
            <a:spLocks noChangeArrowheads="1"/>
          </p:cNvSpPr>
          <p:nvPr/>
        </p:nvSpPr>
        <p:spPr bwMode="auto">
          <a:xfrm>
            <a:off x="611188" y="1052513"/>
            <a:ext cx="7345362" cy="10763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3200" b="1">
                <a:solidFill>
                  <a:srgbClr val="FF3300"/>
                </a:solidFill>
              </a:rPr>
              <a:t>Tüberküloz Kontrolünde Son Yıllarda </a:t>
            </a:r>
          </a:p>
          <a:p>
            <a:r>
              <a:rPr lang="tr-TR" sz="3200" b="1">
                <a:solidFill>
                  <a:srgbClr val="FF3300"/>
                </a:solidFill>
              </a:rPr>
              <a:t>Sağlanan Gelişmeler.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figur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4191000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2" name="Picture 4" descr="figur_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505200"/>
            <a:ext cx="4533900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3" name="Picture 5" descr="figur_4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3088" y="381000"/>
            <a:ext cx="4760912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1231900" y="515938"/>
            <a:ext cx="6465888" cy="596900"/>
          </a:xfrm>
          <a:solidFill>
            <a:srgbClr val="FFFF99"/>
          </a:solidFill>
        </p:spPr>
        <p:txBody>
          <a:bodyPr/>
          <a:lstStyle/>
          <a:p>
            <a:r>
              <a:rPr lang="tr-TR" sz="3600" b="1" smtClean="0"/>
              <a:t>Sağlık Ocaklarında DGT</a:t>
            </a: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>
            <p:ph idx="1"/>
          </p:nvPr>
        </p:nvGraphicFramePr>
        <p:xfrm>
          <a:off x="1219200" y="1066800"/>
          <a:ext cx="6477000" cy="5410200"/>
        </p:xfrm>
        <a:graphic>
          <a:graphicData uri="http://schemas.openxmlformats.org/presentationml/2006/ole">
            <p:oleObj spid="_x0000_s362498" name="Photo Editor Fotoğrafı" r:id="rId3" imgW="11428571" imgH="15238095" progId="">
              <p:embed/>
            </p:oleObj>
          </a:graphicData>
        </a:graphic>
      </p:graphicFrame>
      <p:sp>
        <p:nvSpPr>
          <p:cNvPr id="2052" name="Line 4"/>
          <p:cNvSpPr>
            <a:spLocks noChangeShapeType="1"/>
          </p:cNvSpPr>
          <p:nvPr/>
        </p:nvSpPr>
        <p:spPr bwMode="auto">
          <a:xfrm flipH="1">
            <a:off x="1042988" y="5084763"/>
            <a:ext cx="865187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4953000"/>
            <a:ext cx="1143000" cy="923925"/>
          </a:xfrm>
          <a:prstGeom prst="rect">
            <a:avLst/>
          </a:prstGeom>
          <a:solidFill>
            <a:srgbClr val="FF99CC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r-TR" sz="2000" b="1"/>
              <a:t>Üsküdar</a:t>
            </a:r>
          </a:p>
          <a:p>
            <a:pPr algn="ctr"/>
            <a:r>
              <a:rPr lang="tr-TR" sz="2000" b="1"/>
              <a:t> VSD</a:t>
            </a: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8013700" y="2819400"/>
            <a:ext cx="1130300" cy="12017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tr-TR" sz="1600"/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7924800" y="2514600"/>
            <a:ext cx="1219200" cy="1066800"/>
          </a:xfrm>
          <a:prstGeom prst="rect">
            <a:avLst/>
          </a:prstGeom>
          <a:solidFill>
            <a:srgbClr val="99CCFF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r-TR" b="1" dirty="0" smtClean="0"/>
              <a:t>ASM</a:t>
            </a:r>
          </a:p>
          <a:p>
            <a:pPr algn="ctr"/>
            <a:r>
              <a:rPr lang="tr-TR" b="1" dirty="0" smtClean="0"/>
              <a:t>Merkezi</a:t>
            </a:r>
            <a:endParaRPr lang="tr-TR" b="1" dirty="0"/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 flipH="1">
            <a:off x="1066800" y="4953000"/>
            <a:ext cx="914400" cy="3810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2057" name="Oval 9"/>
          <p:cNvSpPr>
            <a:spLocks noChangeArrowheads="1"/>
          </p:cNvSpPr>
          <p:nvPr/>
        </p:nvSpPr>
        <p:spPr bwMode="auto">
          <a:xfrm>
            <a:off x="1692275" y="4941888"/>
            <a:ext cx="3587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 flipH="1">
            <a:off x="6300788" y="3429000"/>
            <a:ext cx="1584325" cy="7921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anchor="b"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259632" y="908720"/>
          <a:ext cx="6172200" cy="4630738"/>
        </p:xfrm>
        <a:graphic>
          <a:graphicData uri="http://schemas.openxmlformats.org/presentationml/2006/ole">
            <p:oleObj spid="_x0000_s363522" name="Photo Editor Photo" r:id="rId3" imgW="19504762" imgH="14628571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gazate_haber1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692150"/>
            <a:ext cx="3097212" cy="5661025"/>
          </a:xfrm>
          <a:prstGeom prst="rect">
            <a:avLst/>
          </a:prstGeom>
          <a:noFill/>
        </p:spPr>
      </p:pic>
      <p:pic>
        <p:nvPicPr>
          <p:cNvPr id="133123" name="Picture 3" descr="gazate_haber4"/>
          <p:cNvPicPr>
            <a:picLocks noChangeAspect="1" noChangeArrowheads="1"/>
          </p:cNvPicPr>
          <p:nvPr/>
        </p:nvPicPr>
        <p:blipFill>
          <a:blip r:embed="rId3" cstate="print">
            <a:lum contrast="18000"/>
          </a:blip>
          <a:srcRect/>
          <a:stretch>
            <a:fillRect/>
          </a:stretch>
        </p:blipFill>
        <p:spPr bwMode="auto">
          <a:xfrm>
            <a:off x="4643438" y="549275"/>
            <a:ext cx="4152900" cy="5810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295275"/>
            <a:ext cx="9105900" cy="626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4610" name="Object 2"/>
          <p:cNvGraphicFramePr>
            <a:graphicFrameLocks noChangeAspect="1"/>
          </p:cNvGraphicFramePr>
          <p:nvPr>
            <p:ph idx="1"/>
          </p:nvPr>
        </p:nvGraphicFramePr>
        <p:xfrm>
          <a:off x="0" y="1524000"/>
          <a:ext cx="9180513" cy="5289550"/>
        </p:xfrm>
        <a:graphic>
          <a:graphicData uri="http://schemas.openxmlformats.org/presentationml/2006/ole">
            <p:oleObj spid="_x0000_s695298" name="Chart" r:id="rId3" imgW="6181615" imgH="3495801" progId="Excel.Sheet.8">
              <p:embed/>
            </p:oleObj>
          </a:graphicData>
        </a:graphic>
      </p:graphicFrame>
      <p:pic>
        <p:nvPicPr>
          <p:cNvPr id="324611" name="Picture 3" descr="2009 rapor logo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588" y="0"/>
            <a:ext cx="2411412" cy="11303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24612" name="Rectangle 4"/>
          <p:cNvSpPr>
            <a:spLocks noGrp="1" noChangeArrowheads="1"/>
          </p:cNvSpPr>
          <p:nvPr>
            <p:ph type="title"/>
          </p:nvPr>
        </p:nvSpPr>
        <p:spPr>
          <a:xfrm>
            <a:off x="250825" y="-17463"/>
            <a:ext cx="8229600" cy="1143001"/>
          </a:xfrm>
          <a:noFill/>
          <a:ln/>
        </p:spPr>
        <p:txBody>
          <a:bodyPr/>
          <a:lstStyle/>
          <a:p>
            <a:pPr algn="l"/>
            <a:r>
              <a:rPr lang="tr-TR" sz="3200" b="1"/>
              <a:t>Yeni olgu akciğer TB hastalarında mikroskopik tetkik, 1996-2007</a:t>
            </a:r>
            <a:endParaRPr lang="tr-TR" sz="4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3956"/>
            <a:ext cx="7128792" cy="5908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5220072" y="6021288"/>
            <a:ext cx="3528392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r-TR" sz="1600" b="1" dirty="0" smtClean="0">
                <a:solidFill>
                  <a:srgbClr val="FF0000"/>
                </a:solidFill>
              </a:rPr>
              <a:t>TÜRKİYE’DE VEREM SAVAŞI</a:t>
            </a:r>
          </a:p>
          <a:p>
            <a:r>
              <a:rPr lang="tr-TR" sz="1600" b="1" dirty="0" smtClean="0">
                <a:solidFill>
                  <a:srgbClr val="FF0000"/>
                </a:solidFill>
              </a:rPr>
              <a:t>2011 RAPORU</a:t>
            </a:r>
            <a:endParaRPr lang="tr-TR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91184"/>
            <a:ext cx="8352928" cy="5376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5220072" y="6021288"/>
            <a:ext cx="3528392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r-TR" sz="1600" b="1" dirty="0" smtClean="0">
                <a:solidFill>
                  <a:srgbClr val="FF0000"/>
                </a:solidFill>
              </a:rPr>
              <a:t>TÜRKİYE’DE VEREM SAVAŞI</a:t>
            </a:r>
          </a:p>
          <a:p>
            <a:r>
              <a:rPr lang="tr-TR" sz="1600" b="1" dirty="0" smtClean="0">
                <a:solidFill>
                  <a:srgbClr val="FF0000"/>
                </a:solidFill>
              </a:rPr>
              <a:t>2011 RAPORU</a:t>
            </a:r>
            <a:endParaRPr lang="tr-TR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295275"/>
            <a:ext cx="9105900" cy="626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K:\DCIM\113NIKON\DSCN6733.JPG"/>
          <p:cNvPicPr>
            <a:picLocks noChangeAspect="1" noChangeArrowheads="1"/>
          </p:cNvPicPr>
          <p:nvPr/>
        </p:nvPicPr>
        <p:blipFill>
          <a:blip r:embed="rId2" cstate="print"/>
          <a:srcRect l="18066" r="4646" b="28986"/>
          <a:stretch>
            <a:fillRect/>
          </a:stretch>
        </p:blipFill>
        <p:spPr bwMode="auto">
          <a:xfrm>
            <a:off x="395288" y="188913"/>
            <a:ext cx="4970462" cy="341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35" name="Metin kutusu 2"/>
          <p:cNvSpPr txBox="1">
            <a:spLocks noChangeArrowheads="1"/>
          </p:cNvSpPr>
          <p:nvPr/>
        </p:nvSpPr>
        <p:spPr bwMode="auto">
          <a:xfrm>
            <a:off x="2484438" y="6308725"/>
            <a:ext cx="14112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/>
              <a:t>Haziran 2011</a:t>
            </a:r>
          </a:p>
        </p:txBody>
      </p:sp>
      <p:pic>
        <p:nvPicPr>
          <p:cNvPr id="172036" name="Picture 2" descr="K:\DCIM\113NIKON\DSCN6734.JPG"/>
          <p:cNvPicPr>
            <a:picLocks noChangeAspect="1" noChangeArrowheads="1"/>
          </p:cNvPicPr>
          <p:nvPr/>
        </p:nvPicPr>
        <p:blipFill>
          <a:blip r:embed="rId3" cstate="print"/>
          <a:srcRect l="1031" t="690" r="20647" b="17944"/>
          <a:stretch>
            <a:fillRect/>
          </a:stretch>
        </p:blipFill>
        <p:spPr bwMode="auto">
          <a:xfrm>
            <a:off x="4432300" y="2924175"/>
            <a:ext cx="4711700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1556792"/>
            <a:ext cx="8422815" cy="3936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5220072" y="6021288"/>
            <a:ext cx="3528392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r-TR" sz="1600" b="1" dirty="0" smtClean="0">
                <a:solidFill>
                  <a:srgbClr val="FF0000"/>
                </a:solidFill>
              </a:rPr>
              <a:t>TÜRKİYE’DE VEREM SAVAŞI</a:t>
            </a:r>
          </a:p>
          <a:p>
            <a:r>
              <a:rPr lang="tr-TR" sz="1600" b="1" dirty="0" smtClean="0">
                <a:solidFill>
                  <a:srgbClr val="FF0000"/>
                </a:solidFill>
              </a:rPr>
              <a:t>2011 RAPORU</a:t>
            </a:r>
            <a:endParaRPr lang="tr-TR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113"/>
            <a:ext cx="9220200" cy="351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8835" name="2 Metin kutusu"/>
          <p:cNvSpPr txBox="1">
            <a:spLocks noChangeArrowheads="1"/>
          </p:cNvSpPr>
          <p:nvPr/>
        </p:nvSpPr>
        <p:spPr bwMode="auto">
          <a:xfrm>
            <a:off x="1692275" y="1052513"/>
            <a:ext cx="4975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/>
              <a:t>14 Ülkede MDR_TB Olgularında Tedavinin sonuçları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8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548680"/>
            <a:ext cx="4108698" cy="5803479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9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6953250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4581128"/>
            <a:ext cx="1404664" cy="1984068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5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575" y="1671638"/>
            <a:ext cx="756285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5220072" y="6021288"/>
            <a:ext cx="3528392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r-TR" sz="1600" b="1" dirty="0" smtClean="0">
                <a:solidFill>
                  <a:srgbClr val="FF0000"/>
                </a:solidFill>
              </a:rPr>
              <a:t>TÜRKİYE’DE VEREM SAVAŞI</a:t>
            </a:r>
          </a:p>
          <a:p>
            <a:r>
              <a:rPr lang="tr-TR" sz="1600" b="1" dirty="0" smtClean="0">
                <a:solidFill>
                  <a:srgbClr val="FF0000"/>
                </a:solidFill>
              </a:rPr>
              <a:t>2011 RAPORU</a:t>
            </a:r>
            <a:endParaRPr lang="tr-TR" sz="1600" dirty="0">
              <a:solidFill>
                <a:srgbClr val="FF0000"/>
              </a:solidFill>
            </a:endParaRPr>
          </a:p>
        </p:txBody>
      </p:sp>
      <p:sp>
        <p:nvSpPr>
          <p:cNvPr id="4" name="3 Metin kutusu"/>
          <p:cNvSpPr txBox="1"/>
          <p:nvPr/>
        </p:nvSpPr>
        <p:spPr>
          <a:xfrm>
            <a:off x="899592" y="764704"/>
            <a:ext cx="474591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r-TR" dirty="0" smtClean="0">
                <a:solidFill>
                  <a:schemeClr val="accent6">
                    <a:lumMod val="75000"/>
                  </a:schemeClr>
                </a:solidFill>
              </a:rPr>
              <a:t>Çocuklarımız hala TB Menenjite yakalanıyor</a:t>
            </a:r>
            <a:r>
              <a:rPr lang="tr-TR" dirty="0" smtClean="0"/>
              <a:t>.</a:t>
            </a:r>
          </a:p>
          <a:p>
            <a:r>
              <a:rPr lang="tr-TR" b="1" dirty="0" smtClean="0">
                <a:solidFill>
                  <a:srgbClr val="FF0000"/>
                </a:solidFill>
              </a:rPr>
              <a:t>Enfeksiyon riski devam ediyor !</a:t>
            </a:r>
            <a:endParaRPr lang="tr-T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2488" y="695325"/>
            <a:ext cx="7439025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5220072" y="6021288"/>
            <a:ext cx="3528392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r-TR" sz="1600" b="1" dirty="0" smtClean="0">
                <a:solidFill>
                  <a:srgbClr val="FF0000"/>
                </a:solidFill>
              </a:rPr>
              <a:t>TÜRKİYE’DE VEREM SAVAŞI</a:t>
            </a:r>
          </a:p>
          <a:p>
            <a:r>
              <a:rPr lang="tr-TR" sz="1600" b="1" dirty="0" smtClean="0">
                <a:solidFill>
                  <a:srgbClr val="FF0000"/>
                </a:solidFill>
              </a:rPr>
              <a:t>2011 RAPORU</a:t>
            </a:r>
            <a:endParaRPr lang="tr-TR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395288" y="260350"/>
            <a:ext cx="8208962" cy="460375"/>
          </a:xfrm>
          <a:prstGeom prst="rect">
            <a:avLst/>
          </a:prstGeom>
          <a:noFill/>
          <a:ln w="936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tr-TR" sz="2400" b="1">
                <a:solidFill>
                  <a:srgbClr val="800000"/>
                </a:solidFill>
              </a:rPr>
              <a:t>2007 yılı hastalarının yaş gruplarına göre olgu hızları</a:t>
            </a:r>
          </a:p>
        </p:txBody>
      </p:sp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250825" y="908050"/>
          <a:ext cx="4249738" cy="2312988"/>
        </p:xfrm>
        <a:graphic>
          <a:graphicData uri="http://schemas.openxmlformats.org/presentationml/2006/ole">
            <p:oleObj spid="_x0000_s781314" r:id="rId4" imgW="4905375" imgH="2809875" progId="Excel.Sheet.8">
              <p:embed/>
            </p:oleObj>
          </a:graphicData>
        </a:graphic>
      </p:graphicFrame>
      <p:graphicFrame>
        <p:nvGraphicFramePr>
          <p:cNvPr id="13315" name="Object 3"/>
          <p:cNvGraphicFramePr>
            <a:graphicFrameLocks noChangeAspect="1"/>
          </p:cNvGraphicFramePr>
          <p:nvPr/>
        </p:nvGraphicFramePr>
        <p:xfrm>
          <a:off x="4572000" y="908050"/>
          <a:ext cx="4248150" cy="2305050"/>
        </p:xfrm>
        <a:graphic>
          <a:graphicData uri="http://schemas.openxmlformats.org/presentationml/2006/ole">
            <p:oleObj spid="_x0000_s781315" r:id="rId5" imgW="4905375" imgH="2809875" progId="Excel.Sheet.8">
              <p:embed/>
            </p:oleObj>
          </a:graphicData>
        </a:graphic>
      </p:graphicFrame>
      <p:graphicFrame>
        <p:nvGraphicFramePr>
          <p:cNvPr id="13316" name="Object 4"/>
          <p:cNvGraphicFramePr>
            <a:graphicFrameLocks noChangeAspect="1"/>
          </p:cNvGraphicFramePr>
          <p:nvPr/>
        </p:nvGraphicFramePr>
        <p:xfrm>
          <a:off x="250825" y="3500438"/>
          <a:ext cx="4249738" cy="2433637"/>
        </p:xfrm>
        <a:graphic>
          <a:graphicData uri="http://schemas.openxmlformats.org/presentationml/2006/ole">
            <p:oleObj spid="_x0000_s781316" r:id="rId6" imgW="4905375" imgH="2809875" progId="Excel.Sheet.8">
              <p:embed/>
            </p:oleObj>
          </a:graphicData>
        </a:graphic>
      </p:graphicFrame>
      <p:graphicFrame>
        <p:nvGraphicFramePr>
          <p:cNvPr id="13317" name="Object 5"/>
          <p:cNvGraphicFramePr>
            <a:graphicFrameLocks noChangeAspect="1"/>
          </p:cNvGraphicFramePr>
          <p:nvPr/>
        </p:nvGraphicFramePr>
        <p:xfrm>
          <a:off x="4572000" y="3514725"/>
          <a:ext cx="4248150" cy="2425700"/>
        </p:xfrm>
        <a:graphic>
          <a:graphicData uri="http://schemas.openxmlformats.org/presentationml/2006/ole">
            <p:oleObj spid="_x0000_s781317" r:id="rId7" imgW="4905375" imgH="2800350" progId="Excel.Sheet.8">
              <p:embed/>
            </p:oleObj>
          </a:graphicData>
        </a:graphic>
      </p:graphicFrame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1331913" y="3141663"/>
            <a:ext cx="1944687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112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tr-TR">
                <a:solidFill>
                  <a:srgbClr val="000000"/>
                </a:solidFill>
              </a:rPr>
              <a:t>Türkiye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5867400" y="3141663"/>
            <a:ext cx="1944688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112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tr-TR">
                <a:solidFill>
                  <a:srgbClr val="000000"/>
                </a:solidFill>
              </a:rPr>
              <a:t>İstanbul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1331913" y="5868988"/>
            <a:ext cx="1944687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112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tr-TR">
                <a:solidFill>
                  <a:srgbClr val="000000"/>
                </a:solidFill>
              </a:rPr>
              <a:t>İzmir</a:t>
            </a: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5795963" y="5868988"/>
            <a:ext cx="1944687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112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tr-TR">
                <a:solidFill>
                  <a:srgbClr val="000000"/>
                </a:solidFill>
              </a:rPr>
              <a:t>Ankara</a:t>
            </a:r>
          </a:p>
        </p:txBody>
      </p:sp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08850" y="5949950"/>
            <a:ext cx="1800225" cy="8429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7" name="Object 1"/>
          <p:cNvGraphicFramePr>
            <a:graphicFrameLocks noChangeAspect="1"/>
          </p:cNvGraphicFramePr>
          <p:nvPr/>
        </p:nvGraphicFramePr>
        <p:xfrm>
          <a:off x="0" y="1436688"/>
          <a:ext cx="9144000" cy="4872037"/>
        </p:xfrm>
        <a:graphic>
          <a:graphicData uri="http://schemas.openxmlformats.org/presentationml/2006/ole">
            <p:oleObj spid="_x0000_s860162" r:id="rId4" imgW="7525800" imgH="4001058" progId="PBrush">
              <p:embed/>
            </p:oleObj>
          </a:graphicData>
        </a:graphic>
      </p:graphicFrame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98438"/>
            <a:ext cx="8218488" cy="11430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tr-TR" sz="2800"/>
              <a:t>Verem savaşı dispanserlerine 2007 yılında kayıt edilen yeni olgularda illere göre olgu hızı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526088"/>
            <a:ext cx="2843213" cy="1331912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955675" y="1200150"/>
            <a:ext cx="180975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tr-TR">
                <a:solidFill>
                  <a:srgbClr val="000000"/>
                </a:solidFill>
              </a:rPr>
              <a:t/>
            </a:r>
            <a:br>
              <a:rPr lang="tr-TR">
                <a:solidFill>
                  <a:srgbClr val="000000"/>
                </a:solidFill>
              </a:rPr>
            </a:br>
            <a:endParaRPr lang="tr-TR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8" name="Object 2"/>
          <p:cNvGraphicFramePr>
            <a:graphicFrameLocks noChangeAspect="1"/>
          </p:cNvGraphicFramePr>
          <p:nvPr/>
        </p:nvGraphicFramePr>
        <p:xfrm>
          <a:off x="0" y="0"/>
          <a:ext cx="6440535" cy="4836716"/>
        </p:xfrm>
        <a:graphic>
          <a:graphicData uri="http://schemas.openxmlformats.org/presentationml/2006/ole">
            <p:oleObj spid="_x0000_s861186" name="Resim Belgesi" r:id="rId3" imgW="5734080" imgH="4305240" progId="Imaging.Document">
              <p:embed/>
            </p:oleObj>
          </a:graphicData>
        </a:graphic>
      </p:graphicFrame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827584" y="6021288"/>
            <a:ext cx="2520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3600" b="1" dirty="0">
                <a:solidFill>
                  <a:schemeClr val="tx2"/>
                </a:solidFill>
              </a:rPr>
              <a:t>İSTANBUL</a:t>
            </a: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3491880" y="5445224"/>
            <a:ext cx="2561920" cy="10772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tr-TR" sz="1600" b="1" dirty="0"/>
              <a:t>Nüfus artışı, Göç</a:t>
            </a:r>
          </a:p>
          <a:p>
            <a:r>
              <a:rPr lang="tr-TR" sz="1600" b="1" dirty="0"/>
              <a:t>Yoksulluk,eşitsizlik</a:t>
            </a:r>
          </a:p>
          <a:p>
            <a:r>
              <a:rPr lang="tr-TR" sz="1600" b="1" dirty="0"/>
              <a:t>Kötü altyapı</a:t>
            </a:r>
          </a:p>
          <a:p>
            <a:r>
              <a:rPr lang="tr-TR" sz="1600" b="1" dirty="0"/>
              <a:t>Marjinal yaşam biçimleri</a:t>
            </a:r>
          </a:p>
        </p:txBody>
      </p:sp>
      <p:sp>
        <p:nvSpPr>
          <p:cNvPr id="5" name="4 Metin kutusu"/>
          <p:cNvSpPr txBox="1"/>
          <p:nvPr/>
        </p:nvSpPr>
        <p:spPr>
          <a:xfrm>
            <a:off x="6561242" y="908720"/>
            <a:ext cx="2582758" cy="28623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TB </a:t>
            </a:r>
            <a:r>
              <a:rPr lang="tr-TR" b="1" dirty="0" err="1" smtClean="0">
                <a:solidFill>
                  <a:srgbClr val="FF0000"/>
                </a:solidFill>
              </a:rPr>
              <a:t>İnsidansı</a:t>
            </a:r>
            <a:endParaRPr lang="tr-TR" b="1" dirty="0" smtClean="0">
              <a:solidFill>
                <a:srgbClr val="FF0000"/>
              </a:solidFill>
            </a:endParaRPr>
          </a:p>
          <a:p>
            <a:endParaRPr lang="tr-TR" dirty="0" smtClean="0"/>
          </a:p>
          <a:p>
            <a:r>
              <a:rPr lang="tr-TR" b="1" dirty="0" smtClean="0">
                <a:solidFill>
                  <a:srgbClr val="0070C0"/>
                </a:solidFill>
              </a:rPr>
              <a:t>Türkiye:   24/100.000</a:t>
            </a:r>
          </a:p>
          <a:p>
            <a:r>
              <a:rPr lang="tr-TR" b="1" dirty="0" smtClean="0">
                <a:solidFill>
                  <a:srgbClr val="FF0000"/>
                </a:solidFill>
              </a:rPr>
              <a:t>İstanbul: 38.45</a:t>
            </a:r>
          </a:p>
          <a:p>
            <a:endParaRPr lang="tr-TR" dirty="0" smtClean="0"/>
          </a:p>
          <a:p>
            <a:r>
              <a:rPr lang="tr-TR" b="1" dirty="0" smtClean="0">
                <a:solidFill>
                  <a:srgbClr val="FF0000"/>
                </a:solidFill>
              </a:rPr>
              <a:t>Beyoğlu: 68.5/100.000</a:t>
            </a:r>
          </a:p>
          <a:p>
            <a:r>
              <a:rPr lang="tr-TR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GOP      :58.2 /100.000</a:t>
            </a:r>
          </a:p>
          <a:p>
            <a:r>
              <a:rPr lang="tr-TR" b="1" dirty="0" smtClean="0">
                <a:solidFill>
                  <a:srgbClr val="7030A0"/>
                </a:solidFill>
              </a:rPr>
              <a:t>Z.Burnu: 52.5/100.000</a:t>
            </a:r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6" name="5 Patlama 1"/>
          <p:cNvSpPr/>
          <p:nvPr/>
        </p:nvSpPr>
        <p:spPr>
          <a:xfrm>
            <a:off x="1763688" y="2564904"/>
            <a:ext cx="288032" cy="338336"/>
          </a:xfrm>
          <a:prstGeom prst="irregularSeal1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6 Patlama 1"/>
          <p:cNvSpPr/>
          <p:nvPr/>
        </p:nvSpPr>
        <p:spPr>
          <a:xfrm>
            <a:off x="1691680" y="1700808"/>
            <a:ext cx="288032" cy="338336"/>
          </a:xfrm>
          <a:prstGeom prst="irregularSeal1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7 Patlama 1"/>
          <p:cNvSpPr/>
          <p:nvPr/>
        </p:nvSpPr>
        <p:spPr>
          <a:xfrm>
            <a:off x="1259632" y="2132856"/>
            <a:ext cx="288032" cy="338336"/>
          </a:xfrm>
          <a:prstGeom prst="irregularSeal1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9" name="8 Patlama 1"/>
          <p:cNvSpPr/>
          <p:nvPr/>
        </p:nvSpPr>
        <p:spPr>
          <a:xfrm>
            <a:off x="1619672" y="2060848"/>
            <a:ext cx="288032" cy="338336"/>
          </a:xfrm>
          <a:prstGeom prst="irregularSeal1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9 Patlama 1"/>
          <p:cNvSpPr/>
          <p:nvPr/>
        </p:nvSpPr>
        <p:spPr>
          <a:xfrm>
            <a:off x="2195736" y="2132856"/>
            <a:ext cx="288032" cy="338336"/>
          </a:xfrm>
          <a:prstGeom prst="irregularSeal1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10 Patlama 1"/>
          <p:cNvSpPr/>
          <p:nvPr/>
        </p:nvSpPr>
        <p:spPr>
          <a:xfrm>
            <a:off x="1979712" y="2348880"/>
            <a:ext cx="288032" cy="338336"/>
          </a:xfrm>
          <a:prstGeom prst="irregularSeal1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11 Patlama 1"/>
          <p:cNvSpPr/>
          <p:nvPr/>
        </p:nvSpPr>
        <p:spPr>
          <a:xfrm>
            <a:off x="1403648" y="1772816"/>
            <a:ext cx="288032" cy="338336"/>
          </a:xfrm>
          <a:prstGeom prst="irregularSeal1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539552" y="188640"/>
            <a:ext cx="2795573" cy="46166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400" b="1" dirty="0" smtClean="0">
                <a:solidFill>
                  <a:srgbClr val="FF3300"/>
                </a:solidFill>
              </a:rPr>
              <a:t>TANI SORUNLARI</a:t>
            </a:r>
            <a:endParaRPr lang="tr-TR" sz="2400" b="1" dirty="0">
              <a:solidFill>
                <a:srgbClr val="FF3300"/>
              </a:solidFill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67544" y="692696"/>
            <a:ext cx="6394507" cy="1200329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400" b="1" dirty="0"/>
              <a:t>Değişik kentlerde </a:t>
            </a:r>
            <a:r>
              <a:rPr lang="tr-TR" sz="2400" b="1" dirty="0" smtClean="0"/>
              <a:t> Akciğer TB Olgularında </a:t>
            </a:r>
          </a:p>
          <a:p>
            <a:r>
              <a:rPr lang="tr-TR" sz="2400" b="1" dirty="0" smtClean="0"/>
              <a:t>Yayma (+) Oranı (2008  </a:t>
            </a:r>
            <a:r>
              <a:rPr lang="tr-TR" sz="2400" b="1" dirty="0"/>
              <a:t>Olguları); </a:t>
            </a:r>
          </a:p>
          <a:p>
            <a:r>
              <a:rPr lang="tr-TR" sz="2400" b="1" dirty="0">
                <a:solidFill>
                  <a:srgbClr val="FF3300"/>
                </a:solidFill>
              </a:rPr>
              <a:t>Türkiye Ortalaması:  %  </a:t>
            </a:r>
            <a:r>
              <a:rPr lang="tr-TR" sz="2400" b="1" dirty="0" smtClean="0">
                <a:solidFill>
                  <a:srgbClr val="FF3300"/>
                </a:solidFill>
              </a:rPr>
              <a:t>62.0</a:t>
            </a:r>
            <a:endParaRPr lang="tr-TR" sz="2400" b="1" dirty="0">
              <a:solidFill>
                <a:srgbClr val="FF3300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716463" y="1916113"/>
            <a:ext cx="2531462" cy="4708981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000" b="1" u="sng" dirty="0">
                <a:solidFill>
                  <a:schemeClr val="accent2"/>
                </a:solidFill>
              </a:rPr>
              <a:t>Ankara:    </a:t>
            </a:r>
            <a:r>
              <a:rPr lang="tr-TR" sz="2000" b="1" u="sng" dirty="0" smtClean="0">
                <a:solidFill>
                  <a:schemeClr val="accent2"/>
                </a:solidFill>
              </a:rPr>
              <a:t>  % 56.5</a:t>
            </a:r>
            <a:endParaRPr lang="tr-TR" sz="2000" b="1" u="sng" dirty="0">
              <a:solidFill>
                <a:schemeClr val="accent2"/>
              </a:solidFill>
            </a:endParaRPr>
          </a:p>
          <a:p>
            <a:endParaRPr lang="tr-TR" sz="2000" b="1" dirty="0">
              <a:solidFill>
                <a:schemeClr val="accent2"/>
              </a:solidFill>
            </a:endParaRPr>
          </a:p>
          <a:p>
            <a:r>
              <a:rPr lang="tr-TR" sz="2000" b="1" dirty="0">
                <a:solidFill>
                  <a:schemeClr val="accent2"/>
                </a:solidFill>
              </a:rPr>
              <a:t>İstanbul:  </a:t>
            </a:r>
            <a:r>
              <a:rPr lang="tr-TR" sz="2000" b="1" dirty="0" smtClean="0">
                <a:solidFill>
                  <a:schemeClr val="accent2"/>
                </a:solidFill>
              </a:rPr>
              <a:t>  % 59.9</a:t>
            </a:r>
            <a:endParaRPr lang="tr-TR" sz="2000" b="1" dirty="0">
              <a:solidFill>
                <a:schemeClr val="accent2"/>
              </a:solidFill>
            </a:endParaRPr>
          </a:p>
          <a:p>
            <a:endParaRPr lang="tr-TR" sz="2000" b="1" dirty="0">
              <a:solidFill>
                <a:schemeClr val="accent2"/>
              </a:solidFill>
            </a:endParaRPr>
          </a:p>
          <a:p>
            <a:r>
              <a:rPr lang="tr-TR" sz="2000" b="1" dirty="0">
                <a:solidFill>
                  <a:schemeClr val="accent2"/>
                </a:solidFill>
              </a:rPr>
              <a:t>İzmir:        </a:t>
            </a:r>
            <a:r>
              <a:rPr lang="tr-TR" sz="2000" b="1" dirty="0" smtClean="0">
                <a:solidFill>
                  <a:schemeClr val="accent2"/>
                </a:solidFill>
              </a:rPr>
              <a:t>  % 68.0</a:t>
            </a:r>
            <a:endParaRPr lang="tr-TR" sz="2000" b="1" dirty="0">
              <a:solidFill>
                <a:schemeClr val="accent2"/>
              </a:solidFill>
            </a:endParaRPr>
          </a:p>
          <a:p>
            <a:endParaRPr lang="tr-TR" sz="2000" b="1" dirty="0">
              <a:solidFill>
                <a:schemeClr val="accent2"/>
              </a:solidFill>
            </a:endParaRPr>
          </a:p>
          <a:p>
            <a:r>
              <a:rPr lang="tr-TR" sz="2000" b="1" dirty="0">
                <a:solidFill>
                  <a:schemeClr val="accent2"/>
                </a:solidFill>
              </a:rPr>
              <a:t>Adana:     </a:t>
            </a:r>
            <a:r>
              <a:rPr lang="tr-TR" sz="2000" b="1" dirty="0" smtClean="0">
                <a:solidFill>
                  <a:schemeClr val="accent2"/>
                </a:solidFill>
              </a:rPr>
              <a:t>   % 63.1</a:t>
            </a:r>
            <a:endParaRPr lang="tr-TR" sz="2000" b="1" dirty="0">
              <a:solidFill>
                <a:schemeClr val="accent2"/>
              </a:solidFill>
            </a:endParaRPr>
          </a:p>
          <a:p>
            <a:endParaRPr lang="tr-TR" sz="2000" b="1" dirty="0">
              <a:solidFill>
                <a:schemeClr val="accent2"/>
              </a:solidFill>
            </a:endParaRPr>
          </a:p>
          <a:p>
            <a:r>
              <a:rPr lang="tr-TR" sz="2000" b="1" dirty="0">
                <a:solidFill>
                  <a:schemeClr val="accent2"/>
                </a:solidFill>
              </a:rPr>
              <a:t>Bursa:     </a:t>
            </a:r>
            <a:r>
              <a:rPr lang="tr-TR" sz="2000" b="1" dirty="0" smtClean="0">
                <a:solidFill>
                  <a:schemeClr val="accent2"/>
                </a:solidFill>
              </a:rPr>
              <a:t>    % 67.4</a:t>
            </a:r>
            <a:endParaRPr lang="tr-TR" sz="2000" b="1" dirty="0">
              <a:solidFill>
                <a:schemeClr val="accent2"/>
              </a:solidFill>
            </a:endParaRPr>
          </a:p>
          <a:p>
            <a:endParaRPr lang="tr-TR" sz="2000" b="1" dirty="0">
              <a:solidFill>
                <a:schemeClr val="accent2"/>
              </a:solidFill>
            </a:endParaRPr>
          </a:p>
          <a:p>
            <a:r>
              <a:rPr lang="tr-TR" sz="2000" b="1" dirty="0">
                <a:solidFill>
                  <a:schemeClr val="accent2"/>
                </a:solidFill>
              </a:rPr>
              <a:t>Kocaeli:    </a:t>
            </a:r>
            <a:r>
              <a:rPr lang="tr-TR" sz="2000" b="1" dirty="0" smtClean="0">
                <a:solidFill>
                  <a:schemeClr val="accent2"/>
                </a:solidFill>
              </a:rPr>
              <a:t>   % 66.8</a:t>
            </a:r>
            <a:endParaRPr lang="tr-TR" sz="2000" b="1" dirty="0">
              <a:solidFill>
                <a:schemeClr val="accent2"/>
              </a:solidFill>
            </a:endParaRPr>
          </a:p>
          <a:p>
            <a:endParaRPr lang="tr-TR" sz="2000" b="1" dirty="0">
              <a:solidFill>
                <a:schemeClr val="accent2"/>
              </a:solidFill>
            </a:endParaRPr>
          </a:p>
          <a:p>
            <a:r>
              <a:rPr lang="tr-TR" sz="2000" b="1" dirty="0">
                <a:solidFill>
                  <a:schemeClr val="accent2">
                    <a:lumMod val="75000"/>
                  </a:schemeClr>
                </a:solidFill>
              </a:rPr>
              <a:t>Samsun</a:t>
            </a:r>
            <a:r>
              <a:rPr lang="tr-TR" sz="2000" b="1" dirty="0" smtClean="0">
                <a:solidFill>
                  <a:schemeClr val="accent2">
                    <a:lumMod val="75000"/>
                  </a:schemeClr>
                </a:solidFill>
              </a:rPr>
              <a:t>.      % 67.9</a:t>
            </a:r>
            <a:endParaRPr lang="tr-TR" sz="20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tr-TR" sz="2000" b="1" dirty="0">
              <a:solidFill>
                <a:schemeClr val="accent2"/>
              </a:solidFill>
            </a:endParaRPr>
          </a:p>
          <a:p>
            <a:r>
              <a:rPr lang="tr-TR" sz="2000" b="1" dirty="0">
                <a:solidFill>
                  <a:schemeClr val="accent2"/>
                </a:solidFill>
              </a:rPr>
              <a:t>Diyarbakır</a:t>
            </a:r>
            <a:r>
              <a:rPr lang="tr-TR" sz="2000" b="1" dirty="0" smtClean="0">
                <a:solidFill>
                  <a:schemeClr val="accent2"/>
                </a:solidFill>
              </a:rPr>
              <a:t>:   % 56.8</a:t>
            </a:r>
            <a:endParaRPr lang="tr-TR" sz="2000" b="1" dirty="0">
              <a:solidFill>
                <a:schemeClr val="accent2"/>
              </a:solidFill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611560" y="2852936"/>
            <a:ext cx="2911374" cy="34778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00"/>
                </a:solidFill>
              </a:rPr>
              <a:t>Urfa                    %29.8</a:t>
            </a:r>
          </a:p>
          <a:p>
            <a:endParaRPr lang="tr-TR" sz="2000" b="1" dirty="0" smtClean="0">
              <a:solidFill>
                <a:srgbClr val="FF0000"/>
              </a:solidFill>
            </a:endParaRPr>
          </a:p>
          <a:p>
            <a:r>
              <a:rPr lang="tr-TR" sz="2000" b="1" dirty="0" smtClean="0">
                <a:solidFill>
                  <a:srgbClr val="FF0000"/>
                </a:solidFill>
              </a:rPr>
              <a:t>Çorum                %36.5</a:t>
            </a:r>
          </a:p>
          <a:p>
            <a:endParaRPr lang="tr-TR" sz="2000" b="1" dirty="0" smtClean="0">
              <a:solidFill>
                <a:srgbClr val="FF0000"/>
              </a:solidFill>
            </a:endParaRPr>
          </a:p>
          <a:p>
            <a:r>
              <a:rPr lang="tr-TR" sz="2000" b="1" dirty="0" smtClean="0">
                <a:solidFill>
                  <a:srgbClr val="FF0000"/>
                </a:solidFill>
              </a:rPr>
              <a:t>Nevşehir            % 41.1</a:t>
            </a:r>
          </a:p>
          <a:p>
            <a:endParaRPr lang="tr-TR" sz="2000" b="1" dirty="0" smtClean="0">
              <a:solidFill>
                <a:srgbClr val="FF0000"/>
              </a:solidFill>
            </a:endParaRPr>
          </a:p>
          <a:p>
            <a:r>
              <a:rPr lang="tr-TR" sz="2000" b="1" dirty="0" smtClean="0">
                <a:solidFill>
                  <a:srgbClr val="FF0000"/>
                </a:solidFill>
              </a:rPr>
              <a:t>Tekirdağ             %45.4</a:t>
            </a:r>
          </a:p>
          <a:p>
            <a:endParaRPr lang="tr-TR" sz="2000" b="1" dirty="0" smtClean="0">
              <a:solidFill>
                <a:srgbClr val="FF0000"/>
              </a:solidFill>
            </a:endParaRPr>
          </a:p>
          <a:p>
            <a:r>
              <a:rPr lang="tr-TR" sz="2000" b="1" dirty="0" smtClean="0">
                <a:solidFill>
                  <a:srgbClr val="FF0000"/>
                </a:solidFill>
              </a:rPr>
              <a:t>Muş                    % 45.6</a:t>
            </a:r>
          </a:p>
          <a:p>
            <a:endParaRPr lang="tr-TR" sz="2000" b="1" dirty="0" smtClean="0">
              <a:solidFill>
                <a:srgbClr val="FF0000"/>
              </a:solidFill>
            </a:endParaRPr>
          </a:p>
          <a:p>
            <a:r>
              <a:rPr lang="tr-TR" sz="2000" b="1" dirty="0" smtClean="0">
                <a:solidFill>
                  <a:srgbClr val="FF0000"/>
                </a:solidFill>
              </a:rPr>
              <a:t>Sinop                 % 46.1</a:t>
            </a:r>
            <a:endParaRPr lang="tr-TR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Metin kutusu 2"/>
          <p:cNvSpPr txBox="1">
            <a:spLocks noChangeArrowheads="1"/>
          </p:cNvSpPr>
          <p:nvPr/>
        </p:nvSpPr>
        <p:spPr bwMode="auto">
          <a:xfrm>
            <a:off x="2484438" y="6308725"/>
            <a:ext cx="14112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/>
              <a:t>Haziran 2011</a:t>
            </a:r>
          </a:p>
        </p:txBody>
      </p:sp>
      <p:pic>
        <p:nvPicPr>
          <p:cNvPr id="173059" name="Picture 2" descr="K:\DCIM\113NIKON\DSCN6736.JPG"/>
          <p:cNvPicPr>
            <a:picLocks noChangeAspect="1" noChangeArrowheads="1"/>
          </p:cNvPicPr>
          <p:nvPr/>
        </p:nvPicPr>
        <p:blipFill>
          <a:blip r:embed="rId2" cstate="print"/>
          <a:srcRect l="516" t="18634" r="516" b="17255"/>
          <a:stretch>
            <a:fillRect/>
          </a:stretch>
        </p:blipFill>
        <p:spPr bwMode="auto">
          <a:xfrm>
            <a:off x="179388" y="0"/>
            <a:ext cx="6902450" cy="334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60" name="Picture 2" descr="K:\DCIM\113NIKON\DSCN6737.JPG"/>
          <p:cNvPicPr>
            <a:picLocks noChangeAspect="1" noChangeArrowheads="1"/>
          </p:cNvPicPr>
          <p:nvPr/>
        </p:nvPicPr>
        <p:blipFill>
          <a:blip r:embed="rId3" cstate="print"/>
          <a:srcRect l="2580" t="690" r="3098" b="3452"/>
          <a:stretch>
            <a:fillRect/>
          </a:stretch>
        </p:blipFill>
        <p:spPr bwMode="auto">
          <a:xfrm>
            <a:off x="4435475" y="3276600"/>
            <a:ext cx="470852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Dikdörtgen"/>
          <p:cNvSpPr/>
          <p:nvPr/>
        </p:nvSpPr>
        <p:spPr>
          <a:xfrm>
            <a:off x="0" y="407707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tr-TR" b="1" dirty="0" err="1" smtClean="0">
                <a:solidFill>
                  <a:srgbClr val="FF0000"/>
                </a:solidFill>
              </a:rPr>
              <a:t>Bronkoskopi</a:t>
            </a:r>
            <a:r>
              <a:rPr lang="tr-TR" b="1" dirty="0" smtClean="0">
                <a:solidFill>
                  <a:srgbClr val="FF0000"/>
                </a:solidFill>
              </a:rPr>
              <a:t>:</a:t>
            </a:r>
          </a:p>
          <a:p>
            <a:pPr>
              <a:defRPr/>
            </a:pPr>
            <a:r>
              <a:rPr lang="tr-TR" b="1" dirty="0" smtClean="0"/>
              <a:t>Lezyon Yok:   Lavaj (-) İğne </a:t>
            </a:r>
            <a:r>
              <a:rPr lang="tr-TR" b="1" dirty="0" err="1" smtClean="0"/>
              <a:t>Asp</a:t>
            </a:r>
            <a:r>
              <a:rPr lang="tr-TR" b="1" dirty="0" smtClean="0"/>
              <a:t> (-)</a:t>
            </a:r>
          </a:p>
          <a:p>
            <a:pPr>
              <a:defRPr/>
            </a:pPr>
            <a:endParaRPr lang="tr-TR" b="1" dirty="0" smtClean="0"/>
          </a:p>
          <a:p>
            <a:pPr>
              <a:defRPr/>
            </a:pPr>
            <a:r>
              <a:rPr lang="tr-TR" b="1" dirty="0" err="1" smtClean="0">
                <a:solidFill>
                  <a:srgbClr val="FF0000"/>
                </a:solidFill>
              </a:rPr>
              <a:t>Bronkoskopi</a:t>
            </a:r>
            <a:r>
              <a:rPr lang="tr-TR" b="1" dirty="0" smtClean="0">
                <a:solidFill>
                  <a:srgbClr val="FF0000"/>
                </a:solidFill>
              </a:rPr>
              <a:t>:  </a:t>
            </a:r>
            <a:r>
              <a:rPr lang="tr-TR" b="1" dirty="0" smtClean="0"/>
              <a:t>ARB (-)    Sitoloji (-)</a:t>
            </a:r>
            <a:endParaRPr lang="tr-T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2975" y="957263"/>
            <a:ext cx="7258050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2"/>
          <p:cNvSpPr txBox="1">
            <a:spLocks noChangeArrowheads="1"/>
          </p:cNvSpPr>
          <p:nvPr/>
        </p:nvSpPr>
        <p:spPr bwMode="auto">
          <a:xfrm>
            <a:off x="611188" y="933450"/>
            <a:ext cx="6915150" cy="8318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400" b="1" dirty="0"/>
              <a:t>Değişik kentlerde Kür </a:t>
            </a:r>
            <a:r>
              <a:rPr lang="tr-TR" sz="2400" b="1" dirty="0" smtClean="0"/>
              <a:t>oranları(2008  </a:t>
            </a:r>
            <a:r>
              <a:rPr lang="tr-TR" sz="2400" b="1" dirty="0"/>
              <a:t>Olguları); </a:t>
            </a:r>
          </a:p>
          <a:p>
            <a:r>
              <a:rPr lang="tr-TR" sz="2400" b="1" dirty="0">
                <a:solidFill>
                  <a:srgbClr val="FF3300"/>
                </a:solidFill>
              </a:rPr>
              <a:t>Türkiye Ortalaması:  %  </a:t>
            </a:r>
            <a:r>
              <a:rPr lang="tr-TR" sz="2400" b="1" dirty="0" smtClean="0">
                <a:solidFill>
                  <a:srgbClr val="FF3300"/>
                </a:solidFill>
              </a:rPr>
              <a:t>57.2</a:t>
            </a:r>
            <a:endParaRPr lang="tr-TR" sz="2400" b="1" dirty="0">
              <a:solidFill>
                <a:srgbClr val="FF3300"/>
              </a:solidFill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684213" y="1989138"/>
            <a:ext cx="2220480" cy="34778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tr-TR" sz="2000" b="1" dirty="0">
              <a:solidFill>
                <a:schemeClr val="accent2"/>
              </a:solidFill>
            </a:endParaRPr>
          </a:p>
          <a:p>
            <a:endParaRPr lang="tr-TR" sz="2000" b="1" dirty="0">
              <a:solidFill>
                <a:schemeClr val="accent2"/>
              </a:solidFill>
            </a:endParaRPr>
          </a:p>
          <a:p>
            <a:r>
              <a:rPr lang="tr-TR" sz="2000" b="1" dirty="0">
                <a:solidFill>
                  <a:schemeClr val="accent2"/>
                </a:solidFill>
              </a:rPr>
              <a:t>Erzincan :  % 0</a:t>
            </a:r>
          </a:p>
          <a:p>
            <a:endParaRPr lang="tr-TR" sz="2000" b="1" dirty="0">
              <a:solidFill>
                <a:schemeClr val="accent2"/>
              </a:solidFill>
            </a:endParaRPr>
          </a:p>
          <a:p>
            <a:r>
              <a:rPr lang="tr-TR" sz="2000" b="1" dirty="0">
                <a:solidFill>
                  <a:schemeClr val="accent2"/>
                </a:solidFill>
              </a:rPr>
              <a:t>Elazığ:       % </a:t>
            </a:r>
            <a:r>
              <a:rPr lang="tr-TR" sz="2000" b="1" dirty="0" smtClean="0">
                <a:solidFill>
                  <a:schemeClr val="accent2"/>
                </a:solidFill>
              </a:rPr>
              <a:t>0</a:t>
            </a:r>
            <a:endParaRPr lang="tr-TR" sz="2000" b="1" dirty="0">
              <a:solidFill>
                <a:schemeClr val="accent2"/>
              </a:solidFill>
            </a:endParaRPr>
          </a:p>
          <a:p>
            <a:endParaRPr lang="tr-TR" sz="2000" b="1" dirty="0">
              <a:solidFill>
                <a:schemeClr val="accent2"/>
              </a:solidFill>
            </a:endParaRPr>
          </a:p>
          <a:p>
            <a:r>
              <a:rPr lang="tr-TR" sz="2000" b="1" dirty="0" smtClean="0">
                <a:solidFill>
                  <a:schemeClr val="accent2"/>
                </a:solidFill>
              </a:rPr>
              <a:t>Uşak           %7.4</a:t>
            </a:r>
            <a:endParaRPr lang="tr-TR" sz="2000" b="1" dirty="0">
              <a:solidFill>
                <a:schemeClr val="accent2"/>
              </a:solidFill>
            </a:endParaRPr>
          </a:p>
          <a:p>
            <a:endParaRPr lang="tr-TR" sz="2000" b="1" dirty="0" smtClean="0">
              <a:solidFill>
                <a:schemeClr val="accent2"/>
              </a:solidFill>
            </a:endParaRPr>
          </a:p>
          <a:p>
            <a:r>
              <a:rPr lang="tr-TR" sz="2000" b="1" dirty="0" smtClean="0">
                <a:solidFill>
                  <a:schemeClr val="accent2"/>
                </a:solidFill>
              </a:rPr>
              <a:t>Adıyaman</a:t>
            </a:r>
            <a:r>
              <a:rPr lang="tr-TR" sz="2000" b="1" dirty="0">
                <a:solidFill>
                  <a:schemeClr val="accent2"/>
                </a:solidFill>
              </a:rPr>
              <a:t>: % </a:t>
            </a:r>
            <a:r>
              <a:rPr lang="tr-TR" sz="2000" b="1" dirty="0" smtClean="0">
                <a:solidFill>
                  <a:schemeClr val="accent2"/>
                </a:solidFill>
              </a:rPr>
              <a:t>2.7</a:t>
            </a:r>
            <a:endParaRPr lang="tr-TR" sz="2000" b="1" dirty="0">
              <a:solidFill>
                <a:schemeClr val="accent2"/>
              </a:solidFill>
            </a:endParaRPr>
          </a:p>
          <a:p>
            <a:endParaRPr lang="tr-TR" sz="2000" b="1" dirty="0">
              <a:solidFill>
                <a:schemeClr val="accent2"/>
              </a:solidFill>
            </a:endParaRPr>
          </a:p>
          <a:p>
            <a:r>
              <a:rPr lang="tr-TR" sz="2000" b="1" dirty="0" smtClean="0">
                <a:solidFill>
                  <a:schemeClr val="accent2"/>
                </a:solidFill>
              </a:rPr>
              <a:t>Sakarya % 25.2</a:t>
            </a:r>
            <a:endParaRPr lang="tr-TR" sz="2000" b="1" dirty="0">
              <a:solidFill>
                <a:schemeClr val="accent2"/>
              </a:solidFill>
            </a:endParaRPr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4716463" y="1916113"/>
            <a:ext cx="2510624" cy="4770537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000" b="1" dirty="0">
                <a:solidFill>
                  <a:schemeClr val="accent2"/>
                </a:solidFill>
              </a:rPr>
              <a:t>Ankara:    % </a:t>
            </a:r>
            <a:r>
              <a:rPr lang="tr-TR" sz="2000" b="1" dirty="0" smtClean="0">
                <a:solidFill>
                  <a:schemeClr val="accent2"/>
                </a:solidFill>
              </a:rPr>
              <a:t>79.0</a:t>
            </a:r>
            <a:endParaRPr lang="tr-TR" sz="2000" b="1" dirty="0">
              <a:solidFill>
                <a:schemeClr val="accent2"/>
              </a:solidFill>
            </a:endParaRPr>
          </a:p>
          <a:p>
            <a:endParaRPr lang="tr-TR" sz="2000" b="1" dirty="0">
              <a:solidFill>
                <a:schemeClr val="accent2"/>
              </a:solidFill>
            </a:endParaRPr>
          </a:p>
          <a:p>
            <a:r>
              <a:rPr lang="tr-TR" sz="2000" b="1" dirty="0">
                <a:solidFill>
                  <a:schemeClr val="accent2"/>
                </a:solidFill>
              </a:rPr>
              <a:t>İstanbul:  % </a:t>
            </a:r>
            <a:r>
              <a:rPr lang="tr-TR" sz="2000" b="1" dirty="0" smtClean="0">
                <a:solidFill>
                  <a:schemeClr val="accent2"/>
                </a:solidFill>
              </a:rPr>
              <a:t>64.8</a:t>
            </a:r>
            <a:endParaRPr lang="tr-TR" sz="2000" b="1" dirty="0">
              <a:solidFill>
                <a:schemeClr val="accent2"/>
              </a:solidFill>
            </a:endParaRPr>
          </a:p>
          <a:p>
            <a:endParaRPr lang="tr-TR" sz="2000" b="1" dirty="0">
              <a:solidFill>
                <a:schemeClr val="accent2"/>
              </a:solidFill>
            </a:endParaRPr>
          </a:p>
          <a:p>
            <a:r>
              <a:rPr lang="tr-TR" sz="2000" b="1" dirty="0">
                <a:solidFill>
                  <a:schemeClr val="accent2"/>
                </a:solidFill>
              </a:rPr>
              <a:t>İzmir:        % </a:t>
            </a:r>
            <a:r>
              <a:rPr lang="tr-TR" sz="2000" b="1" dirty="0" smtClean="0">
                <a:solidFill>
                  <a:schemeClr val="accent2"/>
                </a:solidFill>
              </a:rPr>
              <a:t>73.1</a:t>
            </a:r>
            <a:endParaRPr lang="tr-TR" sz="2000" b="1" dirty="0">
              <a:solidFill>
                <a:schemeClr val="accent2"/>
              </a:solidFill>
            </a:endParaRPr>
          </a:p>
          <a:p>
            <a:endParaRPr lang="tr-TR" sz="2000" b="1" dirty="0">
              <a:solidFill>
                <a:schemeClr val="accent2"/>
              </a:solidFill>
            </a:endParaRPr>
          </a:p>
          <a:p>
            <a:r>
              <a:rPr lang="tr-TR" sz="2000" b="1" dirty="0">
                <a:solidFill>
                  <a:schemeClr val="accent2"/>
                </a:solidFill>
              </a:rPr>
              <a:t>Adana:     % </a:t>
            </a:r>
            <a:r>
              <a:rPr lang="tr-TR" sz="2000" b="1" dirty="0" smtClean="0">
                <a:solidFill>
                  <a:schemeClr val="accent2"/>
                </a:solidFill>
              </a:rPr>
              <a:t>33.5</a:t>
            </a:r>
            <a:endParaRPr lang="tr-TR" sz="2000" b="1" dirty="0">
              <a:solidFill>
                <a:schemeClr val="accent2"/>
              </a:solidFill>
            </a:endParaRPr>
          </a:p>
          <a:p>
            <a:endParaRPr lang="tr-TR" sz="2000" b="1" dirty="0">
              <a:solidFill>
                <a:schemeClr val="accent2"/>
              </a:solidFill>
            </a:endParaRPr>
          </a:p>
          <a:p>
            <a:r>
              <a:rPr lang="tr-TR" sz="2000" b="1" dirty="0">
                <a:solidFill>
                  <a:schemeClr val="accent2"/>
                </a:solidFill>
              </a:rPr>
              <a:t>Bursa:      % </a:t>
            </a:r>
            <a:r>
              <a:rPr lang="tr-TR" sz="2000" b="1" dirty="0" smtClean="0">
                <a:solidFill>
                  <a:schemeClr val="accent2"/>
                </a:solidFill>
              </a:rPr>
              <a:t>47.6</a:t>
            </a:r>
            <a:endParaRPr lang="tr-TR" sz="2000" b="1" dirty="0">
              <a:solidFill>
                <a:schemeClr val="accent2"/>
              </a:solidFill>
            </a:endParaRPr>
          </a:p>
          <a:p>
            <a:endParaRPr lang="tr-TR" sz="2000" b="1" dirty="0">
              <a:solidFill>
                <a:schemeClr val="accent2"/>
              </a:solidFill>
            </a:endParaRPr>
          </a:p>
          <a:p>
            <a:r>
              <a:rPr lang="tr-TR" sz="2000" b="1" dirty="0">
                <a:solidFill>
                  <a:schemeClr val="accent2"/>
                </a:solidFill>
              </a:rPr>
              <a:t>Kocaeli:    % </a:t>
            </a:r>
            <a:r>
              <a:rPr lang="tr-TR" sz="2000" b="1" dirty="0" smtClean="0">
                <a:solidFill>
                  <a:schemeClr val="accent2"/>
                </a:solidFill>
              </a:rPr>
              <a:t>65.9</a:t>
            </a:r>
            <a:endParaRPr lang="tr-TR" sz="2000" b="1" dirty="0">
              <a:solidFill>
                <a:schemeClr val="accent2"/>
              </a:solidFill>
            </a:endParaRPr>
          </a:p>
          <a:p>
            <a:endParaRPr lang="tr-TR" sz="2000" b="1" dirty="0">
              <a:solidFill>
                <a:schemeClr val="accent2"/>
              </a:solidFill>
            </a:endParaRPr>
          </a:p>
          <a:p>
            <a:r>
              <a:rPr lang="tr-TR" sz="2400" b="1" dirty="0">
                <a:solidFill>
                  <a:schemeClr val="accent2">
                    <a:lumMod val="75000"/>
                  </a:schemeClr>
                </a:solidFill>
              </a:rPr>
              <a:t>Samsun</a:t>
            </a:r>
            <a:r>
              <a:rPr lang="tr-TR" sz="2400" b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tr-TR" sz="2400" b="1" dirty="0">
                <a:solidFill>
                  <a:schemeClr val="accent2">
                    <a:lumMod val="75000"/>
                  </a:schemeClr>
                </a:solidFill>
              </a:rPr>
              <a:t>% </a:t>
            </a:r>
            <a:r>
              <a:rPr lang="tr-TR" sz="2400" b="1" dirty="0" smtClean="0">
                <a:solidFill>
                  <a:schemeClr val="accent2">
                    <a:lumMod val="75000"/>
                  </a:schemeClr>
                </a:solidFill>
              </a:rPr>
              <a:t>61.3</a:t>
            </a:r>
            <a:endParaRPr lang="tr-TR" sz="24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tr-TR" sz="2000" b="1" dirty="0">
              <a:solidFill>
                <a:schemeClr val="accent2"/>
              </a:solidFill>
            </a:endParaRPr>
          </a:p>
          <a:p>
            <a:r>
              <a:rPr lang="tr-TR" sz="2000" b="1" dirty="0">
                <a:solidFill>
                  <a:schemeClr val="accent2"/>
                </a:solidFill>
              </a:rPr>
              <a:t>Diyarbakır:% </a:t>
            </a:r>
            <a:r>
              <a:rPr lang="tr-TR" sz="2000" b="1" dirty="0" smtClean="0">
                <a:solidFill>
                  <a:schemeClr val="accent2"/>
                </a:solidFill>
              </a:rPr>
              <a:t>32.2</a:t>
            </a:r>
            <a:endParaRPr lang="tr-TR" sz="2000" b="1" dirty="0">
              <a:solidFill>
                <a:schemeClr val="accent2"/>
              </a:solidFill>
            </a:endParaRPr>
          </a:p>
        </p:txBody>
      </p:sp>
      <p:sp>
        <p:nvSpPr>
          <p:cNvPr id="100357" name="Text Box 5"/>
          <p:cNvSpPr txBox="1">
            <a:spLocks noChangeArrowheads="1"/>
          </p:cNvSpPr>
          <p:nvPr/>
        </p:nvSpPr>
        <p:spPr bwMode="auto">
          <a:xfrm>
            <a:off x="900113" y="260350"/>
            <a:ext cx="3208337" cy="4667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400" b="1">
                <a:solidFill>
                  <a:srgbClr val="FF3300"/>
                </a:solidFill>
              </a:rPr>
              <a:t>TEDAVİ SORUNLARI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0" y="0"/>
          <a:ext cx="8991600" cy="6807200"/>
        </p:xfrm>
        <a:graphic>
          <a:graphicData uri="http://schemas.openxmlformats.org/presentationml/2006/ole">
            <p:oleObj spid="_x0000_s697346" name="SPW 11.0 Graph" r:id="rId3" imgW="5902560" imgH="446832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76475"/>
            <a:ext cx="9101138" cy="338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5220072" y="6021288"/>
            <a:ext cx="3528392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r-TR" sz="1600" b="1" dirty="0" smtClean="0">
                <a:solidFill>
                  <a:srgbClr val="FF0000"/>
                </a:solidFill>
              </a:rPr>
              <a:t>TÜRKİYE’DE VEREM SAVAŞI</a:t>
            </a:r>
          </a:p>
          <a:p>
            <a:r>
              <a:rPr lang="tr-TR" sz="1600" b="1" dirty="0" smtClean="0">
                <a:solidFill>
                  <a:srgbClr val="FF0000"/>
                </a:solidFill>
              </a:rPr>
              <a:t>2011 RAPORU</a:t>
            </a:r>
            <a:endParaRPr lang="tr-TR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304800" y="0"/>
          <a:ext cx="8458200" cy="6843713"/>
        </p:xfrm>
        <a:graphic>
          <a:graphicData uri="http://schemas.openxmlformats.org/presentationml/2006/ole">
            <p:oleObj spid="_x0000_s704514" name="SPW 11.0 Graph" r:id="rId3" imgW="5463000" imgH="415728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2" descr="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69850"/>
            <a:ext cx="6048375" cy="678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MVC-119F"/>
          <p:cNvPicPr>
            <a:picLocks noChangeAspect="1" noChangeArrowheads="1"/>
          </p:cNvPicPr>
          <p:nvPr/>
        </p:nvPicPr>
        <p:blipFill>
          <a:blip r:embed="rId2" cstate="print"/>
          <a:srcRect l="14740" t="8855" r="14375" b="2951"/>
          <a:stretch>
            <a:fillRect/>
          </a:stretch>
        </p:blipFill>
        <p:spPr bwMode="auto">
          <a:xfrm>
            <a:off x="0" y="765175"/>
            <a:ext cx="4321175" cy="4032250"/>
          </a:xfrm>
          <a:prstGeom prst="rect">
            <a:avLst/>
          </a:prstGeom>
          <a:noFill/>
        </p:spPr>
      </p:pic>
      <p:sp>
        <p:nvSpPr>
          <p:cNvPr id="136195" name="Text Box 3"/>
          <p:cNvSpPr txBox="1">
            <a:spLocks noChangeArrowheads="1"/>
          </p:cNvSpPr>
          <p:nvPr/>
        </p:nvSpPr>
        <p:spPr bwMode="auto">
          <a:xfrm>
            <a:off x="3759200" y="568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tr-TR"/>
          </a:p>
        </p:txBody>
      </p:sp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179388" y="4724400"/>
            <a:ext cx="1327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/>
              <a:t>20.02.2007</a:t>
            </a:r>
          </a:p>
        </p:txBody>
      </p:sp>
      <p:pic>
        <p:nvPicPr>
          <p:cNvPr id="136197" name="Picture 5" descr="MVC-120F"/>
          <p:cNvPicPr>
            <a:picLocks noChangeAspect="1" noChangeArrowheads="1"/>
          </p:cNvPicPr>
          <p:nvPr/>
        </p:nvPicPr>
        <p:blipFill>
          <a:blip r:embed="rId3" cstate="print"/>
          <a:srcRect l="11224" t="12013" r="11980"/>
          <a:stretch>
            <a:fillRect/>
          </a:stretch>
        </p:blipFill>
        <p:spPr bwMode="auto">
          <a:xfrm>
            <a:off x="4462463" y="765175"/>
            <a:ext cx="4681537" cy="4022725"/>
          </a:xfrm>
          <a:prstGeom prst="rect">
            <a:avLst/>
          </a:prstGeom>
          <a:noFill/>
        </p:spPr>
      </p:pic>
      <p:sp>
        <p:nvSpPr>
          <p:cNvPr id="136198" name="Rectangle 6"/>
          <p:cNvSpPr>
            <a:spLocks noChangeArrowheads="1"/>
          </p:cNvSpPr>
          <p:nvPr/>
        </p:nvSpPr>
        <p:spPr bwMode="auto">
          <a:xfrm>
            <a:off x="6227763" y="4868863"/>
            <a:ext cx="1327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/>
              <a:t>04.03.2009</a:t>
            </a:r>
          </a:p>
        </p:txBody>
      </p:sp>
      <p:sp>
        <p:nvSpPr>
          <p:cNvPr id="136199" name="Rectangle 7"/>
          <p:cNvSpPr>
            <a:spLocks noChangeArrowheads="1"/>
          </p:cNvSpPr>
          <p:nvPr/>
        </p:nvSpPr>
        <p:spPr bwMode="auto">
          <a:xfrm>
            <a:off x="250825" y="5157788"/>
            <a:ext cx="5688013" cy="1474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tr-TR" b="1">
                <a:solidFill>
                  <a:srgbClr val="CC3300"/>
                </a:solidFill>
              </a:rPr>
              <a:t>Direnç testİ: </a:t>
            </a:r>
          </a:p>
          <a:p>
            <a:r>
              <a:rPr lang="tr-TR" b="1"/>
              <a:t>Bütün major ilaçlar Dirençli.</a:t>
            </a:r>
          </a:p>
          <a:p>
            <a:endParaRPr lang="tr-TR" b="1"/>
          </a:p>
          <a:p>
            <a:r>
              <a:rPr lang="tr-TR" b="1">
                <a:solidFill>
                  <a:srgbClr val="CC3300"/>
                </a:solidFill>
              </a:rPr>
              <a:t>PAS; Oflaksasin, Etionamid dirençli</a:t>
            </a:r>
          </a:p>
          <a:p>
            <a:r>
              <a:rPr lang="tr-TR" b="1"/>
              <a:t>                    </a:t>
            </a:r>
            <a:r>
              <a:rPr lang="tr-TR" b="1">
                <a:solidFill>
                  <a:schemeClr val="accent2"/>
                </a:solidFill>
              </a:rPr>
              <a:t>Kanamisin, Kapriomisin duyarlı.</a:t>
            </a:r>
          </a:p>
        </p:txBody>
      </p:sp>
      <p:sp>
        <p:nvSpPr>
          <p:cNvPr id="136200" name="Rectangle 8"/>
          <p:cNvSpPr>
            <a:spLocks noChangeArrowheads="1"/>
          </p:cNvSpPr>
          <p:nvPr/>
        </p:nvSpPr>
        <p:spPr bwMode="auto">
          <a:xfrm>
            <a:off x="1619250" y="188913"/>
            <a:ext cx="4762500" cy="4667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2400" b="1">
                <a:solidFill>
                  <a:srgbClr val="CC3300"/>
                </a:solidFill>
              </a:rPr>
              <a:t>D.S. 1980 doğumlu kadın hasta.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MVC-122F"/>
          <p:cNvPicPr>
            <a:picLocks noChangeAspect="1" noChangeArrowheads="1"/>
          </p:cNvPicPr>
          <p:nvPr/>
        </p:nvPicPr>
        <p:blipFill>
          <a:blip r:embed="rId2" cstate="print"/>
          <a:srcRect l="9453"/>
          <a:stretch>
            <a:fillRect/>
          </a:stretch>
        </p:blipFill>
        <p:spPr bwMode="auto">
          <a:xfrm>
            <a:off x="1187450" y="1484313"/>
            <a:ext cx="5519738" cy="4572000"/>
          </a:xfrm>
          <a:prstGeom prst="rect">
            <a:avLst/>
          </a:prstGeom>
          <a:noFill/>
        </p:spPr>
      </p:pic>
      <p:sp>
        <p:nvSpPr>
          <p:cNvPr id="137219" name="Rectangle 3"/>
          <p:cNvSpPr>
            <a:spLocks noChangeArrowheads="1"/>
          </p:cNvSpPr>
          <p:nvPr/>
        </p:nvSpPr>
        <p:spPr bwMode="auto">
          <a:xfrm>
            <a:off x="1331913" y="333375"/>
            <a:ext cx="4762500" cy="4667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2400" b="1">
                <a:solidFill>
                  <a:srgbClr val="CC3300"/>
                </a:solidFill>
              </a:rPr>
              <a:t>D.S. 1980 doğumlu kadın hasta.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ext Box 2"/>
          <p:cNvSpPr txBox="1">
            <a:spLocks noChangeArrowheads="1"/>
          </p:cNvSpPr>
          <p:nvPr/>
        </p:nvSpPr>
        <p:spPr bwMode="auto">
          <a:xfrm>
            <a:off x="250825" y="1268413"/>
            <a:ext cx="6553200" cy="2236787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tr-TR" sz="2800" b="1">
                <a:solidFill>
                  <a:schemeClr val="accent2"/>
                </a:solidFill>
              </a:rPr>
              <a:t>Hasta  herhangi bir tedaviyi kabul etmemekte.</a:t>
            </a:r>
          </a:p>
          <a:p>
            <a:endParaRPr lang="tr-TR" sz="2800" b="1">
              <a:solidFill>
                <a:schemeClr val="accent2"/>
              </a:solidFill>
            </a:endParaRPr>
          </a:p>
          <a:p>
            <a:r>
              <a:rPr lang="tr-TR" sz="2800" b="1">
                <a:solidFill>
                  <a:schemeClr val="accent2"/>
                </a:solidFill>
              </a:rPr>
              <a:t>Evine gönderildi.</a:t>
            </a:r>
          </a:p>
          <a:p>
            <a:endParaRPr lang="tr-TR" sz="2800" b="1">
              <a:solidFill>
                <a:schemeClr val="accent2"/>
              </a:solidFill>
            </a:endParaRPr>
          </a:p>
        </p:txBody>
      </p:sp>
      <p:sp>
        <p:nvSpPr>
          <p:cNvPr id="138243" name="Rectangle 3"/>
          <p:cNvSpPr>
            <a:spLocks noChangeArrowheads="1"/>
          </p:cNvSpPr>
          <p:nvPr/>
        </p:nvSpPr>
        <p:spPr bwMode="auto">
          <a:xfrm>
            <a:off x="250825" y="404813"/>
            <a:ext cx="55245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2800" b="1">
                <a:solidFill>
                  <a:srgbClr val="CC3300"/>
                </a:solidFill>
              </a:rPr>
              <a:t>D.S. 1980 doğumlu kadın hasta.</a:t>
            </a:r>
          </a:p>
        </p:txBody>
      </p:sp>
      <p:pic>
        <p:nvPicPr>
          <p:cNvPr id="138244" name="Picture 4" descr="MVC-123F"/>
          <p:cNvPicPr>
            <a:picLocks noChangeAspect="1" noChangeArrowheads="1"/>
          </p:cNvPicPr>
          <p:nvPr/>
        </p:nvPicPr>
        <p:blipFill>
          <a:blip r:embed="rId2" cstate="print"/>
          <a:srcRect l="19484" t="31194" r="16119" b="3265"/>
          <a:stretch>
            <a:fillRect/>
          </a:stretch>
        </p:blipFill>
        <p:spPr bwMode="auto">
          <a:xfrm>
            <a:off x="3779838" y="2430463"/>
            <a:ext cx="5364162" cy="40941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 Box 2"/>
          <p:cNvSpPr txBox="1">
            <a:spLocks noChangeArrowheads="1"/>
          </p:cNvSpPr>
          <p:nvPr/>
        </p:nvSpPr>
        <p:spPr bwMode="auto">
          <a:xfrm>
            <a:off x="179388" y="549275"/>
            <a:ext cx="2952750" cy="925513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tr-TR" b="1">
                <a:solidFill>
                  <a:schemeClr val="accent2"/>
                </a:solidFill>
              </a:rPr>
              <a:t>D.S’ nin ağabeyi  H.S.  </a:t>
            </a:r>
          </a:p>
          <a:p>
            <a:endParaRPr lang="tr-TR" b="1">
              <a:solidFill>
                <a:schemeClr val="accent2"/>
              </a:solidFill>
            </a:endParaRPr>
          </a:p>
          <a:p>
            <a:r>
              <a:rPr lang="tr-TR" b="1">
                <a:solidFill>
                  <a:schemeClr val="accent2"/>
                </a:solidFill>
              </a:rPr>
              <a:t>1973 doğumlu erkek</a:t>
            </a:r>
          </a:p>
        </p:txBody>
      </p:sp>
      <p:sp>
        <p:nvSpPr>
          <p:cNvPr id="139267" name="Text Box 3"/>
          <p:cNvSpPr txBox="1">
            <a:spLocks noChangeArrowheads="1"/>
          </p:cNvSpPr>
          <p:nvPr/>
        </p:nvSpPr>
        <p:spPr bwMode="auto">
          <a:xfrm>
            <a:off x="179388" y="1773238"/>
            <a:ext cx="2952750" cy="477043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tr-TR" b="1"/>
              <a:t>2004 yılında  ÇİD-TB tanısıyla tedavi görmüş.</a:t>
            </a:r>
          </a:p>
          <a:p>
            <a:endParaRPr lang="tr-TR" b="1"/>
          </a:p>
          <a:p>
            <a:r>
              <a:rPr lang="tr-TR" b="1"/>
              <a:t>Moksifloksasin, Augmentin, Klaritromisin, Kapriomisin, Amikasin</a:t>
            </a:r>
          </a:p>
          <a:p>
            <a:endParaRPr lang="tr-TR" b="1"/>
          </a:p>
          <a:p>
            <a:r>
              <a:rPr lang="tr-TR" b="1"/>
              <a:t>2006 yılında Tedavi başarısızlığı.</a:t>
            </a:r>
          </a:p>
          <a:p>
            <a:endParaRPr lang="tr-TR" b="1"/>
          </a:p>
          <a:p>
            <a:r>
              <a:rPr lang="tr-TR" b="1"/>
              <a:t>Nisan 2007. PAS ve Kanamisin duyarlı.</a:t>
            </a:r>
          </a:p>
          <a:p>
            <a:endParaRPr lang="tr-TR" b="1"/>
          </a:p>
          <a:p>
            <a:r>
              <a:rPr lang="tr-TR" b="1">
                <a:solidFill>
                  <a:srgbClr val="FF3300"/>
                </a:solidFill>
              </a:rPr>
              <a:t>Etionamid, Oflaksasin</a:t>
            </a:r>
            <a:r>
              <a:rPr lang="tr-TR" b="1"/>
              <a:t> dirençli.</a:t>
            </a:r>
          </a:p>
          <a:p>
            <a:endParaRPr lang="tr-TR" b="1"/>
          </a:p>
        </p:txBody>
      </p:sp>
      <p:pic>
        <p:nvPicPr>
          <p:cNvPr id="139268" name="Picture 4" descr="MVC-117F"/>
          <p:cNvPicPr>
            <a:picLocks noChangeAspect="1" noChangeArrowheads="1"/>
          </p:cNvPicPr>
          <p:nvPr/>
        </p:nvPicPr>
        <p:blipFill>
          <a:blip r:embed="rId2" cstate="print"/>
          <a:srcRect l="8281" r="14948"/>
          <a:stretch>
            <a:fillRect/>
          </a:stretch>
        </p:blipFill>
        <p:spPr bwMode="auto">
          <a:xfrm>
            <a:off x="3851275" y="122238"/>
            <a:ext cx="5041900" cy="4926012"/>
          </a:xfrm>
          <a:prstGeom prst="rect">
            <a:avLst/>
          </a:prstGeom>
          <a:noFill/>
        </p:spPr>
      </p:pic>
      <p:sp>
        <p:nvSpPr>
          <p:cNvPr id="139269" name="Text Box 5"/>
          <p:cNvSpPr txBox="1">
            <a:spLocks noChangeArrowheads="1"/>
          </p:cNvSpPr>
          <p:nvPr/>
        </p:nvSpPr>
        <p:spPr bwMode="auto">
          <a:xfrm>
            <a:off x="6084888" y="5373688"/>
            <a:ext cx="1327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/>
              <a:t>21.05.2007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K:\DCIM\113NIKON\DSCN67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04813"/>
            <a:ext cx="4021137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79" name="Picture 2" descr="K:\DCIM\113NIKON\DSCN67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549275"/>
            <a:ext cx="4049712" cy="541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MVC-118F"/>
          <p:cNvPicPr>
            <a:picLocks noChangeAspect="1" noChangeArrowheads="1"/>
          </p:cNvPicPr>
          <p:nvPr/>
        </p:nvPicPr>
        <p:blipFill>
          <a:blip r:embed="rId2" cstate="print"/>
          <a:srcRect l="11797" t="4723" r="6693"/>
          <a:stretch>
            <a:fillRect/>
          </a:stretch>
        </p:blipFill>
        <p:spPr bwMode="auto">
          <a:xfrm>
            <a:off x="1116013" y="188913"/>
            <a:ext cx="4968875" cy="4356100"/>
          </a:xfrm>
          <a:prstGeom prst="rect">
            <a:avLst/>
          </a:prstGeom>
          <a:noFill/>
        </p:spPr>
      </p:pic>
      <p:sp>
        <p:nvSpPr>
          <p:cNvPr id="140291" name="Text Box 3"/>
          <p:cNvSpPr txBox="1">
            <a:spLocks noChangeArrowheads="1"/>
          </p:cNvSpPr>
          <p:nvPr/>
        </p:nvSpPr>
        <p:spPr bwMode="auto">
          <a:xfrm>
            <a:off x="1116013" y="4652963"/>
            <a:ext cx="1327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b="1"/>
              <a:t>05.03.2009</a:t>
            </a:r>
          </a:p>
        </p:txBody>
      </p:sp>
      <p:sp>
        <p:nvSpPr>
          <p:cNvPr id="140292" name="Rectangle 4"/>
          <p:cNvSpPr>
            <a:spLocks noChangeArrowheads="1"/>
          </p:cNvSpPr>
          <p:nvPr/>
        </p:nvSpPr>
        <p:spPr bwMode="auto">
          <a:xfrm>
            <a:off x="6372225" y="765175"/>
            <a:ext cx="2336800" cy="312261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tr-TR" b="1">
                <a:solidFill>
                  <a:schemeClr val="accent2"/>
                </a:solidFill>
              </a:rPr>
              <a:t>Şubat 2009  </a:t>
            </a:r>
          </a:p>
          <a:p>
            <a:endParaRPr lang="tr-TR" b="1">
              <a:solidFill>
                <a:schemeClr val="accent2"/>
              </a:solidFill>
            </a:endParaRPr>
          </a:p>
          <a:p>
            <a:r>
              <a:rPr lang="tr-TR" b="1">
                <a:solidFill>
                  <a:schemeClr val="accent2"/>
                </a:solidFill>
              </a:rPr>
              <a:t>Bütün majorler dirençli.</a:t>
            </a:r>
          </a:p>
          <a:p>
            <a:endParaRPr lang="tr-TR" b="1">
              <a:solidFill>
                <a:schemeClr val="accent2"/>
              </a:solidFill>
            </a:endParaRPr>
          </a:p>
          <a:p>
            <a:r>
              <a:rPr lang="tr-TR" b="1">
                <a:solidFill>
                  <a:schemeClr val="accent2"/>
                </a:solidFill>
              </a:rPr>
              <a:t>Kanamisn, Kapriomisin duyarlı. </a:t>
            </a:r>
          </a:p>
          <a:p>
            <a:endParaRPr lang="tr-TR" b="1">
              <a:solidFill>
                <a:schemeClr val="accent2"/>
              </a:solidFill>
            </a:endParaRPr>
          </a:p>
          <a:p>
            <a:r>
              <a:rPr lang="tr-TR" b="1">
                <a:solidFill>
                  <a:srgbClr val="FF3300"/>
                </a:solidFill>
              </a:rPr>
              <a:t>PAS. Oflaksasin. Etionamid dirençli</a:t>
            </a:r>
          </a:p>
        </p:txBody>
      </p:sp>
      <p:sp>
        <p:nvSpPr>
          <p:cNvPr id="140293" name="Text Box 5"/>
          <p:cNvSpPr txBox="1">
            <a:spLocks noChangeArrowheads="1"/>
          </p:cNvSpPr>
          <p:nvPr/>
        </p:nvSpPr>
        <p:spPr bwMode="auto">
          <a:xfrm>
            <a:off x="4321175" y="5157788"/>
            <a:ext cx="4832350" cy="8318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2400" b="1">
                <a:solidFill>
                  <a:schemeClr val="accent2"/>
                </a:solidFill>
              </a:rPr>
              <a:t>Hasta oksijen Tedavisi ile evine </a:t>
            </a:r>
          </a:p>
          <a:p>
            <a:r>
              <a:rPr lang="tr-TR" sz="2400" b="1">
                <a:solidFill>
                  <a:schemeClr val="accent2"/>
                </a:solidFill>
              </a:rPr>
              <a:t>Gönderildi.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827088" y="1557338"/>
            <a:ext cx="6624637" cy="2308324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3200" b="1" dirty="0">
                <a:solidFill>
                  <a:srgbClr val="FF3300"/>
                </a:solidFill>
              </a:rPr>
              <a:t>SAĞLIKTA DÖNÜŞÜM  SÜRECİ  </a:t>
            </a:r>
          </a:p>
          <a:p>
            <a:endParaRPr lang="tr-TR" sz="3200" b="1" dirty="0">
              <a:solidFill>
                <a:srgbClr val="FF3300"/>
              </a:solidFill>
            </a:endParaRPr>
          </a:p>
          <a:p>
            <a:r>
              <a:rPr lang="tr-TR" sz="3200" b="1" dirty="0">
                <a:solidFill>
                  <a:srgbClr val="FF3300"/>
                </a:solidFill>
              </a:rPr>
              <a:t>ve TB KONTROLÜ</a:t>
            </a:r>
          </a:p>
          <a:p>
            <a:endParaRPr lang="tr-TR" sz="2800" b="1" dirty="0">
              <a:solidFill>
                <a:srgbClr val="FF3300"/>
              </a:solidFill>
            </a:endParaRPr>
          </a:p>
          <a:p>
            <a:endParaRPr lang="tr-TR" sz="20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ext Box 2"/>
          <p:cNvSpPr txBox="1">
            <a:spLocks noChangeArrowheads="1"/>
          </p:cNvSpPr>
          <p:nvPr/>
        </p:nvSpPr>
        <p:spPr bwMode="auto">
          <a:xfrm>
            <a:off x="685800" y="228600"/>
            <a:ext cx="7702624" cy="95410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2800" b="1" dirty="0">
                <a:solidFill>
                  <a:srgbClr val="FF3300"/>
                </a:solidFill>
                <a:latin typeface="Times New Roman" pitchFamily="18" charset="0"/>
              </a:rPr>
              <a:t>TÜRKİYE’ DE </a:t>
            </a:r>
            <a:r>
              <a:rPr lang="tr-TR" sz="2800" b="1" dirty="0" smtClean="0">
                <a:solidFill>
                  <a:srgbClr val="FF3300"/>
                </a:solidFill>
                <a:latin typeface="Times New Roman" pitchFamily="18" charset="0"/>
              </a:rPr>
              <a:t> SAĞLIKTA DÖNÜŞÜM</a:t>
            </a:r>
          </a:p>
          <a:p>
            <a:r>
              <a:rPr lang="tr-TR" sz="2800" b="1" dirty="0" smtClean="0">
                <a:solidFill>
                  <a:srgbClr val="FF3300"/>
                </a:solidFill>
                <a:latin typeface="Times New Roman" pitchFamily="18" charset="0"/>
              </a:rPr>
              <a:t>VE </a:t>
            </a:r>
            <a:r>
              <a:rPr lang="tr-TR" sz="2800" b="1" dirty="0">
                <a:solidFill>
                  <a:srgbClr val="FF3300"/>
                </a:solidFill>
                <a:latin typeface="Times New Roman" pitchFamily="18" charset="0"/>
              </a:rPr>
              <a:t>TB </a:t>
            </a:r>
            <a:r>
              <a:rPr lang="tr-TR" sz="2800" b="1" dirty="0" smtClean="0">
                <a:solidFill>
                  <a:srgbClr val="FF3300"/>
                </a:solidFill>
                <a:latin typeface="Times New Roman" pitchFamily="18" charset="0"/>
              </a:rPr>
              <a:t>KONTROLÜNE OLASI </a:t>
            </a:r>
            <a:r>
              <a:rPr lang="tr-TR" sz="2800" b="1" dirty="0">
                <a:solidFill>
                  <a:srgbClr val="FF3300"/>
                </a:solidFill>
                <a:latin typeface="Times New Roman" pitchFamily="18" charset="0"/>
              </a:rPr>
              <a:t>ETKİLERİ </a:t>
            </a:r>
          </a:p>
        </p:txBody>
      </p:sp>
      <p:sp>
        <p:nvSpPr>
          <p:cNvPr id="141315" name="Text Box 3"/>
          <p:cNvSpPr txBox="1">
            <a:spLocks noChangeArrowheads="1"/>
          </p:cNvSpPr>
          <p:nvPr/>
        </p:nvSpPr>
        <p:spPr bwMode="auto">
          <a:xfrm>
            <a:off x="755650" y="2565400"/>
            <a:ext cx="6705600" cy="26638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tr-TR" sz="2800" b="1">
              <a:solidFill>
                <a:schemeClr val="accent2"/>
              </a:solidFill>
              <a:latin typeface="Times New Roman" pitchFamily="18" charset="0"/>
            </a:endParaRPr>
          </a:p>
          <a:p>
            <a:r>
              <a:rPr lang="tr-TR" sz="2800" b="1">
                <a:solidFill>
                  <a:schemeClr val="accent2"/>
                </a:solidFill>
                <a:latin typeface="Times New Roman" pitchFamily="18" charset="0"/>
              </a:rPr>
              <a:t>Bildirim</a:t>
            </a:r>
          </a:p>
          <a:p>
            <a:r>
              <a:rPr lang="tr-TR" sz="2800" b="1">
                <a:solidFill>
                  <a:schemeClr val="accent2"/>
                </a:solidFill>
                <a:latin typeface="Times New Roman" pitchFamily="18" charset="0"/>
              </a:rPr>
              <a:t>Kayıt-raporlama</a:t>
            </a:r>
          </a:p>
          <a:p>
            <a:r>
              <a:rPr lang="tr-TR" sz="2800" b="1">
                <a:solidFill>
                  <a:schemeClr val="accent2"/>
                </a:solidFill>
                <a:latin typeface="Times New Roman" pitchFamily="18" charset="0"/>
              </a:rPr>
              <a:t>Tanı-tedavi-takip</a:t>
            </a:r>
          </a:p>
          <a:p>
            <a:endParaRPr lang="tr-TR" sz="2800" b="1">
              <a:solidFill>
                <a:schemeClr val="accent2"/>
              </a:solidFill>
              <a:latin typeface="Times New Roman" pitchFamily="18" charset="0"/>
            </a:endParaRPr>
          </a:p>
          <a:p>
            <a:r>
              <a:rPr lang="tr-TR" sz="2800" b="1">
                <a:solidFill>
                  <a:schemeClr val="accent2"/>
                </a:solidFill>
                <a:latin typeface="Times New Roman" pitchFamily="18" charset="0"/>
              </a:rPr>
              <a:t>standartları açısından olumlu etki</a:t>
            </a:r>
          </a:p>
        </p:txBody>
      </p:sp>
      <p:sp>
        <p:nvSpPr>
          <p:cNvPr id="141316" name="Rectangle 4"/>
          <p:cNvSpPr>
            <a:spLocks noChangeArrowheads="1"/>
          </p:cNvSpPr>
          <p:nvPr/>
        </p:nvSpPr>
        <p:spPr bwMode="auto">
          <a:xfrm>
            <a:off x="762000" y="1219200"/>
            <a:ext cx="67818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2800" b="1" u="sng">
                <a:solidFill>
                  <a:schemeClr val="accent2"/>
                </a:solidFill>
                <a:latin typeface="Times New Roman" pitchFamily="18" charset="0"/>
              </a:rPr>
              <a:t>Kamu sağlık hizmetlerinin tek çatı altında </a:t>
            </a:r>
          </a:p>
          <a:p>
            <a:pPr>
              <a:spcBef>
                <a:spcPct val="50000"/>
              </a:spcBef>
            </a:pPr>
            <a:r>
              <a:rPr lang="tr-TR" sz="2800" b="1" u="sng">
                <a:solidFill>
                  <a:schemeClr val="accent2"/>
                </a:solidFill>
                <a:latin typeface="Times New Roman" pitchFamily="18" charset="0"/>
              </a:rPr>
              <a:t>toplanması</a:t>
            </a:r>
            <a:r>
              <a:rPr lang="tr-TR" sz="2800" b="1">
                <a:solidFill>
                  <a:schemeClr val="accent2"/>
                </a:solidFill>
                <a:latin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2133600"/>
            <a:ext cx="7924800" cy="4114800"/>
          </a:xfrm>
          <a:ln>
            <a:solidFill>
              <a:srgbClr val="FF3300"/>
            </a:solidFill>
          </a:ln>
        </p:spPr>
        <p:txBody>
          <a:bodyPr/>
          <a:lstStyle/>
          <a:p>
            <a:pPr eaLnBrk="1" hangingPunct="1"/>
            <a:r>
              <a:rPr lang="tr-TR" b="1" smtClean="0">
                <a:solidFill>
                  <a:schemeClr val="accent2"/>
                </a:solidFill>
              </a:rPr>
              <a:t>Özerk Hastaneler-Performansa Dayalı Gelir.</a:t>
            </a:r>
          </a:p>
          <a:p>
            <a:pPr eaLnBrk="1" hangingPunct="1"/>
            <a:endParaRPr lang="tr-TR" b="1" smtClean="0">
              <a:solidFill>
                <a:schemeClr val="accent2"/>
              </a:solidFill>
            </a:endParaRPr>
          </a:p>
          <a:p>
            <a:pPr eaLnBrk="1" hangingPunct="1"/>
            <a:r>
              <a:rPr lang="tr-TR" smtClean="0">
                <a:solidFill>
                  <a:srgbClr val="FF3300"/>
                </a:solidFill>
              </a:rPr>
              <a:t>Hastane yönetimlerinin ve çalışanların</a:t>
            </a:r>
          </a:p>
          <a:p>
            <a:pPr eaLnBrk="1" hangingPunct="1">
              <a:buFontTx/>
              <a:buNone/>
            </a:pPr>
            <a:r>
              <a:rPr lang="tr-TR" smtClean="0">
                <a:solidFill>
                  <a:srgbClr val="FF3300"/>
                </a:solidFill>
              </a:rPr>
              <a:t>   daha fazla gelir getirici  hasta ve hastalıklara odaklanması riski !!</a:t>
            </a:r>
          </a:p>
        </p:txBody>
      </p:sp>
      <p:sp>
        <p:nvSpPr>
          <p:cNvPr id="143363" name="Text Box 3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1143000"/>
          </a:xfrm>
          <a:noFill/>
          <a:ln>
            <a:solidFill>
              <a:schemeClr val="accent2"/>
            </a:solidFill>
          </a:ln>
        </p:spPr>
        <p:txBody>
          <a:bodyPr/>
          <a:lstStyle/>
          <a:p>
            <a:pPr algn="l" eaLnBrk="1" hangingPunct="1"/>
            <a:r>
              <a:rPr lang="tr-TR" sz="2800" b="1" smtClean="0">
                <a:solidFill>
                  <a:srgbClr val="FF3300"/>
                </a:solidFill>
              </a:rPr>
              <a:t>TÜRKİYE’ DE SSR VE TB KONTROLÜNE</a:t>
            </a:r>
            <a:br>
              <a:rPr lang="tr-TR" sz="2800" b="1" smtClean="0">
                <a:solidFill>
                  <a:srgbClr val="FF3300"/>
                </a:solidFill>
              </a:rPr>
            </a:br>
            <a:r>
              <a:rPr lang="tr-TR" sz="2800" b="1" smtClean="0">
                <a:solidFill>
                  <a:srgbClr val="FF3300"/>
                </a:solidFill>
              </a:rPr>
              <a:t>OLASI ETKİLERİ </a:t>
            </a:r>
          </a:p>
        </p:txBody>
      </p:sp>
      <p:sp>
        <p:nvSpPr>
          <p:cNvPr id="143364" name="Text Box 4"/>
          <p:cNvSpPr txBox="1">
            <a:spLocks noChangeArrowheads="1"/>
          </p:cNvSpPr>
          <p:nvPr/>
        </p:nvSpPr>
        <p:spPr bwMode="auto">
          <a:xfrm>
            <a:off x="762000" y="1447800"/>
            <a:ext cx="69548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800" b="1">
                <a:solidFill>
                  <a:schemeClr val="accent2"/>
                </a:solidFill>
                <a:latin typeface="Times New Roman" pitchFamily="18" charset="0"/>
              </a:rPr>
              <a:t>Hizmet sunumunun değişimi ve TB kontrolü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2"/>
          <p:cNvSpPr txBox="1">
            <a:spLocks noChangeArrowheads="1"/>
          </p:cNvSpPr>
          <p:nvPr/>
        </p:nvSpPr>
        <p:spPr bwMode="auto">
          <a:xfrm>
            <a:off x="1355725" y="75247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tr-TR" sz="28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755650" y="260350"/>
            <a:ext cx="7088188" cy="10763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3200" b="1">
                <a:solidFill>
                  <a:srgbClr val="FF3300"/>
                </a:solidFill>
                <a:latin typeface="Times New Roman" pitchFamily="18" charset="0"/>
              </a:rPr>
              <a:t>TÜRKİYE’ DE SSR VE TB KONTROLÜNE OLASI ETKİLERİ </a:t>
            </a:r>
          </a:p>
        </p:txBody>
      </p:sp>
      <p:sp>
        <p:nvSpPr>
          <p:cNvPr id="144388" name="Rectangle 4"/>
          <p:cNvSpPr>
            <a:spLocks noChangeArrowheads="1"/>
          </p:cNvSpPr>
          <p:nvPr/>
        </p:nvSpPr>
        <p:spPr bwMode="auto">
          <a:xfrm>
            <a:off x="683568" y="2996952"/>
            <a:ext cx="7848600" cy="34131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tr-TR" sz="3200" b="1" dirty="0">
                <a:solidFill>
                  <a:schemeClr val="accent2"/>
                </a:solidFill>
                <a:latin typeface="Times New Roman" pitchFamily="18" charset="0"/>
              </a:rPr>
              <a:t>Merkezi İlaç ve malzeme alımının geleceği ?</a:t>
            </a:r>
          </a:p>
          <a:p>
            <a:pPr>
              <a:spcBef>
                <a:spcPct val="20000"/>
              </a:spcBef>
            </a:pPr>
            <a:endParaRPr lang="tr-TR" sz="3200" b="1" dirty="0">
              <a:solidFill>
                <a:schemeClr val="accent2"/>
              </a:solidFill>
              <a:latin typeface="Times New Roman" pitchFamily="18" charset="0"/>
            </a:endParaRPr>
          </a:p>
          <a:p>
            <a:pPr>
              <a:spcBef>
                <a:spcPct val="20000"/>
              </a:spcBef>
            </a:pPr>
            <a:r>
              <a:rPr lang="tr-TR" sz="3200" b="1" dirty="0">
                <a:solidFill>
                  <a:schemeClr val="accent2"/>
                </a:solidFill>
                <a:latin typeface="Times New Roman" pitchFamily="18" charset="0"/>
              </a:rPr>
              <a:t>Yerel Yönetimler TB Kontrolüne Önem verecek mi  ?</a:t>
            </a:r>
          </a:p>
          <a:p>
            <a:pPr>
              <a:spcBef>
                <a:spcPct val="20000"/>
              </a:spcBef>
            </a:pPr>
            <a:endParaRPr lang="tr-TR" sz="3200" b="1" dirty="0">
              <a:solidFill>
                <a:schemeClr val="accent2"/>
              </a:solidFill>
              <a:latin typeface="Times New Roman" pitchFamily="18" charset="0"/>
            </a:endParaRPr>
          </a:p>
          <a:p>
            <a:pPr>
              <a:spcBef>
                <a:spcPct val="20000"/>
              </a:spcBef>
            </a:pPr>
            <a:r>
              <a:rPr lang="tr-TR" sz="3200" b="1" dirty="0">
                <a:solidFill>
                  <a:schemeClr val="accent2"/>
                </a:solidFill>
                <a:latin typeface="Times New Roman" pitchFamily="18" charset="0"/>
              </a:rPr>
              <a:t>Çalışanların eğitimi ?</a:t>
            </a:r>
          </a:p>
        </p:txBody>
      </p:sp>
      <p:sp>
        <p:nvSpPr>
          <p:cNvPr id="144389" name="Rectangle 5"/>
          <p:cNvSpPr>
            <a:spLocks noChangeArrowheads="1"/>
          </p:cNvSpPr>
          <p:nvPr/>
        </p:nvSpPr>
        <p:spPr bwMode="auto">
          <a:xfrm>
            <a:off x="914400" y="1295400"/>
            <a:ext cx="28360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tr-TR" sz="2800" b="1" u="sng" dirty="0" err="1">
                <a:latin typeface="Times New Roman" pitchFamily="18" charset="0"/>
              </a:rPr>
              <a:t>Desantralizazyon</a:t>
            </a:r>
            <a:endParaRPr lang="tr-TR" sz="2800" b="1" u="sng" dirty="0">
              <a:latin typeface="Times New Roman" pitchFamily="18" charset="0"/>
            </a:endParaRPr>
          </a:p>
        </p:txBody>
      </p:sp>
      <p:sp>
        <p:nvSpPr>
          <p:cNvPr id="6" name="5 Dikdörtgen"/>
          <p:cNvSpPr/>
          <p:nvPr/>
        </p:nvSpPr>
        <p:spPr>
          <a:xfrm>
            <a:off x="755576" y="2060848"/>
            <a:ext cx="56166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tr-TR" sz="2400" b="1" dirty="0" smtClean="0">
                <a:solidFill>
                  <a:srgbClr val="FF0000"/>
                </a:solidFill>
              </a:rPr>
              <a:t>633 SAYILI   KANUN HÜKMÜNDE KARARNAME</a:t>
            </a:r>
            <a:endParaRPr lang="tr-TR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ext Box 2"/>
          <p:cNvSpPr txBox="1">
            <a:spLocks noChangeArrowheads="1"/>
          </p:cNvSpPr>
          <p:nvPr/>
        </p:nvSpPr>
        <p:spPr bwMode="auto">
          <a:xfrm>
            <a:off x="5127625" y="17208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tr-TR"/>
          </a:p>
        </p:txBody>
      </p:sp>
      <p:sp>
        <p:nvSpPr>
          <p:cNvPr id="190467" name="Text Box 3"/>
          <p:cNvSpPr txBox="1">
            <a:spLocks noChangeArrowheads="1"/>
          </p:cNvSpPr>
          <p:nvPr/>
        </p:nvSpPr>
        <p:spPr bwMode="auto">
          <a:xfrm>
            <a:off x="683568" y="548680"/>
            <a:ext cx="8208962" cy="5724644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3200" b="1" dirty="0">
                <a:solidFill>
                  <a:srgbClr val="FF3300"/>
                </a:solidFill>
              </a:rPr>
              <a:t>SAĞLIKTA DÖNÜŞÜM  SÜRECİ  </a:t>
            </a:r>
          </a:p>
          <a:p>
            <a:r>
              <a:rPr lang="tr-TR" sz="3200" b="1" dirty="0">
                <a:solidFill>
                  <a:srgbClr val="FF3300"/>
                </a:solidFill>
              </a:rPr>
              <a:t>ve TB KONTROLÜ</a:t>
            </a:r>
          </a:p>
          <a:p>
            <a:endParaRPr lang="tr-TR" sz="3200" b="1" dirty="0">
              <a:solidFill>
                <a:srgbClr val="FF3300"/>
              </a:solidFill>
            </a:endParaRPr>
          </a:p>
          <a:p>
            <a:r>
              <a:rPr lang="tr-TR" sz="2800" b="1" dirty="0">
                <a:solidFill>
                  <a:schemeClr val="accent2"/>
                </a:solidFill>
              </a:rPr>
              <a:t>Yeni dönemde Verem Savaşı Dispanserlerinin Rolü  ?</a:t>
            </a:r>
          </a:p>
          <a:p>
            <a:endParaRPr lang="tr-TR" sz="4000" b="1" dirty="0">
              <a:solidFill>
                <a:schemeClr val="accent2"/>
              </a:solidFill>
            </a:endParaRPr>
          </a:p>
          <a:p>
            <a:pPr>
              <a:buFontTx/>
              <a:buChar char="•"/>
            </a:pPr>
            <a:r>
              <a:rPr lang="tr-TR" sz="2000" b="1" dirty="0">
                <a:solidFill>
                  <a:srgbClr val="FF3300"/>
                </a:solidFill>
              </a:rPr>
              <a:t>Maddi nedenlerle deneyimli hekimler dispanserleri terk ediyor</a:t>
            </a:r>
            <a:r>
              <a:rPr lang="tr-TR" sz="2000" b="1" dirty="0">
                <a:solidFill>
                  <a:schemeClr val="accent2"/>
                </a:solidFill>
              </a:rPr>
              <a:t>.</a:t>
            </a:r>
          </a:p>
          <a:p>
            <a:pPr>
              <a:buFontTx/>
              <a:buChar char="•"/>
            </a:pPr>
            <a:endParaRPr lang="tr-TR" sz="2000" b="1" dirty="0">
              <a:solidFill>
                <a:schemeClr val="accent2"/>
              </a:solidFill>
            </a:endParaRPr>
          </a:p>
          <a:p>
            <a:pPr>
              <a:buFontTx/>
              <a:buChar char="•"/>
            </a:pPr>
            <a:r>
              <a:rPr lang="tr-TR" sz="2000" b="1" dirty="0">
                <a:solidFill>
                  <a:schemeClr val="accent2"/>
                </a:solidFill>
              </a:rPr>
              <a:t>VSD çalışmak demek; </a:t>
            </a:r>
            <a:r>
              <a:rPr lang="tr-TR" sz="2000" b="1" dirty="0">
                <a:solidFill>
                  <a:srgbClr val="008000"/>
                </a:solidFill>
              </a:rPr>
              <a:t>geçici görevler, ek görevlendirmeler, düşük ücret  ve enfeksiyon riski demektir.</a:t>
            </a:r>
          </a:p>
          <a:p>
            <a:pPr>
              <a:buFontTx/>
              <a:buChar char="•"/>
            </a:pPr>
            <a:endParaRPr lang="tr-TR" dirty="0">
              <a:solidFill>
                <a:srgbClr val="008000"/>
              </a:solidFill>
            </a:endParaRPr>
          </a:p>
          <a:p>
            <a:endParaRPr lang="tr-TR" dirty="0"/>
          </a:p>
          <a:p>
            <a:pPr>
              <a:buFontTx/>
              <a:buChar char="•"/>
            </a:pPr>
            <a:r>
              <a:rPr lang="tr-TR" sz="2000" b="1" dirty="0">
                <a:solidFill>
                  <a:schemeClr val="accent2"/>
                </a:solidFill>
              </a:rPr>
              <a:t>VSD işlevlerinin TSM içinde zayıflatılması bu süreci daha da hızlandırabilir</a:t>
            </a:r>
            <a:r>
              <a:rPr lang="tr-TR" dirty="0" smtClean="0">
                <a:solidFill>
                  <a:schemeClr val="accent2"/>
                </a:solidFill>
              </a:rPr>
              <a:t>.</a:t>
            </a:r>
          </a:p>
          <a:p>
            <a:pPr>
              <a:buFontTx/>
              <a:buChar char="•"/>
            </a:pPr>
            <a:endParaRPr lang="tr-TR" dirty="0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ext Box 2"/>
          <p:cNvSpPr txBox="1">
            <a:spLocks noChangeArrowheads="1"/>
          </p:cNvSpPr>
          <p:nvPr/>
        </p:nvSpPr>
        <p:spPr bwMode="auto">
          <a:xfrm>
            <a:off x="395288" y="476250"/>
            <a:ext cx="6553200" cy="138271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2800" b="1">
                <a:solidFill>
                  <a:srgbClr val="FF3300"/>
                </a:solidFill>
              </a:rPr>
              <a:t>TÜRKİYE’DE AİLE HEKİMLİĞİ VE </a:t>
            </a:r>
          </a:p>
          <a:p>
            <a:endParaRPr lang="tr-TR" sz="2800" b="1">
              <a:solidFill>
                <a:srgbClr val="FF3300"/>
              </a:solidFill>
            </a:endParaRPr>
          </a:p>
          <a:p>
            <a:r>
              <a:rPr lang="tr-TR" sz="2800" b="1">
                <a:solidFill>
                  <a:srgbClr val="FF3300"/>
                </a:solidFill>
              </a:rPr>
              <a:t>TÜBERKÜLOZ KONTROLÜ</a:t>
            </a:r>
          </a:p>
        </p:txBody>
      </p:sp>
      <p:sp>
        <p:nvSpPr>
          <p:cNvPr id="151555" name="Text Box 3"/>
          <p:cNvSpPr txBox="1">
            <a:spLocks noChangeArrowheads="1"/>
          </p:cNvSpPr>
          <p:nvPr/>
        </p:nvSpPr>
        <p:spPr bwMode="auto">
          <a:xfrm>
            <a:off x="323850" y="2492375"/>
            <a:ext cx="8553450" cy="290353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tr-TR" sz="2400" b="1">
                <a:solidFill>
                  <a:schemeClr val="accent2"/>
                </a:solidFill>
              </a:rPr>
              <a:t>Objektif değerlendirme için yeterli veri yok !</a:t>
            </a:r>
            <a:r>
              <a:rPr lang="tr-TR">
                <a:solidFill>
                  <a:schemeClr val="accent2"/>
                </a:solidFill>
              </a:rPr>
              <a:t> </a:t>
            </a:r>
          </a:p>
          <a:p>
            <a:endParaRPr lang="tr-TR">
              <a:solidFill>
                <a:schemeClr val="accent2"/>
              </a:solidFill>
            </a:endParaRPr>
          </a:p>
          <a:p>
            <a:endParaRPr lang="tr-TR"/>
          </a:p>
          <a:p>
            <a:pPr>
              <a:buFontTx/>
              <a:buChar char="•"/>
            </a:pPr>
            <a:r>
              <a:rPr lang="tr-TR" sz="2400" b="1">
                <a:solidFill>
                  <a:schemeClr val="accent2"/>
                </a:solidFill>
              </a:rPr>
              <a:t>VS Dispanserlerinin konumu hala netleşmemiş.</a:t>
            </a:r>
          </a:p>
          <a:p>
            <a:endParaRPr lang="tr-TR" sz="2400" u="sng">
              <a:solidFill>
                <a:srgbClr val="FF3300"/>
              </a:solidFill>
            </a:endParaRPr>
          </a:p>
          <a:p>
            <a:r>
              <a:rPr lang="tr-TR" sz="2400" u="sng">
                <a:solidFill>
                  <a:srgbClr val="FF3300"/>
                </a:solidFill>
              </a:rPr>
              <a:t>Öncelikle  oluşan sorun;</a:t>
            </a:r>
          </a:p>
          <a:p>
            <a:r>
              <a:rPr lang="tr-TR" sz="2400"/>
              <a:t> </a:t>
            </a:r>
            <a:r>
              <a:rPr lang="tr-TR" sz="2800"/>
              <a:t>Deneyimli çalışanların VS Dispanserlerinden ayrılışı.</a:t>
            </a:r>
          </a:p>
          <a:p>
            <a:endParaRPr lang="tr-TR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2 Veri Yer Tutucusu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endParaRPr lang="tr-TR"/>
          </a:p>
          <a:p>
            <a:endParaRPr lang="tr-TR"/>
          </a:p>
        </p:txBody>
      </p:sp>
      <p:sp>
        <p:nvSpPr>
          <p:cNvPr id="45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3131840" y="6021288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tr-TR" dirty="0"/>
              <a:t>XXV. ULUSAL TÜBERKÜLOZ VE GÖĞÜS HASTALIKLARI KONGRESİ      </a:t>
            </a:r>
            <a:r>
              <a:rPr lang="tr-TR" dirty="0" smtClean="0"/>
              <a:t>18-20 </a:t>
            </a:r>
            <a:r>
              <a:rPr lang="tr-TR" dirty="0"/>
              <a:t>EYLÜL 2008 İSTANBUL</a:t>
            </a:r>
          </a:p>
        </p:txBody>
      </p:sp>
      <p:graphicFrame>
        <p:nvGraphicFramePr>
          <p:cNvPr id="55298" name="Group 2"/>
          <p:cNvGraphicFramePr>
            <a:graphicFrameLocks noGrp="1"/>
          </p:cNvGraphicFramePr>
          <p:nvPr/>
        </p:nvGraphicFramePr>
        <p:xfrm>
          <a:off x="827088" y="1412875"/>
          <a:ext cx="7704137" cy="4567239"/>
        </p:xfrm>
        <a:graphic>
          <a:graphicData uri="http://schemas.openxmlformats.org/drawingml/2006/table">
            <a:tbl>
              <a:tblPr/>
              <a:tblGrid>
                <a:gridCol w="2568575"/>
                <a:gridCol w="2038350"/>
                <a:gridCol w="1809750"/>
                <a:gridCol w="1287462"/>
              </a:tblGrid>
              <a:tr h="955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Toplam%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1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Günlük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29,6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29,6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0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Haftalık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57,4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70,4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1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10 Günlük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7,4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530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15 Günlük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3,7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957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20 Günlük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1,9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530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Toplam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644" name="Rectangle 42"/>
          <p:cNvSpPr>
            <a:spLocks noChangeArrowheads="1"/>
          </p:cNvSpPr>
          <p:nvPr/>
        </p:nvSpPr>
        <p:spPr bwMode="auto">
          <a:xfrm>
            <a:off x="0" y="464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tr-TR"/>
          </a:p>
        </p:txBody>
      </p:sp>
      <p:sp>
        <p:nvSpPr>
          <p:cNvPr id="25645" name="Rectangle 4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sz="2800" smtClean="0">
                <a:latin typeface="Arial Tur" charset="-94"/>
              </a:rPr>
              <a:t>Temmuz 2007 DGT'li AH'de </a:t>
            </a:r>
            <a:br>
              <a:rPr lang="tr-TR" sz="2800" smtClean="0">
                <a:latin typeface="Arial Tur" charset="-94"/>
              </a:rPr>
            </a:br>
            <a:r>
              <a:rPr lang="tr-TR" sz="2800" smtClean="0">
                <a:latin typeface="Arial Tur" charset="-94"/>
              </a:rPr>
              <a:t>kayıtlı TB hastaların sonuçları</a:t>
            </a:r>
            <a:endParaRPr lang="tr-TR" sz="36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ChangeArrowheads="1"/>
          </p:cNvSpPr>
          <p:nvPr/>
        </p:nvSpPr>
        <p:spPr bwMode="auto">
          <a:xfrm>
            <a:off x="-4505325" y="46942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tr-TR"/>
          </a:p>
        </p:txBody>
      </p:sp>
      <p:sp>
        <p:nvSpPr>
          <p:cNvPr id="156675" name="Text Box 3"/>
          <p:cNvSpPr txBox="1">
            <a:spLocks noChangeArrowheads="1"/>
          </p:cNvSpPr>
          <p:nvPr/>
        </p:nvSpPr>
        <p:spPr bwMode="auto">
          <a:xfrm>
            <a:off x="1187450" y="692150"/>
            <a:ext cx="6859588" cy="10763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000" b="1"/>
              <a:t>Aile hekimliği uygulanan bir kentimizde durum</a:t>
            </a:r>
          </a:p>
          <a:p>
            <a:r>
              <a:rPr lang="tr-TR" sz="2000" b="1"/>
              <a:t> </a:t>
            </a:r>
          </a:p>
          <a:p>
            <a:r>
              <a:rPr lang="tr-TR" sz="2400" b="1">
                <a:solidFill>
                  <a:srgbClr val="FF3300"/>
                </a:solidFill>
              </a:rPr>
              <a:t>Evde DGT aldığı söylenen  hastaların durumu;</a:t>
            </a:r>
          </a:p>
        </p:txBody>
      </p:sp>
      <p:sp>
        <p:nvSpPr>
          <p:cNvPr id="156676" name="Rectangle 4"/>
          <p:cNvSpPr>
            <a:spLocks noChangeArrowheads="1"/>
          </p:cNvSpPr>
          <p:nvPr/>
        </p:nvSpPr>
        <p:spPr bwMode="auto">
          <a:xfrm>
            <a:off x="1115616" y="2636912"/>
            <a:ext cx="6842125" cy="2185214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tr-TR" b="1" dirty="0">
                <a:ea typeface="Times New Roman" pitchFamily="18" charset="0"/>
                <a:cs typeface="Arial" pitchFamily="34" charset="0"/>
              </a:rPr>
              <a:t>Hastalarla yapılan telefon görüşmelerinde. </a:t>
            </a:r>
          </a:p>
          <a:p>
            <a:endParaRPr lang="tr-TR" b="1" dirty="0">
              <a:ea typeface="Times New Roman" pitchFamily="18" charset="0"/>
              <a:cs typeface="Arial" pitchFamily="34" charset="0"/>
            </a:endParaRPr>
          </a:p>
          <a:p>
            <a:r>
              <a:rPr lang="tr-TR" sz="2400" b="1" dirty="0">
                <a:solidFill>
                  <a:srgbClr val="FF3300"/>
                </a:solidFill>
                <a:ea typeface="Times New Roman" pitchFamily="18" charset="0"/>
                <a:cs typeface="Arial" pitchFamily="34" charset="0"/>
              </a:rPr>
              <a:t>Evde DGT alan 55 olgunun </a:t>
            </a:r>
            <a:r>
              <a:rPr lang="tr-TR" sz="2400" b="1" dirty="0">
                <a:solidFill>
                  <a:schemeClr val="accent2"/>
                </a:solidFill>
                <a:ea typeface="Times New Roman" pitchFamily="18" charset="0"/>
                <a:cs typeface="Arial" pitchFamily="34" charset="0"/>
              </a:rPr>
              <a:t>41’i %74,5’inin</a:t>
            </a:r>
            <a:r>
              <a:rPr lang="tr-TR" sz="2400" b="1" dirty="0">
                <a:solidFill>
                  <a:srgbClr val="FF3300"/>
                </a:solidFill>
                <a:ea typeface="Times New Roman" pitchFamily="18" charset="0"/>
                <a:cs typeface="Arial" pitchFamily="34" charset="0"/>
              </a:rPr>
              <a:t> de DGT dışı olduğu tespit edildi. </a:t>
            </a:r>
          </a:p>
          <a:p>
            <a:endParaRPr lang="tr-TR" sz="2400" b="1" dirty="0">
              <a:solidFill>
                <a:srgbClr val="FF3300"/>
              </a:solidFill>
              <a:ea typeface="Times New Roman" pitchFamily="18" charset="0"/>
              <a:cs typeface="Arial" pitchFamily="34" charset="0"/>
            </a:endParaRPr>
          </a:p>
          <a:p>
            <a:pPr eaLnBrk="0" hangingPunct="0"/>
            <a:endParaRPr lang="tr-TR" sz="2800" b="1" dirty="0"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5" name="4 Metin kutusu"/>
          <p:cNvSpPr txBox="1"/>
          <p:nvPr/>
        </p:nvSpPr>
        <p:spPr>
          <a:xfrm>
            <a:off x="1187624" y="5589240"/>
            <a:ext cx="315150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r-TR" sz="3600" dirty="0" smtClean="0">
                <a:solidFill>
                  <a:srgbClr val="FF0000"/>
                </a:solidFill>
              </a:rPr>
              <a:t>DGT Kalitesi ?</a:t>
            </a:r>
            <a:endParaRPr lang="tr-TR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147888"/>
            <a:ext cx="8991600" cy="471011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tr-TR" smtClean="0">
                <a:solidFill>
                  <a:schemeClr val="accent1"/>
                </a:solidFill>
                <a:latin typeface="Times New Roman" pitchFamily="18" charset="0"/>
              </a:rPr>
              <a:t>  </a:t>
            </a:r>
            <a:endParaRPr lang="en-US" smtClean="0">
              <a:solidFill>
                <a:schemeClr val="accent1"/>
              </a:solidFill>
              <a:latin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sz="2800" smtClean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3600" smtClean="0">
                <a:latin typeface="Times New Roman" pitchFamily="18" charset="0"/>
              </a:rPr>
              <a:t> </a:t>
            </a:r>
          </a:p>
        </p:txBody>
      </p:sp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457200" y="1905000"/>
          <a:ext cx="8229600" cy="4648200"/>
        </p:xfrm>
        <a:graphic>
          <a:graphicData uri="http://schemas.openxmlformats.org/presentationml/2006/ole">
            <p:oleObj spid="_x0000_s698370" name="Photo Editor Photo" r:id="rId3" imgW="13057143" imgH="9116698" progId="">
              <p:embed/>
            </p:oleObj>
          </a:graphicData>
        </a:graphic>
      </p:graphicFrame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1116013" y="549275"/>
            <a:ext cx="5329237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tr-TR" sz="2400" b="1">
                <a:latin typeface="Times New Roman" pitchFamily="18" charset="0"/>
              </a:rPr>
              <a:t>Türkiye Göçmen Akını</a:t>
            </a:r>
            <a:endParaRPr lang="en-US" sz="2400" b="1">
              <a:latin typeface="Times New Roman" pitchFamily="18" charset="0"/>
            </a:endParaRP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2270125" y="3238500"/>
            <a:ext cx="908050" cy="366713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tr-TR" b="1">
                <a:latin typeface="Times New Roman" pitchFamily="18" charset="0"/>
              </a:rPr>
              <a:t>Turkey</a:t>
            </a:r>
            <a:endParaRPr lang="en-US" b="1">
              <a:latin typeface="Times New Roman" pitchFamily="18" charset="0"/>
            </a:endParaRPr>
          </a:p>
        </p:txBody>
      </p:sp>
      <p:sp>
        <p:nvSpPr>
          <p:cNvPr id="19462" name="Text Box 8"/>
          <p:cNvSpPr txBox="1">
            <a:spLocks noChangeArrowheads="1"/>
          </p:cNvSpPr>
          <p:nvPr/>
        </p:nvSpPr>
        <p:spPr bwMode="auto">
          <a:xfrm>
            <a:off x="5318125" y="4329113"/>
            <a:ext cx="568325" cy="33655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tr-TR" sz="1600" b="1">
                <a:latin typeface="Times New Roman" pitchFamily="18" charset="0"/>
              </a:rPr>
              <a:t>Iran</a:t>
            </a:r>
            <a:endParaRPr lang="en-US" sz="1600" b="1">
              <a:latin typeface="Times New Roman" pitchFamily="18" charset="0"/>
            </a:endParaRPr>
          </a:p>
        </p:txBody>
      </p:sp>
      <p:sp>
        <p:nvSpPr>
          <p:cNvPr id="19463" name="Text Box 9"/>
          <p:cNvSpPr txBox="1">
            <a:spLocks noChangeArrowheads="1"/>
          </p:cNvSpPr>
          <p:nvPr/>
        </p:nvSpPr>
        <p:spPr bwMode="auto">
          <a:xfrm>
            <a:off x="3413125" y="4176713"/>
            <a:ext cx="568325" cy="33655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tr-TR" sz="1600" b="1">
                <a:latin typeface="Times New Roman" pitchFamily="18" charset="0"/>
              </a:rPr>
              <a:t>Iraq</a:t>
            </a:r>
            <a:endParaRPr lang="en-US" sz="1600" b="1">
              <a:latin typeface="Times New Roman" pitchFamily="18" charset="0"/>
            </a:endParaRPr>
          </a:p>
        </p:txBody>
      </p:sp>
      <p:sp>
        <p:nvSpPr>
          <p:cNvPr id="19464" name="Text Box 10"/>
          <p:cNvSpPr txBox="1">
            <a:spLocks noChangeArrowheads="1"/>
          </p:cNvSpPr>
          <p:nvPr/>
        </p:nvSpPr>
        <p:spPr bwMode="auto">
          <a:xfrm>
            <a:off x="2879725" y="3948113"/>
            <a:ext cx="647700" cy="33655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tr-TR" sz="1600" b="1">
                <a:latin typeface="Times New Roman" pitchFamily="18" charset="0"/>
              </a:rPr>
              <a:t>Syria</a:t>
            </a:r>
            <a:endParaRPr lang="en-US" sz="1600" b="1">
              <a:latin typeface="Times New Roman" pitchFamily="18" charset="0"/>
            </a:endParaRPr>
          </a:p>
        </p:txBody>
      </p:sp>
      <p:sp>
        <p:nvSpPr>
          <p:cNvPr id="19465" name="Text Box 11"/>
          <p:cNvSpPr txBox="1">
            <a:spLocks noChangeArrowheads="1"/>
          </p:cNvSpPr>
          <p:nvPr/>
        </p:nvSpPr>
        <p:spPr bwMode="auto">
          <a:xfrm>
            <a:off x="7299325" y="4024313"/>
            <a:ext cx="1246188" cy="33655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tr-TR" sz="1600" b="1">
                <a:latin typeface="Times New Roman" pitchFamily="18" charset="0"/>
              </a:rPr>
              <a:t>Afghanistan</a:t>
            </a:r>
            <a:endParaRPr lang="en-US" sz="1600" b="1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K:\DCIM\113NIKON\DSCN6740.JPG"/>
          <p:cNvPicPr>
            <a:picLocks noChangeAspect="1" noChangeArrowheads="1"/>
          </p:cNvPicPr>
          <p:nvPr/>
        </p:nvPicPr>
        <p:blipFill>
          <a:blip r:embed="rId2" cstate="print"/>
          <a:srcRect l="690" r="25536" b="8260"/>
          <a:stretch>
            <a:fillRect/>
          </a:stretch>
        </p:blipFill>
        <p:spPr bwMode="auto">
          <a:xfrm>
            <a:off x="755650" y="0"/>
            <a:ext cx="299085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3" name="Picture 2" descr="K:\DCIM\113NIKON\DSCN6742.JPG"/>
          <p:cNvPicPr>
            <a:picLocks noChangeAspect="1" noChangeArrowheads="1"/>
          </p:cNvPicPr>
          <p:nvPr/>
        </p:nvPicPr>
        <p:blipFill>
          <a:blip r:embed="rId3" cstate="print"/>
          <a:srcRect l="690" r="2071" b="8260"/>
          <a:stretch>
            <a:fillRect/>
          </a:stretch>
        </p:blipFill>
        <p:spPr bwMode="auto">
          <a:xfrm>
            <a:off x="3924300" y="188913"/>
            <a:ext cx="3784600" cy="477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Metin kutusu 1"/>
          <p:cNvSpPr txBox="1"/>
          <p:nvPr/>
        </p:nvSpPr>
        <p:spPr>
          <a:xfrm>
            <a:off x="827088" y="5084763"/>
            <a:ext cx="6510337" cy="12620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tr-TR" dirty="0"/>
              <a:t>Sağ </a:t>
            </a:r>
            <a:r>
              <a:rPr lang="tr-TR" dirty="0" err="1"/>
              <a:t>paratrakeal</a:t>
            </a:r>
            <a:r>
              <a:rPr lang="tr-TR" dirty="0"/>
              <a:t> </a:t>
            </a:r>
            <a:r>
              <a:rPr lang="tr-TR" dirty="0" err="1"/>
              <a:t>pirimer</a:t>
            </a:r>
            <a:r>
              <a:rPr lang="tr-TR" dirty="0"/>
              <a:t> </a:t>
            </a:r>
            <a:r>
              <a:rPr lang="tr-TR" dirty="0" err="1"/>
              <a:t>malign</a:t>
            </a:r>
            <a:r>
              <a:rPr lang="tr-TR" dirty="0"/>
              <a:t> odak SUV  MAX:  </a:t>
            </a:r>
            <a:r>
              <a:rPr lang="tr-TR" sz="2000" b="1" dirty="0">
                <a:solidFill>
                  <a:srgbClr val="FF0000"/>
                </a:solidFill>
              </a:rPr>
              <a:t>30.3</a:t>
            </a:r>
            <a:endParaRPr lang="tr-TR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tr-TR" dirty="0"/>
              <a:t>, sağ </a:t>
            </a:r>
            <a:r>
              <a:rPr lang="tr-TR" dirty="0" err="1"/>
              <a:t>hiler</a:t>
            </a:r>
            <a:r>
              <a:rPr lang="tr-TR" dirty="0"/>
              <a:t> SUV </a:t>
            </a:r>
            <a:r>
              <a:rPr lang="tr-TR" dirty="0" err="1"/>
              <a:t>max</a:t>
            </a:r>
            <a:r>
              <a:rPr lang="tr-TR" dirty="0"/>
              <a:t>  : </a:t>
            </a:r>
            <a:r>
              <a:rPr lang="tr-TR" sz="2000" b="1" dirty="0">
                <a:solidFill>
                  <a:srgbClr val="FF0000"/>
                </a:solidFill>
              </a:rPr>
              <a:t> 23.1    </a:t>
            </a:r>
            <a:r>
              <a:rPr lang="tr-TR" dirty="0" err="1"/>
              <a:t>bilateral</a:t>
            </a:r>
            <a:r>
              <a:rPr lang="tr-TR" dirty="0"/>
              <a:t> derin </a:t>
            </a:r>
            <a:r>
              <a:rPr lang="tr-TR" dirty="0" err="1"/>
              <a:t>servikal</a:t>
            </a:r>
            <a:r>
              <a:rPr lang="tr-TR" dirty="0"/>
              <a:t> </a:t>
            </a:r>
          </a:p>
          <a:p>
            <a:pPr>
              <a:defRPr/>
            </a:pPr>
            <a:r>
              <a:rPr lang="tr-TR" dirty="0"/>
              <a:t>odak (SUV: 6.0),SUV </a:t>
            </a:r>
            <a:r>
              <a:rPr lang="tr-TR" dirty="0" err="1"/>
              <a:t>max</a:t>
            </a:r>
            <a:r>
              <a:rPr lang="tr-TR" dirty="0"/>
              <a:t>: 10.1 , sağ </a:t>
            </a:r>
            <a:r>
              <a:rPr lang="tr-TR" dirty="0" err="1"/>
              <a:t>servikal</a:t>
            </a:r>
            <a:r>
              <a:rPr lang="tr-TR" dirty="0"/>
              <a:t> (SUV </a:t>
            </a:r>
            <a:r>
              <a:rPr lang="tr-TR" dirty="0" err="1"/>
              <a:t>max</a:t>
            </a:r>
            <a:r>
              <a:rPr lang="tr-TR" dirty="0"/>
              <a:t>: 5.3) </a:t>
            </a:r>
          </a:p>
          <a:p>
            <a:pPr>
              <a:defRPr/>
            </a:pPr>
            <a:r>
              <a:rPr lang="tr-TR" dirty="0" err="1"/>
              <a:t>prekar</a:t>
            </a:r>
            <a:r>
              <a:rPr lang="tr-TR" dirty="0"/>
              <a:t>: </a:t>
            </a:r>
            <a:r>
              <a:rPr lang="tr-TR" b="1" dirty="0">
                <a:solidFill>
                  <a:srgbClr val="FF0000"/>
                </a:solidFill>
              </a:rPr>
              <a:t>20, </a:t>
            </a:r>
            <a:r>
              <a:rPr lang="tr-TR" dirty="0" err="1"/>
              <a:t>aksiller</a:t>
            </a:r>
            <a:r>
              <a:rPr lang="tr-TR" dirty="0"/>
              <a:t> 7.2. </a:t>
            </a:r>
          </a:p>
        </p:txBody>
      </p:sp>
      <p:sp>
        <p:nvSpPr>
          <p:cNvPr id="6" name="5 Dikdörtgen"/>
          <p:cNvSpPr/>
          <p:nvPr/>
        </p:nvSpPr>
        <p:spPr>
          <a:xfrm>
            <a:off x="4765675" y="6327775"/>
            <a:ext cx="2830513" cy="3698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tr-TR" dirty="0" err="1">
                <a:solidFill>
                  <a:srgbClr val="FF0000"/>
                </a:solidFill>
              </a:rPr>
              <a:t>Akc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Ca</a:t>
            </a:r>
            <a:r>
              <a:rPr lang="tr-TR" dirty="0">
                <a:solidFill>
                  <a:srgbClr val="FF0000"/>
                </a:solidFill>
              </a:rPr>
              <a:t> ve met düşünülmüş.,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468313" y="333375"/>
            <a:ext cx="7920037" cy="9556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2800" b="1">
                <a:solidFill>
                  <a:schemeClr val="accent2"/>
                </a:solidFill>
              </a:rPr>
              <a:t>Türkiye’de verem savaşı dispanserlerine kayıtlı yabancı ülke doğumlu TB  hastaları</a:t>
            </a:r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250825" y="1363663"/>
          <a:ext cx="7705725" cy="5329237"/>
        </p:xfrm>
        <a:graphic>
          <a:graphicData uri="http://schemas.openxmlformats.org/presentationml/2006/ole">
            <p:oleObj spid="_x0000_s699394" name="Worksheet" r:id="rId3" imgW="3686071" imgH="2543157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5915025" y="2732088"/>
          <a:ext cx="163513" cy="401637"/>
        </p:xfrm>
        <a:graphic>
          <a:graphicData uri="http://schemas.openxmlformats.org/presentationml/2006/ole">
            <p:oleObj spid="_x0000_s700418" name="Document" r:id="rId3" imgW="164520" imgH="422280" progId="Word.Document.8">
              <p:embed/>
            </p:oleObj>
          </a:graphicData>
        </a:graphic>
      </p:graphicFrame>
      <p:sp>
        <p:nvSpPr>
          <p:cNvPr id="22532" name="Text Box 3"/>
          <p:cNvSpPr txBox="1">
            <a:spLocks noChangeArrowheads="1"/>
          </p:cNvSpPr>
          <p:nvPr/>
        </p:nvSpPr>
        <p:spPr bwMode="auto">
          <a:xfrm>
            <a:off x="577850" y="404813"/>
            <a:ext cx="7981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tr-TR" sz="2400" b="1"/>
              <a:t>İstanbul da Yıllara Göre Yabancı TB Olgularının Sayısı</a:t>
            </a:r>
          </a:p>
        </p:txBody>
      </p:sp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395288" y="1268413"/>
          <a:ext cx="7985125" cy="4799012"/>
        </p:xfrm>
        <a:graphic>
          <a:graphicData uri="http://schemas.openxmlformats.org/presentationml/2006/ole">
            <p:oleObj spid="_x0000_s700419" name="Grafik" r:id="rId4" imgW="7981884" imgH="4619549" progId="MSGraph.Chart.8">
              <p:embed followColorScheme="full"/>
            </p:oleObj>
          </a:graphicData>
        </a:graphic>
      </p:graphicFrame>
      <p:sp>
        <p:nvSpPr>
          <p:cNvPr id="22533" name="Text Box 5"/>
          <p:cNvSpPr txBox="1">
            <a:spLocks noChangeArrowheads="1"/>
          </p:cNvSpPr>
          <p:nvPr/>
        </p:nvSpPr>
        <p:spPr bwMode="auto">
          <a:xfrm rot="-5400000">
            <a:off x="45244" y="3344069"/>
            <a:ext cx="1365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/>
              <a:t>Olgu Sayısı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250825" y="1816100"/>
          <a:ext cx="8642350" cy="4670425"/>
        </p:xfrm>
        <a:graphic>
          <a:graphicData uri="http://schemas.openxmlformats.org/presentationml/2006/ole">
            <p:oleObj spid="_x0000_s701442" name="Grafik" r:id="rId3" imgW="5533899" imgH="2990791" progId="Excel.Sheet.8">
              <p:embed/>
            </p:oleObj>
          </a:graphicData>
        </a:graphic>
      </p:graphicFrame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331913" y="476250"/>
            <a:ext cx="5827712" cy="9556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tr-TR" sz="2800" b="1"/>
              <a:t>İstanbul’ da Yıllara Göre Yabancı </a:t>
            </a:r>
          </a:p>
          <a:p>
            <a:pPr algn="ctr"/>
            <a:r>
              <a:rPr lang="tr-TR" sz="2800" b="1"/>
              <a:t>TB Olgularının Oranı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412875"/>
            <a:ext cx="7429500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2451" name="2 Metin kutusu"/>
          <p:cNvSpPr txBox="1">
            <a:spLocks noChangeArrowheads="1"/>
          </p:cNvSpPr>
          <p:nvPr/>
        </p:nvSpPr>
        <p:spPr bwMode="auto">
          <a:xfrm>
            <a:off x="971550" y="549275"/>
            <a:ext cx="5591595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tr-TR" sz="2400" b="1" dirty="0">
                <a:solidFill>
                  <a:srgbClr val="C00000"/>
                </a:solidFill>
              </a:rPr>
              <a:t>TB Olguları içinde  HIV(+)  </a:t>
            </a:r>
            <a:r>
              <a:rPr lang="tr-TR" sz="2400" b="1" dirty="0" err="1">
                <a:solidFill>
                  <a:srgbClr val="C00000"/>
                </a:solidFill>
              </a:rPr>
              <a:t>Prevelansı</a:t>
            </a:r>
            <a:endParaRPr lang="tr-TR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4" descr="aksaray 081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2147888"/>
            <a:ext cx="7772400" cy="4481512"/>
          </a:xfrm>
          <a:noFill/>
        </p:spPr>
      </p:pic>
      <p:sp>
        <p:nvSpPr>
          <p:cNvPr id="263171" name="Text Box 6"/>
          <p:cNvSpPr txBox="1">
            <a:spLocks noChangeArrowheads="1"/>
          </p:cNvSpPr>
          <p:nvPr/>
        </p:nvSpPr>
        <p:spPr bwMode="auto">
          <a:xfrm>
            <a:off x="971550" y="450850"/>
            <a:ext cx="6972300" cy="7112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4000" b="1">
                <a:solidFill>
                  <a:srgbClr val="FF3300"/>
                </a:solidFill>
              </a:rPr>
              <a:t>Mültecilerin</a:t>
            </a:r>
            <a:r>
              <a:rPr lang="tr-TR" sz="4000" b="1"/>
              <a:t> </a:t>
            </a:r>
            <a:r>
              <a:rPr lang="tr-TR" sz="4000" b="1">
                <a:solidFill>
                  <a:srgbClr val="FF3300"/>
                </a:solidFill>
              </a:rPr>
              <a:t>yaşam koşulları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395288" y="2060575"/>
          <a:ext cx="7777162" cy="4189413"/>
        </p:xfrm>
        <a:graphic>
          <a:graphicData uri="http://schemas.openxmlformats.org/presentationml/2006/ole">
            <p:oleObj spid="_x0000_s702466" name="Grafik" r:id="rId3" imgW="4667351" imgH="2514741" progId="Excel.Sheet.8">
              <p:embed/>
            </p:oleObj>
          </a:graphicData>
        </a:graphic>
      </p:graphicFrame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539750" y="833438"/>
            <a:ext cx="7297738" cy="58896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3200" b="1">
                <a:solidFill>
                  <a:srgbClr val="FF3300"/>
                </a:solidFill>
              </a:rPr>
              <a:t>Göçmen TB Hastalarında İlaç Direnci</a:t>
            </a:r>
          </a:p>
        </p:txBody>
      </p:sp>
      <p:sp>
        <p:nvSpPr>
          <p:cNvPr id="24580" name="Text Box 7"/>
          <p:cNvSpPr txBox="1">
            <a:spLocks noChangeArrowheads="1"/>
          </p:cNvSpPr>
          <p:nvPr/>
        </p:nvSpPr>
        <p:spPr bwMode="auto">
          <a:xfrm>
            <a:off x="5416550" y="6256338"/>
            <a:ext cx="75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/>
              <a:t>n:125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684213" y="765175"/>
          <a:ext cx="7200900" cy="5002213"/>
        </p:xfrm>
        <a:graphic>
          <a:graphicData uri="http://schemas.openxmlformats.org/presentationml/2006/ole">
            <p:oleObj spid="_x0000_s703490" name="Grafik" r:id="rId3" imgW="3562350" imgH="2400300" progId="Excel.Sheet.8">
              <p:embed/>
            </p:oleObj>
          </a:graphicData>
        </a:graphic>
      </p:graphicFrame>
      <p:sp>
        <p:nvSpPr>
          <p:cNvPr id="25603" name="Text Box 6"/>
          <p:cNvSpPr txBox="1">
            <a:spLocks noChangeArrowheads="1"/>
          </p:cNvSpPr>
          <p:nvPr/>
        </p:nvSpPr>
        <p:spPr bwMode="auto">
          <a:xfrm>
            <a:off x="1835150" y="260350"/>
            <a:ext cx="5253038" cy="3968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2000" b="1"/>
              <a:t>OLGULARIN TEDAVİ SONUÇLARI( n:180) </a:t>
            </a:r>
          </a:p>
        </p:txBody>
      </p:sp>
      <p:sp>
        <p:nvSpPr>
          <p:cNvPr id="25604" name="Rectangle 7"/>
          <p:cNvSpPr>
            <a:spLocks noChangeArrowheads="1"/>
          </p:cNvSpPr>
          <p:nvPr/>
        </p:nvSpPr>
        <p:spPr bwMode="auto">
          <a:xfrm>
            <a:off x="2700338" y="5734050"/>
            <a:ext cx="59578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altLang="zh-CN" sz="1200" b="1">
                <a:solidFill>
                  <a:srgbClr val="FF3300"/>
                </a:solidFill>
              </a:rPr>
              <a:t>İSTANBUL’ DA YABANCI GÖÇMENLERDE  TÜBERKÜLOZ</a:t>
            </a:r>
          </a:p>
          <a:p>
            <a:r>
              <a:rPr lang="tr-TR" altLang="zh-CN" sz="1200" b="1"/>
              <a:t> </a:t>
            </a:r>
          </a:p>
          <a:p>
            <a:r>
              <a:rPr lang="tr-TR" altLang="zh-CN" sz="1200" b="1"/>
              <a:t>Canan Küçük(1), Cengiz Polat(2), Reşide Gencer(3), Dilek Polat(4), Güzin Dinçel Asoğlu(5) ,Nesrin Sarımurat(1),Kaya Köksalan(6) Zeki Kılıçaslan(7)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306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875" y="0"/>
            <a:ext cx="9128125" cy="6884988"/>
          </a:xfrm>
          <a:noFill/>
          <a:ln/>
        </p:spPr>
      </p:pic>
      <p:sp>
        <p:nvSpPr>
          <p:cNvPr id="171011" name="Rectangle 3"/>
          <p:cNvSpPr>
            <a:spLocks noChangeArrowheads="1"/>
          </p:cNvSpPr>
          <p:nvPr/>
        </p:nvSpPr>
        <p:spPr bwMode="auto">
          <a:xfrm>
            <a:off x="468313" y="549275"/>
            <a:ext cx="1366837" cy="746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/>
            <a:r>
              <a:rPr lang="tr-TR" sz="4400" u="sng">
                <a:solidFill>
                  <a:schemeClr val="tx2"/>
                </a:solidFill>
              </a:rPr>
              <a:t>DGT</a:t>
            </a:r>
          </a:p>
        </p:txBody>
      </p:sp>
    </p:spTree>
  </p:cSld>
  <p:clrMapOvr>
    <a:masterClrMapping/>
  </p:clrMapOvr>
  <p:transition spd="med">
    <p:checker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9" name="Picture 6" descr="http://img215.imageshack.us/img215/1387/tunayhasanleventtttth9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0"/>
            <a:ext cx="4321175" cy="334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60" name="AutoShape 7" descr="http://img2.blogcu.com/images/t/o/l/tolunay/araguler0505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tr-TR"/>
          </a:p>
        </p:txBody>
      </p:sp>
      <p:pic>
        <p:nvPicPr>
          <p:cNvPr id="173061" name="Picture 9" descr="http://img2.blogcu.com/images/t/o/l/tolunay/araguler050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141663"/>
            <a:ext cx="2928938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62" name="Picture 8" descr="C:\Documents and Settings\Doktor Odası\Desktop\ipek_cocuk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95850" y="2420938"/>
            <a:ext cx="4248150" cy="376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6" name="Text Box 4"/>
          <p:cNvSpPr txBox="1">
            <a:spLocks noChangeArrowheads="1"/>
          </p:cNvSpPr>
          <p:nvPr/>
        </p:nvSpPr>
        <p:spPr bwMode="auto">
          <a:xfrm>
            <a:off x="250825" y="188913"/>
            <a:ext cx="5413213" cy="52322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VEREM </a:t>
            </a:r>
            <a:r>
              <a:rPr lang="tr-TR" sz="2800" b="1" dirty="0" smtClean="0">
                <a:solidFill>
                  <a:srgbClr val="FF0000"/>
                </a:solidFill>
              </a:rPr>
              <a:t>SAVAŞININ GELECEĞİ</a:t>
            </a:r>
            <a:endParaRPr lang="tr-TR" sz="2800" b="1" dirty="0">
              <a:solidFill>
                <a:srgbClr val="FF0000"/>
              </a:solidFill>
            </a:endParaRPr>
          </a:p>
        </p:txBody>
      </p:sp>
      <p:sp>
        <p:nvSpPr>
          <p:cNvPr id="223237" name="Text Box 5"/>
          <p:cNvSpPr txBox="1">
            <a:spLocks noChangeArrowheads="1"/>
          </p:cNvSpPr>
          <p:nvPr/>
        </p:nvSpPr>
        <p:spPr bwMode="auto">
          <a:xfrm>
            <a:off x="250825" y="1196975"/>
            <a:ext cx="6076950" cy="525303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tr-TR" sz="2000" b="1">
                <a:solidFill>
                  <a:schemeClr val="accent2"/>
                </a:solidFill>
              </a:rPr>
              <a:t>Tüberküloz hasta sayısının ve ölümlerin azalması  toplumun dikkatini azaltmıştır</a:t>
            </a:r>
          </a:p>
          <a:p>
            <a:endParaRPr lang="tr-TR" sz="2000" b="1">
              <a:solidFill>
                <a:schemeClr val="accent2"/>
              </a:solidFill>
            </a:endParaRPr>
          </a:p>
          <a:p>
            <a:r>
              <a:rPr lang="tr-TR" sz="2000" b="1"/>
              <a:t>Yabancı Göç sorunu artmaktadır.</a:t>
            </a:r>
          </a:p>
          <a:p>
            <a:endParaRPr lang="tr-TR" sz="2000" b="1"/>
          </a:p>
          <a:p>
            <a:r>
              <a:rPr lang="tr-TR" sz="2000" b="1"/>
              <a:t>Sağlık hizmetlerinde piyasa faktörlerinin</a:t>
            </a:r>
          </a:p>
          <a:p>
            <a:r>
              <a:rPr lang="tr-TR" sz="2000" b="1"/>
              <a:t>devreye girmesi TB Kontrolünü ve </a:t>
            </a:r>
          </a:p>
          <a:p>
            <a:r>
              <a:rPr lang="tr-TR" sz="2000" b="1"/>
              <a:t>TB Hastasını dezavantajlı duruma </a:t>
            </a:r>
          </a:p>
          <a:p>
            <a:r>
              <a:rPr lang="tr-TR" sz="2000" b="1"/>
              <a:t>sokmaktadır.</a:t>
            </a:r>
          </a:p>
          <a:p>
            <a:endParaRPr lang="tr-TR" sz="2000" b="1"/>
          </a:p>
          <a:p>
            <a:r>
              <a:rPr lang="tr-TR" sz="2000" b="1">
                <a:solidFill>
                  <a:srgbClr val="FF0000"/>
                </a:solidFill>
              </a:rPr>
              <a:t>Oysaki;</a:t>
            </a:r>
          </a:p>
          <a:p>
            <a:endParaRPr lang="tr-TR" b="1"/>
          </a:p>
          <a:p>
            <a:r>
              <a:rPr lang="tr-TR" sz="2000" b="1">
                <a:solidFill>
                  <a:schemeClr val="accent2"/>
                </a:solidFill>
              </a:rPr>
              <a:t>Eğer DSÖ nün 2050 yılında eradikasyon  hedefini yakalamak istiyorsak</a:t>
            </a:r>
            <a:r>
              <a:rPr lang="tr-TR" sz="2000" b="1">
                <a:solidFill>
                  <a:srgbClr val="FF0000"/>
                </a:solidFill>
              </a:rPr>
              <a:t> TB mücadelesini çok daha gelişkin bir şekilde  toplum içinde  ve toplum katılımı ile zenginleştirmek durumundayız.</a:t>
            </a:r>
            <a:endParaRPr lang="tr-TR"/>
          </a:p>
        </p:txBody>
      </p:sp>
      <p:pic>
        <p:nvPicPr>
          <p:cNvPr id="223238" name="Picture 6" descr="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700" y="1755775"/>
            <a:ext cx="3924300" cy="294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539750" y="1412875"/>
            <a:ext cx="6911892" cy="52322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tr-TR" sz="2800" b="1" dirty="0" err="1">
                <a:solidFill>
                  <a:schemeClr val="accent2"/>
                </a:solidFill>
              </a:rPr>
              <a:t>Mediastinoskopi</a:t>
            </a:r>
            <a:r>
              <a:rPr lang="tr-TR" sz="2800" b="1" dirty="0">
                <a:solidFill>
                  <a:schemeClr val="accent2"/>
                </a:solidFill>
              </a:rPr>
              <a:t>:</a:t>
            </a:r>
          </a:p>
          <a:p>
            <a:pPr>
              <a:defRPr/>
            </a:pPr>
            <a:endParaRPr lang="tr-TR" dirty="0"/>
          </a:p>
          <a:p>
            <a:pPr>
              <a:defRPr/>
            </a:pPr>
            <a:r>
              <a:rPr lang="tr-TR" sz="2800" b="1" dirty="0"/>
              <a:t>Kronik </a:t>
            </a:r>
            <a:r>
              <a:rPr lang="tr-TR" sz="2800" b="1" dirty="0" err="1"/>
              <a:t>nekrotizan</a:t>
            </a:r>
            <a:r>
              <a:rPr lang="tr-TR" sz="2800" b="1" dirty="0"/>
              <a:t> </a:t>
            </a:r>
            <a:r>
              <a:rPr lang="tr-TR" sz="2800" b="1" dirty="0" err="1"/>
              <a:t>Granülamatöz</a:t>
            </a:r>
            <a:r>
              <a:rPr lang="tr-TR" sz="2800" b="1" dirty="0"/>
              <a:t> </a:t>
            </a:r>
          </a:p>
          <a:p>
            <a:pPr>
              <a:defRPr/>
            </a:pPr>
            <a:r>
              <a:rPr lang="tr-TR" sz="2800" b="1" dirty="0" err="1"/>
              <a:t>lenfadenit</a:t>
            </a:r>
            <a:r>
              <a:rPr lang="tr-TR" sz="2800" b="1" dirty="0"/>
              <a:t>. 2 R,  4 L,  4 R, ve 7 No’ </a:t>
            </a:r>
            <a:r>
              <a:rPr lang="tr-TR" sz="2800" b="1" dirty="0" err="1"/>
              <a:t>lu</a:t>
            </a:r>
            <a:r>
              <a:rPr lang="tr-TR" sz="2800" b="1" dirty="0"/>
              <a:t> İst.</a:t>
            </a:r>
          </a:p>
          <a:p>
            <a:pPr>
              <a:defRPr/>
            </a:pPr>
            <a:endParaRPr lang="tr-TR" sz="2800" b="1" dirty="0"/>
          </a:p>
          <a:p>
            <a:pPr>
              <a:defRPr/>
            </a:pPr>
            <a:r>
              <a:rPr lang="tr-TR" sz="2800" b="1" dirty="0">
                <a:solidFill>
                  <a:schemeClr val="accent2"/>
                </a:solidFill>
              </a:rPr>
              <a:t>İki  TB kültürü (+) (10.08.2011)  </a:t>
            </a:r>
          </a:p>
          <a:p>
            <a:pPr>
              <a:defRPr/>
            </a:pPr>
            <a:r>
              <a:rPr lang="tr-TR" sz="2800" b="1" dirty="0">
                <a:solidFill>
                  <a:schemeClr val="accent2"/>
                </a:solidFill>
              </a:rPr>
              <a:t>Birisi balgam, birisi lavaj </a:t>
            </a:r>
          </a:p>
          <a:p>
            <a:pPr>
              <a:defRPr/>
            </a:pPr>
            <a:endParaRPr lang="tr-TR" sz="2800" b="1" dirty="0"/>
          </a:p>
          <a:p>
            <a:pPr>
              <a:defRPr/>
            </a:pPr>
            <a:endParaRPr lang="tr-TR" sz="2800" b="1" dirty="0"/>
          </a:p>
          <a:p>
            <a:pPr>
              <a:defRPr/>
            </a:pPr>
            <a:r>
              <a:rPr lang="tr-TR" sz="2800" b="1" dirty="0"/>
              <a:t>Tüberküloz tanısı ile Gaziosmanpaşa </a:t>
            </a:r>
            <a:endParaRPr lang="tr-TR" sz="2800" b="1" dirty="0" smtClean="0"/>
          </a:p>
          <a:p>
            <a:pPr>
              <a:defRPr/>
            </a:pPr>
            <a:r>
              <a:rPr lang="tr-TR" sz="2800" b="1" dirty="0" smtClean="0"/>
              <a:t> </a:t>
            </a:r>
            <a:r>
              <a:rPr lang="tr-TR" sz="2800" b="1" dirty="0"/>
              <a:t>VSD: (16.08.2011)</a:t>
            </a:r>
          </a:p>
          <a:p>
            <a:pPr>
              <a:defRPr/>
            </a:pPr>
            <a:endParaRPr lang="tr-TR" dirty="0"/>
          </a:p>
          <a:p>
            <a:pPr>
              <a:defRPr/>
            </a:pPr>
            <a:endParaRPr lang="tr-TR" dirty="0"/>
          </a:p>
        </p:txBody>
      </p:sp>
      <p:sp>
        <p:nvSpPr>
          <p:cNvPr id="3" name="2 Dikdörtgen"/>
          <p:cNvSpPr/>
          <p:nvPr/>
        </p:nvSpPr>
        <p:spPr>
          <a:xfrm>
            <a:off x="1042988" y="333375"/>
            <a:ext cx="3482975" cy="5222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342900" indent="-342900">
              <a:buFontTx/>
              <a:buAutoNum type="arabicPlain" startAt="36"/>
              <a:defRPr/>
            </a:pPr>
            <a:r>
              <a:rPr lang="tr-TR" sz="2800" b="1" dirty="0">
                <a:solidFill>
                  <a:srgbClr val="FF0000"/>
                </a:solidFill>
              </a:rPr>
              <a:t>Yaşında erkek hasta</a:t>
            </a:r>
          </a:p>
        </p:txBody>
      </p:sp>
      <p:pic>
        <p:nvPicPr>
          <p:cNvPr id="182276" name="Picture 2" descr="K:\DCIM\113NIKON\DSCN6730.JPG"/>
          <p:cNvPicPr>
            <a:picLocks noChangeAspect="1" noChangeArrowheads="1"/>
          </p:cNvPicPr>
          <p:nvPr/>
        </p:nvPicPr>
        <p:blipFill>
          <a:blip r:embed="rId2" cstate="print"/>
          <a:srcRect l="12389" r="11356"/>
          <a:stretch>
            <a:fillRect/>
          </a:stretch>
        </p:blipFill>
        <p:spPr bwMode="auto">
          <a:xfrm>
            <a:off x="6264275" y="0"/>
            <a:ext cx="2879725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 descr="Resim 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738" y="2420938"/>
            <a:ext cx="4897437" cy="3673475"/>
          </a:xfrm>
          <a:prstGeom prst="rect">
            <a:avLst/>
          </a:prstGeom>
          <a:noFill/>
        </p:spPr>
      </p:pic>
      <p:pic>
        <p:nvPicPr>
          <p:cNvPr id="222211" name="Picture 3" descr="verem tarih 043"/>
          <p:cNvPicPr>
            <a:picLocks noChangeAspect="1" noChangeArrowheads="1"/>
          </p:cNvPicPr>
          <p:nvPr/>
        </p:nvPicPr>
        <p:blipFill>
          <a:blip r:embed="rId3" cstate="print"/>
          <a:srcRect b="9055"/>
          <a:stretch>
            <a:fillRect/>
          </a:stretch>
        </p:blipFill>
        <p:spPr bwMode="auto">
          <a:xfrm>
            <a:off x="0" y="2708275"/>
            <a:ext cx="2341563" cy="2838450"/>
          </a:xfrm>
          <a:prstGeom prst="rect">
            <a:avLst/>
          </a:prstGeom>
          <a:noFill/>
        </p:spPr>
      </p:pic>
      <p:pic>
        <p:nvPicPr>
          <p:cNvPr id="222212" name="Picture 4" descr="verem tarih 044"/>
          <p:cNvPicPr>
            <a:picLocks noChangeAspect="1" noChangeArrowheads="1"/>
          </p:cNvPicPr>
          <p:nvPr/>
        </p:nvPicPr>
        <p:blipFill>
          <a:blip r:embed="rId4" cstate="print"/>
          <a:srcRect b="17017"/>
          <a:stretch>
            <a:fillRect/>
          </a:stretch>
        </p:blipFill>
        <p:spPr bwMode="auto">
          <a:xfrm>
            <a:off x="0" y="0"/>
            <a:ext cx="4643438" cy="2890838"/>
          </a:xfrm>
          <a:prstGeom prst="rect">
            <a:avLst/>
          </a:prstGeom>
          <a:noFill/>
        </p:spPr>
      </p:pic>
      <p:sp>
        <p:nvSpPr>
          <p:cNvPr id="222213" name="Text Box 5"/>
          <p:cNvSpPr txBox="1">
            <a:spLocks noChangeArrowheads="1"/>
          </p:cNvSpPr>
          <p:nvPr/>
        </p:nvSpPr>
        <p:spPr bwMode="auto">
          <a:xfrm>
            <a:off x="468313" y="5876925"/>
            <a:ext cx="4608512" cy="7715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tr-TR" sz="4400">
                <a:solidFill>
                  <a:schemeClr val="accent2"/>
                </a:solidFill>
              </a:rPr>
              <a:t>TEŞEKKÜRLER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6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3438" y="1471613"/>
            <a:ext cx="7477125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K:\DCIM\113NIKON\DSCN67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333375"/>
            <a:ext cx="6973887" cy="521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5347" name="Metin kutusu 1"/>
          <p:cNvSpPr txBox="1">
            <a:spLocks noChangeArrowheads="1"/>
          </p:cNvSpPr>
          <p:nvPr/>
        </p:nvSpPr>
        <p:spPr bwMode="auto">
          <a:xfrm>
            <a:off x="684213" y="5732463"/>
            <a:ext cx="1258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/>
              <a:t>Kasım 2011</a:t>
            </a:r>
          </a:p>
        </p:txBody>
      </p:sp>
      <p:sp>
        <p:nvSpPr>
          <p:cNvPr id="185348" name="3 Metin kutusu"/>
          <p:cNvSpPr txBox="1">
            <a:spLocks noChangeArrowheads="1"/>
          </p:cNvSpPr>
          <p:nvPr/>
        </p:nvSpPr>
        <p:spPr bwMode="auto">
          <a:xfrm>
            <a:off x="5364088" y="6021288"/>
            <a:ext cx="16241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3200" dirty="0">
                <a:solidFill>
                  <a:srgbClr val="FF0000"/>
                </a:solidFill>
              </a:rPr>
              <a:t>ARB:++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179512" y="2492896"/>
            <a:ext cx="2880320" cy="261610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tr-TR" sz="2000" b="1" dirty="0">
                <a:solidFill>
                  <a:schemeClr val="tx2"/>
                </a:solidFill>
              </a:rPr>
              <a:t>26.09.2011</a:t>
            </a:r>
          </a:p>
          <a:p>
            <a:pPr>
              <a:defRPr/>
            </a:pPr>
            <a:endParaRPr lang="tr-TR" dirty="0"/>
          </a:p>
          <a:p>
            <a:pPr>
              <a:defRPr/>
            </a:pPr>
            <a:endParaRPr lang="tr-TR" dirty="0"/>
          </a:p>
          <a:p>
            <a:pPr>
              <a:defRPr/>
            </a:pPr>
            <a:r>
              <a:rPr lang="tr-TR" dirty="0"/>
              <a:t>Anti HCV: Negatif</a:t>
            </a:r>
          </a:p>
          <a:p>
            <a:pPr>
              <a:defRPr/>
            </a:pPr>
            <a:endParaRPr lang="tr-TR" dirty="0"/>
          </a:p>
          <a:p>
            <a:pPr>
              <a:defRPr/>
            </a:pPr>
            <a:r>
              <a:rPr lang="tr-TR" sz="3600" b="1" dirty="0">
                <a:solidFill>
                  <a:srgbClr val="FF0000"/>
                </a:solidFill>
              </a:rPr>
              <a:t>Anti HIV:  Pozitif 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4067944" y="1052736"/>
            <a:ext cx="4811510" cy="45858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tr-TR" sz="2400" b="1" dirty="0">
                <a:solidFill>
                  <a:srgbClr val="FF0000"/>
                </a:solidFill>
              </a:rPr>
              <a:t>Direnç testi:</a:t>
            </a:r>
          </a:p>
          <a:p>
            <a:pPr>
              <a:defRPr/>
            </a:pPr>
            <a:endParaRPr lang="tr-TR" dirty="0"/>
          </a:p>
          <a:p>
            <a:pPr>
              <a:defRPr/>
            </a:pPr>
            <a:r>
              <a:rPr lang="tr-TR" sz="2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İst.Verem</a:t>
            </a:r>
            <a:r>
              <a:rPr lang="tr-TR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Savaş Derneği </a:t>
            </a:r>
            <a:r>
              <a:rPr lang="tr-TR" sz="2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Lab</a:t>
            </a:r>
            <a:r>
              <a:rPr lang="tr-TR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  </a:t>
            </a:r>
          </a:p>
          <a:p>
            <a:pPr>
              <a:defRPr/>
            </a:pPr>
            <a:endParaRPr lang="tr-TR" sz="2000" b="1" dirty="0"/>
          </a:p>
          <a:p>
            <a:pPr>
              <a:defRPr/>
            </a:pPr>
            <a:r>
              <a:rPr lang="tr-TR" sz="2000" b="1" dirty="0">
                <a:solidFill>
                  <a:srgbClr val="FF0000"/>
                </a:solidFill>
              </a:rPr>
              <a:t>4 ilaç dirençli</a:t>
            </a:r>
          </a:p>
          <a:p>
            <a:pPr>
              <a:defRPr/>
            </a:pPr>
            <a:endParaRPr lang="tr-TR" sz="2000" b="1" dirty="0"/>
          </a:p>
          <a:p>
            <a:pPr>
              <a:defRPr/>
            </a:pPr>
            <a:endParaRPr lang="tr-TR" sz="2000" b="1" dirty="0"/>
          </a:p>
          <a:p>
            <a:pPr>
              <a:defRPr/>
            </a:pPr>
            <a:endParaRPr lang="tr-TR" sz="2000" b="1" dirty="0"/>
          </a:p>
          <a:p>
            <a:pPr>
              <a:defRPr/>
            </a:pPr>
            <a:r>
              <a:rPr lang="tr-TR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İTF Mikrobiyoloji: </a:t>
            </a:r>
          </a:p>
          <a:p>
            <a:pPr>
              <a:defRPr/>
            </a:pPr>
            <a:endParaRPr lang="tr-TR" sz="2000" b="1" dirty="0" smtClean="0"/>
          </a:p>
          <a:p>
            <a:pPr>
              <a:defRPr/>
            </a:pPr>
            <a:r>
              <a:rPr lang="tr-TR" sz="2800" b="1" dirty="0" smtClean="0">
                <a:solidFill>
                  <a:srgbClr val="FF0000"/>
                </a:solidFill>
              </a:rPr>
              <a:t>Direnç </a:t>
            </a:r>
            <a:r>
              <a:rPr lang="tr-TR" sz="2800" b="1" dirty="0">
                <a:solidFill>
                  <a:srgbClr val="FF0000"/>
                </a:solidFill>
              </a:rPr>
              <a:t>Testi:  4 İlaç dirençli</a:t>
            </a:r>
          </a:p>
          <a:p>
            <a:pPr>
              <a:defRPr/>
            </a:pPr>
            <a:endParaRPr lang="tr-TR" sz="2000" b="1" dirty="0" smtClean="0">
              <a:solidFill>
                <a:srgbClr val="FF0000"/>
              </a:solidFill>
            </a:endParaRPr>
          </a:p>
          <a:p>
            <a:pPr>
              <a:defRPr/>
            </a:pPr>
            <a:endParaRPr lang="tr-TR" sz="2000" b="1" dirty="0"/>
          </a:p>
          <a:p>
            <a:pPr>
              <a:defRPr/>
            </a:pPr>
            <a:endParaRPr lang="tr-TR" dirty="0"/>
          </a:p>
        </p:txBody>
      </p:sp>
      <p:sp>
        <p:nvSpPr>
          <p:cNvPr id="6" name="5 Dikdörtgen"/>
          <p:cNvSpPr/>
          <p:nvPr/>
        </p:nvSpPr>
        <p:spPr>
          <a:xfrm>
            <a:off x="1403350" y="188913"/>
            <a:ext cx="3567113" cy="522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342900" indent="-342900">
              <a:buFontTx/>
              <a:buAutoNum type="arabicPlain" startAt="36"/>
              <a:defRPr/>
            </a:pPr>
            <a:r>
              <a:rPr lang="tr-TR" sz="2800" b="1" dirty="0">
                <a:solidFill>
                  <a:srgbClr val="FF0000"/>
                </a:solidFill>
              </a:rPr>
              <a:t> yaşında erkek hasta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rsayılan Tasarım">
  <a:themeElements>
    <a:clrScheme name="Varsayılan Tasarı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arsayılan Tasarı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arsayılan Tasarı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rsayılan Tasarı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rsayılan Tasarı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2683</TotalTime>
  <Words>1191</Words>
  <Application>Microsoft Office PowerPoint</Application>
  <PresentationFormat>Ekran Gösterisi (4:3)</PresentationFormat>
  <Paragraphs>385</Paragraphs>
  <Slides>72</Slides>
  <Notes>7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Katıştırılmış OLE Hizmet Programları</vt:lpstr>
      </vt:variant>
      <vt:variant>
        <vt:i4>10</vt:i4>
      </vt:variant>
      <vt:variant>
        <vt:lpstr>Slayt Başlıkları</vt:lpstr>
      </vt:variant>
      <vt:variant>
        <vt:i4>72</vt:i4>
      </vt:variant>
    </vt:vector>
  </HeadingPairs>
  <TitlesOfParts>
    <vt:vector size="83" baseType="lpstr">
      <vt:lpstr>Varsayılan Tasarım</vt:lpstr>
      <vt:lpstr>Paintbrush Resmi</vt:lpstr>
      <vt:lpstr>Grafik</vt:lpstr>
      <vt:lpstr>Chart</vt:lpstr>
      <vt:lpstr>Photo Editor Fotoğrafı</vt:lpstr>
      <vt:lpstr>Photo Editor Photo</vt:lpstr>
      <vt:lpstr>Microsoft Office Excel 97-2003 Çalışma Sayfası</vt:lpstr>
      <vt:lpstr>SPW 11.0 Graph</vt:lpstr>
      <vt:lpstr>Worksheet</vt:lpstr>
      <vt:lpstr>Document</vt:lpstr>
      <vt:lpstr>Resim Belgesi</vt:lpstr>
      <vt:lpstr>Slayt 1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Verem savaşı dispanserlerine 2007 yılında kayıt edilen yeni olgularda illere göre olgu hızı</vt:lpstr>
      <vt:lpstr>Slayt 13</vt:lpstr>
      <vt:lpstr>Slayt 14</vt:lpstr>
      <vt:lpstr>Slayt 15</vt:lpstr>
      <vt:lpstr>Türkiye’de TB olgu hızı, (100.000 nüfusta)</vt:lpstr>
      <vt:lpstr>Slayt 17</vt:lpstr>
      <vt:lpstr>Slayt 18</vt:lpstr>
      <vt:lpstr>Slayt 19</vt:lpstr>
      <vt:lpstr>Slayt 20</vt:lpstr>
      <vt:lpstr>Slayt 21</vt:lpstr>
      <vt:lpstr>Sağlık Ocaklarında DGT</vt:lpstr>
      <vt:lpstr>Slayt 23</vt:lpstr>
      <vt:lpstr>Slayt 24</vt:lpstr>
      <vt:lpstr>Slayt 25</vt:lpstr>
      <vt:lpstr>Yeni olgu akciğer TB hastalarında mikroskopik tetkik, 1996-2007</vt:lpstr>
      <vt:lpstr>Slayt 27</vt:lpstr>
      <vt:lpstr>Slayt 28</vt:lpstr>
      <vt:lpstr>Slayt 29</vt:lpstr>
      <vt:lpstr>Slayt 30</vt:lpstr>
      <vt:lpstr>Slayt 31</vt:lpstr>
      <vt:lpstr>Slayt 32</vt:lpstr>
      <vt:lpstr>Slayt 33</vt:lpstr>
      <vt:lpstr>Slayt 34</vt:lpstr>
      <vt:lpstr>Slayt 35</vt:lpstr>
      <vt:lpstr>Slayt 36</vt:lpstr>
      <vt:lpstr>Verem savaşı dispanserlerine 2007 yılında kayıt edilen yeni olgularda illere göre olgu hızı</vt:lpstr>
      <vt:lpstr>Slayt 38</vt:lpstr>
      <vt:lpstr>Slayt 39</vt:lpstr>
      <vt:lpstr>Slayt 40</vt:lpstr>
      <vt:lpstr>Slayt 41</vt:lpstr>
      <vt:lpstr>Slayt 42</vt:lpstr>
      <vt:lpstr>Slayt 43</vt:lpstr>
      <vt:lpstr>Slayt 44</vt:lpstr>
      <vt:lpstr>Slayt 45</vt:lpstr>
      <vt:lpstr>Slayt 46</vt:lpstr>
      <vt:lpstr>Slayt 47</vt:lpstr>
      <vt:lpstr>Slayt 48</vt:lpstr>
      <vt:lpstr>Slayt 49</vt:lpstr>
      <vt:lpstr>Slayt 50</vt:lpstr>
      <vt:lpstr>Slayt 51</vt:lpstr>
      <vt:lpstr>Slayt 52</vt:lpstr>
      <vt:lpstr>TÜRKİYE’ DE SSR VE TB KONTROLÜNE OLASI ETKİLERİ </vt:lpstr>
      <vt:lpstr>Slayt 54</vt:lpstr>
      <vt:lpstr>Slayt 55</vt:lpstr>
      <vt:lpstr>Slayt 56</vt:lpstr>
      <vt:lpstr>Temmuz 2007 DGT'li AH'de  kayıtlı TB hastaların sonuçları</vt:lpstr>
      <vt:lpstr>Slayt 58</vt:lpstr>
      <vt:lpstr>Slayt 59</vt:lpstr>
      <vt:lpstr>Slayt 60</vt:lpstr>
      <vt:lpstr>Slayt 61</vt:lpstr>
      <vt:lpstr>Slayt 62</vt:lpstr>
      <vt:lpstr>Slayt 63</vt:lpstr>
      <vt:lpstr>Slayt 64</vt:lpstr>
      <vt:lpstr>Slayt 65</vt:lpstr>
      <vt:lpstr>Slayt 66</vt:lpstr>
      <vt:lpstr>Slayt 67</vt:lpstr>
      <vt:lpstr>Slayt 68</vt:lpstr>
      <vt:lpstr>Slayt 69</vt:lpstr>
      <vt:lpstr>Slayt 70</vt:lpstr>
      <vt:lpstr>Slayt 71</vt:lpstr>
      <vt:lpstr>Slayt 72</vt:lpstr>
    </vt:vector>
  </TitlesOfParts>
  <Company>bım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ITF</dc:creator>
  <cp:lastModifiedBy>-</cp:lastModifiedBy>
  <cp:revision>182</cp:revision>
  <dcterms:created xsi:type="dcterms:W3CDTF">2008-02-08T06:15:09Z</dcterms:created>
  <dcterms:modified xsi:type="dcterms:W3CDTF">2012-05-03T19:50:10Z</dcterms:modified>
</cp:coreProperties>
</file>