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7" r:id="rId2"/>
    <p:sldId id="289" r:id="rId3"/>
    <p:sldId id="271" r:id="rId4"/>
    <p:sldId id="325" r:id="rId5"/>
    <p:sldId id="329" r:id="rId6"/>
    <p:sldId id="327" r:id="rId7"/>
    <p:sldId id="323" r:id="rId8"/>
    <p:sldId id="328" r:id="rId9"/>
    <p:sldId id="316" r:id="rId10"/>
    <p:sldId id="330" r:id="rId11"/>
    <p:sldId id="331" r:id="rId12"/>
    <p:sldId id="350" r:id="rId13"/>
    <p:sldId id="332" r:id="rId14"/>
    <p:sldId id="333" r:id="rId15"/>
    <p:sldId id="351" r:id="rId16"/>
    <p:sldId id="319" r:id="rId17"/>
    <p:sldId id="338" r:id="rId18"/>
    <p:sldId id="339" r:id="rId19"/>
    <p:sldId id="356" r:id="rId20"/>
    <p:sldId id="340" r:id="rId21"/>
    <p:sldId id="352" r:id="rId22"/>
    <p:sldId id="353" r:id="rId23"/>
    <p:sldId id="355" r:id="rId24"/>
    <p:sldId id="354" r:id="rId25"/>
    <p:sldId id="341" r:id="rId26"/>
    <p:sldId id="322" r:id="rId27"/>
    <p:sldId id="346" r:id="rId28"/>
    <p:sldId id="347" r:id="rId29"/>
    <p:sldId id="358" r:id="rId30"/>
    <p:sldId id="359" r:id="rId31"/>
    <p:sldId id="348" r:id="rId32"/>
    <p:sldId id="360" r:id="rId33"/>
    <p:sldId id="349" r:id="rId34"/>
    <p:sldId id="302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9" autoAdjust="0"/>
    <p:restoredTop sz="80814" autoAdjust="0"/>
  </p:normalViewPr>
  <p:slideViewPr>
    <p:cSldViewPr snapToGrid="0" snapToObjects="1">
      <p:cViewPr>
        <p:scale>
          <a:sx n="75" d="100"/>
          <a:sy n="75" d="100"/>
        </p:scale>
        <p:origin x="-1224" y="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5A930-68D2-7349-977A-A11BC2C13671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61C2A5-D12F-3442-A9AE-32248AA24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375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Son 1 </a:t>
            </a:r>
            <a:r>
              <a:rPr lang="en-US" dirty="0" err="1" smtClean="0"/>
              <a:t>yıl</a:t>
            </a:r>
            <a:r>
              <a:rPr lang="en-US" dirty="0" smtClean="0"/>
              <a:t> </a:t>
            </a:r>
            <a:r>
              <a:rPr lang="en-US" dirty="0" err="1" smtClean="0"/>
              <a:t>içinde</a:t>
            </a:r>
            <a:r>
              <a:rPr lang="en-US" dirty="0" smtClean="0"/>
              <a:t> </a:t>
            </a:r>
            <a:r>
              <a:rPr lang="en-US" dirty="0" err="1" smtClean="0"/>
              <a:t>yapılan</a:t>
            </a:r>
            <a:r>
              <a:rPr lang="en-US" dirty="0" smtClean="0"/>
              <a:t> </a:t>
            </a:r>
            <a:r>
              <a:rPr lang="en-US" dirty="0" err="1" smtClean="0"/>
              <a:t>çalışmalarda</a:t>
            </a:r>
            <a:r>
              <a:rPr lang="en-US" dirty="0" smtClean="0"/>
              <a:t> </a:t>
            </a:r>
            <a:r>
              <a:rPr lang="en-US" dirty="0" err="1" smtClean="0"/>
              <a:t>özellikle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Çocuk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Alerji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pratiğini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ilgilendiren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çalışmaların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çarpıcı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bulgularını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sunmak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istiyorum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1C2A5-D12F-3442-A9AE-32248AA248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6106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1C2A5-D12F-3442-A9AE-32248AA2484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2282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1C2A5-D12F-3442-A9AE-32248AA2484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2282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1C2A5-D12F-3442-A9AE-32248AA2484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2282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1C2A5-D12F-3442-A9AE-32248AA2484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2282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1C2A5-D12F-3442-A9AE-32248AA2484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2282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1C2A5-D12F-3442-A9AE-32248AA2484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2282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1C2A5-D12F-3442-A9AE-32248AA2484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2282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1C2A5-D12F-3442-A9AE-32248AA2484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2282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1C2A5-D12F-3442-A9AE-32248AA2484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228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1C2A5-D12F-3442-A9AE-32248AA248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228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1C2A5-D12F-3442-A9AE-32248AA248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228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1C2A5-D12F-3442-A9AE-32248AA2484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228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1C2A5-D12F-3442-A9AE-32248AA2484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228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1C2A5-D12F-3442-A9AE-32248AA2484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228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1C2A5-D12F-3442-A9AE-32248AA2484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228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1C2A5-D12F-3442-A9AE-32248AA2484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228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1C2A5-D12F-3442-A9AE-32248AA2484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228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3EF7C-45F8-3440-9D91-75EC4F82079C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E15-8BE7-6744-8595-2AEACD90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65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3EF7C-45F8-3440-9D91-75EC4F82079C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E15-8BE7-6744-8595-2AEACD90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572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3EF7C-45F8-3440-9D91-75EC4F82079C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E15-8BE7-6744-8595-2AEACD90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027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3EF7C-45F8-3440-9D91-75EC4F82079C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E15-8BE7-6744-8595-2AEACD90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064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3EF7C-45F8-3440-9D91-75EC4F82079C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E15-8BE7-6744-8595-2AEACD90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707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3EF7C-45F8-3440-9D91-75EC4F82079C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E15-8BE7-6744-8595-2AEACD90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84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3EF7C-45F8-3440-9D91-75EC4F82079C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E15-8BE7-6744-8595-2AEACD90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389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3EF7C-45F8-3440-9D91-75EC4F82079C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E15-8BE7-6744-8595-2AEACD90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246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3EF7C-45F8-3440-9D91-75EC4F82079C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E15-8BE7-6744-8595-2AEACD90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203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3EF7C-45F8-3440-9D91-75EC4F82079C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E15-8BE7-6744-8595-2AEACD90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561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3EF7C-45F8-3440-9D91-75EC4F82079C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E15-8BE7-6744-8595-2AEACD90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416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3EF7C-45F8-3440-9D91-75EC4F82079C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20E15-8BE7-6744-8595-2AEACD90C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83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3532" y="281346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Arial"/>
                <a:cs typeface="Arial"/>
              </a:rPr>
              <a:t>Yılın</a:t>
            </a:r>
            <a:r>
              <a:rPr lang="en-US" sz="54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Arial"/>
                <a:cs typeface="Arial"/>
              </a:rPr>
              <a:t>makaleleri</a:t>
            </a:r>
            <a:r>
              <a:rPr lang="en-US" sz="5400" dirty="0">
                <a:solidFill>
                  <a:srgbClr val="FF0000"/>
                </a:solidFill>
                <a:latin typeface="Arial"/>
                <a:cs typeface="Arial"/>
              </a:rPr>
              <a:t/>
            </a:r>
            <a:br>
              <a:rPr lang="en-US" sz="5400" dirty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en-US" sz="5400" dirty="0" smtClean="0">
                <a:solidFill>
                  <a:srgbClr val="FF0000"/>
                </a:solidFill>
                <a:latin typeface="Arial"/>
                <a:cs typeface="Arial"/>
              </a:rPr>
              <a:t>Atopik </a:t>
            </a:r>
            <a:r>
              <a:rPr lang="en-US" sz="5400" dirty="0" err="1" smtClean="0">
                <a:solidFill>
                  <a:srgbClr val="FF0000"/>
                </a:solidFill>
                <a:latin typeface="Arial"/>
                <a:cs typeface="Arial"/>
              </a:rPr>
              <a:t>Dermatit</a:t>
            </a:r>
            <a:endParaRPr lang="en-US" sz="54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95557"/>
            <a:ext cx="6400800" cy="619915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Dr. </a:t>
            </a:r>
            <a:r>
              <a:rPr lang="en-US" dirty="0" err="1" smtClean="0">
                <a:solidFill>
                  <a:schemeClr val="tx1"/>
                </a:solidFill>
                <a:latin typeface="Arial"/>
                <a:cs typeface="Arial"/>
              </a:rPr>
              <a:t>S.Tolga</a:t>
            </a: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 YAVUZ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600" y="38294"/>
            <a:ext cx="3727786" cy="22295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5285" y="5691164"/>
            <a:ext cx="927167" cy="114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81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06"/>
            <a:ext cx="9144000" cy="2276993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273471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 smtClean="0">
                <a:solidFill>
                  <a:srgbClr val="FF0000"/>
                </a:solidFill>
              </a:rPr>
              <a:t>Giriş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ve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Amaç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 err="1" smtClean="0">
                <a:solidFill>
                  <a:srgbClr val="000000"/>
                </a:solidFill>
              </a:rPr>
              <a:t>Kontakt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alerjiler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AD’i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olumsuz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etkileyen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faktörlerden</a:t>
            </a:r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 err="1" smtClean="0">
                <a:solidFill>
                  <a:srgbClr val="FF0000"/>
                </a:solidFill>
              </a:rPr>
              <a:t>Amaç</a:t>
            </a:r>
            <a:r>
              <a:rPr lang="tr-TR" sz="2800" dirty="0" smtClean="0">
                <a:solidFill>
                  <a:srgbClr val="FF0000"/>
                </a:solidFill>
              </a:rPr>
              <a:t>: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AD li </a:t>
            </a:r>
            <a:r>
              <a:rPr lang="en-US" sz="2800" dirty="0" err="1" smtClean="0">
                <a:solidFill>
                  <a:srgbClr val="000000"/>
                </a:solidFill>
              </a:rPr>
              <a:t>çocuklar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arasında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kontakt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allerji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sıklığını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saptamak</a:t>
            </a:r>
            <a:endParaRPr lang="en-US" sz="2400" dirty="0" smtClean="0">
              <a:solidFill>
                <a:srgbClr val="000000"/>
              </a:solidFill>
            </a:endParaRP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6937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06"/>
            <a:ext cx="9144000" cy="2276993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273471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 smtClean="0">
                <a:solidFill>
                  <a:srgbClr val="FF0000"/>
                </a:solidFill>
              </a:rPr>
              <a:t>Yöntem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/>
              <a:t>AD </a:t>
            </a:r>
            <a:r>
              <a:rPr lang="en-US" sz="2800" dirty="0" err="1" smtClean="0"/>
              <a:t>tanılı</a:t>
            </a:r>
            <a:r>
              <a:rPr lang="en-US" sz="2800" dirty="0" smtClean="0"/>
              <a:t> 82 hasta</a:t>
            </a:r>
          </a:p>
          <a:p>
            <a:r>
              <a:rPr lang="en-US" sz="2800" dirty="0" smtClean="0"/>
              <a:t>Patch test</a:t>
            </a:r>
          </a:p>
          <a:p>
            <a:r>
              <a:rPr lang="en-US" sz="2800" dirty="0" smtClean="0"/>
              <a:t>48 </a:t>
            </a:r>
            <a:r>
              <a:rPr lang="en-US" sz="2800" dirty="0" err="1" smtClean="0"/>
              <a:t>saat</a:t>
            </a:r>
            <a:r>
              <a:rPr lang="en-US" sz="2800" dirty="0" smtClean="0"/>
              <a:t> </a:t>
            </a:r>
            <a:r>
              <a:rPr lang="en-US" sz="2800" dirty="0" err="1" smtClean="0"/>
              <a:t>sonra</a:t>
            </a:r>
            <a:r>
              <a:rPr lang="en-US" sz="2800" dirty="0" smtClean="0"/>
              <a:t> </a:t>
            </a:r>
            <a:r>
              <a:rPr lang="en-US" sz="2800" dirty="0" err="1" smtClean="0"/>
              <a:t>açılmış</a:t>
            </a:r>
            <a:endParaRPr lang="en-US" sz="2800" dirty="0" smtClean="0"/>
          </a:p>
          <a:p>
            <a:r>
              <a:rPr lang="en-US" sz="2800" dirty="0" smtClean="0"/>
              <a:t>72.saat </a:t>
            </a:r>
            <a:r>
              <a:rPr lang="en-US" sz="2800" dirty="0" err="1" smtClean="0"/>
              <a:t>ve</a:t>
            </a:r>
            <a:r>
              <a:rPr lang="en-US" sz="2800" dirty="0" smtClean="0"/>
              <a:t> 7.gün </a:t>
            </a:r>
            <a:r>
              <a:rPr lang="en-US" sz="2800" dirty="0" err="1" smtClean="0"/>
              <a:t>sonunda</a:t>
            </a:r>
            <a:r>
              <a:rPr lang="en-US" sz="2800" dirty="0" smtClean="0"/>
              <a:t> </a:t>
            </a:r>
            <a:r>
              <a:rPr lang="en-US" sz="2800" dirty="0" err="1" smtClean="0"/>
              <a:t>okunmuş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6422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600" y="0"/>
            <a:ext cx="53844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50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06"/>
            <a:ext cx="9144000" cy="2276993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256538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 smtClean="0">
                <a:solidFill>
                  <a:srgbClr val="FF0000"/>
                </a:solidFill>
              </a:rPr>
              <a:t>Bulgular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/>
              <a:t>22/82 (%26.8) </a:t>
            </a:r>
            <a:r>
              <a:rPr lang="en-US" sz="2800" dirty="0" err="1" smtClean="0"/>
              <a:t>pozitif</a:t>
            </a:r>
            <a:r>
              <a:rPr lang="en-US" sz="2800" dirty="0" smtClean="0"/>
              <a:t> </a:t>
            </a:r>
            <a:r>
              <a:rPr lang="en-US" sz="2800" dirty="0" err="1" smtClean="0"/>
              <a:t>rx</a:t>
            </a:r>
            <a:r>
              <a:rPr lang="en-US" sz="2800" dirty="0" smtClean="0"/>
              <a:t>.</a:t>
            </a:r>
          </a:p>
          <a:p>
            <a:pPr lvl="1"/>
            <a:r>
              <a:rPr lang="en-US" sz="2400" dirty="0" err="1" smtClean="0"/>
              <a:t>Amerchol</a:t>
            </a:r>
            <a:r>
              <a:rPr lang="en-US" sz="2400" dirty="0" smtClean="0"/>
              <a:t> L101 (%11)</a:t>
            </a:r>
          </a:p>
          <a:p>
            <a:pPr lvl="1"/>
            <a:r>
              <a:rPr lang="en-US" sz="2400" dirty="0" err="1" smtClean="0"/>
              <a:t>Potasyum</a:t>
            </a:r>
            <a:r>
              <a:rPr lang="en-US" sz="2400" dirty="0" smtClean="0"/>
              <a:t> </a:t>
            </a:r>
            <a:r>
              <a:rPr lang="en-US" sz="2400" dirty="0" err="1" smtClean="0"/>
              <a:t>dikromat</a:t>
            </a:r>
            <a:r>
              <a:rPr lang="en-US" sz="2400" dirty="0" smtClean="0"/>
              <a:t> (%7.3)</a:t>
            </a:r>
          </a:p>
          <a:p>
            <a:pPr lvl="1"/>
            <a:r>
              <a:rPr lang="en-US" sz="2400" dirty="0" err="1" smtClean="0"/>
              <a:t>Nikel</a:t>
            </a:r>
            <a:r>
              <a:rPr lang="en-US" sz="2400" dirty="0" smtClean="0"/>
              <a:t> </a:t>
            </a:r>
            <a:r>
              <a:rPr lang="en-US" sz="2400" dirty="0" err="1" smtClean="0"/>
              <a:t>sülfat</a:t>
            </a:r>
            <a:r>
              <a:rPr lang="en-US" sz="2400" dirty="0" smtClean="0"/>
              <a:t> (%4.9)</a:t>
            </a:r>
          </a:p>
          <a:p>
            <a:r>
              <a:rPr lang="en-US" sz="2800" dirty="0" smtClean="0"/>
              <a:t>El </a:t>
            </a:r>
            <a:r>
              <a:rPr lang="en-US" sz="2800" dirty="0" err="1" smtClean="0"/>
              <a:t>ve</a:t>
            </a:r>
            <a:r>
              <a:rPr lang="en-US" sz="2800" dirty="0" smtClean="0"/>
              <a:t>/</a:t>
            </a:r>
            <a:r>
              <a:rPr lang="en-US" sz="2800" dirty="0" err="1" smtClean="0"/>
              <a:t>veya</a:t>
            </a:r>
            <a:r>
              <a:rPr lang="en-US" sz="2800" dirty="0" smtClean="0"/>
              <a:t> </a:t>
            </a:r>
            <a:r>
              <a:rPr lang="en-US" sz="2800" dirty="0" err="1" smtClean="0"/>
              <a:t>ayak</a:t>
            </a:r>
            <a:r>
              <a:rPr lang="en-US" sz="2800" dirty="0" smtClean="0"/>
              <a:t> </a:t>
            </a:r>
            <a:r>
              <a:rPr lang="en-US" sz="2800" dirty="0" err="1" smtClean="0"/>
              <a:t>dermatiti</a:t>
            </a:r>
            <a:r>
              <a:rPr lang="en-US" sz="2800" dirty="0" smtClean="0"/>
              <a:t> </a:t>
            </a:r>
            <a:r>
              <a:rPr lang="en-US" sz="2800" dirty="0" err="1" smtClean="0"/>
              <a:t>olan</a:t>
            </a:r>
            <a:r>
              <a:rPr lang="en-US" sz="2800" dirty="0" smtClean="0"/>
              <a:t> </a:t>
            </a:r>
            <a:r>
              <a:rPr lang="en-US" sz="2800" dirty="0" err="1" smtClean="0"/>
              <a:t>hastalarda</a:t>
            </a:r>
            <a:r>
              <a:rPr lang="en-US" sz="2800" dirty="0" smtClean="0"/>
              <a:t> </a:t>
            </a:r>
            <a:r>
              <a:rPr lang="en-US" sz="2800" dirty="0" err="1" smtClean="0"/>
              <a:t>pozitif</a:t>
            </a:r>
            <a:r>
              <a:rPr lang="en-US" sz="2800" dirty="0" smtClean="0"/>
              <a:t> </a:t>
            </a:r>
            <a:r>
              <a:rPr lang="en-US" sz="2800" dirty="0" err="1" smtClean="0"/>
              <a:t>rx</a:t>
            </a:r>
            <a:r>
              <a:rPr lang="en-US" sz="2800" dirty="0" smtClean="0"/>
              <a:t>. </a:t>
            </a:r>
            <a:r>
              <a:rPr lang="en-US" sz="2800" dirty="0" err="1" smtClean="0"/>
              <a:t>daha</a:t>
            </a:r>
            <a:r>
              <a:rPr lang="en-US" sz="2800" dirty="0" smtClean="0"/>
              <a:t> </a:t>
            </a:r>
            <a:r>
              <a:rPr lang="en-US" sz="2800" dirty="0" err="1" smtClean="0"/>
              <a:t>fazla</a:t>
            </a:r>
            <a:endParaRPr lang="en-US" dirty="0" smtClean="0"/>
          </a:p>
          <a:p>
            <a:pPr lvl="1"/>
            <a:r>
              <a:rPr lang="en-US" sz="2400" dirty="0" smtClean="0"/>
              <a:t>14/32 (%43.8) vs. 8/50 (16%)  p=0.009</a:t>
            </a:r>
          </a:p>
          <a:p>
            <a:pPr lvl="1"/>
            <a:endParaRPr lang="en-US" sz="24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3367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06"/>
            <a:ext cx="9144000" cy="2276993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234525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 smtClean="0">
                <a:solidFill>
                  <a:srgbClr val="FF0000"/>
                </a:solidFill>
              </a:rPr>
              <a:t>Tartışma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err="1" smtClean="0"/>
              <a:t>Kontakt</a:t>
            </a:r>
            <a:r>
              <a:rPr lang="en-US" sz="2800" dirty="0" smtClean="0"/>
              <a:t> allerjisi </a:t>
            </a:r>
            <a:r>
              <a:rPr lang="en-US" sz="2800" dirty="0" err="1" smtClean="0"/>
              <a:t>olan</a:t>
            </a:r>
            <a:r>
              <a:rPr lang="en-US" sz="2800" dirty="0" smtClean="0"/>
              <a:t> </a:t>
            </a:r>
            <a:r>
              <a:rPr lang="en-US" sz="2800" dirty="0" err="1" smtClean="0"/>
              <a:t>çocuklarda</a:t>
            </a:r>
            <a:r>
              <a:rPr lang="en-US" sz="2800" dirty="0" smtClean="0"/>
              <a:t> </a:t>
            </a:r>
            <a:r>
              <a:rPr lang="en-US" sz="2800" dirty="0" err="1" smtClean="0"/>
              <a:t>tedaviye</a:t>
            </a:r>
            <a:r>
              <a:rPr lang="en-US" sz="2800" dirty="0" smtClean="0"/>
              <a:t> </a:t>
            </a:r>
            <a:r>
              <a:rPr lang="en-US" sz="2800" dirty="0" err="1" smtClean="0"/>
              <a:t>dirençli</a:t>
            </a:r>
            <a:r>
              <a:rPr lang="en-US" sz="2800" dirty="0" smtClean="0"/>
              <a:t> AD </a:t>
            </a:r>
          </a:p>
          <a:p>
            <a:r>
              <a:rPr lang="en-US" sz="2800" dirty="0" err="1" smtClean="0"/>
              <a:t>Amerchol</a:t>
            </a:r>
            <a:r>
              <a:rPr lang="en-US" sz="2800" dirty="0" smtClean="0"/>
              <a:t> L101: lanolin </a:t>
            </a:r>
            <a:r>
              <a:rPr lang="en-US" sz="2800" dirty="0" err="1" smtClean="0"/>
              <a:t>türevi</a:t>
            </a:r>
            <a:endParaRPr lang="en-US" sz="2800" dirty="0" smtClean="0"/>
          </a:p>
          <a:p>
            <a:pPr lvl="1"/>
            <a:r>
              <a:rPr lang="en-US" sz="2400" dirty="0" err="1" smtClean="0"/>
              <a:t>mobilya</a:t>
            </a:r>
            <a:r>
              <a:rPr lang="en-US" sz="2400" dirty="0" smtClean="0"/>
              <a:t> </a:t>
            </a:r>
            <a:r>
              <a:rPr lang="en-US" sz="2400" dirty="0" err="1" smtClean="0"/>
              <a:t>cilası</a:t>
            </a:r>
            <a:r>
              <a:rPr lang="en-US" sz="2400" dirty="0" smtClean="0"/>
              <a:t>, mum, </a:t>
            </a:r>
            <a:r>
              <a:rPr lang="en-US" sz="2400" dirty="0" err="1" smtClean="0"/>
              <a:t>tekstil</a:t>
            </a:r>
            <a:r>
              <a:rPr lang="en-US" sz="2400" dirty="0" smtClean="0"/>
              <a:t>, </a:t>
            </a:r>
            <a:r>
              <a:rPr lang="en-US" sz="2400" dirty="0" err="1" smtClean="0"/>
              <a:t>deri</a:t>
            </a:r>
            <a:r>
              <a:rPr lang="en-US" sz="2400" dirty="0" smtClean="0"/>
              <a:t>, </a:t>
            </a:r>
            <a:r>
              <a:rPr lang="en-US" sz="2400" dirty="0" err="1" smtClean="0"/>
              <a:t>mürekkep</a:t>
            </a:r>
            <a:r>
              <a:rPr lang="en-US" sz="2400" dirty="0" smtClean="0"/>
              <a:t>, </a:t>
            </a:r>
            <a:r>
              <a:rPr lang="en-US" sz="2400" dirty="0" err="1" smtClean="0"/>
              <a:t>kağıt</a:t>
            </a:r>
            <a:r>
              <a:rPr lang="en-US" sz="2400" dirty="0" smtClean="0"/>
              <a:t>, </a:t>
            </a:r>
            <a:r>
              <a:rPr lang="en-US" sz="2400" dirty="0" err="1" smtClean="0"/>
              <a:t>kozmetik</a:t>
            </a:r>
            <a:r>
              <a:rPr lang="en-US" sz="2400" dirty="0" smtClean="0"/>
              <a:t> </a:t>
            </a:r>
            <a:r>
              <a:rPr lang="en-US" sz="2400" dirty="0" err="1" smtClean="0"/>
              <a:t>ürünler</a:t>
            </a:r>
            <a:endParaRPr lang="en-US" sz="2400" dirty="0" smtClean="0"/>
          </a:p>
          <a:p>
            <a:r>
              <a:rPr lang="en-US" sz="2800" dirty="0" err="1" smtClean="0"/>
              <a:t>Potasyum</a:t>
            </a:r>
            <a:r>
              <a:rPr lang="en-US" sz="2800" dirty="0" smtClean="0"/>
              <a:t> </a:t>
            </a:r>
            <a:r>
              <a:rPr lang="en-US" sz="2800" dirty="0" err="1" smtClean="0"/>
              <a:t>dikromat</a:t>
            </a:r>
            <a:r>
              <a:rPr lang="en-US" sz="2800" dirty="0" smtClean="0"/>
              <a:t>:</a:t>
            </a:r>
          </a:p>
          <a:p>
            <a:pPr lvl="1"/>
            <a:r>
              <a:rPr lang="en-US" sz="2400" dirty="0" err="1" smtClean="0"/>
              <a:t>deri</a:t>
            </a:r>
            <a:r>
              <a:rPr lang="en-US" sz="2400" dirty="0" smtClean="0"/>
              <a:t> </a:t>
            </a:r>
            <a:r>
              <a:rPr lang="en-US" sz="2400" dirty="0" err="1" smtClean="0"/>
              <a:t>eldiven</a:t>
            </a:r>
            <a:r>
              <a:rPr lang="en-US" sz="2400" dirty="0" smtClean="0"/>
              <a:t>, </a:t>
            </a:r>
            <a:r>
              <a:rPr lang="en-US" sz="2400" dirty="0" err="1" smtClean="0"/>
              <a:t>ayakkabı</a:t>
            </a:r>
            <a:endParaRPr lang="en-US" sz="2400" dirty="0" smtClean="0"/>
          </a:p>
          <a:p>
            <a:r>
              <a:rPr lang="en-US" sz="2800" dirty="0" err="1" smtClean="0"/>
              <a:t>Nikel</a:t>
            </a:r>
            <a:r>
              <a:rPr lang="en-US" sz="2800" dirty="0" smtClean="0"/>
              <a:t> </a:t>
            </a:r>
            <a:r>
              <a:rPr lang="en-US" sz="2800" dirty="0" err="1" smtClean="0"/>
              <a:t>sülfat</a:t>
            </a:r>
            <a:r>
              <a:rPr lang="en-US" sz="2800" dirty="0" smtClean="0"/>
              <a:t>:</a:t>
            </a:r>
          </a:p>
          <a:p>
            <a:pPr lvl="1"/>
            <a:r>
              <a:rPr lang="en-US" sz="2400" dirty="0" err="1" smtClean="0"/>
              <a:t>Oyuncak</a:t>
            </a:r>
            <a:r>
              <a:rPr lang="en-US" sz="2400" dirty="0" smtClean="0"/>
              <a:t>, </a:t>
            </a:r>
            <a:r>
              <a:rPr lang="en-US" sz="2400" dirty="0" err="1" smtClean="0"/>
              <a:t>takı</a:t>
            </a:r>
            <a:endParaRPr lang="en-US" sz="24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1676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06"/>
            <a:ext cx="9144000" cy="2276993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273471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 smtClean="0">
                <a:solidFill>
                  <a:srgbClr val="FF0000"/>
                </a:solidFill>
              </a:rPr>
              <a:t>Sonuç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err="1" smtClean="0"/>
              <a:t>Özellikle</a:t>
            </a:r>
            <a:r>
              <a:rPr lang="en-US" sz="2800" dirty="0" smtClean="0"/>
              <a:t> el </a:t>
            </a:r>
            <a:r>
              <a:rPr lang="en-US" sz="2800" dirty="0" err="1" smtClean="0"/>
              <a:t>ve</a:t>
            </a:r>
            <a:r>
              <a:rPr lang="en-US" sz="2800" dirty="0" smtClean="0"/>
              <a:t>/</a:t>
            </a:r>
            <a:r>
              <a:rPr lang="en-US" sz="2800" dirty="0" err="1" smtClean="0"/>
              <a:t>veya</a:t>
            </a:r>
            <a:r>
              <a:rPr lang="en-US" sz="2800" dirty="0" smtClean="0"/>
              <a:t> </a:t>
            </a:r>
            <a:r>
              <a:rPr lang="en-US" sz="2800" dirty="0" err="1" smtClean="0"/>
              <a:t>ayak</a:t>
            </a:r>
            <a:r>
              <a:rPr lang="en-US" sz="2800" dirty="0" smtClean="0"/>
              <a:t> </a:t>
            </a:r>
            <a:r>
              <a:rPr lang="en-US" sz="2800" dirty="0" err="1" smtClean="0"/>
              <a:t>dermatiti</a:t>
            </a:r>
            <a:r>
              <a:rPr lang="en-US" sz="2800" dirty="0" smtClean="0"/>
              <a:t> </a:t>
            </a:r>
            <a:r>
              <a:rPr lang="en-US" sz="2800" dirty="0" err="1" smtClean="0"/>
              <a:t>olan</a:t>
            </a:r>
            <a:r>
              <a:rPr lang="en-US" sz="2800" dirty="0" smtClean="0"/>
              <a:t> </a:t>
            </a:r>
            <a:r>
              <a:rPr lang="en-US" sz="2800" dirty="0" err="1" smtClean="0"/>
              <a:t>hastalarda</a:t>
            </a:r>
            <a:r>
              <a:rPr lang="en-US" sz="2800" dirty="0" smtClean="0"/>
              <a:t> </a:t>
            </a:r>
          </a:p>
          <a:p>
            <a:r>
              <a:rPr lang="en-US" sz="2800" dirty="0" err="1" smtClean="0"/>
              <a:t>Tedaviye</a:t>
            </a:r>
            <a:r>
              <a:rPr lang="en-US" sz="2800" dirty="0" smtClean="0"/>
              <a:t> </a:t>
            </a:r>
            <a:r>
              <a:rPr lang="en-US" sz="2800" dirty="0" err="1" smtClean="0"/>
              <a:t>dirençli</a:t>
            </a:r>
            <a:r>
              <a:rPr lang="en-US" sz="2800" dirty="0" smtClean="0"/>
              <a:t> </a:t>
            </a:r>
            <a:r>
              <a:rPr lang="en-US" sz="2800" dirty="0" err="1" smtClean="0"/>
              <a:t>ağır</a:t>
            </a:r>
            <a:r>
              <a:rPr lang="en-US" sz="2800" dirty="0" smtClean="0"/>
              <a:t> AD </a:t>
            </a:r>
            <a:r>
              <a:rPr lang="en-US" sz="2800" dirty="0" err="1" smtClean="0"/>
              <a:t>olan</a:t>
            </a:r>
            <a:r>
              <a:rPr lang="en-US" sz="2800" dirty="0" smtClean="0"/>
              <a:t> </a:t>
            </a:r>
            <a:r>
              <a:rPr lang="en-US" sz="2800" dirty="0" err="1" smtClean="0"/>
              <a:t>çocuklarda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err="1" smtClean="0"/>
              <a:t>Kontakt</a:t>
            </a:r>
            <a:r>
              <a:rPr lang="en-US" sz="2800" dirty="0" smtClean="0"/>
              <a:t> </a:t>
            </a:r>
            <a:r>
              <a:rPr lang="en-US" sz="2800" dirty="0" err="1" smtClean="0"/>
              <a:t>alerjenler</a:t>
            </a:r>
            <a:r>
              <a:rPr lang="en-US" sz="2800" dirty="0" smtClean="0"/>
              <a:t> </a:t>
            </a:r>
            <a:r>
              <a:rPr lang="en-US" sz="2800" dirty="0" err="1" smtClean="0"/>
              <a:t>açısından</a:t>
            </a:r>
            <a:r>
              <a:rPr lang="en-US" sz="2800" dirty="0" smtClean="0"/>
              <a:t> </a:t>
            </a:r>
            <a:r>
              <a:rPr lang="en-US" sz="2800" dirty="0" err="1" smtClean="0"/>
              <a:t>yama</a:t>
            </a:r>
            <a:r>
              <a:rPr lang="en-US" sz="2800" dirty="0" smtClean="0"/>
              <a:t> </a:t>
            </a:r>
            <a:r>
              <a:rPr lang="en-US" sz="2800" dirty="0" err="1" smtClean="0"/>
              <a:t>testi</a:t>
            </a:r>
            <a:r>
              <a:rPr lang="en-US" sz="2800" dirty="0" smtClean="0"/>
              <a:t> </a:t>
            </a:r>
            <a:r>
              <a:rPr lang="en-US" sz="2800" dirty="0" err="1" smtClean="0"/>
              <a:t>düşünülmelidir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875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107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Arial"/>
                <a:cs typeface="Arial"/>
              </a:rPr>
              <a:t>Prognoz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 (doğum-6 </a:t>
            </a:r>
            <a:r>
              <a:rPr lang="en-US" dirty="0" err="1" smtClean="0">
                <a:solidFill>
                  <a:srgbClr val="FF0000"/>
                </a:solidFill>
                <a:latin typeface="Arial"/>
                <a:cs typeface="Arial"/>
              </a:rPr>
              <a:t>yaş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endParaRPr lang="en-US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93488" y="2219063"/>
            <a:ext cx="7557025" cy="2513780"/>
            <a:chOff x="793488" y="1253882"/>
            <a:chExt cx="7557025" cy="25137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3488" y="1253882"/>
              <a:ext cx="7557025" cy="234613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4287" y="3564462"/>
              <a:ext cx="2082800" cy="203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026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93488" y="136304"/>
            <a:ext cx="7557025" cy="2513781"/>
            <a:chOff x="793488" y="1253882"/>
            <a:chExt cx="7557025" cy="25137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3488" y="1253882"/>
              <a:ext cx="7557025" cy="234613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4287" y="3564462"/>
              <a:ext cx="2082800" cy="203200"/>
            </a:xfrm>
            <a:prstGeom prst="rect">
              <a:avLst/>
            </a:prstGeom>
          </p:spPr>
        </p:pic>
      </p:grp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273471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 smtClean="0">
                <a:solidFill>
                  <a:srgbClr val="FF0000"/>
                </a:solidFill>
              </a:rPr>
              <a:t>Giriş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ve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Amaç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/>
              <a:t>AD </a:t>
            </a:r>
            <a:r>
              <a:rPr lang="en-US" sz="2800" dirty="0" err="1" smtClean="0"/>
              <a:t>sık</a:t>
            </a:r>
            <a:r>
              <a:rPr lang="en-US" sz="2800" dirty="0" smtClean="0"/>
              <a:t> </a:t>
            </a:r>
            <a:r>
              <a:rPr lang="en-US" sz="2800" dirty="0" err="1" smtClean="0"/>
              <a:t>görülen</a:t>
            </a:r>
            <a:r>
              <a:rPr lang="en-US" sz="2800" dirty="0" smtClean="0"/>
              <a:t> </a:t>
            </a:r>
            <a:r>
              <a:rPr lang="en-US" sz="2800" dirty="0" err="1" smtClean="0"/>
              <a:t>bir</a:t>
            </a:r>
            <a:r>
              <a:rPr lang="en-US" sz="2800" dirty="0" smtClean="0"/>
              <a:t> </a:t>
            </a:r>
            <a:r>
              <a:rPr lang="en-US" sz="2800" dirty="0" err="1" smtClean="0"/>
              <a:t>hastalık</a:t>
            </a:r>
            <a:r>
              <a:rPr lang="en-US" sz="2800" dirty="0" smtClean="0"/>
              <a:t> (%15-20)</a:t>
            </a:r>
          </a:p>
          <a:p>
            <a:r>
              <a:rPr lang="en-US" sz="2800" dirty="0" err="1" smtClean="0"/>
              <a:t>Başlangıç</a:t>
            </a:r>
            <a:r>
              <a:rPr lang="en-US" sz="2800" dirty="0" smtClean="0"/>
              <a:t> </a:t>
            </a:r>
            <a:r>
              <a:rPr lang="en-US" sz="2800" dirty="0" err="1" smtClean="0"/>
              <a:t>genellikle</a:t>
            </a:r>
            <a:r>
              <a:rPr lang="en-US" sz="2800" dirty="0" smtClean="0"/>
              <a:t> 1 </a:t>
            </a:r>
            <a:r>
              <a:rPr lang="en-US" sz="2800" dirty="0" err="1" smtClean="0"/>
              <a:t>yaş</a:t>
            </a:r>
            <a:r>
              <a:rPr lang="en-US" sz="2800" dirty="0" smtClean="0"/>
              <a:t> </a:t>
            </a:r>
            <a:r>
              <a:rPr lang="en-US" sz="2800" dirty="0" err="1" smtClean="0"/>
              <a:t>altı</a:t>
            </a:r>
            <a:endParaRPr lang="en-US" sz="2800" dirty="0" smtClean="0"/>
          </a:p>
          <a:p>
            <a:r>
              <a:rPr lang="en-US" sz="2800" dirty="0" smtClean="0"/>
              <a:t>6 </a:t>
            </a:r>
            <a:r>
              <a:rPr lang="en-US" sz="2800" dirty="0" err="1" smtClean="0"/>
              <a:t>yaşından</a:t>
            </a:r>
            <a:r>
              <a:rPr lang="en-US" sz="2800" dirty="0" smtClean="0"/>
              <a:t> </a:t>
            </a:r>
            <a:r>
              <a:rPr lang="en-US" sz="2800" dirty="0" err="1" smtClean="0"/>
              <a:t>önce</a:t>
            </a:r>
            <a:r>
              <a:rPr lang="en-US" sz="2800" dirty="0" smtClean="0"/>
              <a:t> </a:t>
            </a:r>
            <a:r>
              <a:rPr lang="en-US" sz="2800" dirty="0" err="1" smtClean="0"/>
              <a:t>bir</a:t>
            </a:r>
            <a:r>
              <a:rPr lang="en-US" sz="2800" dirty="0" smtClean="0"/>
              <a:t> </a:t>
            </a:r>
            <a:r>
              <a:rPr lang="en-US" sz="2800" dirty="0" err="1" smtClean="0"/>
              <a:t>kısmı</a:t>
            </a:r>
            <a:r>
              <a:rPr lang="en-US" sz="2800" dirty="0" smtClean="0"/>
              <a:t> </a:t>
            </a:r>
            <a:r>
              <a:rPr lang="en-US" sz="2800" dirty="0" err="1" smtClean="0"/>
              <a:t>kayboluyor</a:t>
            </a:r>
            <a:endParaRPr lang="en-US" sz="2800" dirty="0" smtClean="0"/>
          </a:p>
          <a:p>
            <a:r>
              <a:rPr lang="en-US" sz="2800" dirty="0" err="1" smtClean="0">
                <a:solidFill>
                  <a:srgbClr val="FF0000"/>
                </a:solidFill>
              </a:rPr>
              <a:t>Amaç</a:t>
            </a:r>
            <a:r>
              <a:rPr lang="tr-TR" sz="2800" dirty="0" smtClean="0">
                <a:solidFill>
                  <a:srgbClr val="FF0000"/>
                </a:solidFill>
              </a:rPr>
              <a:t>:</a:t>
            </a:r>
            <a:r>
              <a:rPr lang="en-US" sz="2800" dirty="0" smtClean="0"/>
              <a:t> </a:t>
            </a:r>
            <a:r>
              <a:rPr lang="en-US" sz="2800" dirty="0" smtClean="0"/>
              <a:t>6 </a:t>
            </a:r>
            <a:r>
              <a:rPr lang="en-US" sz="2800" dirty="0" err="1" smtClean="0"/>
              <a:t>yaşında</a:t>
            </a:r>
            <a:r>
              <a:rPr lang="en-US" sz="2800" dirty="0" smtClean="0"/>
              <a:t> AD </a:t>
            </a:r>
            <a:r>
              <a:rPr lang="en-US" sz="2800" dirty="0" err="1" smtClean="0"/>
              <a:t>persistansı</a:t>
            </a:r>
            <a:r>
              <a:rPr lang="en-US" sz="2800" dirty="0" smtClean="0"/>
              <a:t> </a:t>
            </a:r>
            <a:r>
              <a:rPr lang="en-US" sz="2800" dirty="0" err="1" smtClean="0"/>
              <a:t>ile</a:t>
            </a:r>
            <a:r>
              <a:rPr lang="en-US" sz="2800" dirty="0" smtClean="0"/>
              <a:t> </a:t>
            </a:r>
            <a:r>
              <a:rPr lang="en-US" sz="2800" dirty="0" err="1" smtClean="0"/>
              <a:t>ilişkili</a:t>
            </a:r>
            <a:r>
              <a:rPr lang="en-US" sz="2800" dirty="0" smtClean="0"/>
              <a:t> risk </a:t>
            </a:r>
            <a:r>
              <a:rPr lang="en-US" sz="2800" dirty="0" err="1" smtClean="0"/>
              <a:t>faktörlerini</a:t>
            </a:r>
            <a:r>
              <a:rPr lang="en-US" sz="2800" dirty="0" smtClean="0"/>
              <a:t> </a:t>
            </a:r>
            <a:r>
              <a:rPr lang="en-US" sz="2800" dirty="0" err="1" smtClean="0"/>
              <a:t>saptamak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4345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93488" y="136304"/>
            <a:ext cx="7557025" cy="2513781"/>
            <a:chOff x="793488" y="1253882"/>
            <a:chExt cx="7557025" cy="25137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3488" y="1253882"/>
              <a:ext cx="7557025" cy="234613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4287" y="3564462"/>
              <a:ext cx="2082800" cy="203200"/>
            </a:xfrm>
            <a:prstGeom prst="rect">
              <a:avLst/>
            </a:prstGeom>
          </p:spPr>
        </p:pic>
      </p:grp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273471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 smtClean="0">
                <a:solidFill>
                  <a:srgbClr val="FF0000"/>
                </a:solidFill>
              </a:rPr>
              <a:t>Yöntem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 err="1" smtClean="0">
                <a:solidFill>
                  <a:srgbClr val="000000"/>
                </a:solidFill>
              </a:rPr>
              <a:t>Doğum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kohort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çalışması</a:t>
            </a:r>
            <a:endParaRPr lang="en-US" sz="2800" dirty="0" smtClean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246 hasta, 6 </a:t>
            </a:r>
            <a:r>
              <a:rPr lang="en-US" sz="2800" dirty="0" err="1" smtClean="0">
                <a:solidFill>
                  <a:srgbClr val="000000"/>
                </a:solidFill>
              </a:rPr>
              <a:t>yaşına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kadar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takip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edilmiş</a:t>
            </a:r>
            <a:endParaRPr lang="en-US" sz="2800" dirty="0" smtClean="0">
              <a:solidFill>
                <a:srgbClr val="000000"/>
              </a:solidFill>
            </a:endParaRPr>
          </a:p>
          <a:p>
            <a:r>
              <a:rPr lang="en-US" sz="2800" dirty="0" err="1" smtClean="0">
                <a:solidFill>
                  <a:srgbClr val="000000"/>
                </a:solidFill>
              </a:rPr>
              <a:t>Aile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öyküsü</a:t>
            </a:r>
            <a:r>
              <a:rPr lang="en-US" sz="2800" dirty="0" smtClean="0">
                <a:solidFill>
                  <a:srgbClr val="000000"/>
                </a:solidFill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</a:rPr>
              <a:t>Aile</a:t>
            </a:r>
            <a:r>
              <a:rPr lang="en-US" sz="2800" dirty="0" smtClean="0">
                <a:solidFill>
                  <a:srgbClr val="000000"/>
                </a:solidFill>
              </a:rPr>
              <a:t> total-</a:t>
            </a:r>
            <a:r>
              <a:rPr lang="en-US" sz="2800" dirty="0" err="1" smtClean="0">
                <a:solidFill>
                  <a:srgbClr val="000000"/>
                </a:solidFill>
              </a:rPr>
              <a:t>spesifik</a:t>
            </a:r>
            <a:r>
              <a:rPr lang="en-US" sz="2800" dirty="0" smtClean="0">
                <a:solidFill>
                  <a:srgbClr val="000000"/>
                </a:solidFill>
              </a:rPr>
              <a:t> IgE </a:t>
            </a:r>
            <a:r>
              <a:rPr lang="en-US" sz="2800" dirty="0" err="1" smtClean="0">
                <a:solidFill>
                  <a:srgbClr val="000000"/>
                </a:solidFill>
              </a:rPr>
              <a:t>değerleri</a:t>
            </a:r>
            <a:r>
              <a:rPr lang="en-US" sz="2800" dirty="0" smtClean="0">
                <a:solidFill>
                  <a:srgbClr val="000000"/>
                </a:solidFill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</a:rPr>
              <a:t>kordon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kanı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tIgE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değeri</a:t>
            </a:r>
            <a:r>
              <a:rPr lang="en-US" sz="2800" dirty="0" smtClean="0">
                <a:solidFill>
                  <a:srgbClr val="000000"/>
                </a:solidFill>
              </a:rPr>
              <a:t>, vb.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FM, </a:t>
            </a:r>
            <a:r>
              <a:rPr lang="en-US" sz="2800" dirty="0" err="1" smtClean="0">
                <a:solidFill>
                  <a:srgbClr val="000000"/>
                </a:solidFill>
              </a:rPr>
              <a:t>anket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ve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kan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örnekleri</a:t>
            </a:r>
            <a:endParaRPr lang="en-US" sz="2800" dirty="0" smtClean="0">
              <a:solidFill>
                <a:srgbClr val="000000"/>
              </a:solidFill>
            </a:endParaRPr>
          </a:p>
          <a:p>
            <a:r>
              <a:rPr lang="en-US" sz="2800" dirty="0" err="1" smtClean="0">
                <a:solidFill>
                  <a:srgbClr val="000000"/>
                </a:solidFill>
              </a:rPr>
              <a:t>Tutulan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bölge</a:t>
            </a:r>
            <a:endParaRPr lang="en-US" sz="2800" dirty="0" smtClean="0">
              <a:solidFill>
                <a:srgbClr val="000000"/>
              </a:solidFill>
            </a:endParaRP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9965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100" y="0"/>
            <a:ext cx="39736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14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AD – </a:t>
            </a:r>
            <a:r>
              <a:rPr lang="en-US" dirty="0" err="1" smtClean="0">
                <a:solidFill>
                  <a:srgbClr val="FF0000"/>
                </a:solidFill>
                <a:latin typeface="Arial"/>
                <a:cs typeface="Arial"/>
              </a:rPr>
              <a:t>Çocukluk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/>
                <a:cs typeface="Arial"/>
              </a:rPr>
              <a:t>çalışmaları</a:t>
            </a:r>
            <a:endParaRPr lang="en-US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6659" y="1955793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Risk </a:t>
            </a:r>
            <a:r>
              <a:rPr lang="en-US" dirty="0" err="1" smtClean="0">
                <a:latin typeface="Arial"/>
                <a:cs typeface="Arial"/>
              </a:rPr>
              <a:t>faktörleri</a:t>
            </a:r>
            <a:endParaRPr lang="en-US" dirty="0" smtClean="0">
              <a:latin typeface="Arial"/>
              <a:cs typeface="Arial"/>
            </a:endParaRPr>
          </a:p>
          <a:p>
            <a:r>
              <a:rPr lang="en-US" dirty="0" err="1" smtClean="0">
                <a:latin typeface="Arial"/>
                <a:cs typeface="Arial"/>
              </a:rPr>
              <a:t>Klinik</a:t>
            </a:r>
            <a:r>
              <a:rPr lang="en-US" dirty="0" smtClean="0">
                <a:latin typeface="Arial"/>
                <a:cs typeface="Arial"/>
              </a:rPr>
              <a:t> / </a:t>
            </a:r>
            <a:r>
              <a:rPr lang="en-US" dirty="0" err="1" smtClean="0">
                <a:latin typeface="Arial"/>
                <a:cs typeface="Arial"/>
              </a:rPr>
              <a:t>Öneri</a:t>
            </a:r>
            <a:endParaRPr lang="en-US" dirty="0" smtClean="0">
              <a:latin typeface="Arial"/>
              <a:cs typeface="Arial"/>
            </a:endParaRPr>
          </a:p>
          <a:p>
            <a:r>
              <a:rPr lang="en-US" dirty="0" err="1" smtClean="0">
                <a:latin typeface="Arial"/>
                <a:cs typeface="Arial"/>
              </a:rPr>
              <a:t>Prognoz</a:t>
            </a:r>
            <a:endParaRPr lang="en-US" dirty="0" smtClean="0">
              <a:latin typeface="Arial"/>
              <a:cs typeface="Arial"/>
            </a:endParaRPr>
          </a:p>
          <a:p>
            <a:r>
              <a:rPr lang="en-US" dirty="0" err="1" smtClean="0">
                <a:latin typeface="Arial"/>
                <a:cs typeface="Arial"/>
              </a:rPr>
              <a:t>Tedavi</a:t>
            </a:r>
            <a:endParaRPr lang="en-US" dirty="0" smtClean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920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93488" y="136304"/>
            <a:ext cx="7557025" cy="2513781"/>
            <a:chOff x="793488" y="1253882"/>
            <a:chExt cx="7557025" cy="25137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3488" y="1253882"/>
              <a:ext cx="7557025" cy="234613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4287" y="3564462"/>
              <a:ext cx="2082800" cy="203200"/>
            </a:xfrm>
            <a:prstGeom prst="rect">
              <a:avLst/>
            </a:prstGeom>
          </p:spPr>
        </p:pic>
      </p:grp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273471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 smtClean="0">
                <a:solidFill>
                  <a:srgbClr val="FF0000"/>
                </a:solidFill>
              </a:rPr>
              <a:t>Bulgular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6 </a:t>
            </a:r>
            <a:r>
              <a:rPr lang="en-US" sz="2800" dirty="0" err="1" smtClean="0">
                <a:solidFill>
                  <a:srgbClr val="000000"/>
                </a:solidFill>
              </a:rPr>
              <a:t>aylıkken</a:t>
            </a:r>
            <a:r>
              <a:rPr lang="en-US" sz="2800" dirty="0" smtClean="0">
                <a:solidFill>
                  <a:srgbClr val="000000"/>
                </a:solidFill>
              </a:rPr>
              <a:t> AD </a:t>
            </a:r>
            <a:r>
              <a:rPr lang="en-US" sz="2800" dirty="0" err="1" smtClean="0">
                <a:solidFill>
                  <a:srgbClr val="000000"/>
                </a:solidFill>
              </a:rPr>
              <a:t>olan</a:t>
            </a:r>
            <a:r>
              <a:rPr lang="en-US" sz="2800" dirty="0" smtClean="0">
                <a:solidFill>
                  <a:srgbClr val="000000"/>
                </a:solidFill>
              </a:rPr>
              <a:t> 246 </a:t>
            </a:r>
            <a:r>
              <a:rPr lang="en-US" sz="2800" dirty="0" err="1" smtClean="0">
                <a:solidFill>
                  <a:srgbClr val="000000"/>
                </a:solidFill>
              </a:rPr>
              <a:t>hastanın</a:t>
            </a:r>
            <a:r>
              <a:rPr lang="en-US" sz="2800" dirty="0" smtClean="0">
                <a:solidFill>
                  <a:srgbClr val="000000"/>
                </a:solidFill>
              </a:rPr>
              <a:t> 48’inde (%19.5) </a:t>
            </a:r>
            <a:r>
              <a:rPr lang="en-US" sz="2800" dirty="0" err="1" smtClean="0">
                <a:solidFill>
                  <a:srgbClr val="000000"/>
                </a:solidFill>
              </a:rPr>
              <a:t>yakınmalar</a:t>
            </a:r>
            <a:r>
              <a:rPr lang="en-US" sz="2800" dirty="0" smtClean="0">
                <a:solidFill>
                  <a:srgbClr val="000000"/>
                </a:solidFill>
              </a:rPr>
              <a:t> 6 </a:t>
            </a:r>
            <a:r>
              <a:rPr lang="en-US" sz="2800" dirty="0" err="1" smtClean="0">
                <a:solidFill>
                  <a:srgbClr val="000000"/>
                </a:solidFill>
              </a:rPr>
              <a:t>yaşta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devam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etmiş</a:t>
            </a:r>
            <a:endParaRPr lang="en-US" sz="2800" dirty="0" smtClean="0">
              <a:solidFill>
                <a:srgbClr val="000000"/>
              </a:solidFill>
            </a:endParaRP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404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3900"/>
            <a:ext cx="9144000" cy="54049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6267" y="3420533"/>
            <a:ext cx="8805333" cy="1693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556000" y="220139"/>
            <a:ext cx="2390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Parental </a:t>
            </a:r>
            <a:r>
              <a:rPr lang="en-US" sz="2400" dirty="0" err="1" smtClean="0">
                <a:solidFill>
                  <a:srgbClr val="FF0000"/>
                </a:solidFill>
              </a:rPr>
              <a:t>faktörler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23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248816"/>
            <a:ext cx="9144000" cy="3424767"/>
            <a:chOff x="0" y="368300"/>
            <a:chExt cx="9144000" cy="342476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b="44047"/>
            <a:stretch/>
          </p:blipFill>
          <p:spPr>
            <a:xfrm>
              <a:off x="0" y="368300"/>
              <a:ext cx="9144000" cy="3424767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86267" y="1456305"/>
              <a:ext cx="8805333" cy="16933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86267" y="3183471"/>
              <a:ext cx="8805333" cy="16933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86267" y="2032027"/>
              <a:ext cx="8805333" cy="16933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556000" y="406402"/>
            <a:ext cx="2581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Hasta - 6 ay </a:t>
            </a:r>
            <a:r>
              <a:rPr lang="en-US" sz="2400" dirty="0" err="1" smtClean="0">
                <a:solidFill>
                  <a:srgbClr val="FF0000"/>
                </a:solidFill>
              </a:rPr>
              <a:t>verileri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52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773739"/>
            <a:ext cx="9144000" cy="3479258"/>
            <a:chOff x="0" y="3009848"/>
            <a:chExt cx="9144000" cy="347925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t="55400"/>
            <a:stretch/>
          </p:blipFill>
          <p:spPr>
            <a:xfrm>
              <a:off x="0" y="3759200"/>
              <a:ext cx="9144000" cy="2729906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86267" y="3945456"/>
              <a:ext cx="8805333" cy="16933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6267" y="4131719"/>
              <a:ext cx="8805333" cy="16933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6267" y="5503292"/>
              <a:ext cx="8805333" cy="16933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b="87482"/>
            <a:stretch/>
          </p:blipFill>
          <p:spPr>
            <a:xfrm>
              <a:off x="0" y="3009848"/>
              <a:ext cx="9144000" cy="766233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3556000" y="406402"/>
            <a:ext cx="2761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Hasta – 6 </a:t>
            </a:r>
            <a:r>
              <a:rPr lang="en-US" sz="2400" dirty="0" err="1" smtClean="0">
                <a:solidFill>
                  <a:srgbClr val="FF0000"/>
                </a:solidFill>
              </a:rPr>
              <a:t>yaş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verileri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42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631" y="1097914"/>
            <a:ext cx="7944739" cy="410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16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93488" y="136304"/>
            <a:ext cx="7557025" cy="2513781"/>
            <a:chOff x="793488" y="1253882"/>
            <a:chExt cx="7557025" cy="25137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3488" y="1253882"/>
              <a:ext cx="7557025" cy="234613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4287" y="3564462"/>
              <a:ext cx="2082800" cy="203200"/>
            </a:xfrm>
            <a:prstGeom prst="rect">
              <a:avLst/>
            </a:prstGeom>
          </p:spPr>
        </p:pic>
      </p:grp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273471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 smtClean="0">
                <a:solidFill>
                  <a:srgbClr val="FF0000"/>
                </a:solidFill>
              </a:rPr>
              <a:t>Sonuç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/>
              <a:t>İnfant </a:t>
            </a:r>
            <a:r>
              <a:rPr lang="en-US" sz="2800" dirty="0" err="1" smtClean="0"/>
              <a:t>dönemindeki</a:t>
            </a:r>
            <a:r>
              <a:rPr lang="en-US" sz="2800" dirty="0" smtClean="0"/>
              <a:t> </a:t>
            </a:r>
            <a:r>
              <a:rPr lang="en-US" sz="2800" dirty="0" err="1" smtClean="0"/>
              <a:t>yumurta</a:t>
            </a:r>
            <a:r>
              <a:rPr lang="en-US" sz="2800" dirty="0" smtClean="0"/>
              <a:t> </a:t>
            </a:r>
            <a:r>
              <a:rPr lang="en-US" sz="2800" dirty="0" err="1" smtClean="0"/>
              <a:t>alerjisi</a:t>
            </a:r>
            <a:r>
              <a:rPr lang="en-US" sz="2800" dirty="0" smtClean="0"/>
              <a:t> </a:t>
            </a:r>
            <a:r>
              <a:rPr lang="en-US" sz="2800" dirty="0" err="1" smtClean="0"/>
              <a:t>ve</a:t>
            </a:r>
            <a:r>
              <a:rPr lang="en-US" sz="2800" dirty="0" smtClean="0"/>
              <a:t> 6 </a:t>
            </a:r>
            <a:r>
              <a:rPr lang="en-US" sz="2800" dirty="0" err="1" smtClean="0"/>
              <a:t>aylıkken</a:t>
            </a:r>
            <a:r>
              <a:rPr lang="en-US" sz="2800" dirty="0" smtClean="0"/>
              <a:t> 2 </a:t>
            </a:r>
            <a:r>
              <a:rPr lang="en-US" sz="2800" dirty="0" err="1" smtClean="0"/>
              <a:t>veya</a:t>
            </a:r>
            <a:r>
              <a:rPr lang="en-US" sz="2800" dirty="0" smtClean="0"/>
              <a:t> </a:t>
            </a:r>
            <a:r>
              <a:rPr lang="en-US" sz="2800" dirty="0" err="1" smtClean="0"/>
              <a:t>daha</a:t>
            </a:r>
            <a:r>
              <a:rPr lang="en-US" sz="2800" dirty="0" smtClean="0"/>
              <a:t> </a:t>
            </a:r>
            <a:r>
              <a:rPr lang="en-US" sz="2800" dirty="0" err="1" smtClean="0"/>
              <a:t>fazla</a:t>
            </a:r>
            <a:r>
              <a:rPr lang="en-US" sz="2800" dirty="0" smtClean="0"/>
              <a:t> </a:t>
            </a:r>
            <a:r>
              <a:rPr lang="en-US" sz="2800" dirty="0" err="1" smtClean="0"/>
              <a:t>alan</a:t>
            </a:r>
            <a:r>
              <a:rPr lang="en-US" sz="2800" dirty="0" smtClean="0"/>
              <a:t> </a:t>
            </a:r>
            <a:r>
              <a:rPr lang="en-US" sz="2800" dirty="0" err="1" smtClean="0"/>
              <a:t>tutulumu</a:t>
            </a:r>
            <a:r>
              <a:rPr lang="en-US" sz="2800" dirty="0" smtClean="0"/>
              <a:t> </a:t>
            </a:r>
            <a:r>
              <a:rPr lang="en-US" sz="2800" dirty="0" err="1" smtClean="0"/>
              <a:t>persistan</a:t>
            </a:r>
            <a:r>
              <a:rPr lang="en-US" sz="2800" dirty="0" smtClean="0"/>
              <a:t> </a:t>
            </a:r>
            <a:r>
              <a:rPr lang="en-US" sz="2800" dirty="0" err="1" smtClean="0"/>
              <a:t>infantil</a:t>
            </a:r>
            <a:r>
              <a:rPr lang="en-US" sz="2800" dirty="0" smtClean="0"/>
              <a:t> AD </a:t>
            </a:r>
            <a:r>
              <a:rPr lang="en-US" sz="2800" dirty="0" err="1" smtClean="0"/>
              <a:t>ile</a:t>
            </a:r>
            <a:r>
              <a:rPr lang="en-US" sz="2800" dirty="0" smtClean="0"/>
              <a:t> </a:t>
            </a:r>
            <a:r>
              <a:rPr lang="en-US" sz="2800" dirty="0" err="1" smtClean="0"/>
              <a:t>ilişkili</a:t>
            </a:r>
            <a:endParaRPr lang="en-US" sz="2800" dirty="0" smtClean="0"/>
          </a:p>
          <a:p>
            <a:r>
              <a:rPr lang="en-US" sz="2800" dirty="0" err="1" smtClean="0"/>
              <a:t>Persistan</a:t>
            </a:r>
            <a:r>
              <a:rPr lang="en-US" sz="2800" dirty="0" smtClean="0"/>
              <a:t> </a:t>
            </a:r>
            <a:r>
              <a:rPr lang="en-US" sz="2800" dirty="0" err="1" smtClean="0"/>
              <a:t>infantil</a:t>
            </a:r>
            <a:r>
              <a:rPr lang="en-US" sz="2800" dirty="0" smtClean="0"/>
              <a:t> AD, 6 </a:t>
            </a:r>
            <a:r>
              <a:rPr lang="en-US" sz="2800" dirty="0" err="1" smtClean="0"/>
              <a:t>yaşında</a:t>
            </a:r>
            <a:r>
              <a:rPr lang="en-US" sz="2800" dirty="0" smtClean="0"/>
              <a:t> </a:t>
            </a:r>
            <a:r>
              <a:rPr lang="en-US" sz="2800" dirty="0" err="1" smtClean="0"/>
              <a:t>astım</a:t>
            </a:r>
            <a:r>
              <a:rPr lang="en-US" sz="2800" dirty="0" smtClean="0"/>
              <a:t> </a:t>
            </a:r>
            <a:r>
              <a:rPr lang="en-US" sz="2800" dirty="0" err="1" smtClean="0"/>
              <a:t>riski</a:t>
            </a:r>
            <a:r>
              <a:rPr lang="en-US" sz="2800" dirty="0" smtClean="0"/>
              <a:t> </a:t>
            </a:r>
            <a:r>
              <a:rPr lang="en-US" sz="2800" dirty="0" err="1" smtClean="0"/>
              <a:t>ile</a:t>
            </a:r>
            <a:r>
              <a:rPr lang="en-US" sz="2800" dirty="0" smtClean="0"/>
              <a:t> </a:t>
            </a:r>
            <a:r>
              <a:rPr lang="en-US" sz="2800" dirty="0" err="1" smtClean="0"/>
              <a:t>ilişkili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0733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107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Arial"/>
                <a:cs typeface="Arial"/>
              </a:rPr>
              <a:t>Tedavi</a:t>
            </a:r>
            <a:endParaRPr lang="en-US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75371"/>
            <a:ext cx="9144001" cy="255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24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636" y="129085"/>
            <a:ext cx="8312728" cy="2326873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273471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 smtClean="0">
                <a:solidFill>
                  <a:srgbClr val="FF0000"/>
                </a:solidFill>
              </a:rPr>
              <a:t>Giriş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ve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Amaç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err="1" smtClean="0"/>
              <a:t>Barsak</a:t>
            </a:r>
            <a:r>
              <a:rPr lang="en-US" sz="2800" dirty="0" smtClean="0"/>
              <a:t> </a:t>
            </a:r>
            <a:r>
              <a:rPr lang="en-US" sz="2800" dirty="0" err="1" smtClean="0"/>
              <a:t>mikrobiatasının</a:t>
            </a:r>
            <a:r>
              <a:rPr lang="en-US" sz="2800" dirty="0" smtClean="0"/>
              <a:t> </a:t>
            </a:r>
            <a:r>
              <a:rPr lang="en-US" sz="2800" dirty="0" err="1" smtClean="0"/>
              <a:t>probiyotiklerle</a:t>
            </a:r>
            <a:r>
              <a:rPr lang="en-US" sz="2800" dirty="0" smtClean="0"/>
              <a:t> </a:t>
            </a:r>
            <a:r>
              <a:rPr lang="en-US" sz="2800" dirty="0" err="1" smtClean="0"/>
              <a:t>modülasyonu</a:t>
            </a:r>
            <a:r>
              <a:rPr lang="en-US" sz="2800" dirty="0" smtClean="0"/>
              <a:t>, Th1 </a:t>
            </a:r>
            <a:r>
              <a:rPr lang="en-US" sz="2800" dirty="0" err="1" smtClean="0"/>
              <a:t>sitokinleri</a:t>
            </a:r>
            <a:r>
              <a:rPr lang="en-US" sz="2800" dirty="0" smtClean="0"/>
              <a:t> </a:t>
            </a:r>
            <a:r>
              <a:rPr lang="en-US" sz="2800" dirty="0" err="1" smtClean="0"/>
              <a:t>uyarıp</a:t>
            </a:r>
            <a:r>
              <a:rPr lang="en-US" sz="2800" dirty="0" smtClean="0"/>
              <a:t> Th2 </a:t>
            </a:r>
            <a:r>
              <a:rPr lang="en-US" sz="2800" dirty="0" err="1" smtClean="0"/>
              <a:t>yanıtları</a:t>
            </a:r>
            <a:r>
              <a:rPr lang="en-US" sz="2800" dirty="0" smtClean="0"/>
              <a:t> </a:t>
            </a:r>
            <a:r>
              <a:rPr lang="en-US" sz="2800" dirty="0" err="1" smtClean="0"/>
              <a:t>baskılayabilir</a:t>
            </a:r>
            <a:endParaRPr lang="en-US" sz="2800" dirty="0" smtClean="0"/>
          </a:p>
          <a:p>
            <a:r>
              <a:rPr lang="en-US" sz="2800" dirty="0" err="1" smtClean="0"/>
              <a:t>Probiyotiklerin</a:t>
            </a:r>
            <a:r>
              <a:rPr lang="en-US" sz="2800" dirty="0" smtClean="0"/>
              <a:t> AD </a:t>
            </a:r>
            <a:r>
              <a:rPr lang="en-US" sz="2800" dirty="0" err="1" smtClean="0"/>
              <a:t>tedavisindeki</a:t>
            </a:r>
            <a:r>
              <a:rPr lang="en-US" sz="2800" dirty="0" smtClean="0"/>
              <a:t> </a:t>
            </a:r>
            <a:r>
              <a:rPr lang="en-US" sz="2800" dirty="0" err="1" smtClean="0"/>
              <a:t>rolü</a:t>
            </a:r>
            <a:r>
              <a:rPr lang="en-US" sz="2800" dirty="0" smtClean="0"/>
              <a:t> net </a:t>
            </a:r>
            <a:r>
              <a:rPr lang="en-US" sz="2800" dirty="0" err="1" smtClean="0"/>
              <a:t>değil</a:t>
            </a:r>
            <a:endParaRPr lang="en-US" sz="2800" dirty="0" smtClean="0"/>
          </a:p>
          <a:p>
            <a:r>
              <a:rPr lang="en-US" sz="2800" dirty="0" err="1" smtClean="0">
                <a:solidFill>
                  <a:srgbClr val="FF0000"/>
                </a:solidFill>
              </a:rPr>
              <a:t>Amaç</a:t>
            </a:r>
            <a:r>
              <a:rPr lang="en-US" sz="2800" i="1" dirty="0" smtClean="0">
                <a:solidFill>
                  <a:srgbClr val="FF0000"/>
                </a:solidFill>
              </a:rPr>
              <a:t>:</a:t>
            </a:r>
            <a:r>
              <a:rPr lang="en-US" sz="2800" i="1" dirty="0" smtClean="0"/>
              <a:t> Lactobacillus </a:t>
            </a:r>
            <a:r>
              <a:rPr lang="en-US" sz="2800" i="1" dirty="0" err="1" smtClean="0"/>
              <a:t>paracasei</a:t>
            </a:r>
            <a:r>
              <a:rPr lang="en-US" sz="2800" i="1" dirty="0" smtClean="0"/>
              <a:t> </a:t>
            </a:r>
            <a:r>
              <a:rPr lang="en-US" sz="2800" dirty="0" smtClean="0"/>
              <a:t>(LP) </a:t>
            </a:r>
            <a:r>
              <a:rPr lang="en-US" sz="2800" dirty="0" err="1" smtClean="0"/>
              <a:t>ve</a:t>
            </a:r>
            <a:r>
              <a:rPr lang="en-US" sz="2800" dirty="0" smtClean="0"/>
              <a:t> </a:t>
            </a:r>
            <a:r>
              <a:rPr lang="en-US" sz="2800" i="1" dirty="0" smtClean="0"/>
              <a:t>Lactobacillus </a:t>
            </a:r>
            <a:r>
              <a:rPr lang="en-US" sz="2800" i="1" dirty="0" err="1" smtClean="0"/>
              <a:t>fermentum</a:t>
            </a:r>
            <a:r>
              <a:rPr lang="en-US" sz="2800" dirty="0" smtClean="0"/>
              <a:t> (LF) un </a:t>
            </a:r>
            <a:r>
              <a:rPr lang="en-US" sz="2800" dirty="0" err="1" smtClean="0"/>
              <a:t>hastalık</a:t>
            </a:r>
            <a:r>
              <a:rPr lang="en-US" sz="2800" dirty="0" smtClean="0"/>
              <a:t> </a:t>
            </a:r>
            <a:r>
              <a:rPr lang="en-US" sz="2800" dirty="0" err="1" smtClean="0"/>
              <a:t>şiddeti</a:t>
            </a:r>
            <a:r>
              <a:rPr lang="en-US" sz="2800" dirty="0" smtClean="0"/>
              <a:t>, </a:t>
            </a:r>
            <a:r>
              <a:rPr lang="en-US" sz="2800" dirty="0" err="1" smtClean="0"/>
              <a:t>yaşam</a:t>
            </a:r>
            <a:r>
              <a:rPr lang="en-US" sz="2800" dirty="0" smtClean="0"/>
              <a:t> </a:t>
            </a:r>
            <a:r>
              <a:rPr lang="en-US" sz="2800" dirty="0" err="1" smtClean="0"/>
              <a:t>kalitesi</a:t>
            </a:r>
            <a:r>
              <a:rPr lang="en-US" sz="2800" dirty="0" smtClean="0"/>
              <a:t> </a:t>
            </a:r>
            <a:r>
              <a:rPr lang="en-US" sz="2800" dirty="0" err="1" smtClean="0"/>
              <a:t>ve</a:t>
            </a:r>
            <a:r>
              <a:rPr lang="en-US" sz="2800" dirty="0" smtClean="0"/>
              <a:t> immün </a:t>
            </a:r>
            <a:r>
              <a:rPr lang="en-US" sz="2800" dirty="0" err="1" smtClean="0"/>
              <a:t>biyobelirteçler</a:t>
            </a:r>
            <a:r>
              <a:rPr lang="en-US" sz="2800" dirty="0" smtClean="0"/>
              <a:t> </a:t>
            </a:r>
            <a:r>
              <a:rPr lang="en-US" sz="2800" dirty="0" err="1" smtClean="0"/>
              <a:t>üzerine</a:t>
            </a:r>
            <a:r>
              <a:rPr lang="en-US" sz="2800" dirty="0" smtClean="0"/>
              <a:t> </a:t>
            </a:r>
            <a:r>
              <a:rPr lang="en-US" sz="2800" dirty="0" err="1" smtClean="0"/>
              <a:t>etkisini</a:t>
            </a:r>
            <a:r>
              <a:rPr lang="en-US" sz="2800" dirty="0" smtClean="0"/>
              <a:t> </a:t>
            </a:r>
            <a:r>
              <a:rPr lang="en-US" sz="2800" dirty="0" err="1" smtClean="0"/>
              <a:t>araştırmak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7194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636" y="129085"/>
            <a:ext cx="8312728" cy="2326873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261618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 smtClean="0">
                <a:solidFill>
                  <a:srgbClr val="FF0000"/>
                </a:solidFill>
              </a:rPr>
              <a:t>Yöntem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ÇK, </a:t>
            </a:r>
            <a:r>
              <a:rPr lang="en-US" sz="2400" dirty="0" err="1" smtClean="0">
                <a:solidFill>
                  <a:srgbClr val="000000"/>
                </a:solidFill>
              </a:rPr>
              <a:t>prospektif</a:t>
            </a:r>
            <a:r>
              <a:rPr lang="en-US" sz="2400" dirty="0" smtClean="0">
                <a:solidFill>
                  <a:srgbClr val="000000"/>
                </a:solidFill>
              </a:rPr>
              <a:t>, randomize, PK </a:t>
            </a:r>
            <a:r>
              <a:rPr lang="en-US" sz="2400" dirty="0" err="1" smtClean="0">
                <a:solidFill>
                  <a:srgbClr val="000000"/>
                </a:solidFill>
              </a:rPr>
              <a:t>çalışma</a:t>
            </a:r>
            <a:endParaRPr lang="en-US" sz="2400" dirty="0" smtClean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220 </a:t>
            </a:r>
            <a:r>
              <a:rPr lang="en-US" sz="2400" dirty="0" err="1" smtClean="0">
                <a:solidFill>
                  <a:srgbClr val="000000"/>
                </a:solidFill>
              </a:rPr>
              <a:t>çocuk</a:t>
            </a:r>
            <a:r>
              <a:rPr lang="en-US" sz="2400" dirty="0" smtClean="0">
                <a:solidFill>
                  <a:srgbClr val="000000"/>
                </a:solidFill>
              </a:rPr>
              <a:t> (1-8 </a:t>
            </a:r>
            <a:r>
              <a:rPr lang="en-US" sz="2400" dirty="0" err="1" smtClean="0">
                <a:solidFill>
                  <a:srgbClr val="000000"/>
                </a:solidFill>
              </a:rPr>
              <a:t>yaş</a:t>
            </a:r>
            <a:r>
              <a:rPr lang="en-US" sz="2400" dirty="0" smtClean="0">
                <a:solidFill>
                  <a:srgbClr val="000000"/>
                </a:solidFill>
              </a:rPr>
              <a:t>), </a:t>
            </a:r>
            <a:r>
              <a:rPr lang="en-US" sz="2400" dirty="0" err="1" smtClean="0">
                <a:solidFill>
                  <a:srgbClr val="000000"/>
                </a:solidFill>
              </a:rPr>
              <a:t>orta-ağır</a:t>
            </a:r>
            <a:r>
              <a:rPr lang="en-US" sz="2400" dirty="0" smtClean="0">
                <a:solidFill>
                  <a:srgbClr val="000000"/>
                </a:solidFill>
              </a:rPr>
              <a:t> AD</a:t>
            </a:r>
          </a:p>
          <a:p>
            <a:r>
              <a:rPr lang="en-US" sz="2400" dirty="0" err="1" smtClean="0">
                <a:solidFill>
                  <a:srgbClr val="000000"/>
                </a:solidFill>
              </a:rPr>
              <a:t>Toplam</a:t>
            </a:r>
            <a:r>
              <a:rPr lang="en-US" sz="2400" dirty="0" smtClean="0">
                <a:solidFill>
                  <a:srgbClr val="000000"/>
                </a:solidFill>
              </a:rPr>
              <a:t> 4 </a:t>
            </a:r>
            <a:r>
              <a:rPr lang="en-US" sz="2400" dirty="0" err="1" smtClean="0">
                <a:solidFill>
                  <a:srgbClr val="000000"/>
                </a:solidFill>
              </a:rPr>
              <a:t>grup</a:t>
            </a:r>
            <a:endParaRPr lang="en-US" sz="2400" dirty="0" smtClean="0">
              <a:solidFill>
                <a:srgbClr val="000000"/>
              </a:solidFill>
            </a:endParaRP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LP, LF, LP+LF, </a:t>
            </a:r>
            <a:r>
              <a:rPr lang="en-US" sz="2000" dirty="0" err="1" smtClean="0">
                <a:solidFill>
                  <a:srgbClr val="000000"/>
                </a:solidFill>
              </a:rPr>
              <a:t>plasebo</a:t>
            </a:r>
            <a:endParaRPr lang="en-US" sz="2000" dirty="0" smtClean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3 ay </a:t>
            </a:r>
            <a:r>
              <a:rPr lang="en-US" sz="2400" dirty="0" err="1" smtClean="0">
                <a:solidFill>
                  <a:srgbClr val="000000"/>
                </a:solidFill>
              </a:rPr>
              <a:t>tedavi</a:t>
            </a:r>
            <a:endParaRPr lang="en-US" sz="2400" dirty="0" smtClean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AD </a:t>
            </a:r>
            <a:r>
              <a:rPr lang="en-US" sz="2400" dirty="0" err="1" smtClean="0">
                <a:solidFill>
                  <a:srgbClr val="000000"/>
                </a:solidFill>
              </a:rPr>
              <a:t>şiddeti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için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indeksler</a:t>
            </a:r>
            <a:endParaRPr lang="en-US" sz="2400" dirty="0">
              <a:solidFill>
                <a:srgbClr val="000000"/>
              </a:solidFill>
            </a:endParaRP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SCORAD, FDLQI, </a:t>
            </a:r>
            <a:r>
              <a:rPr lang="en-US" sz="2000" dirty="0" smtClean="0">
                <a:solidFill>
                  <a:srgbClr val="000000"/>
                </a:solidFill>
              </a:rPr>
              <a:t>CDLQI</a:t>
            </a:r>
            <a:endParaRPr lang="en-US" sz="2000" dirty="0" smtClean="0">
              <a:solidFill>
                <a:srgbClr val="000000"/>
              </a:solidFill>
            </a:endParaRPr>
          </a:p>
          <a:p>
            <a:r>
              <a:rPr lang="en-US" sz="2400" dirty="0" err="1" smtClean="0">
                <a:solidFill>
                  <a:srgbClr val="000000"/>
                </a:solidFill>
              </a:rPr>
              <a:t>dPT</a:t>
            </a:r>
            <a:r>
              <a:rPr lang="en-US" sz="2400" dirty="0" smtClean="0">
                <a:solidFill>
                  <a:srgbClr val="000000"/>
                </a:solidFill>
              </a:rPr>
              <a:t>, IgE </a:t>
            </a:r>
            <a:r>
              <a:rPr lang="en-US" sz="2400" dirty="0" err="1" smtClean="0">
                <a:solidFill>
                  <a:srgbClr val="000000"/>
                </a:solidFill>
              </a:rPr>
              <a:t>düzeyleri</a:t>
            </a:r>
            <a:r>
              <a:rPr lang="en-US" sz="2400" dirty="0" smtClean="0">
                <a:solidFill>
                  <a:srgbClr val="000000"/>
                </a:solidFill>
              </a:rPr>
              <a:t>, IFN-ϒ, TGF-β, TNF-α, </a:t>
            </a:r>
            <a:r>
              <a:rPr lang="en-US" sz="2400" dirty="0" err="1" smtClean="0">
                <a:solidFill>
                  <a:srgbClr val="000000"/>
                </a:solidFill>
              </a:rPr>
              <a:t>idrar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biyobelirteçleri</a:t>
            </a:r>
            <a:endParaRPr lang="en-US" sz="2400" dirty="0" smtClean="0">
              <a:solidFill>
                <a:srgbClr val="000000"/>
              </a:solidFill>
            </a:endParaRPr>
          </a:p>
          <a:p>
            <a:endParaRPr lang="en-US" sz="2400" dirty="0" smtClean="0">
              <a:solidFill>
                <a:srgbClr val="000000"/>
              </a:solidFill>
            </a:endParaRPr>
          </a:p>
          <a:p>
            <a:endParaRPr lang="en-US" sz="2400" dirty="0" smtClean="0">
              <a:solidFill>
                <a:srgbClr val="000000"/>
              </a:solidFill>
            </a:endParaRPr>
          </a:p>
          <a:p>
            <a:endParaRPr lang="en-US" sz="2400" dirty="0" smtClean="0">
              <a:solidFill>
                <a:srgbClr val="000000"/>
              </a:solidFill>
            </a:endParaRPr>
          </a:p>
          <a:p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68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14500"/>
            <a:ext cx="8229600" cy="3416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7333" y="5842000"/>
            <a:ext cx="815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Primer </a:t>
            </a:r>
            <a:r>
              <a:rPr lang="en-US" dirty="0" err="1" smtClean="0">
                <a:solidFill>
                  <a:srgbClr val="FF0000"/>
                </a:solidFill>
              </a:rPr>
              <a:t>sonuç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noktası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smtClean="0"/>
              <a:t>3 ay </a:t>
            </a:r>
            <a:r>
              <a:rPr lang="en-US" dirty="0" err="1" smtClean="0"/>
              <a:t>sonunda</a:t>
            </a:r>
            <a:r>
              <a:rPr lang="en-US" dirty="0" smtClean="0"/>
              <a:t> </a:t>
            </a:r>
            <a:r>
              <a:rPr lang="en-US" dirty="0" err="1" smtClean="0"/>
              <a:t>bazal</a:t>
            </a:r>
            <a:r>
              <a:rPr lang="en-US" dirty="0" smtClean="0"/>
              <a:t> </a:t>
            </a:r>
            <a:r>
              <a:rPr lang="en-US" dirty="0" err="1" smtClean="0"/>
              <a:t>değerlere</a:t>
            </a:r>
            <a:r>
              <a:rPr lang="en-US" dirty="0" smtClean="0"/>
              <a:t> </a:t>
            </a:r>
            <a:r>
              <a:rPr lang="en-US" dirty="0" err="1" smtClean="0"/>
              <a:t>göre</a:t>
            </a:r>
            <a:r>
              <a:rPr lang="en-US" dirty="0" smtClean="0"/>
              <a:t> SCORAD </a:t>
            </a:r>
            <a:r>
              <a:rPr lang="en-US" dirty="0" err="1" smtClean="0"/>
              <a:t>skorunda</a:t>
            </a:r>
            <a:r>
              <a:rPr lang="en-US" dirty="0" smtClean="0"/>
              <a:t> </a:t>
            </a:r>
            <a:r>
              <a:rPr lang="en-US" dirty="0" err="1" smtClean="0"/>
              <a:t>değişiklik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77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Risk </a:t>
            </a:r>
            <a:r>
              <a:rPr lang="en-US" dirty="0" err="1" smtClean="0">
                <a:solidFill>
                  <a:srgbClr val="FF0000"/>
                </a:solidFill>
                <a:latin typeface="Arial"/>
                <a:cs typeface="Arial"/>
              </a:rPr>
              <a:t>faktörü</a:t>
            </a:r>
            <a:endParaRPr lang="en-US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2002369"/>
            <a:ext cx="9144000" cy="2744665"/>
            <a:chOff x="0" y="2120900"/>
            <a:chExt cx="9144000" cy="274466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120900"/>
              <a:ext cx="9144000" cy="261131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14800" y="4598865"/>
              <a:ext cx="4165600" cy="266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389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49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636" y="129085"/>
            <a:ext cx="8312728" cy="2326873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251458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 smtClean="0">
                <a:solidFill>
                  <a:srgbClr val="FF0000"/>
                </a:solidFill>
              </a:rPr>
              <a:t>Bulgular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/>
              <a:t>LF, LP </a:t>
            </a:r>
            <a:r>
              <a:rPr lang="en-US" sz="2800" dirty="0" err="1" smtClean="0"/>
              <a:t>ve</a:t>
            </a:r>
            <a:r>
              <a:rPr lang="en-US" sz="2800" dirty="0" smtClean="0"/>
              <a:t> LF+LP </a:t>
            </a:r>
            <a:r>
              <a:rPr lang="en-US" sz="2800" dirty="0" err="1" smtClean="0"/>
              <a:t>grubunun</a:t>
            </a:r>
            <a:r>
              <a:rPr lang="en-US" sz="2800" dirty="0"/>
              <a:t> </a:t>
            </a:r>
            <a:r>
              <a:rPr lang="en-US" sz="2800" dirty="0" smtClean="0"/>
              <a:t>SCORAD (p&lt;0.001), FDLQI (p=0.02) </a:t>
            </a:r>
            <a:r>
              <a:rPr lang="en-US" sz="2800" dirty="0" err="1" smtClean="0"/>
              <a:t>ve</a:t>
            </a:r>
            <a:r>
              <a:rPr lang="en-US" sz="2800" dirty="0" smtClean="0"/>
              <a:t> CDLQI (p=0.03) </a:t>
            </a:r>
            <a:r>
              <a:rPr lang="en-US" sz="2800" dirty="0" err="1" smtClean="0"/>
              <a:t>skorları</a:t>
            </a:r>
            <a:r>
              <a:rPr lang="en-US" sz="2800" dirty="0" smtClean="0"/>
              <a:t> </a:t>
            </a:r>
            <a:r>
              <a:rPr lang="en-US" sz="2800" dirty="0" err="1" smtClean="0"/>
              <a:t>plaseboya</a:t>
            </a:r>
            <a:r>
              <a:rPr lang="en-US" sz="2800" dirty="0" smtClean="0"/>
              <a:t> </a:t>
            </a:r>
            <a:r>
              <a:rPr lang="en-US" sz="2800" dirty="0" err="1" smtClean="0"/>
              <a:t>göre</a:t>
            </a:r>
            <a:r>
              <a:rPr lang="en-US" sz="2800" dirty="0" smtClean="0"/>
              <a:t> </a:t>
            </a:r>
            <a:r>
              <a:rPr lang="en-US" sz="2800" dirty="0" err="1" smtClean="0"/>
              <a:t>düşük</a:t>
            </a:r>
            <a:endParaRPr lang="en-US" sz="2800" dirty="0" smtClean="0"/>
          </a:p>
          <a:p>
            <a:r>
              <a:rPr lang="en-US" sz="2800" dirty="0" err="1" smtClean="0"/>
              <a:t>Subgrup</a:t>
            </a:r>
            <a:r>
              <a:rPr lang="en-US" sz="2800" dirty="0" smtClean="0"/>
              <a:t> </a:t>
            </a:r>
            <a:r>
              <a:rPr lang="en-US" sz="2800" dirty="0" err="1" smtClean="0"/>
              <a:t>analizlerinde</a:t>
            </a:r>
            <a:r>
              <a:rPr lang="en-US" sz="2800" dirty="0" smtClean="0"/>
              <a:t> SCORAD </a:t>
            </a:r>
            <a:r>
              <a:rPr lang="en-US" sz="2800" dirty="0" err="1" smtClean="0"/>
              <a:t>skor</a:t>
            </a:r>
            <a:r>
              <a:rPr lang="en-US" sz="2800" dirty="0" smtClean="0"/>
              <a:t> </a:t>
            </a:r>
            <a:r>
              <a:rPr lang="en-US" sz="2800" dirty="0" err="1" smtClean="0"/>
              <a:t>düşüklüğü</a:t>
            </a:r>
            <a:r>
              <a:rPr lang="en-US" sz="2800" dirty="0" smtClean="0"/>
              <a:t> (p&lt;0.001) </a:t>
            </a:r>
            <a:r>
              <a:rPr lang="en-US" sz="2800" dirty="0" err="1" smtClean="0"/>
              <a:t>özellikle</a:t>
            </a:r>
            <a:endParaRPr lang="en-US" sz="2800" dirty="0" smtClean="0"/>
          </a:p>
          <a:p>
            <a:pPr lvl="1"/>
            <a:r>
              <a:rPr lang="en-US" sz="2400" dirty="0" smtClean="0"/>
              <a:t>&lt; 12 </a:t>
            </a:r>
            <a:r>
              <a:rPr lang="en-US" sz="2400" dirty="0" err="1" smtClean="0"/>
              <a:t>yaş</a:t>
            </a:r>
            <a:endParaRPr lang="en-US" sz="2400" dirty="0" smtClean="0"/>
          </a:p>
          <a:p>
            <a:pPr lvl="1"/>
            <a:r>
              <a:rPr lang="en-US" sz="2400" dirty="0" smtClean="0"/>
              <a:t>&gt; 6 ay </a:t>
            </a:r>
            <a:r>
              <a:rPr lang="en-US" sz="2400" dirty="0" err="1" smtClean="0"/>
              <a:t>anne</a:t>
            </a:r>
            <a:r>
              <a:rPr lang="en-US" sz="2400" dirty="0" smtClean="0"/>
              <a:t> </a:t>
            </a:r>
            <a:r>
              <a:rPr lang="en-US" sz="2400" dirty="0" err="1" smtClean="0"/>
              <a:t>sütü</a:t>
            </a:r>
            <a:r>
              <a:rPr lang="en-US" sz="2400" dirty="0" smtClean="0"/>
              <a:t> </a:t>
            </a:r>
            <a:r>
              <a:rPr lang="en-US" sz="2400" dirty="0" err="1" smtClean="0"/>
              <a:t>alanlar</a:t>
            </a:r>
            <a:endParaRPr lang="en-US" sz="2400" dirty="0" smtClean="0"/>
          </a:p>
          <a:p>
            <a:pPr lvl="1"/>
            <a:r>
              <a:rPr lang="en-US" sz="2400" dirty="0" err="1" smtClean="0"/>
              <a:t>Ev</a:t>
            </a:r>
            <a:r>
              <a:rPr lang="en-US" sz="2400" dirty="0" smtClean="0"/>
              <a:t> </a:t>
            </a:r>
            <a:r>
              <a:rPr lang="en-US" sz="2400" dirty="0" err="1" smtClean="0"/>
              <a:t>tozu</a:t>
            </a:r>
            <a:r>
              <a:rPr lang="en-US" sz="2400" dirty="0" smtClean="0"/>
              <a:t> </a:t>
            </a:r>
            <a:r>
              <a:rPr lang="en-US" sz="2400" dirty="0" err="1" smtClean="0"/>
              <a:t>akarı</a:t>
            </a:r>
            <a:r>
              <a:rPr lang="en-US" sz="2400" dirty="0" smtClean="0"/>
              <a:t> </a:t>
            </a:r>
            <a:r>
              <a:rPr lang="en-US" sz="2400" dirty="0" err="1" smtClean="0"/>
              <a:t>duyarlılığı</a:t>
            </a:r>
            <a:r>
              <a:rPr lang="en-US" sz="2400" dirty="0" smtClean="0"/>
              <a:t> </a:t>
            </a:r>
            <a:r>
              <a:rPr lang="en-US" sz="2400" dirty="0" err="1" smtClean="0"/>
              <a:t>olanlar</a:t>
            </a:r>
            <a:endParaRPr lang="en-US" sz="2400" dirty="0"/>
          </a:p>
          <a:p>
            <a:pPr lvl="1"/>
            <a:endParaRPr lang="en-US" sz="24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2678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9144000" cy="501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48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636" y="129085"/>
            <a:ext cx="8312728" cy="2326873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273471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 smtClean="0">
                <a:solidFill>
                  <a:srgbClr val="FF0000"/>
                </a:solidFill>
              </a:rPr>
              <a:t>Sonuç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/>
              <a:t>LP+LF </a:t>
            </a:r>
            <a:r>
              <a:rPr lang="en-US" sz="2800" dirty="0" err="1" smtClean="0"/>
              <a:t>kombinasyonu</a:t>
            </a:r>
            <a:r>
              <a:rPr lang="en-US" sz="2800" dirty="0" smtClean="0"/>
              <a:t> AD </a:t>
            </a:r>
            <a:r>
              <a:rPr lang="en-US" sz="2800" dirty="0" err="1" smtClean="0"/>
              <a:t>şiddetini</a:t>
            </a:r>
            <a:r>
              <a:rPr lang="en-US" sz="2800" dirty="0" smtClean="0"/>
              <a:t> </a:t>
            </a:r>
            <a:r>
              <a:rPr lang="en-US" sz="2800" dirty="0" err="1" smtClean="0"/>
              <a:t>azaltmakta</a:t>
            </a:r>
            <a:r>
              <a:rPr lang="en-US" sz="2800" dirty="0" smtClean="0"/>
              <a:t> </a:t>
            </a:r>
            <a:r>
              <a:rPr lang="en-US" sz="2800" dirty="0" err="1" smtClean="0"/>
              <a:t>ve</a:t>
            </a:r>
            <a:r>
              <a:rPr lang="en-US" sz="2800" dirty="0" smtClean="0"/>
              <a:t> </a:t>
            </a:r>
            <a:r>
              <a:rPr lang="en-US" sz="2800" dirty="0" err="1" smtClean="0"/>
              <a:t>hastaların</a:t>
            </a:r>
            <a:r>
              <a:rPr lang="en-US" sz="2800" dirty="0" smtClean="0"/>
              <a:t> </a:t>
            </a:r>
            <a:r>
              <a:rPr lang="en-US" sz="2800" dirty="0" err="1" smtClean="0"/>
              <a:t>yaşam</a:t>
            </a:r>
            <a:r>
              <a:rPr lang="en-US" sz="2800" dirty="0" smtClean="0"/>
              <a:t> </a:t>
            </a:r>
            <a:r>
              <a:rPr lang="en-US" sz="2800" dirty="0" err="1" smtClean="0"/>
              <a:t>kalitesini</a:t>
            </a:r>
            <a:r>
              <a:rPr lang="en-US" sz="2800" dirty="0" smtClean="0"/>
              <a:t> </a:t>
            </a:r>
            <a:r>
              <a:rPr lang="en-US" sz="2800" dirty="0" err="1" smtClean="0"/>
              <a:t>arttırmakta</a:t>
            </a:r>
            <a:r>
              <a:rPr lang="en-US" sz="2800" dirty="0" smtClean="0"/>
              <a:t> </a:t>
            </a:r>
            <a:r>
              <a:rPr lang="en-US" sz="2800" dirty="0" err="1" smtClean="0"/>
              <a:t>etkili</a:t>
            </a:r>
            <a:endParaRPr lang="en-US" sz="2800" dirty="0"/>
          </a:p>
          <a:p>
            <a:r>
              <a:rPr lang="en-US" sz="2800" dirty="0" smtClean="0"/>
              <a:t>Optimal </a:t>
            </a:r>
            <a:r>
              <a:rPr lang="en-US" sz="2800" dirty="0" err="1" smtClean="0"/>
              <a:t>kombinasyonlarla</a:t>
            </a:r>
            <a:r>
              <a:rPr lang="en-US" sz="2800" dirty="0"/>
              <a:t> </a:t>
            </a:r>
            <a:r>
              <a:rPr lang="en-US" sz="2800" dirty="0" err="1" smtClean="0"/>
              <a:t>daha</a:t>
            </a:r>
            <a:r>
              <a:rPr lang="en-US" sz="2800" dirty="0" smtClean="0"/>
              <a:t> </a:t>
            </a:r>
            <a:r>
              <a:rPr lang="en-US" sz="2800" dirty="0" err="1" smtClean="0"/>
              <a:t>iyi</a:t>
            </a:r>
            <a:r>
              <a:rPr lang="en-US" sz="2800" dirty="0" smtClean="0"/>
              <a:t> </a:t>
            </a:r>
            <a:r>
              <a:rPr lang="en-US" sz="2800" dirty="0" err="1" smtClean="0"/>
              <a:t>sonuçlar</a:t>
            </a:r>
            <a:r>
              <a:rPr lang="en-US" sz="2800" dirty="0" smtClean="0"/>
              <a:t> </a:t>
            </a:r>
            <a:r>
              <a:rPr lang="en-US" sz="2800" dirty="0" err="1" smtClean="0"/>
              <a:t>gelecekte</a:t>
            </a:r>
            <a:r>
              <a:rPr lang="en-US" sz="2800" dirty="0" smtClean="0"/>
              <a:t> </a:t>
            </a:r>
            <a:r>
              <a:rPr lang="en-US" sz="2800" dirty="0" err="1" smtClean="0"/>
              <a:t>elde</a:t>
            </a:r>
            <a:r>
              <a:rPr lang="en-US" sz="2800" dirty="0" smtClean="0"/>
              <a:t> </a:t>
            </a:r>
            <a:r>
              <a:rPr lang="en-US" sz="2800" dirty="0" err="1" smtClean="0"/>
              <a:t>edilebilir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33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77733" y="3302000"/>
            <a:ext cx="3571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/>
                <a:cs typeface="Arial"/>
              </a:rPr>
              <a:t>TEŞEKKÜRLER</a:t>
            </a:r>
            <a:endParaRPr lang="en-US" sz="36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556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3471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 smtClean="0">
                <a:solidFill>
                  <a:srgbClr val="FF0000"/>
                </a:solidFill>
              </a:rPr>
              <a:t>Giriş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ve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Amaç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/>
              <a:t>FLG </a:t>
            </a:r>
            <a:r>
              <a:rPr lang="en-US" sz="2800" dirty="0" err="1" smtClean="0"/>
              <a:t>mutasyonları</a:t>
            </a:r>
            <a:r>
              <a:rPr lang="en-US" sz="2800" dirty="0" smtClean="0"/>
              <a:t> (LOF) major risk </a:t>
            </a:r>
            <a:r>
              <a:rPr lang="en-US" sz="2800" dirty="0" err="1" smtClean="0"/>
              <a:t>faktörü</a:t>
            </a:r>
            <a:endParaRPr lang="tr-TR" sz="2800" dirty="0" smtClean="0"/>
          </a:p>
          <a:p>
            <a:r>
              <a:rPr lang="tr-TR" sz="2800" dirty="0" smtClean="0"/>
              <a:t>TEWL, </a:t>
            </a:r>
            <a:r>
              <a:rPr lang="tr-TR" sz="2800" dirty="0" err="1" smtClean="0"/>
              <a:t>fizyopatoloji</a:t>
            </a:r>
            <a:endParaRPr lang="en-US" sz="2800" dirty="0" smtClean="0"/>
          </a:p>
          <a:p>
            <a:r>
              <a:rPr lang="en-US" sz="2800" dirty="0" smtClean="0"/>
              <a:t>AD </a:t>
            </a:r>
            <a:r>
              <a:rPr lang="en-US" sz="2800" dirty="0" err="1" smtClean="0"/>
              <a:t>açısından</a:t>
            </a:r>
            <a:r>
              <a:rPr lang="en-US" sz="2800" dirty="0" smtClean="0"/>
              <a:t> </a:t>
            </a:r>
            <a:r>
              <a:rPr lang="en-US" sz="2800" dirty="0" err="1" smtClean="0"/>
              <a:t>riskli</a:t>
            </a:r>
            <a:r>
              <a:rPr lang="en-US" sz="2800" dirty="0" smtClean="0"/>
              <a:t> </a:t>
            </a:r>
            <a:r>
              <a:rPr lang="en-US" sz="2800" dirty="0" err="1" smtClean="0"/>
              <a:t>bebeklerin</a:t>
            </a:r>
            <a:r>
              <a:rPr lang="en-US" sz="2800" dirty="0" smtClean="0"/>
              <a:t> </a:t>
            </a:r>
            <a:r>
              <a:rPr lang="en-US" sz="2800" dirty="0" err="1" smtClean="0"/>
              <a:t>saptanması</a:t>
            </a:r>
            <a:r>
              <a:rPr lang="en-US" sz="2800" dirty="0" smtClean="0"/>
              <a:t>, </a:t>
            </a:r>
            <a:r>
              <a:rPr lang="en-US" sz="2800" dirty="0" err="1" smtClean="0"/>
              <a:t>korunma</a:t>
            </a:r>
            <a:r>
              <a:rPr lang="en-US" sz="2800" dirty="0" smtClean="0"/>
              <a:t> </a:t>
            </a:r>
            <a:r>
              <a:rPr lang="en-US" sz="2800" dirty="0" err="1" smtClean="0"/>
              <a:t>ve</a:t>
            </a:r>
            <a:r>
              <a:rPr lang="en-US" sz="2800" dirty="0"/>
              <a:t> </a:t>
            </a:r>
            <a:r>
              <a:rPr lang="en-US" sz="2800" dirty="0" err="1" smtClean="0"/>
              <a:t>müdahale</a:t>
            </a:r>
            <a:r>
              <a:rPr lang="en-US" sz="2800" dirty="0" smtClean="0"/>
              <a:t> </a:t>
            </a:r>
            <a:r>
              <a:rPr lang="en-US" sz="2800" dirty="0" err="1" smtClean="0"/>
              <a:t>açısından</a:t>
            </a:r>
            <a:r>
              <a:rPr lang="en-US" sz="2800" dirty="0" smtClean="0"/>
              <a:t> </a:t>
            </a:r>
            <a:r>
              <a:rPr lang="en-US" sz="2800" dirty="0" err="1" smtClean="0"/>
              <a:t>önemli</a:t>
            </a:r>
            <a:endParaRPr lang="en-US" sz="2800" dirty="0" smtClean="0"/>
          </a:p>
          <a:p>
            <a:r>
              <a:rPr lang="en-US" sz="2800" dirty="0" err="1" smtClean="0">
                <a:solidFill>
                  <a:srgbClr val="FF0000"/>
                </a:solidFill>
              </a:rPr>
              <a:t>Amaç</a:t>
            </a:r>
            <a:r>
              <a:rPr lang="en-US" sz="2800" dirty="0" smtClean="0">
                <a:solidFill>
                  <a:srgbClr val="FF0000"/>
                </a:solidFill>
              </a:rPr>
              <a:t>:</a:t>
            </a:r>
            <a:r>
              <a:rPr lang="en-US" sz="2800" dirty="0" smtClean="0"/>
              <a:t> AD </a:t>
            </a:r>
            <a:r>
              <a:rPr lang="en-US" sz="2800" dirty="0" err="1" smtClean="0"/>
              <a:t>açısından</a:t>
            </a:r>
            <a:r>
              <a:rPr lang="en-US" sz="2800" dirty="0" smtClean="0"/>
              <a:t> </a:t>
            </a:r>
            <a:r>
              <a:rPr lang="en-US" sz="2800" dirty="0" err="1" smtClean="0"/>
              <a:t>riskli</a:t>
            </a:r>
            <a:r>
              <a:rPr lang="en-US" sz="2800" dirty="0" smtClean="0"/>
              <a:t> </a:t>
            </a:r>
            <a:r>
              <a:rPr lang="en-US" sz="2800" dirty="0" err="1" smtClean="0"/>
              <a:t>bebekleri</a:t>
            </a:r>
            <a:r>
              <a:rPr lang="en-US" sz="2800" dirty="0" smtClean="0"/>
              <a:t> </a:t>
            </a:r>
            <a:r>
              <a:rPr lang="en-US" sz="2800" dirty="0" err="1" smtClean="0"/>
              <a:t>saptayacak</a:t>
            </a:r>
            <a:r>
              <a:rPr lang="en-US" sz="2800" dirty="0" smtClean="0"/>
              <a:t> </a:t>
            </a:r>
            <a:r>
              <a:rPr lang="en-US" sz="2800" dirty="0" err="1" smtClean="0"/>
              <a:t>hızlı</a:t>
            </a:r>
            <a:r>
              <a:rPr lang="en-US" sz="2800" dirty="0" smtClean="0"/>
              <a:t> </a:t>
            </a:r>
            <a:r>
              <a:rPr lang="en-US" sz="2800" dirty="0" err="1" smtClean="0"/>
              <a:t>ve</a:t>
            </a:r>
            <a:r>
              <a:rPr lang="en-US" sz="2800" dirty="0" smtClean="0"/>
              <a:t> non-</a:t>
            </a:r>
            <a:r>
              <a:rPr lang="en-US" sz="2800" dirty="0" err="1" smtClean="0"/>
              <a:t>invaziv</a:t>
            </a:r>
            <a:r>
              <a:rPr lang="en-US" sz="2800" dirty="0" smtClean="0"/>
              <a:t> </a:t>
            </a:r>
            <a:r>
              <a:rPr lang="en-US" sz="2800" dirty="0" err="1" smtClean="0"/>
              <a:t>yöntem</a:t>
            </a:r>
            <a:r>
              <a:rPr lang="en-US" sz="2800" dirty="0" smtClean="0"/>
              <a:t> </a:t>
            </a:r>
            <a:r>
              <a:rPr lang="en-US" sz="2800" dirty="0" err="1" smtClean="0"/>
              <a:t>bulmak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grpSp>
        <p:nvGrpSpPr>
          <p:cNvPr id="4" name="Group 3"/>
          <p:cNvGrpSpPr/>
          <p:nvPr/>
        </p:nvGrpSpPr>
        <p:grpSpPr>
          <a:xfrm>
            <a:off x="745066" y="33866"/>
            <a:ext cx="7501467" cy="2088516"/>
            <a:chOff x="0" y="2120900"/>
            <a:chExt cx="9144000" cy="274466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120900"/>
              <a:ext cx="9144000" cy="261131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14800" y="4598865"/>
              <a:ext cx="4165600" cy="266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02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3471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 smtClean="0">
                <a:solidFill>
                  <a:srgbClr val="FF0000"/>
                </a:solidFill>
              </a:rPr>
              <a:t>Yöntem</a:t>
            </a:r>
            <a:endParaRPr lang="en-US" sz="2800" dirty="0" smtClean="0"/>
          </a:p>
          <a:p>
            <a:r>
              <a:rPr lang="en-US" sz="2800" dirty="0" smtClean="0"/>
              <a:t>1903 </a:t>
            </a:r>
            <a:r>
              <a:rPr lang="en-US" sz="2800" dirty="0" err="1" smtClean="0"/>
              <a:t>infantlık</a:t>
            </a:r>
            <a:r>
              <a:rPr lang="en-US" sz="2800" dirty="0" smtClean="0"/>
              <a:t> </a:t>
            </a:r>
            <a:r>
              <a:rPr lang="en-US" sz="2800" dirty="0" err="1" smtClean="0"/>
              <a:t>doğum</a:t>
            </a:r>
            <a:r>
              <a:rPr lang="en-US" sz="2800" dirty="0" smtClean="0"/>
              <a:t> </a:t>
            </a:r>
            <a:r>
              <a:rPr lang="en-US" sz="2800" dirty="0" err="1" smtClean="0"/>
              <a:t>kohortu</a:t>
            </a:r>
            <a:endParaRPr lang="en-US" sz="2800" dirty="0" smtClean="0"/>
          </a:p>
          <a:p>
            <a:r>
              <a:rPr lang="en-US" sz="2800" dirty="0" smtClean="0"/>
              <a:t>TEWL (2.gün</a:t>
            </a:r>
            <a:r>
              <a:rPr lang="en-US" sz="2800" dirty="0"/>
              <a:t> </a:t>
            </a:r>
            <a:r>
              <a:rPr lang="en-US" sz="2800" dirty="0" err="1" smtClean="0"/>
              <a:t>ve</a:t>
            </a:r>
            <a:r>
              <a:rPr lang="en-US" sz="2800" dirty="0" smtClean="0"/>
              <a:t> </a:t>
            </a:r>
            <a:r>
              <a:rPr lang="en-US" sz="2800" dirty="0"/>
              <a:t>2</a:t>
            </a:r>
            <a:r>
              <a:rPr lang="en-US" sz="2800" dirty="0" smtClean="0"/>
              <a:t>.ay)</a:t>
            </a:r>
          </a:p>
          <a:p>
            <a:r>
              <a:rPr lang="en-US" sz="2800" dirty="0" smtClean="0"/>
              <a:t>AD </a:t>
            </a:r>
            <a:r>
              <a:rPr lang="en-US" sz="2800" dirty="0" err="1" smtClean="0"/>
              <a:t>varlığı</a:t>
            </a:r>
            <a:r>
              <a:rPr lang="en-US" sz="2800" dirty="0" smtClean="0"/>
              <a:t> (6. </a:t>
            </a:r>
            <a:r>
              <a:rPr lang="en-US" sz="2800" dirty="0" err="1" smtClean="0"/>
              <a:t>ve</a:t>
            </a:r>
            <a:r>
              <a:rPr lang="en-US" sz="2800" dirty="0" smtClean="0"/>
              <a:t> 12. ay) </a:t>
            </a:r>
            <a:r>
              <a:rPr lang="en-US" sz="2800" dirty="0" err="1" smtClean="0"/>
              <a:t>incelenmiş</a:t>
            </a:r>
            <a:endParaRPr lang="en-US" sz="2800" dirty="0" smtClean="0"/>
          </a:p>
          <a:p>
            <a:r>
              <a:rPr lang="en-US" sz="2800" dirty="0" smtClean="0"/>
              <a:t>FLG </a:t>
            </a:r>
            <a:r>
              <a:rPr lang="en-US" sz="2800" dirty="0" err="1" smtClean="0"/>
              <a:t>mutasyonları</a:t>
            </a:r>
            <a:r>
              <a:rPr lang="en-US" sz="2800" dirty="0" smtClean="0"/>
              <a:t> </a:t>
            </a:r>
            <a:r>
              <a:rPr lang="en-US" sz="2800" dirty="0" err="1" smtClean="0"/>
              <a:t>ve</a:t>
            </a:r>
            <a:r>
              <a:rPr lang="en-US" sz="2800" dirty="0" smtClean="0"/>
              <a:t> parental </a:t>
            </a:r>
            <a:r>
              <a:rPr lang="en-US" sz="2800" dirty="0" err="1" smtClean="0"/>
              <a:t>atopi</a:t>
            </a:r>
            <a:r>
              <a:rPr lang="en-US" sz="2800" dirty="0" smtClean="0"/>
              <a:t> de </a:t>
            </a:r>
            <a:r>
              <a:rPr lang="en-US" sz="2800" dirty="0" err="1" smtClean="0"/>
              <a:t>modele</a:t>
            </a:r>
            <a:r>
              <a:rPr lang="en-US" sz="2800" dirty="0" smtClean="0"/>
              <a:t> </a:t>
            </a:r>
            <a:r>
              <a:rPr lang="en-US" sz="2800" dirty="0" err="1" smtClean="0"/>
              <a:t>alınmış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grpSp>
        <p:nvGrpSpPr>
          <p:cNvPr id="4" name="Group 3"/>
          <p:cNvGrpSpPr/>
          <p:nvPr/>
        </p:nvGrpSpPr>
        <p:grpSpPr>
          <a:xfrm>
            <a:off x="745066" y="33866"/>
            <a:ext cx="7501467" cy="2088516"/>
            <a:chOff x="0" y="2120900"/>
            <a:chExt cx="9144000" cy="274466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120900"/>
              <a:ext cx="9144000" cy="261131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14800" y="4598865"/>
              <a:ext cx="4165600" cy="266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92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45066" y="33866"/>
            <a:ext cx="7501467" cy="2088516"/>
            <a:chOff x="0" y="2120900"/>
            <a:chExt cx="9144000" cy="274466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120900"/>
              <a:ext cx="9144000" cy="261131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14800" y="4598865"/>
              <a:ext cx="4165600" cy="266700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000" y="2421447"/>
            <a:ext cx="660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19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02443"/>
            <a:ext cx="8229600" cy="4525963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Bulgular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6.ay AD %18.7,   12.ay AD %15.5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2.gün TEWL </a:t>
            </a:r>
            <a:r>
              <a:rPr lang="en-US" dirty="0" err="1" smtClean="0">
                <a:solidFill>
                  <a:srgbClr val="000000"/>
                </a:solidFill>
              </a:rPr>
              <a:t>değeri</a:t>
            </a:r>
            <a:r>
              <a:rPr lang="en-US" dirty="0" smtClean="0">
                <a:solidFill>
                  <a:srgbClr val="000000"/>
                </a:solidFill>
              </a:rPr>
              <a:t> (AUC:0.81) </a:t>
            </a:r>
            <a:r>
              <a:rPr lang="en-US" dirty="0" err="1" smtClean="0">
                <a:solidFill>
                  <a:srgbClr val="000000"/>
                </a:solidFill>
              </a:rPr>
              <a:t>ve</a:t>
            </a:r>
            <a:r>
              <a:rPr lang="en-US" dirty="0" smtClean="0">
                <a:solidFill>
                  <a:srgbClr val="000000"/>
                </a:solidFill>
              </a:rPr>
              <a:t> 2.ay TEWL </a:t>
            </a:r>
            <a:r>
              <a:rPr lang="en-US" dirty="0" err="1" smtClean="0">
                <a:solidFill>
                  <a:srgbClr val="000000"/>
                </a:solidFill>
              </a:rPr>
              <a:t>değeri</a:t>
            </a:r>
            <a:r>
              <a:rPr lang="en-US" dirty="0" smtClean="0">
                <a:solidFill>
                  <a:srgbClr val="000000"/>
                </a:solidFill>
              </a:rPr>
              <a:t> (AUC: 0.84): 12.ay AD </a:t>
            </a:r>
            <a:r>
              <a:rPr lang="en-US" dirty="0" err="1" smtClean="0">
                <a:solidFill>
                  <a:srgbClr val="000000"/>
                </a:solidFill>
              </a:rPr>
              <a:t>için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prediktif</a:t>
            </a:r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Parental </a:t>
            </a:r>
            <a:r>
              <a:rPr lang="en-US" dirty="0" err="1" smtClean="0">
                <a:solidFill>
                  <a:srgbClr val="000000"/>
                </a:solidFill>
              </a:rPr>
              <a:t>atopi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ve</a:t>
            </a:r>
            <a:r>
              <a:rPr lang="en-US" dirty="0" smtClean="0">
                <a:solidFill>
                  <a:srgbClr val="000000"/>
                </a:solidFill>
              </a:rPr>
              <a:t> FLG </a:t>
            </a:r>
            <a:r>
              <a:rPr lang="en-US" dirty="0" err="1" smtClean="0">
                <a:solidFill>
                  <a:srgbClr val="000000"/>
                </a:solidFill>
              </a:rPr>
              <a:t>durumundan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bağımsız</a:t>
            </a:r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err="1" smtClean="0">
                <a:solidFill>
                  <a:srgbClr val="000000"/>
                </a:solidFill>
              </a:rPr>
              <a:t>Bunlar</a:t>
            </a:r>
            <a:r>
              <a:rPr lang="en-US" dirty="0" smtClean="0">
                <a:solidFill>
                  <a:srgbClr val="000000"/>
                </a:solidFill>
              </a:rPr>
              <a:t> da </a:t>
            </a:r>
            <a:r>
              <a:rPr lang="en-US" dirty="0" err="1" smtClean="0">
                <a:solidFill>
                  <a:srgbClr val="000000"/>
                </a:solidFill>
              </a:rPr>
              <a:t>dahil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edildiğinde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etki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artıyor</a:t>
            </a:r>
            <a:endParaRPr lang="en-US" dirty="0" smtClean="0">
              <a:solidFill>
                <a:srgbClr val="000000"/>
              </a:solidFill>
            </a:endParaRP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45066" y="33866"/>
            <a:ext cx="7501467" cy="2088516"/>
            <a:chOff x="0" y="2120900"/>
            <a:chExt cx="9144000" cy="274466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120900"/>
              <a:ext cx="9144000" cy="261131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14800" y="4598865"/>
              <a:ext cx="4165600" cy="266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107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02443"/>
            <a:ext cx="8229600" cy="4525963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Sonuç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err="1" smtClean="0">
                <a:solidFill>
                  <a:srgbClr val="000000"/>
                </a:solidFill>
              </a:rPr>
              <a:t>Doğumdaki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ve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tr-TR" dirty="0" smtClean="0">
                <a:solidFill>
                  <a:srgbClr val="000000"/>
                </a:solidFill>
              </a:rPr>
              <a:t>özellikl</a:t>
            </a:r>
            <a:r>
              <a:rPr lang="tr-TR" dirty="0" smtClean="0">
                <a:solidFill>
                  <a:srgbClr val="000000"/>
                </a:solidFill>
              </a:rPr>
              <a:t>e </a:t>
            </a:r>
            <a:r>
              <a:rPr lang="en-US" dirty="0" smtClean="0">
                <a:solidFill>
                  <a:srgbClr val="000000"/>
                </a:solidFill>
              </a:rPr>
              <a:t>2.aydaki </a:t>
            </a:r>
            <a:r>
              <a:rPr lang="en-US" dirty="0" err="1" smtClean="0">
                <a:solidFill>
                  <a:srgbClr val="000000"/>
                </a:solidFill>
              </a:rPr>
              <a:t>deri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bariyer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fonksiyonundaki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bozukluk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klinik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olarak</a:t>
            </a:r>
            <a:r>
              <a:rPr lang="en-US" dirty="0" smtClean="0">
                <a:solidFill>
                  <a:srgbClr val="000000"/>
                </a:solidFill>
              </a:rPr>
              <a:t> AD </a:t>
            </a:r>
            <a:r>
              <a:rPr lang="en-US" dirty="0" err="1" smtClean="0">
                <a:solidFill>
                  <a:srgbClr val="000000"/>
                </a:solidFill>
              </a:rPr>
              <a:t>için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bir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prediktif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faktör</a:t>
            </a:r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Bu </a:t>
            </a:r>
            <a:r>
              <a:rPr lang="en-US" dirty="0" err="1" smtClean="0">
                <a:solidFill>
                  <a:srgbClr val="000000"/>
                </a:solidFill>
              </a:rPr>
              <a:t>bulgu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hastalığın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patogenezindeki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mekanizmaları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destekliyor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ve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özellikle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korunma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için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gerekli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müdahalelerin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zamanı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hakında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bilgi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veriyor</a:t>
            </a:r>
            <a:endParaRPr lang="en-US" dirty="0" smtClean="0">
              <a:solidFill>
                <a:srgbClr val="000000"/>
              </a:solidFill>
            </a:endParaRP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45066" y="33866"/>
            <a:ext cx="7501467" cy="2088516"/>
            <a:chOff x="0" y="2120900"/>
            <a:chExt cx="9144000" cy="274466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120900"/>
              <a:ext cx="9144000" cy="261131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14800" y="4598865"/>
              <a:ext cx="4165600" cy="266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80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107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Arial"/>
                <a:cs typeface="Arial"/>
              </a:rPr>
              <a:t>Klinik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endParaRPr lang="en-US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26421"/>
            <a:ext cx="9144000" cy="227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31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15064</TotalTime>
  <Words>646</Words>
  <Application>Microsoft Office PowerPoint</Application>
  <PresentationFormat>Ekran Gösterisi (4:3)</PresentationFormat>
  <Paragraphs>154</Paragraphs>
  <Slides>34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34</vt:i4>
      </vt:variant>
    </vt:vector>
  </HeadingPairs>
  <TitlesOfParts>
    <vt:vector size="35" baseType="lpstr">
      <vt:lpstr>Office Theme</vt:lpstr>
      <vt:lpstr>Yılın makaleleri Atopik Dermatit</vt:lpstr>
      <vt:lpstr>AD – Çocukluk çalışmaları</vt:lpstr>
      <vt:lpstr>Risk faktörü</vt:lpstr>
      <vt:lpstr>PowerPoint Sunusu</vt:lpstr>
      <vt:lpstr>PowerPoint Sunusu</vt:lpstr>
      <vt:lpstr>PowerPoint Sunusu</vt:lpstr>
      <vt:lpstr>PowerPoint Sunusu</vt:lpstr>
      <vt:lpstr>PowerPoint Sunusu</vt:lpstr>
      <vt:lpstr>Klinik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Prognoz (doğum-6 yaş)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Tedavi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GATA Pediatrik Allerji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Periostin</dc:title>
  <dc:creator>Süleyman Tolga Yavuz</dc:creator>
  <cp:lastModifiedBy>LENOVO PC</cp:lastModifiedBy>
  <cp:revision>102</cp:revision>
  <dcterms:created xsi:type="dcterms:W3CDTF">2014-10-22T08:19:34Z</dcterms:created>
  <dcterms:modified xsi:type="dcterms:W3CDTF">2016-04-27T05:33:13Z</dcterms:modified>
</cp:coreProperties>
</file>