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00" r:id="rId3"/>
    <p:sldId id="257" r:id="rId4"/>
    <p:sldId id="349" r:id="rId5"/>
    <p:sldId id="350" r:id="rId6"/>
    <p:sldId id="351" r:id="rId7"/>
    <p:sldId id="375" r:id="rId8"/>
    <p:sldId id="356" r:id="rId9"/>
    <p:sldId id="357" r:id="rId10"/>
    <p:sldId id="358" r:id="rId11"/>
    <p:sldId id="359" r:id="rId12"/>
    <p:sldId id="360" r:id="rId13"/>
    <p:sldId id="361" r:id="rId14"/>
    <p:sldId id="362" r:id="rId15"/>
    <p:sldId id="363" r:id="rId16"/>
    <p:sldId id="364" r:id="rId17"/>
    <p:sldId id="369" r:id="rId18"/>
    <p:sldId id="370" r:id="rId19"/>
    <p:sldId id="366" r:id="rId20"/>
    <p:sldId id="365" r:id="rId21"/>
    <p:sldId id="367" r:id="rId22"/>
    <p:sldId id="368" r:id="rId23"/>
    <p:sldId id="371" r:id="rId24"/>
    <p:sldId id="372" r:id="rId25"/>
    <p:sldId id="373" r:id="rId26"/>
    <p:sldId id="355" r:id="rId27"/>
    <p:sldId id="353" r:id="rId28"/>
    <p:sldId id="354" r:id="rId29"/>
    <p:sldId id="374" r:id="rId30"/>
    <p:sldId id="298"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95565" autoAdjust="0"/>
  </p:normalViewPr>
  <p:slideViewPr>
    <p:cSldViewPr snapToGrid="0" showGuides="1">
      <p:cViewPr>
        <p:scale>
          <a:sx n="60" d="100"/>
          <a:sy n="60" d="100"/>
        </p:scale>
        <p:origin x="-1440" y="-259"/>
      </p:cViewPr>
      <p:guideLst>
        <p:guide orient="horz" pos="2160"/>
        <p:guide pos="2880"/>
      </p:guideLst>
    </p:cSldViewPr>
  </p:slideViewPr>
  <p:outlineViewPr>
    <p:cViewPr>
      <p:scale>
        <a:sx n="33" d="100"/>
        <a:sy n="33" d="100"/>
      </p:scale>
      <p:origin x="0" y="120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5BC18-0240-48B7-8AD8-467CFCC0D7C6}" type="datetimeFigureOut">
              <a:rPr lang="tr-TR" smtClean="0"/>
              <a:pPr/>
              <a:t>25.4.2017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C48F1-E038-462D-87FA-F59904CE97A1}" type="slidenum">
              <a:rPr lang="tr-TR" smtClean="0"/>
              <a:pPr/>
              <a:t>‹#›</a:t>
            </a:fld>
            <a:endParaRPr lang="tr-T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370B7-F323-4C14-87B5-AC79BA67B15E}" type="datetimeFigureOut">
              <a:rPr lang="tr-TR" smtClean="0"/>
              <a:pPr/>
              <a:t>25.4.2017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DB5C1-48C9-416F-A502-F4ABDDA23805}" type="slidenum">
              <a:rPr lang="tr-TR" smtClean="0"/>
              <a:pPr/>
              <a:t>‹#›</a:t>
            </a:fld>
            <a:endParaRPr lang="tr-T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err="1" smtClean="0">
                <a:solidFill>
                  <a:schemeClr val="tx1"/>
                </a:solidFill>
                <a:latin typeface="+mn-lt"/>
                <a:ea typeface="+mn-ea"/>
                <a:cs typeface="+mn-cs"/>
              </a:rPr>
              <a:t>Tight</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junction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structure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Transmembrane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complexes</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involving</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occludin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claudin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and</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junctional</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adhesion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molecule</a:t>
            </a:r>
            <a:r>
              <a:rPr lang="tr-TR" sz="1200" kern="1200" baseline="0" dirty="0" smtClean="0">
                <a:solidFill>
                  <a:schemeClr val="tx1"/>
                </a:solidFill>
                <a:latin typeface="+mn-lt"/>
                <a:ea typeface="+mn-ea"/>
                <a:cs typeface="+mn-cs"/>
              </a:rPr>
              <a:t> (JAM) </a:t>
            </a:r>
            <a:r>
              <a:rPr lang="tr-TR" sz="1200" kern="1200" baseline="0" dirty="0" err="1" smtClean="0">
                <a:solidFill>
                  <a:schemeClr val="tx1"/>
                </a:solidFill>
                <a:latin typeface="+mn-lt"/>
                <a:ea typeface="+mn-ea"/>
                <a:cs typeface="+mn-cs"/>
              </a:rPr>
              <a:t>tether</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the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cytoskeleton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through</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intracellular</a:t>
            </a:r>
            <a:r>
              <a:rPr lang="tr-TR" sz="1200" kern="1200" baseline="0" dirty="0" smtClean="0">
                <a:solidFill>
                  <a:schemeClr val="tx1"/>
                </a:solidFill>
                <a:latin typeface="+mn-lt"/>
                <a:ea typeface="+mn-ea"/>
                <a:cs typeface="+mn-cs"/>
              </a:rPr>
              <a:t> protein </a:t>
            </a:r>
            <a:r>
              <a:rPr lang="tr-TR" sz="1200" kern="1200" baseline="0" dirty="0" err="1" smtClean="0">
                <a:solidFill>
                  <a:schemeClr val="tx1"/>
                </a:solidFill>
                <a:latin typeface="+mn-lt"/>
                <a:ea typeface="+mn-ea"/>
                <a:cs typeface="+mn-cs"/>
              </a:rPr>
              <a:t>complexes</a:t>
            </a:r>
            <a:r>
              <a:rPr lang="tr-TR" sz="1200" kern="1200" baseline="0" dirty="0" smtClean="0">
                <a:solidFill>
                  <a:schemeClr val="tx1"/>
                </a:solidFill>
                <a:latin typeface="+mn-lt"/>
                <a:ea typeface="+mn-ea"/>
                <a:cs typeface="+mn-cs"/>
              </a:rPr>
              <a:t>. ZO-1, </a:t>
            </a:r>
            <a:r>
              <a:rPr lang="tr-TR" sz="1200" kern="1200" baseline="0" dirty="0" err="1" smtClean="0">
                <a:solidFill>
                  <a:schemeClr val="tx1"/>
                </a:solidFill>
                <a:latin typeface="+mn-lt"/>
                <a:ea typeface="+mn-ea"/>
                <a:cs typeface="+mn-cs"/>
              </a:rPr>
              <a:t>zonula</a:t>
            </a:r>
            <a:r>
              <a:rPr lang="tr-TR" sz="1200" kern="1200" baseline="0" dirty="0" smtClean="0">
                <a:solidFill>
                  <a:schemeClr val="tx1"/>
                </a:solidFill>
                <a:latin typeface="+mn-lt"/>
                <a:ea typeface="+mn-ea"/>
                <a:cs typeface="+mn-cs"/>
              </a:rPr>
              <a:t>-</a:t>
            </a:r>
            <a:r>
              <a:rPr lang="tr-TR" sz="1200" kern="1200" baseline="0" dirty="0" err="1" smtClean="0">
                <a:solidFill>
                  <a:schemeClr val="tx1"/>
                </a:solidFill>
                <a:latin typeface="+mn-lt"/>
                <a:ea typeface="+mn-ea"/>
                <a:cs typeface="+mn-cs"/>
              </a:rPr>
              <a:t>occludins</a:t>
            </a:r>
            <a:r>
              <a:rPr lang="tr-TR" sz="1200" kern="1200" baseline="0" dirty="0" smtClean="0">
                <a:solidFill>
                  <a:schemeClr val="tx1"/>
                </a:solidFill>
                <a:latin typeface="+mn-lt"/>
                <a:ea typeface="+mn-ea"/>
                <a:cs typeface="+mn-cs"/>
              </a:rPr>
              <a:t> 1. </a:t>
            </a:r>
            <a:endParaRPr lang="tr-TR" dirty="0"/>
          </a:p>
        </p:txBody>
      </p:sp>
      <p:sp>
        <p:nvSpPr>
          <p:cNvPr id="4" name="3 Altbilgi Yer Tutucusu"/>
          <p:cNvSpPr>
            <a:spLocks noGrp="1"/>
          </p:cNvSpPr>
          <p:nvPr>
            <p:ph type="ftr" sz="quarter" idx="10"/>
          </p:nvPr>
        </p:nvSpPr>
        <p:spPr/>
        <p:txBody>
          <a:bodyPr/>
          <a:lstStyle/>
          <a:p>
            <a:endParaRPr lang="tr-TR"/>
          </a:p>
        </p:txBody>
      </p:sp>
      <p:sp>
        <p:nvSpPr>
          <p:cNvPr id="5" name="4 Slayt Numarası Yer Tutucusu"/>
          <p:cNvSpPr>
            <a:spLocks noGrp="1"/>
          </p:cNvSpPr>
          <p:nvPr>
            <p:ph type="sldNum" sz="quarter" idx="11"/>
          </p:nvPr>
        </p:nvSpPr>
        <p:spPr/>
        <p:txBody>
          <a:bodyPr/>
          <a:lstStyle/>
          <a:p>
            <a:fld id="{032DB5C1-48C9-416F-A502-F4ABDDA23805}" type="slidenum">
              <a:rPr lang="tr-TR" smtClean="0"/>
              <a:pPr/>
              <a:t>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880" dirty="0" smtClean="0">
                <a:latin typeface="Calibri" pitchFamily="34" charset="0"/>
              </a:rPr>
              <a:t>Intestinal antigens could pass from the gut to the GALT through M cells, be collected by DCs, and taken up by </a:t>
            </a:r>
            <a:r>
              <a:rPr lang="en-US" sz="880" dirty="0" err="1" smtClean="0">
                <a:latin typeface="Calibri" pitchFamily="34" charset="0"/>
              </a:rPr>
              <a:t>enterocytes</a:t>
            </a:r>
            <a:r>
              <a:rPr lang="en-US" sz="880" dirty="0" smtClean="0">
                <a:latin typeface="Calibri" pitchFamily="34" charset="0"/>
              </a:rPr>
              <a:t>. GALT-associated DCs have a unique capacity to direct differentiation of regulatory T cells (</a:t>
            </a:r>
            <a:r>
              <a:rPr lang="en-US" sz="880" dirty="0" err="1" smtClean="0">
                <a:latin typeface="Calibri" pitchFamily="34" charset="0"/>
              </a:rPr>
              <a:t>Tregs</a:t>
            </a:r>
            <a:r>
              <a:rPr lang="en-US" sz="880" dirty="0" smtClean="0">
                <a:latin typeface="Calibri" pitchFamily="34" charset="0"/>
              </a:rPr>
              <a:t>) from </a:t>
            </a:r>
            <a:r>
              <a:rPr lang="en-US" sz="880" dirty="0" err="1" smtClean="0">
                <a:latin typeface="Calibri" pitchFamily="34" charset="0"/>
              </a:rPr>
              <a:t>forkhead</a:t>
            </a:r>
            <a:r>
              <a:rPr lang="en-US" sz="880" dirty="0" smtClean="0">
                <a:latin typeface="Calibri" pitchFamily="34" charset="0"/>
              </a:rPr>
              <a:t> box protein 3 (FoxP3)</a:t>
            </a:r>
            <a:r>
              <a:rPr lang="en-US" sz="880" baseline="30000" dirty="0" smtClean="0">
                <a:latin typeface="Calibri" pitchFamily="34" charset="0"/>
              </a:rPr>
              <a:t>–</a:t>
            </a:r>
            <a:r>
              <a:rPr lang="en-US" sz="880" dirty="0" smtClean="0">
                <a:latin typeface="Calibri" pitchFamily="34" charset="0"/>
              </a:rPr>
              <a:t> T cells. These properties of </a:t>
            </a:r>
            <a:r>
              <a:rPr lang="en-US" sz="880" dirty="0" err="1" smtClean="0">
                <a:latin typeface="Calibri" pitchFamily="34" charset="0"/>
              </a:rPr>
              <a:t>tolerogenic</a:t>
            </a:r>
            <a:r>
              <a:rPr lang="en-US" sz="880" dirty="0" smtClean="0">
                <a:latin typeface="Calibri" pitchFamily="34" charset="0"/>
              </a:rPr>
              <a:t> </a:t>
            </a:r>
            <a:r>
              <a:rPr lang="en-US" sz="880" dirty="0" err="1" smtClean="0">
                <a:latin typeface="Calibri" pitchFamily="34" charset="0"/>
              </a:rPr>
              <a:t>dendritic</a:t>
            </a:r>
            <a:r>
              <a:rPr lang="en-US" sz="880" dirty="0" smtClean="0">
                <a:latin typeface="Calibri" pitchFamily="34" charset="0"/>
              </a:rPr>
              <a:t> cells (DCs) are modulated by </a:t>
            </a:r>
            <a:r>
              <a:rPr lang="en-US" sz="880" dirty="0" err="1" smtClean="0">
                <a:latin typeface="Calibri" pitchFamily="34" charset="0"/>
              </a:rPr>
              <a:t>commensal</a:t>
            </a:r>
            <a:r>
              <a:rPr lang="en-US" sz="880" dirty="0" smtClean="0">
                <a:latin typeface="Calibri" pitchFamily="34" charset="0"/>
              </a:rPr>
              <a:t> colon </a:t>
            </a:r>
            <a:r>
              <a:rPr lang="en-US" sz="880" dirty="0" err="1" smtClean="0">
                <a:latin typeface="Calibri" pitchFamily="34" charset="0"/>
              </a:rPr>
              <a:t>microbiota</a:t>
            </a:r>
            <a:r>
              <a:rPr lang="en-US" sz="880" dirty="0" smtClean="0">
                <a:latin typeface="Calibri" pitchFamily="34" charset="0"/>
              </a:rPr>
              <a:t>, transforming growth factor-β (TGF-β), and interleukin (IL-10) produced by </a:t>
            </a:r>
            <a:r>
              <a:rPr lang="en-US" sz="880" dirty="0" err="1" smtClean="0">
                <a:latin typeface="Calibri" pitchFamily="34" charset="0"/>
              </a:rPr>
              <a:t>enterocytes</a:t>
            </a:r>
            <a:r>
              <a:rPr lang="en-US" sz="880" dirty="0" smtClean="0">
                <a:latin typeface="Calibri" pitchFamily="34" charset="0"/>
              </a:rPr>
              <a:t>. </a:t>
            </a:r>
            <a:r>
              <a:rPr lang="en-US" sz="880" dirty="0" err="1" smtClean="0">
                <a:latin typeface="Calibri" pitchFamily="34" charset="0"/>
              </a:rPr>
              <a:t>Tolerogenic</a:t>
            </a:r>
            <a:r>
              <a:rPr lang="en-US" sz="880" dirty="0" smtClean="0">
                <a:latin typeface="Calibri" pitchFamily="34" charset="0"/>
              </a:rPr>
              <a:t> DCs secrete retinoic acid that is synthesized from dietary vitamin A and is essential for formation of inducible </a:t>
            </a:r>
            <a:r>
              <a:rPr lang="en-US" sz="880" dirty="0" err="1" smtClean="0">
                <a:latin typeface="Calibri" pitchFamily="34" charset="0"/>
              </a:rPr>
              <a:t>Tregs</a:t>
            </a:r>
            <a:r>
              <a:rPr lang="en-US" sz="880" dirty="0" smtClean="0">
                <a:latin typeface="Calibri" pitchFamily="34" charset="0"/>
              </a:rPr>
              <a:t> (</a:t>
            </a:r>
            <a:r>
              <a:rPr lang="en-US" sz="880" dirty="0" err="1" smtClean="0">
                <a:latin typeface="Calibri" pitchFamily="34" charset="0"/>
              </a:rPr>
              <a:t>iTregs</a:t>
            </a:r>
            <a:r>
              <a:rPr lang="en-US" sz="880" dirty="0" smtClean="0">
                <a:latin typeface="Calibri" pitchFamily="34" charset="0"/>
              </a:rPr>
              <a:t>). CD11b </a:t>
            </a:r>
            <a:r>
              <a:rPr lang="en-US" sz="880" dirty="0" err="1" smtClean="0">
                <a:latin typeface="Calibri" pitchFamily="34" charset="0"/>
              </a:rPr>
              <a:t>monocytes</a:t>
            </a:r>
            <a:r>
              <a:rPr lang="en-US" sz="880" dirty="0" smtClean="0">
                <a:latin typeface="Calibri" pitchFamily="34" charset="0"/>
              </a:rPr>
              <a:t> also contribute to the induction of </a:t>
            </a:r>
            <a:r>
              <a:rPr lang="en-US" sz="880" dirty="0" err="1" smtClean="0">
                <a:latin typeface="Calibri" pitchFamily="34" charset="0"/>
              </a:rPr>
              <a:t>Tregs</a:t>
            </a:r>
            <a:r>
              <a:rPr lang="en-US" sz="880" dirty="0" smtClean="0">
                <a:latin typeface="Calibri" pitchFamily="34" charset="0"/>
              </a:rPr>
              <a:t>. </a:t>
            </a:r>
            <a:r>
              <a:rPr lang="en-US" sz="880" dirty="0" err="1" smtClean="0">
                <a:latin typeface="Calibri" pitchFamily="34" charset="0"/>
              </a:rPr>
              <a:t>Treg</a:t>
            </a:r>
            <a:r>
              <a:rPr lang="en-US" sz="880" dirty="0" smtClean="0">
                <a:latin typeface="Calibri" pitchFamily="34" charset="0"/>
              </a:rPr>
              <a:t> induction occurs in mesenteric lymph nodes and involves C-C motif receptors (CCR)-7 and -9. Low doses of intestinal antigen lead to the induction of </a:t>
            </a:r>
            <a:r>
              <a:rPr lang="en-US" sz="880" dirty="0" err="1" smtClean="0">
                <a:latin typeface="Calibri" pitchFamily="34" charset="0"/>
              </a:rPr>
              <a:t>Tregs</a:t>
            </a:r>
            <a:r>
              <a:rPr lang="en-US" sz="880" dirty="0" smtClean="0">
                <a:latin typeface="Calibri" pitchFamily="34" charset="0"/>
              </a:rPr>
              <a:t> while high antigen doses result in tolerance induction preferentially through the mechanisms of </a:t>
            </a:r>
            <a:r>
              <a:rPr lang="en-US" sz="880" dirty="0" err="1" smtClean="0">
                <a:latin typeface="Calibri" pitchFamily="34" charset="0"/>
              </a:rPr>
              <a:t>anergy</a:t>
            </a:r>
            <a:r>
              <a:rPr lang="en-US" sz="880" dirty="0" smtClean="0">
                <a:latin typeface="Calibri" pitchFamily="34" charset="0"/>
              </a:rPr>
              <a:t> and deletion. Macrophages activated by clearance of apoptotic T cells and </a:t>
            </a:r>
            <a:r>
              <a:rPr lang="en-US" sz="880" dirty="0" err="1" smtClean="0">
                <a:latin typeface="Calibri" pitchFamily="34" charset="0"/>
              </a:rPr>
              <a:t>enterocytes</a:t>
            </a:r>
            <a:r>
              <a:rPr lang="en-US" sz="880" dirty="0" smtClean="0">
                <a:latin typeface="Calibri" pitchFamily="34" charset="0"/>
              </a:rPr>
              <a:t> become to produce TGF-β and therefore could possess </a:t>
            </a:r>
            <a:r>
              <a:rPr lang="en-US" sz="880" dirty="0" err="1" smtClean="0">
                <a:latin typeface="Calibri" pitchFamily="34" charset="0"/>
              </a:rPr>
              <a:t>tolerogenic</a:t>
            </a:r>
            <a:r>
              <a:rPr lang="en-US" sz="880" dirty="0" smtClean="0">
                <a:latin typeface="Calibri" pitchFamily="34" charset="0"/>
              </a:rPr>
              <a:t> properties. In the liver, high antigen doses could be taken up by </a:t>
            </a:r>
            <a:r>
              <a:rPr lang="en-US" sz="880" dirty="0" err="1" smtClean="0">
                <a:latin typeface="Calibri" pitchFamily="34" charset="0"/>
              </a:rPr>
              <a:t>tolerogenic</a:t>
            </a:r>
            <a:r>
              <a:rPr lang="en-US" sz="880" dirty="0" smtClean="0">
                <a:latin typeface="Calibri" pitchFamily="34" charset="0"/>
              </a:rPr>
              <a:t> </a:t>
            </a:r>
            <a:r>
              <a:rPr lang="en-US" sz="880" dirty="0" err="1" smtClean="0">
                <a:latin typeface="Calibri" pitchFamily="34" charset="0"/>
              </a:rPr>
              <a:t>plasmacytoid</a:t>
            </a:r>
            <a:r>
              <a:rPr lang="en-US" sz="880" dirty="0" smtClean="0">
                <a:latin typeface="Calibri" pitchFamily="34" charset="0"/>
              </a:rPr>
              <a:t> DCs that induce </a:t>
            </a:r>
            <a:r>
              <a:rPr lang="en-US" sz="880" dirty="0" err="1" smtClean="0">
                <a:latin typeface="Calibri" pitchFamily="34" charset="0"/>
              </a:rPr>
              <a:t>anergy</a:t>
            </a:r>
            <a:r>
              <a:rPr lang="en-US" sz="880" dirty="0" smtClean="0">
                <a:latin typeface="Calibri" pitchFamily="34" charset="0"/>
              </a:rPr>
              <a:t>/deletion and </a:t>
            </a:r>
            <a:r>
              <a:rPr lang="en-US" sz="880" dirty="0" err="1" smtClean="0">
                <a:latin typeface="Calibri" pitchFamily="34" charset="0"/>
              </a:rPr>
              <a:t>Tregs</a:t>
            </a:r>
            <a:r>
              <a:rPr lang="en-US" sz="880" dirty="0" smtClean="0">
                <a:latin typeface="Calibri" pitchFamily="34" charset="0"/>
              </a:rPr>
              <a:t>. A variety of </a:t>
            </a:r>
            <a:r>
              <a:rPr lang="en-US" sz="880" dirty="0" err="1" smtClean="0">
                <a:latin typeface="Calibri" pitchFamily="34" charset="0"/>
              </a:rPr>
              <a:t>Tregs</a:t>
            </a:r>
            <a:r>
              <a:rPr lang="en-US" sz="880" dirty="0" smtClean="0">
                <a:latin typeface="Calibri" pitchFamily="34" charset="0"/>
              </a:rPr>
              <a:t> could be induced including CD4</a:t>
            </a:r>
            <a:r>
              <a:rPr lang="en-US" sz="880" baseline="30000" dirty="0" smtClean="0">
                <a:latin typeface="Calibri" pitchFamily="34" charset="0"/>
              </a:rPr>
              <a:t>+</a:t>
            </a:r>
            <a:r>
              <a:rPr lang="en-US" sz="880" dirty="0" smtClean="0">
                <a:latin typeface="Calibri" pitchFamily="34" charset="0"/>
              </a:rPr>
              <a:t>CD25</a:t>
            </a:r>
            <a:r>
              <a:rPr lang="en-US" sz="880" baseline="30000" dirty="0" smtClean="0">
                <a:latin typeface="Calibri" pitchFamily="34" charset="0"/>
              </a:rPr>
              <a:t>+</a:t>
            </a:r>
            <a:r>
              <a:rPr lang="en-US" sz="880" dirty="0" smtClean="0">
                <a:latin typeface="Calibri" pitchFamily="34" charset="0"/>
              </a:rPr>
              <a:t>Foxp3</a:t>
            </a:r>
            <a:r>
              <a:rPr lang="en-US" sz="880" baseline="30000" dirty="0" smtClean="0">
                <a:latin typeface="Calibri" pitchFamily="34" charset="0"/>
              </a:rPr>
              <a:t>+</a:t>
            </a:r>
            <a:r>
              <a:rPr lang="en-US" sz="880" dirty="0" smtClean="0">
                <a:latin typeface="Calibri" pitchFamily="34" charset="0"/>
              </a:rPr>
              <a:t> natural </a:t>
            </a:r>
            <a:r>
              <a:rPr lang="en-US" sz="880" dirty="0" err="1" smtClean="0">
                <a:latin typeface="Calibri" pitchFamily="34" charset="0"/>
              </a:rPr>
              <a:t>Tregs</a:t>
            </a:r>
            <a:r>
              <a:rPr lang="en-US" sz="880" dirty="0" smtClean="0">
                <a:latin typeface="Calibri" pitchFamily="34" charset="0"/>
              </a:rPr>
              <a:t> (</a:t>
            </a:r>
            <a:r>
              <a:rPr lang="en-US" sz="880" dirty="0" err="1" smtClean="0">
                <a:latin typeface="Calibri" pitchFamily="34" charset="0"/>
              </a:rPr>
              <a:t>nTregs</a:t>
            </a:r>
            <a:r>
              <a:rPr lang="en-US" sz="880" dirty="0" smtClean="0">
                <a:latin typeface="Calibri" pitchFamily="34" charset="0"/>
              </a:rPr>
              <a:t>), CD4</a:t>
            </a:r>
            <a:r>
              <a:rPr lang="en-US" sz="880" baseline="30000" dirty="0" smtClean="0">
                <a:latin typeface="Calibri" pitchFamily="34" charset="0"/>
              </a:rPr>
              <a:t>+</a:t>
            </a:r>
            <a:r>
              <a:rPr lang="en-US" sz="880" dirty="0" smtClean="0">
                <a:latin typeface="Calibri" pitchFamily="34" charset="0"/>
              </a:rPr>
              <a:t>CD25</a:t>
            </a:r>
            <a:r>
              <a:rPr lang="en-US" sz="880" baseline="30000" dirty="0" smtClean="0">
                <a:latin typeface="Calibri" pitchFamily="34" charset="0"/>
              </a:rPr>
              <a:t>+</a:t>
            </a:r>
            <a:r>
              <a:rPr lang="en-US" sz="880" dirty="0" smtClean="0">
                <a:latin typeface="Calibri" pitchFamily="34" charset="0"/>
              </a:rPr>
              <a:t>Foxp3</a:t>
            </a:r>
            <a:r>
              <a:rPr lang="en-US" sz="880" baseline="30000" dirty="0" smtClean="0">
                <a:latin typeface="Calibri" pitchFamily="34" charset="0"/>
              </a:rPr>
              <a:t>+</a:t>
            </a:r>
            <a:r>
              <a:rPr lang="en-US" sz="880" dirty="0" smtClean="0">
                <a:latin typeface="Calibri" pitchFamily="34" charset="0"/>
              </a:rPr>
              <a:t> </a:t>
            </a:r>
            <a:r>
              <a:rPr lang="en-US" sz="880" dirty="0" err="1" smtClean="0">
                <a:latin typeface="Calibri" pitchFamily="34" charset="0"/>
              </a:rPr>
              <a:t>iTregs</a:t>
            </a:r>
            <a:r>
              <a:rPr lang="en-US" sz="880" dirty="0" smtClean="0">
                <a:latin typeface="Calibri" pitchFamily="34" charset="0"/>
              </a:rPr>
              <a:t>, latency-associated peptide (LAP)</a:t>
            </a:r>
            <a:r>
              <a:rPr lang="en-US" sz="880" baseline="30000" dirty="0" smtClean="0">
                <a:latin typeface="Calibri" pitchFamily="34" charset="0"/>
              </a:rPr>
              <a:t>+</a:t>
            </a:r>
            <a:r>
              <a:rPr lang="en-US" sz="880" dirty="0" smtClean="0">
                <a:latin typeface="Calibri" pitchFamily="34" charset="0"/>
              </a:rPr>
              <a:t> </a:t>
            </a:r>
            <a:r>
              <a:rPr lang="en-US" sz="880" dirty="0" err="1" smtClean="0">
                <a:latin typeface="Calibri" pitchFamily="34" charset="0"/>
              </a:rPr>
              <a:t>Tregs</a:t>
            </a:r>
            <a:r>
              <a:rPr lang="en-US" sz="880" dirty="0" smtClean="0">
                <a:latin typeface="Calibri" pitchFamily="34" charset="0"/>
              </a:rPr>
              <a:t> (Th3 cells), CD8</a:t>
            </a:r>
            <a:r>
              <a:rPr lang="en-US" sz="880" baseline="30000" dirty="0" smtClean="0">
                <a:latin typeface="Calibri" pitchFamily="34" charset="0"/>
              </a:rPr>
              <a:t>+</a:t>
            </a:r>
            <a:r>
              <a:rPr lang="en-US" sz="880" dirty="0" smtClean="0">
                <a:latin typeface="Calibri" pitchFamily="34" charset="0"/>
              </a:rPr>
              <a:t> </a:t>
            </a:r>
            <a:r>
              <a:rPr lang="en-US" sz="880" dirty="0" err="1" smtClean="0">
                <a:latin typeface="Calibri" pitchFamily="34" charset="0"/>
              </a:rPr>
              <a:t>Tregs</a:t>
            </a:r>
            <a:r>
              <a:rPr lang="en-US" sz="880" dirty="0" smtClean="0">
                <a:latin typeface="Calibri" pitchFamily="34" charset="0"/>
              </a:rPr>
              <a:t>, and </a:t>
            </a:r>
            <a:r>
              <a:rPr lang="en-US" sz="880" dirty="0" err="1" smtClean="0">
                <a:latin typeface="Calibri" pitchFamily="34" charset="0"/>
              </a:rPr>
              <a:t>γδT</a:t>
            </a:r>
            <a:r>
              <a:rPr lang="en-US" sz="880" dirty="0" smtClean="0">
                <a:latin typeface="Calibri" pitchFamily="34" charset="0"/>
              </a:rPr>
              <a:t> cells.</a:t>
            </a:r>
            <a:endParaRPr lang="tr-TR" sz="880" dirty="0">
              <a:latin typeface="Calibri" pitchFamily="34" charset="0"/>
            </a:endParaRPr>
          </a:p>
        </p:txBody>
      </p:sp>
      <p:sp>
        <p:nvSpPr>
          <p:cNvPr id="4" name="3 Slayt Numarası Yer Tutucusu"/>
          <p:cNvSpPr>
            <a:spLocks noGrp="1"/>
          </p:cNvSpPr>
          <p:nvPr>
            <p:ph type="sldNum" sz="quarter" idx="10"/>
          </p:nvPr>
        </p:nvSpPr>
        <p:spPr/>
        <p:txBody>
          <a:bodyPr/>
          <a:lstStyle/>
          <a:p>
            <a:fld id="{032DB5C1-48C9-416F-A502-F4ABDDA23805}" type="slidenum">
              <a:rPr lang="tr-TR" smtClean="0"/>
              <a:pPr/>
              <a:t>8</a:t>
            </a:fld>
            <a:endParaRPr lang="tr-TR"/>
          </a:p>
        </p:txBody>
      </p:sp>
      <p:sp>
        <p:nvSpPr>
          <p:cNvPr id="5" name="4 Altbilgi Yer Tutucusu"/>
          <p:cNvSpPr>
            <a:spLocks noGrp="1"/>
          </p:cNvSpPr>
          <p:nvPr>
            <p:ph type="ftr" sz="quarter" idx="1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69C0236-98BA-44B9-8ADD-7E57274E5801}" type="datetimeFigureOut">
              <a:rPr lang="tr-TR" smtClean="0"/>
              <a:pPr/>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57217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9C0236-98BA-44B9-8ADD-7E57274E5801}" type="datetimeFigureOut">
              <a:rPr lang="tr-TR" smtClean="0"/>
              <a:pPr/>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412907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9C0236-98BA-44B9-8ADD-7E57274E5801}" type="datetimeFigureOut">
              <a:rPr lang="tr-TR" smtClean="0"/>
              <a:pPr/>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3345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9C0236-98BA-44B9-8ADD-7E57274E5801}" type="datetimeFigureOut">
              <a:rPr lang="tr-TR" smtClean="0"/>
              <a:pPr/>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278769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9C0236-98BA-44B9-8ADD-7E57274E5801}" type="datetimeFigureOut">
              <a:rPr lang="tr-TR" smtClean="0"/>
              <a:pPr/>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96082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9C0236-98BA-44B9-8ADD-7E57274E5801}" type="datetimeFigureOut">
              <a:rPr lang="tr-TR" smtClean="0"/>
              <a:pPr/>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218515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9C0236-98BA-44B9-8ADD-7E57274E5801}" type="datetimeFigureOut">
              <a:rPr lang="tr-TR" smtClean="0"/>
              <a:pPr/>
              <a:t>25.4.2017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100183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69C0236-98BA-44B9-8ADD-7E57274E5801}" type="datetimeFigureOut">
              <a:rPr lang="tr-TR" smtClean="0"/>
              <a:pPr/>
              <a:t>25.4.2017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25088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C0236-98BA-44B9-8ADD-7E57274E5801}" type="datetimeFigureOut">
              <a:rPr lang="tr-TR" smtClean="0"/>
              <a:pPr/>
              <a:t>25.4.2017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287842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9C0236-98BA-44B9-8ADD-7E57274E5801}" type="datetimeFigureOut">
              <a:rPr lang="tr-TR" smtClean="0"/>
              <a:pPr/>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13456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9C0236-98BA-44B9-8ADD-7E57274E5801}" type="datetimeFigureOut">
              <a:rPr lang="tr-TR" smtClean="0"/>
              <a:pPr/>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130534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C0236-98BA-44B9-8ADD-7E57274E5801}" type="datetimeFigureOut">
              <a:rPr lang="tr-TR" smtClean="0"/>
              <a:pPr/>
              <a:t>25.4.2017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0F03C-A62C-4A85-905E-2044870B3649}" type="slidenum">
              <a:rPr lang="tr-TR" smtClean="0"/>
              <a:pPr/>
              <a:t>‹#›</a:t>
            </a:fld>
            <a:endParaRPr lang="tr-TR"/>
          </a:p>
        </p:txBody>
      </p:sp>
    </p:spTree>
    <p:extLst>
      <p:ext uri="{BB962C8B-B14F-4D97-AF65-F5344CB8AC3E}">
        <p14:creationId xmlns:p14="http://schemas.microsoft.com/office/powerpoint/2010/main" xmlns="" val="3760827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ile:Selective_permeability_routes_in_epithelium.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File:Retinoic_acid_3D_ball.p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source=images&amp;cd=&amp;cad=rja&amp;uact=8&amp;ved=0ahUKEwjjmpjYmL_TAhXHxxQKHfvxAGAQjRwIBw&amp;url=http://www.sciencedirect.com/science/article/pii/S1262363616303962&amp;psig=AFQjCNGklkb4O4aSNDlaTt02p3GFwBLtFA&amp;ust=149319537340672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ncbi.nlm.nih.gov/pubmed/?term=Cheng%20G%5bAuthor%5d&amp;cauthor=true&amp;cauthor_uid=21205640" TargetMode="External"/><Relationship Id="rId13" Type="http://schemas.openxmlformats.org/officeDocument/2006/relationships/hyperlink" Target="https://www.ncbi.nlm.nih.gov/pubmed/?term=Takeda%20K%5bAuthor%5d&amp;cauthor=true&amp;cauthor_uid=21205640" TargetMode="External"/><Relationship Id="rId18" Type="http://schemas.openxmlformats.org/officeDocument/2006/relationships/image" Target="../media/image21.png"/><Relationship Id="rId3" Type="http://schemas.openxmlformats.org/officeDocument/2006/relationships/hyperlink" Target="https://www.ncbi.nlm.nih.gov/pubmed/?term=Tanoue%20T%5bAuthor%5d&amp;cauthor=true&amp;cauthor_uid=21205640" TargetMode="External"/><Relationship Id="rId7" Type="http://schemas.openxmlformats.org/officeDocument/2006/relationships/hyperlink" Target="https://www.ncbi.nlm.nih.gov/pubmed/?term=Momose%20Y%5bAuthor%5d&amp;cauthor=true&amp;cauthor_uid=21205640" TargetMode="External"/><Relationship Id="rId12" Type="http://schemas.openxmlformats.org/officeDocument/2006/relationships/hyperlink" Target="https://www.ncbi.nlm.nih.gov/pubmed/?term=Taniguchi%20T%5bAuthor%5d&amp;cauthor=true&amp;cauthor_uid=21205640" TargetMode="External"/><Relationship Id="rId17" Type="http://schemas.openxmlformats.org/officeDocument/2006/relationships/hyperlink" Target="https://www.ncbi.nlm.nih.gov/pubmed/?term=Itoh%20K%5bAuthor%5d&amp;cauthor=true&amp;cauthor_uid=21205640" TargetMode="External"/><Relationship Id="rId2" Type="http://schemas.openxmlformats.org/officeDocument/2006/relationships/hyperlink" Target="https://www.ncbi.nlm.nih.gov/pubmed/?term=Atarashi%20K%5bAuthor%5d&amp;cauthor=true&amp;cauthor_uid=21205640" TargetMode="External"/><Relationship Id="rId16" Type="http://schemas.openxmlformats.org/officeDocument/2006/relationships/hyperlink" Target="https://www.ncbi.nlm.nih.gov/pubmed/?term=Umesaki%20Y%5bAuthor%5d&amp;cauthor=true&amp;cauthor_uid=21205640" TargetMode="Externa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ncbi.nlm.nih.gov/pubmed/?term=Kuwahara%20T%5bAuthor%5d&amp;cauthor=true&amp;cauthor_uid=21205640" TargetMode="External"/><Relationship Id="rId11" Type="http://schemas.openxmlformats.org/officeDocument/2006/relationships/hyperlink" Target="https://www.ncbi.nlm.nih.gov/pubmed/?term=Ohba%20Y%5bAuthor%5d&amp;cauthor=true&amp;cauthor_uid=21205640" TargetMode="External"/><Relationship Id="rId5" Type="http://schemas.openxmlformats.org/officeDocument/2006/relationships/hyperlink" Target="https://www.ncbi.nlm.nih.gov/pubmed/?term=Imaoka%20A%5bAuthor%5d&amp;cauthor=true&amp;cauthor_uid=21205640" TargetMode="External"/><Relationship Id="rId15" Type="http://schemas.openxmlformats.org/officeDocument/2006/relationships/hyperlink" Target="https://www.ncbi.nlm.nih.gov/pubmed/?term=Ivanov%20II%5bAuthor%5d&amp;cauthor=true&amp;cauthor_uid=21205640" TargetMode="External"/><Relationship Id="rId10" Type="http://schemas.openxmlformats.org/officeDocument/2006/relationships/hyperlink" Target="https://www.ncbi.nlm.nih.gov/pubmed/?term=Saito%20T%5bAuthor%5d&amp;cauthor=true&amp;cauthor_uid=21205640" TargetMode="External"/><Relationship Id="rId19" Type="http://schemas.openxmlformats.org/officeDocument/2006/relationships/image" Target="../media/image22.png"/><Relationship Id="rId4" Type="http://schemas.openxmlformats.org/officeDocument/2006/relationships/hyperlink" Target="https://www.ncbi.nlm.nih.gov/pubmed/?term=Shima%20T%5bAuthor%5d&amp;cauthor=true&amp;cauthor_uid=21205640" TargetMode="External"/><Relationship Id="rId9" Type="http://schemas.openxmlformats.org/officeDocument/2006/relationships/hyperlink" Target="https://www.ncbi.nlm.nih.gov/pubmed/?term=Yamasaki%20S%5bAuthor%5d&amp;cauthor=true&amp;cauthor_uid=21205640" TargetMode="External"/><Relationship Id="rId14" Type="http://schemas.openxmlformats.org/officeDocument/2006/relationships/hyperlink" Target="https://www.ncbi.nlm.nih.gov/pubmed/?term=Hori%20S%5bAuthor%5d&amp;cauthor=true&amp;cauthor_uid=2120564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ubmed/?term=Momose%20Y%5bAuthor%5d&amp;cauthor=true&amp;cauthor_uid=21205640" TargetMode="External"/><Relationship Id="rId13" Type="http://schemas.openxmlformats.org/officeDocument/2006/relationships/hyperlink" Target="https://www.ncbi.nlm.nih.gov/pubmed/?term=Taniguchi%20T%5bAuthor%5d&amp;cauthor=true&amp;cauthor_uid=21205640" TargetMode="External"/><Relationship Id="rId18" Type="http://schemas.openxmlformats.org/officeDocument/2006/relationships/hyperlink" Target="https://www.ncbi.nlm.nih.gov/pubmed/?term=Itoh%20K%5bAuthor%5d&amp;cauthor=true&amp;cauthor_uid=21205640" TargetMode="External"/><Relationship Id="rId3" Type="http://schemas.openxmlformats.org/officeDocument/2006/relationships/hyperlink" Target="https://www.ncbi.nlm.nih.gov/pubmed/?term=Atarashi%20K%5bAuthor%5d&amp;cauthor=true&amp;cauthor_uid=21205640" TargetMode="External"/><Relationship Id="rId7" Type="http://schemas.openxmlformats.org/officeDocument/2006/relationships/hyperlink" Target="https://www.ncbi.nlm.nih.gov/pubmed/?term=Kuwahara%20T%5bAuthor%5d&amp;cauthor=true&amp;cauthor_uid=21205640" TargetMode="External"/><Relationship Id="rId12" Type="http://schemas.openxmlformats.org/officeDocument/2006/relationships/hyperlink" Target="https://www.ncbi.nlm.nih.gov/pubmed/?term=Ohba%20Y%5bAuthor%5d&amp;cauthor=true&amp;cauthor_uid=21205640" TargetMode="External"/><Relationship Id="rId17" Type="http://schemas.openxmlformats.org/officeDocument/2006/relationships/hyperlink" Target="https://www.ncbi.nlm.nih.gov/pubmed/?term=Umesaki%20Y%5bAuthor%5d&amp;cauthor=true&amp;cauthor_uid=21205640" TargetMode="External"/><Relationship Id="rId2" Type="http://schemas.openxmlformats.org/officeDocument/2006/relationships/image" Target="../media/image24.png"/><Relationship Id="rId16" Type="http://schemas.openxmlformats.org/officeDocument/2006/relationships/hyperlink" Target="https://www.ncbi.nlm.nih.gov/pubmed/?term=Ivanov%20II%5bAuthor%5d&amp;cauthor=true&amp;cauthor_uid=21205640" TargetMode="External"/><Relationship Id="rId1" Type="http://schemas.openxmlformats.org/officeDocument/2006/relationships/slideLayout" Target="../slideLayouts/slideLayout2.xml"/><Relationship Id="rId6" Type="http://schemas.openxmlformats.org/officeDocument/2006/relationships/hyperlink" Target="https://www.ncbi.nlm.nih.gov/pubmed/?term=Imaoka%20A%5bAuthor%5d&amp;cauthor=true&amp;cauthor_uid=21205640" TargetMode="External"/><Relationship Id="rId11" Type="http://schemas.openxmlformats.org/officeDocument/2006/relationships/hyperlink" Target="https://www.ncbi.nlm.nih.gov/pubmed/?term=Saito%20T%5bAuthor%5d&amp;cauthor=true&amp;cauthor_uid=21205640" TargetMode="External"/><Relationship Id="rId5" Type="http://schemas.openxmlformats.org/officeDocument/2006/relationships/hyperlink" Target="https://www.ncbi.nlm.nih.gov/pubmed/?term=Shima%20T%5bAuthor%5d&amp;cauthor=true&amp;cauthor_uid=21205640" TargetMode="External"/><Relationship Id="rId15" Type="http://schemas.openxmlformats.org/officeDocument/2006/relationships/hyperlink" Target="https://www.ncbi.nlm.nih.gov/pubmed/?term=Hori%20S%5bAuthor%5d&amp;cauthor=true&amp;cauthor_uid=21205640" TargetMode="External"/><Relationship Id="rId10" Type="http://schemas.openxmlformats.org/officeDocument/2006/relationships/hyperlink" Target="https://www.ncbi.nlm.nih.gov/pubmed/?term=Yamasaki%20S%5bAuthor%5d&amp;cauthor=true&amp;cauthor_uid=21205640" TargetMode="External"/><Relationship Id="rId4" Type="http://schemas.openxmlformats.org/officeDocument/2006/relationships/hyperlink" Target="https://www.ncbi.nlm.nih.gov/pubmed/?term=Tanoue%20T%5bAuthor%5d&amp;cauthor=true&amp;cauthor_uid=21205640" TargetMode="External"/><Relationship Id="rId9" Type="http://schemas.openxmlformats.org/officeDocument/2006/relationships/hyperlink" Target="https://www.ncbi.nlm.nih.gov/pubmed/?term=Cheng%20G%5bAuthor%5d&amp;cauthor=true&amp;cauthor_uid=21205640" TargetMode="External"/><Relationship Id="rId14" Type="http://schemas.openxmlformats.org/officeDocument/2006/relationships/hyperlink" Target="https://www.ncbi.nlm.nih.gov/pubmed/?term=Takeda%20K%5bAuthor%5d&amp;cauthor=true&amp;cauthor_uid=2120564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ncbi.nlm.nih.gov/pubmed/?term=Jakobsson%20HE%5bAuthor%5d&amp;cauthor=true&amp;cauthor_uid=22153774" TargetMode="External"/><Relationship Id="rId7" Type="http://schemas.openxmlformats.org/officeDocument/2006/relationships/hyperlink" Target="https://www.ncbi.nlm.nih.gov/pubmed/?term=Jenmalm%20MC%5bAuthor%5d&amp;cauthor=true&amp;cauthor_uid=22153774" TargetMode="External"/><Relationship Id="rId2" Type="http://schemas.openxmlformats.org/officeDocument/2006/relationships/hyperlink" Target="https://www.ncbi.nlm.nih.gov/pubmed/?term=Abrahamsson%20TR%5bAuthor%5d&amp;cauthor=true&amp;cauthor_uid=22153774" TargetMode="External"/><Relationship Id="rId1" Type="http://schemas.openxmlformats.org/officeDocument/2006/relationships/slideLayout" Target="../slideLayouts/slideLayout2.xml"/><Relationship Id="rId6" Type="http://schemas.openxmlformats.org/officeDocument/2006/relationships/hyperlink" Target="https://www.ncbi.nlm.nih.gov/pubmed/?term=Engstrand%20L%5bAuthor%5d&amp;cauthor=true&amp;cauthor_uid=22153774" TargetMode="External"/><Relationship Id="rId5" Type="http://schemas.openxmlformats.org/officeDocument/2006/relationships/hyperlink" Target="https://www.ncbi.nlm.nih.gov/pubmed/?term=Bj%C3%B6rkst%C3%A9n%20B%5bAuthor%5d&amp;cauthor=true&amp;cauthor_uid=22153774" TargetMode="External"/><Relationship Id="rId4" Type="http://schemas.openxmlformats.org/officeDocument/2006/relationships/hyperlink" Target="https://www.ncbi.nlm.nih.gov/pubmed/?term=Andersson%20AF%5bAuthor%5d&amp;cauthor=true&amp;cauthor_uid=2215377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ncbi.nlm.nih.gov/pubmed/?term=Jakobsson%20HE%5bAuthor%5d&amp;cauthor=true&amp;cauthor_uid=22153774" TargetMode="External"/><Relationship Id="rId7" Type="http://schemas.openxmlformats.org/officeDocument/2006/relationships/hyperlink" Target="https://www.ncbi.nlm.nih.gov/pubmed/?term=Jenmalm%20MC%5bAuthor%5d&amp;cauthor=true&amp;cauthor_uid=22153774" TargetMode="External"/><Relationship Id="rId2" Type="http://schemas.openxmlformats.org/officeDocument/2006/relationships/hyperlink" Target="https://www.ncbi.nlm.nih.gov/pubmed/?term=Abrahamsson%20TR%5bAuthor%5d&amp;cauthor=true&amp;cauthor_uid=22153774" TargetMode="External"/><Relationship Id="rId1" Type="http://schemas.openxmlformats.org/officeDocument/2006/relationships/slideLayout" Target="../slideLayouts/slideLayout7.xml"/><Relationship Id="rId6" Type="http://schemas.openxmlformats.org/officeDocument/2006/relationships/hyperlink" Target="https://www.ncbi.nlm.nih.gov/pubmed/?term=Engstrand%20L%5bAuthor%5d&amp;cauthor=true&amp;cauthor_uid=22153774" TargetMode="External"/><Relationship Id="rId5" Type="http://schemas.openxmlformats.org/officeDocument/2006/relationships/hyperlink" Target="https://www.ncbi.nlm.nih.gov/pubmed/?term=Bj%C3%B6rkst%C3%A9n%20B%5bAuthor%5d&amp;cauthor=true&amp;cauthor_uid=22153774" TargetMode="External"/><Relationship Id="rId4" Type="http://schemas.openxmlformats.org/officeDocument/2006/relationships/hyperlink" Target="https://www.ncbi.nlm.nih.gov/pubmed/?term=Andersson%20AF%5bAuthor%5d&amp;cauthor=true&amp;cauthor_uid=2215377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cbi.nlm.nih.gov/pubmed/?term=Jenmalm%20MC%5bAuthor%5d&amp;cauthor=true&amp;cauthor_uid=22153774" TargetMode="External"/><Relationship Id="rId3" Type="http://schemas.openxmlformats.org/officeDocument/2006/relationships/hyperlink" Target="https://www.ncbi.nlm.nih.gov/pubmed/?term=Abrahamsson%20TR%5bAuthor%5d&amp;cauthor=true&amp;cauthor_uid=22153774" TargetMode="External"/><Relationship Id="rId7" Type="http://schemas.openxmlformats.org/officeDocument/2006/relationships/hyperlink" Target="https://www.ncbi.nlm.nih.gov/pubmed/?term=Engstrand%20L%5bAuthor%5d&amp;cauthor=true&amp;cauthor_uid=22153774"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www.ncbi.nlm.nih.gov/pubmed/?term=Bj%C3%B6rkst%C3%A9n%20B%5bAuthor%5d&amp;cauthor=true&amp;cauthor_uid=22153774" TargetMode="External"/><Relationship Id="rId5" Type="http://schemas.openxmlformats.org/officeDocument/2006/relationships/hyperlink" Target="https://www.ncbi.nlm.nih.gov/pubmed/?term=Andersson%20AF%5bAuthor%5d&amp;cauthor=true&amp;cauthor_uid=22153774" TargetMode="External"/><Relationship Id="rId10" Type="http://schemas.openxmlformats.org/officeDocument/2006/relationships/image" Target="../media/image29.png"/><Relationship Id="rId4" Type="http://schemas.openxmlformats.org/officeDocument/2006/relationships/hyperlink" Target="https://www.ncbi.nlm.nih.gov/pubmed/?term=Jakobsson%20HE%5bAuthor%5d&amp;cauthor=true&amp;cauthor_uid=22153774" TargetMode="Externa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oogle.com.tr/url?sa=i&amp;rct=j&amp;q=&amp;esrc=s&amp;source=images&amp;cd=&amp;cad=rja&amp;uact=8&amp;ved=0ahUKEwj1t9X9xb7TAhUKPhQKHe80BMUQjRwIBw&amp;url=https://www.researchgate.net/publication/285168877_Toll-Like_Receptor_Function_and_Signaling&amp;psig=AFQjCNEzL2K9Ez3P_mL6BEHNz0mp1rlNFg&amp;ust=149317318792617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863600"/>
            <a:ext cx="6858000" cy="1528076"/>
          </a:xfrm>
        </p:spPr>
        <p:txBody>
          <a:bodyPr>
            <a:noAutofit/>
          </a:bodyPr>
          <a:lstStyle/>
          <a:p>
            <a:r>
              <a:rPr lang="tr-TR" sz="3600" b="1" dirty="0" smtClean="0">
                <a:solidFill>
                  <a:srgbClr val="0070C0"/>
                </a:solidFill>
                <a:latin typeface="+mn-lt"/>
                <a:cs typeface="Arial" panose="020B0604020202020204" pitchFamily="34" charset="0"/>
              </a:rPr>
              <a:t>EPİTELİN ALLERJİK HASTALIKLARDA ÖNEMİ</a:t>
            </a:r>
            <a:br>
              <a:rPr lang="tr-TR" sz="3600" b="1" dirty="0" smtClean="0">
                <a:solidFill>
                  <a:srgbClr val="0070C0"/>
                </a:solidFill>
                <a:latin typeface="+mn-lt"/>
                <a:cs typeface="Arial" panose="020B0604020202020204" pitchFamily="34" charset="0"/>
              </a:rPr>
            </a:br>
            <a:r>
              <a:rPr lang="tr-TR" sz="3600" b="1" dirty="0" smtClean="0">
                <a:solidFill>
                  <a:srgbClr val="0070C0"/>
                </a:solidFill>
                <a:latin typeface="+mn-lt"/>
                <a:cs typeface="Arial" panose="020B0604020202020204" pitchFamily="34" charset="0"/>
              </a:rPr>
              <a:t>BESİN ALLERJİSİ</a:t>
            </a:r>
            <a:endParaRPr lang="tr-TR" sz="3600" b="1" dirty="0">
              <a:solidFill>
                <a:srgbClr val="0070C0"/>
              </a:solidFill>
              <a:latin typeface="+mn-lt"/>
              <a:cs typeface="Arial" panose="020B0604020202020204" pitchFamily="34" charset="0"/>
            </a:endParaRPr>
          </a:p>
        </p:txBody>
      </p:sp>
      <p:sp>
        <p:nvSpPr>
          <p:cNvPr id="3" name="Alt Başlık 2"/>
          <p:cNvSpPr>
            <a:spLocks noGrp="1"/>
          </p:cNvSpPr>
          <p:nvPr>
            <p:ph type="subTitle" idx="1"/>
          </p:nvPr>
        </p:nvSpPr>
        <p:spPr>
          <a:xfrm>
            <a:off x="927100" y="5399616"/>
            <a:ext cx="6858000" cy="1255184"/>
          </a:xfrm>
        </p:spPr>
        <p:txBody>
          <a:bodyPr>
            <a:noAutofit/>
          </a:bodyPr>
          <a:lstStyle/>
          <a:p>
            <a:r>
              <a:rPr lang="tr-TR" b="1" dirty="0" smtClean="0"/>
              <a:t>Ü</a:t>
            </a:r>
            <a:r>
              <a:rPr lang="tr-TR" b="1" dirty="0" smtClean="0"/>
              <a:t>mit </a:t>
            </a:r>
            <a:r>
              <a:rPr lang="tr-TR" b="1" dirty="0" smtClean="0"/>
              <a:t>Murat ŞAHİNER</a:t>
            </a:r>
          </a:p>
          <a:p>
            <a:r>
              <a:rPr lang="tr-TR" b="1" dirty="0" smtClean="0"/>
              <a:t>Hacettepe Üniversitesi Tıp Fakültesi </a:t>
            </a:r>
          </a:p>
          <a:p>
            <a:r>
              <a:rPr lang="tr-TR" b="1" dirty="0" smtClean="0"/>
              <a:t>Çocuk </a:t>
            </a:r>
            <a:r>
              <a:rPr lang="tr-TR" b="1" dirty="0" err="1" smtClean="0"/>
              <a:t>Allerji</a:t>
            </a:r>
            <a:r>
              <a:rPr lang="tr-TR" b="1" dirty="0" smtClean="0"/>
              <a:t> BD</a:t>
            </a:r>
            <a:endParaRPr lang="tr-TR" b="1" dirty="0"/>
          </a:p>
        </p:txBody>
      </p:sp>
      <p:pic>
        <p:nvPicPr>
          <p:cNvPr id="5" name="Picture 60" descr="hacettepeposter"/>
          <p:cNvPicPr>
            <a:picLocks noChangeAspect="1" noChangeArrowheads="1"/>
          </p:cNvPicPr>
          <p:nvPr/>
        </p:nvPicPr>
        <p:blipFill>
          <a:blip r:embed="rId2" cstate="print"/>
          <a:srcRect/>
          <a:stretch>
            <a:fillRect/>
          </a:stretch>
        </p:blipFill>
        <p:spPr bwMode="auto">
          <a:xfrm>
            <a:off x="8359698" y="22302"/>
            <a:ext cx="762000" cy="1087438"/>
          </a:xfrm>
          <a:prstGeom prst="rect">
            <a:avLst/>
          </a:prstGeom>
          <a:noFill/>
          <a:ln w="9525">
            <a:noFill/>
            <a:miter lim="800000"/>
            <a:headEnd/>
            <a:tailEnd/>
          </a:ln>
        </p:spPr>
      </p:pic>
      <p:pic>
        <p:nvPicPr>
          <p:cNvPr id="33794" name="Picture 2" descr="https://upload.wikimedia.org/wikipedia/commons/thumb/1/1d/Selective_permeability_routes_in_epithelium.png/360px-Selective_permeability_routes_in_epithelium.png">
            <a:hlinkClick r:id="rId3"/>
          </p:cNvPr>
          <p:cNvPicPr>
            <a:picLocks noChangeAspect="1" noChangeArrowheads="1"/>
          </p:cNvPicPr>
          <p:nvPr/>
        </p:nvPicPr>
        <p:blipFill>
          <a:blip r:embed="rId4" cstate="print"/>
          <a:srcRect t="11326"/>
          <a:stretch>
            <a:fillRect/>
          </a:stretch>
        </p:blipFill>
        <p:spPr bwMode="auto">
          <a:xfrm>
            <a:off x="1651000" y="2597068"/>
            <a:ext cx="5524500" cy="2885808"/>
          </a:xfrm>
          <a:prstGeom prst="rect">
            <a:avLst/>
          </a:prstGeom>
          <a:noFill/>
        </p:spPr>
      </p:pic>
    </p:spTree>
    <p:extLst>
      <p:ext uri="{BB962C8B-B14F-4D97-AF65-F5344CB8AC3E}">
        <p14:creationId xmlns:p14="http://schemas.microsoft.com/office/powerpoint/2010/main" xmlns="" val="182523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0070C0"/>
                </a:solidFill>
                <a:latin typeface="+mn-lt"/>
              </a:rPr>
              <a:t>Besin </a:t>
            </a:r>
            <a:r>
              <a:rPr lang="tr-TR" b="1" dirty="0" err="1" smtClean="0">
                <a:solidFill>
                  <a:srgbClr val="0070C0"/>
                </a:solidFill>
                <a:latin typeface="+mn-lt"/>
              </a:rPr>
              <a:t>duyarlanmasını</a:t>
            </a:r>
            <a:r>
              <a:rPr lang="tr-TR" b="1" dirty="0" smtClean="0">
                <a:solidFill>
                  <a:srgbClr val="0070C0"/>
                </a:solidFill>
                <a:latin typeface="+mn-lt"/>
              </a:rPr>
              <a:t> etkileyen faktörler</a:t>
            </a:r>
            <a:endParaRPr lang="tr-TR" dirty="0">
              <a:latin typeface="+mn-lt"/>
            </a:endParaRPr>
          </a:p>
        </p:txBody>
      </p:sp>
      <p:sp>
        <p:nvSpPr>
          <p:cNvPr id="3" name="2 İçerik Yer Tutucusu"/>
          <p:cNvSpPr>
            <a:spLocks noGrp="1"/>
          </p:cNvSpPr>
          <p:nvPr>
            <p:ph idx="1"/>
          </p:nvPr>
        </p:nvSpPr>
        <p:spPr>
          <a:xfrm>
            <a:off x="431800" y="1622424"/>
            <a:ext cx="8483600" cy="4829175"/>
          </a:xfrm>
        </p:spPr>
        <p:txBody>
          <a:bodyPr>
            <a:normAutofit/>
          </a:bodyPr>
          <a:lstStyle/>
          <a:p>
            <a:pPr>
              <a:buNone/>
            </a:pPr>
            <a:r>
              <a:rPr lang="tr-TR" b="1" dirty="0" smtClean="0">
                <a:solidFill>
                  <a:srgbClr val="FF0000"/>
                </a:solidFill>
              </a:rPr>
              <a:t>Deneysel </a:t>
            </a:r>
            <a:r>
              <a:rPr lang="tr-TR" b="1" dirty="0" err="1" smtClean="0">
                <a:solidFill>
                  <a:srgbClr val="FF0000"/>
                </a:solidFill>
              </a:rPr>
              <a:t>Adjuvanlar</a:t>
            </a:r>
            <a:r>
              <a:rPr lang="tr-TR" b="1" dirty="0" smtClean="0">
                <a:solidFill>
                  <a:srgbClr val="FF0000"/>
                </a:solidFill>
              </a:rPr>
              <a:t>:</a:t>
            </a:r>
          </a:p>
          <a:p>
            <a:r>
              <a:rPr lang="tr-TR" sz="2400" dirty="0" smtClean="0"/>
              <a:t>Kolera toksini </a:t>
            </a:r>
          </a:p>
          <a:p>
            <a:r>
              <a:rPr lang="tr-TR" sz="2400" dirty="0" err="1" smtClean="0"/>
              <a:t>Stafilokokal</a:t>
            </a:r>
            <a:r>
              <a:rPr lang="tr-TR" sz="2400" dirty="0" smtClean="0"/>
              <a:t> </a:t>
            </a:r>
            <a:r>
              <a:rPr lang="tr-TR" sz="2400" dirty="0" err="1" smtClean="0"/>
              <a:t>enterotoksin</a:t>
            </a:r>
            <a:r>
              <a:rPr lang="tr-TR" sz="2400" dirty="0" smtClean="0"/>
              <a:t> B</a:t>
            </a:r>
          </a:p>
          <a:p>
            <a:endParaRPr lang="tr-TR" sz="2400" dirty="0" smtClean="0"/>
          </a:p>
          <a:p>
            <a:r>
              <a:rPr lang="tr-TR" sz="2400" dirty="0" err="1" smtClean="0"/>
              <a:t>Dendritik</a:t>
            </a:r>
            <a:r>
              <a:rPr lang="tr-TR" sz="2400" dirty="0" smtClean="0"/>
              <a:t> hücreler                               </a:t>
            </a:r>
            <a:r>
              <a:rPr lang="tr-TR" sz="2400" dirty="0" err="1" smtClean="0"/>
              <a:t>Mezenterik</a:t>
            </a:r>
            <a:r>
              <a:rPr lang="tr-TR" sz="2400" dirty="0" smtClean="0"/>
              <a:t> lenf </a:t>
            </a:r>
            <a:r>
              <a:rPr lang="tr-TR" sz="2400" dirty="0" err="1" smtClean="0"/>
              <a:t>nodu</a:t>
            </a:r>
            <a:endParaRPr lang="tr-TR" sz="2400" dirty="0" smtClean="0"/>
          </a:p>
          <a:p>
            <a:r>
              <a:rPr lang="tr-TR" sz="2400" dirty="0" smtClean="0"/>
              <a:t>Th2 </a:t>
            </a:r>
            <a:r>
              <a:rPr lang="tr-TR" sz="2400" dirty="0" err="1" smtClean="0"/>
              <a:t>sitokin</a:t>
            </a:r>
            <a:r>
              <a:rPr lang="tr-TR" sz="2400" dirty="0" smtClean="0"/>
              <a:t> salımı, IFN-</a:t>
            </a:r>
            <a:r>
              <a:rPr lang="el-GR" sz="2400" dirty="0" smtClean="0"/>
              <a:t>γ</a:t>
            </a:r>
            <a:r>
              <a:rPr lang="tr-TR" sz="2400" dirty="0" smtClean="0"/>
              <a:t> ve IL-17</a:t>
            </a:r>
          </a:p>
          <a:p>
            <a:r>
              <a:rPr lang="tr-TR" sz="2400" dirty="0" smtClean="0"/>
              <a:t>CD103+ </a:t>
            </a:r>
            <a:r>
              <a:rPr lang="tr-TR" sz="2400" dirty="0" err="1" smtClean="0"/>
              <a:t>dendritik</a:t>
            </a:r>
            <a:r>
              <a:rPr lang="tr-TR" sz="2400" dirty="0" smtClean="0"/>
              <a:t> hücrelerde OX40L ekspresyonu               IL-33  </a:t>
            </a:r>
          </a:p>
          <a:p>
            <a:r>
              <a:rPr lang="tr-TR" sz="2400" dirty="0" smtClean="0"/>
              <a:t>Barsak </a:t>
            </a:r>
            <a:r>
              <a:rPr lang="tr-TR" sz="2400" dirty="0" err="1" smtClean="0"/>
              <a:t>epitel</a:t>
            </a:r>
            <a:r>
              <a:rPr lang="tr-TR" sz="2400" dirty="0" smtClean="0"/>
              <a:t> hücrelerinden IL-25, IL-33 ve TSLP </a:t>
            </a:r>
          </a:p>
          <a:p>
            <a:r>
              <a:rPr lang="tr-TR" sz="2400" dirty="0" smtClean="0"/>
              <a:t>TGF-</a:t>
            </a:r>
            <a:r>
              <a:rPr lang="el-GR" sz="2400" dirty="0" smtClean="0"/>
              <a:t>β</a:t>
            </a:r>
            <a:r>
              <a:rPr lang="tr-TR" sz="2400" dirty="0" smtClean="0"/>
              <a:t> ve Foxp3 ekspresyonu  </a:t>
            </a:r>
            <a:endParaRPr lang="tr-TR" sz="2400" dirty="0"/>
          </a:p>
        </p:txBody>
      </p:sp>
      <p:sp>
        <p:nvSpPr>
          <p:cNvPr id="5" name="4 Çentikli Sağ Ok"/>
          <p:cNvSpPr/>
          <p:nvPr/>
        </p:nvSpPr>
        <p:spPr>
          <a:xfrm>
            <a:off x="3098800" y="3530600"/>
            <a:ext cx="1854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entikli Sağ Ok"/>
          <p:cNvSpPr/>
          <p:nvPr/>
        </p:nvSpPr>
        <p:spPr>
          <a:xfrm>
            <a:off x="6858000" y="4470400"/>
            <a:ext cx="914400" cy="2921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4279900" y="5308600"/>
            <a:ext cx="266700" cy="482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11 Yukarı Ok"/>
          <p:cNvSpPr/>
          <p:nvPr/>
        </p:nvSpPr>
        <p:spPr>
          <a:xfrm>
            <a:off x="4711700" y="3911600"/>
            <a:ext cx="228600" cy="4826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12 Yukarı Ok"/>
          <p:cNvSpPr/>
          <p:nvPr/>
        </p:nvSpPr>
        <p:spPr>
          <a:xfrm>
            <a:off x="8343900" y="4330700"/>
            <a:ext cx="228600" cy="4826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13 Dikdörtgen"/>
          <p:cNvSpPr/>
          <p:nvPr/>
        </p:nvSpPr>
        <p:spPr>
          <a:xfrm>
            <a:off x="5809754" y="5701268"/>
            <a:ext cx="3414268" cy="1200329"/>
          </a:xfrm>
          <a:prstGeom prst="rect">
            <a:avLst/>
          </a:prstGeom>
        </p:spPr>
        <p:txBody>
          <a:bodyPr wrap="none">
            <a:spAutoFit/>
          </a:bodyPr>
          <a:lstStyle/>
          <a:p>
            <a:pPr algn="r"/>
            <a:r>
              <a:rPr lang="tr-TR" b="1" dirty="0" smtClean="0"/>
              <a:t>J. </a:t>
            </a:r>
            <a:r>
              <a:rPr lang="tr-TR" b="1" dirty="0" err="1" smtClean="0"/>
              <a:t>Immunol</a:t>
            </a:r>
            <a:r>
              <a:rPr lang="tr-TR" b="1" dirty="0" smtClean="0"/>
              <a:t> 2004; 173, 5103–5111 </a:t>
            </a:r>
          </a:p>
          <a:p>
            <a:pPr algn="r"/>
            <a:r>
              <a:rPr lang="tr-TR" b="1" dirty="0" smtClean="0"/>
              <a:t>J. </a:t>
            </a:r>
            <a:r>
              <a:rPr lang="tr-TR" b="1" dirty="0" err="1" smtClean="0"/>
              <a:t>Immunol</a:t>
            </a:r>
            <a:r>
              <a:rPr lang="tr-TR" b="1" dirty="0" smtClean="0"/>
              <a:t> 2008; 180, 4441–4450</a:t>
            </a:r>
          </a:p>
          <a:p>
            <a:pPr algn="r"/>
            <a:r>
              <a:rPr lang="tr-TR" b="1" i="1" dirty="0" smtClean="0"/>
              <a:t>JACI 2012; </a:t>
            </a:r>
            <a:r>
              <a:rPr lang="tr-TR" b="1" dirty="0" smtClean="0"/>
              <a:t>31: 187–200</a:t>
            </a:r>
          </a:p>
          <a:p>
            <a:pPr algn="r"/>
            <a:r>
              <a:rPr lang="tr-TR" b="1" dirty="0" err="1" smtClean="0"/>
              <a:t>Nat</a:t>
            </a:r>
            <a:r>
              <a:rPr lang="tr-TR" b="1" dirty="0" smtClean="0"/>
              <a:t>. </a:t>
            </a:r>
            <a:r>
              <a:rPr lang="tr-TR" b="1" dirty="0" err="1" smtClean="0"/>
              <a:t>Immunol</a:t>
            </a:r>
            <a:r>
              <a:rPr lang="tr-TR" b="1" dirty="0" smtClean="0"/>
              <a:t> 2010;11: 289–293</a:t>
            </a:r>
            <a:endParaRPr lang="tr-TR"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0070C0"/>
                </a:solidFill>
                <a:latin typeface="+mn-lt"/>
              </a:rPr>
              <a:t>Besin </a:t>
            </a:r>
            <a:r>
              <a:rPr lang="tr-TR" b="1" dirty="0" err="1" smtClean="0">
                <a:solidFill>
                  <a:srgbClr val="0070C0"/>
                </a:solidFill>
                <a:latin typeface="+mn-lt"/>
              </a:rPr>
              <a:t>duyarlanmasını</a:t>
            </a:r>
            <a:r>
              <a:rPr lang="tr-TR" b="1" dirty="0" smtClean="0">
                <a:solidFill>
                  <a:srgbClr val="0070C0"/>
                </a:solidFill>
                <a:latin typeface="+mn-lt"/>
              </a:rPr>
              <a:t> etkileyen faktörler</a:t>
            </a:r>
            <a:endParaRPr lang="tr-TR" dirty="0">
              <a:latin typeface="+mn-lt"/>
            </a:endParaRPr>
          </a:p>
        </p:txBody>
      </p:sp>
      <p:sp>
        <p:nvSpPr>
          <p:cNvPr id="3" name="2 İçerik Yer Tutucusu"/>
          <p:cNvSpPr>
            <a:spLocks noGrp="1"/>
          </p:cNvSpPr>
          <p:nvPr>
            <p:ph idx="1"/>
          </p:nvPr>
        </p:nvSpPr>
        <p:spPr/>
        <p:txBody>
          <a:bodyPr/>
          <a:lstStyle/>
          <a:p>
            <a:pPr>
              <a:buNone/>
            </a:pPr>
            <a:r>
              <a:rPr lang="tr-TR" b="1" dirty="0" smtClean="0">
                <a:solidFill>
                  <a:srgbClr val="FF0000"/>
                </a:solidFill>
              </a:rPr>
              <a:t>Diyetsel Faktörler:</a:t>
            </a:r>
          </a:p>
          <a:p>
            <a:r>
              <a:rPr lang="tr-TR" sz="2400" b="1" dirty="0" smtClean="0"/>
              <a:t>Son 30 yılda ABD’de yağ, bakliyat, soya ve kuruyemiş tüketimi artarken; et, yumurta ve mandıra ürünleri tüketimi azalmış.</a:t>
            </a:r>
          </a:p>
          <a:p>
            <a:r>
              <a:rPr lang="tr-TR" sz="2400" b="1" dirty="0" smtClean="0"/>
              <a:t>A vitamini </a:t>
            </a:r>
          </a:p>
          <a:p>
            <a:r>
              <a:rPr lang="tr-TR" sz="2400" b="1" dirty="0" smtClean="0"/>
              <a:t> D vitamini </a:t>
            </a:r>
          </a:p>
          <a:p>
            <a:r>
              <a:rPr lang="tr-TR" sz="2400" b="1" dirty="0" err="1" smtClean="0"/>
              <a:t>Aril</a:t>
            </a:r>
            <a:r>
              <a:rPr lang="tr-TR" sz="2400" b="1" dirty="0" smtClean="0"/>
              <a:t> hidrokarbon reseptör </a:t>
            </a:r>
            <a:r>
              <a:rPr lang="tr-TR" sz="2400" b="1" dirty="0" err="1" smtClean="0"/>
              <a:t>ligandları</a:t>
            </a:r>
            <a:r>
              <a:rPr lang="tr-TR" sz="2400" b="1" dirty="0" smtClean="0"/>
              <a:t> (</a:t>
            </a:r>
            <a:r>
              <a:rPr lang="tr-TR" sz="2400" b="1" dirty="0" err="1" smtClean="0"/>
              <a:t>polisiklik</a:t>
            </a:r>
            <a:r>
              <a:rPr lang="tr-TR" sz="2400" b="1" dirty="0" smtClean="0"/>
              <a:t> aromatik hidrokarbonlar, </a:t>
            </a:r>
            <a:r>
              <a:rPr lang="tr-TR" sz="2400" b="1" dirty="0" err="1" smtClean="0"/>
              <a:t>triptofan</a:t>
            </a:r>
            <a:r>
              <a:rPr lang="tr-TR" sz="2400" b="1" dirty="0" smtClean="0"/>
              <a:t> türevleri ve </a:t>
            </a:r>
            <a:r>
              <a:rPr lang="tr-TR" sz="2400" b="1" dirty="0" err="1" smtClean="0"/>
              <a:t>bilirubin</a:t>
            </a:r>
            <a:r>
              <a:rPr lang="tr-TR" sz="2400" b="1" dirty="0" smtClean="0"/>
              <a:t>)</a:t>
            </a:r>
            <a:endParaRPr lang="tr-TR" sz="2400" b="1" dirty="0"/>
          </a:p>
        </p:txBody>
      </p:sp>
      <p:sp>
        <p:nvSpPr>
          <p:cNvPr id="4" name="3 Dikdörtgen"/>
          <p:cNvSpPr/>
          <p:nvPr/>
        </p:nvSpPr>
        <p:spPr>
          <a:xfrm>
            <a:off x="5861699" y="6292334"/>
            <a:ext cx="3361369" cy="646331"/>
          </a:xfrm>
          <a:prstGeom prst="rect">
            <a:avLst/>
          </a:prstGeom>
        </p:spPr>
        <p:txBody>
          <a:bodyPr wrap="none">
            <a:spAutoFit/>
          </a:bodyPr>
          <a:lstStyle/>
          <a:p>
            <a:pPr algn="r"/>
            <a:r>
              <a:rPr lang="en-US" b="1" i="1" dirty="0" err="1" smtClean="0"/>
              <a:t>Curr</a:t>
            </a:r>
            <a:r>
              <a:rPr lang="en-US" b="1" i="1" dirty="0" smtClean="0"/>
              <a:t> Biol. 2013;23(9):</a:t>
            </a:r>
            <a:r>
              <a:rPr lang="tr-TR" b="1" i="1" dirty="0" smtClean="0"/>
              <a:t> </a:t>
            </a:r>
            <a:r>
              <a:rPr lang="en-US" b="1" i="1" dirty="0" smtClean="0"/>
              <a:t>389-400</a:t>
            </a:r>
            <a:endParaRPr lang="tr-TR" b="1" i="1" dirty="0" smtClean="0"/>
          </a:p>
          <a:p>
            <a:pPr algn="r"/>
            <a:r>
              <a:rPr lang="tr-TR" b="1" dirty="0" smtClean="0"/>
              <a:t>J. </a:t>
            </a:r>
            <a:r>
              <a:rPr lang="tr-TR" b="1" dirty="0" err="1" smtClean="0"/>
              <a:t>Immunol</a:t>
            </a:r>
            <a:r>
              <a:rPr lang="tr-TR" b="1" dirty="0" smtClean="0"/>
              <a:t> 2011; 186, 1934–1942</a:t>
            </a:r>
            <a:endParaRPr lang="tr-TR"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pPr algn="ctr"/>
            <a:r>
              <a:rPr lang="tr-TR" b="1" dirty="0" smtClean="0">
                <a:solidFill>
                  <a:srgbClr val="0070C0"/>
                </a:solidFill>
                <a:latin typeface="+mn-lt"/>
              </a:rPr>
              <a:t>Besin </a:t>
            </a:r>
            <a:r>
              <a:rPr lang="tr-TR" b="1" dirty="0" err="1" smtClean="0">
                <a:solidFill>
                  <a:srgbClr val="0070C0"/>
                </a:solidFill>
                <a:latin typeface="+mn-lt"/>
              </a:rPr>
              <a:t>duyarlanmasını</a:t>
            </a:r>
            <a:r>
              <a:rPr lang="tr-TR" b="1" dirty="0" smtClean="0">
                <a:solidFill>
                  <a:srgbClr val="0070C0"/>
                </a:solidFill>
                <a:latin typeface="+mn-lt"/>
              </a:rPr>
              <a:t> etkileyen faktörler</a:t>
            </a:r>
            <a:endParaRPr lang="tr-TR" dirty="0">
              <a:latin typeface="+mn-lt"/>
            </a:endParaRPr>
          </a:p>
        </p:txBody>
      </p:sp>
      <p:sp>
        <p:nvSpPr>
          <p:cNvPr id="5" name="4 İçerik Yer Tutucusu"/>
          <p:cNvSpPr>
            <a:spLocks noGrp="1"/>
          </p:cNvSpPr>
          <p:nvPr>
            <p:ph idx="1"/>
          </p:nvPr>
        </p:nvSpPr>
        <p:spPr>
          <a:xfrm>
            <a:off x="628650" y="2019299"/>
            <a:ext cx="7886700" cy="4157663"/>
          </a:xfrm>
        </p:spPr>
        <p:txBody>
          <a:bodyPr/>
          <a:lstStyle/>
          <a:p>
            <a:pPr>
              <a:buNone/>
            </a:pPr>
            <a:r>
              <a:rPr lang="tr-TR" b="1" dirty="0" smtClean="0">
                <a:solidFill>
                  <a:srgbClr val="FF0000"/>
                </a:solidFill>
              </a:rPr>
              <a:t>A vitamini:</a:t>
            </a:r>
          </a:p>
          <a:p>
            <a:r>
              <a:rPr lang="tr-TR" sz="2400" b="1" dirty="0" smtClean="0"/>
              <a:t>Lokal kaynağı </a:t>
            </a:r>
            <a:r>
              <a:rPr lang="tr-TR" sz="2400" b="1" dirty="0" err="1" smtClean="0"/>
              <a:t>epitel</a:t>
            </a:r>
            <a:r>
              <a:rPr lang="tr-TR" sz="2400" b="1" dirty="0" smtClean="0"/>
              <a:t> hücreleri, CD103+ </a:t>
            </a:r>
            <a:r>
              <a:rPr lang="tr-TR" sz="2400" b="1" dirty="0" err="1" smtClean="0"/>
              <a:t>dendritik</a:t>
            </a:r>
            <a:r>
              <a:rPr lang="tr-TR" sz="2400" b="1" dirty="0" smtClean="0"/>
              <a:t> hücreler, </a:t>
            </a:r>
            <a:r>
              <a:rPr lang="tr-TR" sz="2400" b="1" dirty="0" err="1" smtClean="0"/>
              <a:t>mezenterik</a:t>
            </a:r>
            <a:r>
              <a:rPr lang="tr-TR" sz="2400" b="1" dirty="0" smtClean="0"/>
              <a:t> lenf </a:t>
            </a:r>
            <a:r>
              <a:rPr lang="tr-TR" sz="2400" b="1" dirty="0" err="1" smtClean="0"/>
              <a:t>nodlarındaki</a:t>
            </a:r>
            <a:r>
              <a:rPr lang="tr-TR" sz="2400" b="1" dirty="0" smtClean="0"/>
              <a:t> </a:t>
            </a:r>
            <a:r>
              <a:rPr lang="tr-TR" sz="2400" b="1" dirty="0" err="1" smtClean="0"/>
              <a:t>stromal</a:t>
            </a:r>
            <a:r>
              <a:rPr lang="tr-TR" sz="2400" b="1" dirty="0" smtClean="0"/>
              <a:t> hücreler</a:t>
            </a:r>
          </a:p>
          <a:p>
            <a:r>
              <a:rPr lang="tr-TR" sz="2400" b="1" dirty="0" smtClean="0"/>
              <a:t>Sadece </a:t>
            </a:r>
            <a:r>
              <a:rPr lang="tr-TR" sz="2400" b="1" dirty="0" err="1" smtClean="0"/>
              <a:t>intestinal</a:t>
            </a:r>
            <a:r>
              <a:rPr lang="tr-TR" sz="2400" b="1" dirty="0" smtClean="0"/>
              <a:t> mukozadaki T hücreleri ve </a:t>
            </a:r>
            <a:r>
              <a:rPr lang="tr-TR" sz="2400" b="1" dirty="0" err="1" smtClean="0"/>
              <a:t>sIgA</a:t>
            </a:r>
            <a:r>
              <a:rPr lang="tr-TR" sz="2400" b="1" dirty="0" smtClean="0"/>
              <a:t> üreten B hücrelerinde eksiklik</a:t>
            </a:r>
          </a:p>
          <a:p>
            <a:r>
              <a:rPr lang="tr-TR" sz="2400" b="1" dirty="0" err="1" smtClean="0"/>
              <a:t>Treg</a:t>
            </a:r>
            <a:r>
              <a:rPr lang="tr-TR" sz="2400" b="1" dirty="0" smtClean="0"/>
              <a:t> hücreleri uyarır ve Th17 hücrelerini baskılar</a:t>
            </a:r>
          </a:p>
          <a:p>
            <a:pPr>
              <a:buNone/>
            </a:pPr>
            <a:endParaRPr lang="tr-TR" sz="2400" b="1" dirty="0"/>
          </a:p>
        </p:txBody>
      </p:sp>
      <p:sp>
        <p:nvSpPr>
          <p:cNvPr id="6" name="5 Dikdörtgen"/>
          <p:cNvSpPr/>
          <p:nvPr/>
        </p:nvSpPr>
        <p:spPr>
          <a:xfrm>
            <a:off x="5652795" y="5936734"/>
            <a:ext cx="3570273" cy="1200329"/>
          </a:xfrm>
          <a:prstGeom prst="rect">
            <a:avLst/>
          </a:prstGeom>
        </p:spPr>
        <p:txBody>
          <a:bodyPr wrap="none">
            <a:spAutoFit/>
          </a:bodyPr>
          <a:lstStyle/>
          <a:p>
            <a:pPr algn="r"/>
            <a:r>
              <a:rPr lang="tr-TR" b="1" i="1" dirty="0" smtClean="0"/>
              <a:t>J. </a:t>
            </a:r>
            <a:r>
              <a:rPr lang="tr-TR" b="1" i="1" dirty="0" err="1" smtClean="0"/>
              <a:t>Clin</a:t>
            </a:r>
            <a:r>
              <a:rPr lang="tr-TR" b="1" i="1" dirty="0" smtClean="0"/>
              <a:t>. </a:t>
            </a:r>
            <a:r>
              <a:rPr lang="tr-TR" b="1" i="1" dirty="0" err="1" smtClean="0"/>
              <a:t>Invest</a:t>
            </a:r>
            <a:r>
              <a:rPr lang="tr-TR" b="1" i="1" dirty="0" smtClean="0"/>
              <a:t> 2011; 121, 3051–3061</a:t>
            </a:r>
          </a:p>
          <a:p>
            <a:pPr algn="r"/>
            <a:r>
              <a:rPr lang="tr-TR" b="1" i="1" dirty="0" err="1" smtClean="0"/>
              <a:t>Nature</a:t>
            </a:r>
            <a:r>
              <a:rPr lang="tr-TR" b="1" i="1" dirty="0" smtClean="0"/>
              <a:t> 2011; 471, 220–224</a:t>
            </a:r>
          </a:p>
          <a:p>
            <a:pPr algn="r"/>
            <a:r>
              <a:rPr lang="tr-TR" b="1" i="1" dirty="0" err="1" smtClean="0"/>
              <a:t>Immunity</a:t>
            </a:r>
            <a:r>
              <a:rPr lang="tr-TR" b="1" i="1" dirty="0" smtClean="0"/>
              <a:t> 2011;  34, 435–447</a:t>
            </a:r>
          </a:p>
          <a:p>
            <a:pPr algn="r"/>
            <a:endParaRPr lang="tr-TR" b="1" i="1" dirty="0"/>
          </a:p>
        </p:txBody>
      </p:sp>
      <p:pic>
        <p:nvPicPr>
          <p:cNvPr id="89090" name="Picture 2" descr="Ball-and-stick model of the retinoic acid molecule">
            <a:hlinkClick r:id="rId2" tooltip="Ball-and-stick model of the retinoic acid molecule"/>
          </p:cNvPr>
          <p:cNvPicPr>
            <a:picLocks noChangeAspect="1" noChangeArrowheads="1"/>
          </p:cNvPicPr>
          <p:nvPr/>
        </p:nvPicPr>
        <p:blipFill>
          <a:blip r:embed="rId3" cstate="print"/>
          <a:srcRect/>
          <a:stretch>
            <a:fillRect/>
          </a:stretch>
        </p:blipFill>
        <p:spPr bwMode="auto">
          <a:xfrm>
            <a:off x="745156" y="4815229"/>
            <a:ext cx="3801443" cy="1725271"/>
          </a:xfrm>
          <a:prstGeom prst="rect">
            <a:avLst/>
          </a:prstGeom>
          <a:noFill/>
        </p:spPr>
      </p:pic>
      <p:pic>
        <p:nvPicPr>
          <p:cNvPr id="89092" name="Picture 4" descr="Skeletal formula of retinoic acid"/>
          <p:cNvPicPr>
            <a:picLocks noChangeAspect="1" noChangeArrowheads="1"/>
          </p:cNvPicPr>
          <p:nvPr/>
        </p:nvPicPr>
        <p:blipFill>
          <a:blip r:embed="rId4" cstate="print"/>
          <a:srcRect/>
          <a:stretch>
            <a:fillRect/>
          </a:stretch>
        </p:blipFill>
        <p:spPr bwMode="auto">
          <a:xfrm>
            <a:off x="4791075" y="4702175"/>
            <a:ext cx="4352925" cy="13430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solidFill>
                  <a:srgbClr val="FF0000"/>
                </a:solidFill>
              </a:rPr>
              <a:t>D vitamini:</a:t>
            </a:r>
          </a:p>
          <a:p>
            <a:pPr>
              <a:lnSpc>
                <a:spcPct val="150000"/>
              </a:lnSpc>
            </a:pPr>
            <a:r>
              <a:rPr lang="en-US" sz="2400" b="1" dirty="0" smtClean="0"/>
              <a:t>Th17 </a:t>
            </a:r>
            <a:r>
              <a:rPr lang="tr-TR" sz="2400" b="1" dirty="0" smtClean="0"/>
              <a:t>hücrelerini       </a:t>
            </a:r>
          </a:p>
          <a:p>
            <a:pPr>
              <a:lnSpc>
                <a:spcPct val="150000"/>
              </a:lnSpc>
            </a:pPr>
            <a:r>
              <a:rPr lang="en-US" sz="2400" b="1" dirty="0" smtClean="0"/>
              <a:t>Vitamin D </a:t>
            </a:r>
            <a:r>
              <a:rPr lang="tr-TR" sz="2400" b="1" dirty="0" smtClean="0"/>
              <a:t>eksikliğinde; </a:t>
            </a:r>
            <a:r>
              <a:rPr lang="en-US" sz="2400" b="1" dirty="0" smtClean="0"/>
              <a:t>intraepithelial</a:t>
            </a:r>
            <a:r>
              <a:rPr lang="tr-TR" sz="2400" b="1" dirty="0" smtClean="0"/>
              <a:t> </a:t>
            </a:r>
            <a:r>
              <a:rPr lang="en-US" sz="2400" b="1" dirty="0" smtClean="0"/>
              <a:t>CD8</a:t>
            </a:r>
            <a:r>
              <a:rPr lang="el-GR" sz="2400" b="1" dirty="0" smtClean="0"/>
              <a:t>αα</a:t>
            </a:r>
            <a:r>
              <a:rPr lang="en-US" sz="2400" b="1" dirty="0" smtClean="0"/>
              <a:t>-</a:t>
            </a:r>
            <a:r>
              <a:rPr lang="en-US" sz="2400" b="1" dirty="0" err="1" smtClean="0"/>
              <a:t>expres</a:t>
            </a:r>
            <a:r>
              <a:rPr lang="tr-TR" sz="2400" b="1" dirty="0" smtClean="0"/>
              <a:t>e eden </a:t>
            </a:r>
            <a:r>
              <a:rPr lang="en-US" sz="2400" b="1" dirty="0" smtClean="0"/>
              <a:t> T l</a:t>
            </a:r>
            <a:r>
              <a:rPr lang="tr-TR" sz="2400" b="1" dirty="0" err="1" smtClean="0"/>
              <a:t>enfositler</a:t>
            </a:r>
            <a:r>
              <a:rPr lang="en-US" sz="2400" b="1" dirty="0" smtClean="0"/>
              <a:t> intestinal mu</a:t>
            </a:r>
            <a:r>
              <a:rPr lang="tr-TR" sz="2400" b="1" dirty="0" smtClean="0"/>
              <a:t>kozada </a:t>
            </a:r>
            <a:endParaRPr lang="en-US" sz="2400" b="1" dirty="0" smtClean="0"/>
          </a:p>
          <a:p>
            <a:pPr>
              <a:lnSpc>
                <a:spcPct val="150000"/>
              </a:lnSpc>
            </a:pPr>
            <a:r>
              <a:rPr lang="tr-TR" sz="2400" b="1" dirty="0" smtClean="0"/>
              <a:t>CD8</a:t>
            </a:r>
            <a:r>
              <a:rPr lang="el-GR" sz="2400" b="1" dirty="0" smtClean="0"/>
              <a:t>αα</a:t>
            </a:r>
            <a:r>
              <a:rPr lang="tr-TR" sz="2400" b="1" dirty="0" smtClean="0"/>
              <a:t> T hücre reseptör baskılayıcıdır. </a:t>
            </a:r>
            <a:endParaRPr lang="tr-TR" sz="2400" b="1" dirty="0"/>
          </a:p>
        </p:txBody>
      </p:sp>
      <p:sp>
        <p:nvSpPr>
          <p:cNvPr id="4" name="1 Başlık"/>
          <p:cNvSpPr>
            <a:spLocks noGrp="1"/>
          </p:cNvSpPr>
          <p:nvPr>
            <p:ph type="title"/>
          </p:nvPr>
        </p:nvSpPr>
        <p:spPr>
          <a:xfrm>
            <a:off x="628650" y="365126"/>
            <a:ext cx="7886700" cy="1325563"/>
          </a:xfrm>
        </p:spPr>
        <p:txBody>
          <a:bodyPr/>
          <a:lstStyle/>
          <a:p>
            <a:pPr algn="ctr"/>
            <a:r>
              <a:rPr lang="tr-TR" b="1" dirty="0" smtClean="0">
                <a:solidFill>
                  <a:srgbClr val="0070C0"/>
                </a:solidFill>
                <a:latin typeface="+mn-lt"/>
              </a:rPr>
              <a:t>Besin </a:t>
            </a:r>
            <a:r>
              <a:rPr lang="tr-TR" b="1" dirty="0" err="1" smtClean="0">
                <a:solidFill>
                  <a:srgbClr val="0070C0"/>
                </a:solidFill>
                <a:latin typeface="+mn-lt"/>
              </a:rPr>
              <a:t>duyarlanmasını</a:t>
            </a:r>
            <a:r>
              <a:rPr lang="tr-TR" b="1" dirty="0" smtClean="0">
                <a:solidFill>
                  <a:srgbClr val="0070C0"/>
                </a:solidFill>
                <a:latin typeface="+mn-lt"/>
              </a:rPr>
              <a:t> etkileyen faktörler</a:t>
            </a:r>
            <a:endParaRPr lang="tr-TR" dirty="0">
              <a:latin typeface="+mn-lt"/>
            </a:endParaRPr>
          </a:p>
        </p:txBody>
      </p:sp>
      <p:sp>
        <p:nvSpPr>
          <p:cNvPr id="6" name="5 Aşağı Ok"/>
          <p:cNvSpPr/>
          <p:nvPr/>
        </p:nvSpPr>
        <p:spPr>
          <a:xfrm>
            <a:off x="3022600" y="2463800"/>
            <a:ext cx="266700" cy="482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6 Aşağı Ok"/>
          <p:cNvSpPr/>
          <p:nvPr/>
        </p:nvSpPr>
        <p:spPr>
          <a:xfrm>
            <a:off x="5092700" y="3733800"/>
            <a:ext cx="266700" cy="482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7 Dikdörtgen"/>
          <p:cNvSpPr/>
          <p:nvPr/>
        </p:nvSpPr>
        <p:spPr>
          <a:xfrm>
            <a:off x="4572000" y="6211669"/>
            <a:ext cx="4572000" cy="646331"/>
          </a:xfrm>
          <a:prstGeom prst="rect">
            <a:avLst/>
          </a:prstGeom>
        </p:spPr>
        <p:txBody>
          <a:bodyPr>
            <a:spAutoFit/>
          </a:bodyPr>
          <a:lstStyle/>
          <a:p>
            <a:pPr algn="r"/>
            <a:r>
              <a:rPr lang="tr-TR" b="1" dirty="0" err="1" smtClean="0"/>
              <a:t>Proc</a:t>
            </a:r>
            <a:r>
              <a:rPr lang="tr-TR" b="1" dirty="0" smtClean="0"/>
              <a:t>. </a:t>
            </a:r>
            <a:r>
              <a:rPr lang="tr-TR" b="1" dirty="0" err="1" smtClean="0"/>
              <a:t>Natl</a:t>
            </a:r>
            <a:r>
              <a:rPr lang="tr-TR" b="1" dirty="0" smtClean="0"/>
              <a:t>. </a:t>
            </a:r>
            <a:r>
              <a:rPr lang="tr-TR" b="1" dirty="0" err="1" smtClean="0"/>
              <a:t>Acad</a:t>
            </a:r>
            <a:r>
              <a:rPr lang="tr-TR" b="1" dirty="0" smtClean="0"/>
              <a:t>.</a:t>
            </a:r>
            <a:r>
              <a:rPr lang="tr-TR" b="1" dirty="0" err="1" smtClean="0"/>
              <a:t>Sci</a:t>
            </a:r>
            <a:r>
              <a:rPr lang="tr-TR" b="1" dirty="0" smtClean="0"/>
              <a:t>. 2008; 105, 20834–20839</a:t>
            </a:r>
          </a:p>
          <a:p>
            <a:pPr algn="r"/>
            <a:r>
              <a:rPr lang="tr-TR" b="1" dirty="0" err="1" smtClean="0"/>
              <a:t>PLoS</a:t>
            </a:r>
            <a:r>
              <a:rPr lang="tr-TR" b="1" dirty="0" smtClean="0"/>
              <a:t> </a:t>
            </a:r>
            <a:r>
              <a:rPr lang="tr-TR" b="1" dirty="0" err="1" smtClean="0"/>
              <a:t>One</a:t>
            </a:r>
            <a:r>
              <a:rPr lang="tr-TR" b="1" dirty="0" smtClean="0"/>
              <a:t> 2010; 5, e12925</a:t>
            </a:r>
            <a:endParaRPr lang="tr-T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28650" y="161926"/>
            <a:ext cx="7886700" cy="1325563"/>
          </a:xfrm>
        </p:spPr>
        <p:txBody>
          <a:bodyPr/>
          <a:lstStyle/>
          <a:p>
            <a:pPr algn="ctr"/>
            <a:r>
              <a:rPr lang="tr-TR" b="1" dirty="0" smtClean="0">
                <a:solidFill>
                  <a:srgbClr val="0070C0"/>
                </a:solidFill>
                <a:latin typeface="+mn-lt"/>
              </a:rPr>
              <a:t>Besin </a:t>
            </a:r>
            <a:r>
              <a:rPr lang="tr-TR" b="1" dirty="0" err="1" smtClean="0">
                <a:solidFill>
                  <a:srgbClr val="0070C0"/>
                </a:solidFill>
                <a:latin typeface="+mn-lt"/>
              </a:rPr>
              <a:t>duyarlanmasını</a:t>
            </a:r>
            <a:r>
              <a:rPr lang="tr-TR" b="1" dirty="0" smtClean="0">
                <a:solidFill>
                  <a:srgbClr val="0070C0"/>
                </a:solidFill>
                <a:latin typeface="+mn-lt"/>
              </a:rPr>
              <a:t> etkileyen faktörler</a:t>
            </a:r>
            <a:endParaRPr lang="tr-TR" dirty="0">
              <a:latin typeface="+mn-lt"/>
            </a:endParaRPr>
          </a:p>
        </p:txBody>
      </p:sp>
      <p:pic>
        <p:nvPicPr>
          <p:cNvPr id="96258" name="Picture 2"/>
          <p:cNvPicPr>
            <a:picLocks noChangeAspect="1" noChangeArrowheads="1"/>
          </p:cNvPicPr>
          <p:nvPr/>
        </p:nvPicPr>
        <p:blipFill>
          <a:blip r:embed="rId2" cstate="print"/>
          <a:srcRect/>
          <a:stretch>
            <a:fillRect/>
          </a:stretch>
        </p:blipFill>
        <p:spPr bwMode="auto">
          <a:xfrm>
            <a:off x="374650" y="1425575"/>
            <a:ext cx="6743700" cy="1063625"/>
          </a:xfrm>
          <a:prstGeom prst="rect">
            <a:avLst/>
          </a:prstGeom>
          <a:noFill/>
          <a:ln w="9525">
            <a:noFill/>
            <a:miter lim="800000"/>
            <a:headEnd/>
            <a:tailEnd/>
          </a:ln>
        </p:spPr>
      </p:pic>
      <p:pic>
        <p:nvPicPr>
          <p:cNvPr id="96259" name="Picture 3"/>
          <p:cNvPicPr>
            <a:picLocks noChangeAspect="1" noChangeArrowheads="1"/>
          </p:cNvPicPr>
          <p:nvPr/>
        </p:nvPicPr>
        <p:blipFill>
          <a:blip r:embed="rId3" cstate="print"/>
          <a:srcRect/>
          <a:stretch>
            <a:fillRect/>
          </a:stretch>
        </p:blipFill>
        <p:spPr bwMode="auto">
          <a:xfrm>
            <a:off x="165100" y="2501900"/>
            <a:ext cx="8648700" cy="4022725"/>
          </a:xfrm>
          <a:prstGeom prst="rect">
            <a:avLst/>
          </a:prstGeom>
          <a:noFill/>
          <a:ln w="9525">
            <a:noFill/>
            <a:miter lim="800000"/>
            <a:headEnd/>
            <a:tailEnd/>
          </a:ln>
        </p:spPr>
      </p:pic>
      <p:sp>
        <p:nvSpPr>
          <p:cNvPr id="8" name="7 Dikdörtgen"/>
          <p:cNvSpPr/>
          <p:nvPr/>
        </p:nvSpPr>
        <p:spPr>
          <a:xfrm>
            <a:off x="5552632" y="6488668"/>
            <a:ext cx="3566939" cy="369332"/>
          </a:xfrm>
          <a:prstGeom prst="rect">
            <a:avLst/>
          </a:prstGeom>
        </p:spPr>
        <p:txBody>
          <a:bodyPr wrap="none">
            <a:spAutoFit/>
          </a:bodyPr>
          <a:lstStyle/>
          <a:p>
            <a:r>
              <a:rPr lang="en-US" b="1" dirty="0" err="1" smtClean="0"/>
              <a:t>Toxicol</a:t>
            </a:r>
            <a:r>
              <a:rPr lang="tr-TR" b="1" dirty="0" smtClean="0"/>
              <a:t> </a:t>
            </a:r>
            <a:r>
              <a:rPr lang="tr-TR" b="1" dirty="0" err="1" smtClean="0"/>
              <a:t>Sci</a:t>
            </a:r>
            <a:r>
              <a:rPr lang="tr-TR" b="1" dirty="0" smtClean="0"/>
              <a:t> </a:t>
            </a:r>
            <a:r>
              <a:rPr lang="en-US" b="1" dirty="0" smtClean="0"/>
              <a:t>2011 Oct;123(2):491-500</a:t>
            </a:r>
            <a:endParaRPr lang="tr-T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1219200" y="17463"/>
            <a:ext cx="6705600" cy="2047875"/>
          </a:xfrm>
          <a:prstGeom prst="rect">
            <a:avLst/>
          </a:prstGeom>
          <a:noFill/>
          <a:ln w="9525">
            <a:noFill/>
            <a:miter lim="800000"/>
            <a:headEnd/>
            <a:tailEnd/>
          </a:ln>
        </p:spPr>
      </p:pic>
      <p:pic>
        <p:nvPicPr>
          <p:cNvPr id="97283" name="Picture 3"/>
          <p:cNvPicPr>
            <a:picLocks noChangeAspect="1" noChangeArrowheads="1"/>
          </p:cNvPicPr>
          <p:nvPr/>
        </p:nvPicPr>
        <p:blipFill>
          <a:blip r:embed="rId3" cstate="print"/>
          <a:srcRect/>
          <a:stretch>
            <a:fillRect/>
          </a:stretch>
        </p:blipFill>
        <p:spPr bwMode="auto">
          <a:xfrm>
            <a:off x="209502" y="2470150"/>
            <a:ext cx="8851875" cy="33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382588" y="681038"/>
            <a:ext cx="3656012" cy="5419725"/>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4371974" y="0"/>
            <a:ext cx="3590926" cy="6645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628650" y="149226"/>
            <a:ext cx="78867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0070C0"/>
                </a:solidFill>
                <a:effectLst/>
                <a:uLnTx/>
                <a:uFillTx/>
                <a:latin typeface="+mn-lt"/>
                <a:ea typeface="+mj-ea"/>
                <a:cs typeface="+mj-cs"/>
              </a:rPr>
              <a:t>Besin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duyarlanmasını</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etkileyen faktörler:</a:t>
            </a:r>
            <a:endParaRPr kumimoji="0" lang="tr-TR" sz="4000" b="0" i="0" u="none" strike="noStrike" kern="1200" cap="none" spc="0" normalizeH="0" baseline="0" noProof="0" dirty="0">
              <a:ln>
                <a:noFill/>
              </a:ln>
              <a:solidFill>
                <a:schemeClr val="tx1"/>
              </a:solidFill>
              <a:effectLst/>
              <a:uLnTx/>
              <a:uFillTx/>
              <a:latin typeface="+mn-lt"/>
              <a:ea typeface="+mj-ea"/>
              <a:cs typeface="+mj-cs"/>
            </a:endParaRPr>
          </a:p>
        </p:txBody>
      </p:sp>
      <p:pic>
        <p:nvPicPr>
          <p:cNvPr id="101378" name="Picture 2" descr="İlgili resim">
            <a:hlinkClick r:id="rId2"/>
          </p:cNvPr>
          <p:cNvPicPr>
            <a:picLocks noChangeAspect="1" noChangeArrowheads="1"/>
          </p:cNvPicPr>
          <p:nvPr/>
        </p:nvPicPr>
        <p:blipFill>
          <a:blip r:embed="rId3" cstate="print"/>
          <a:srcRect/>
          <a:stretch>
            <a:fillRect/>
          </a:stretch>
        </p:blipFill>
        <p:spPr bwMode="auto">
          <a:xfrm>
            <a:off x="1206501" y="1239377"/>
            <a:ext cx="7378700" cy="5542424"/>
          </a:xfrm>
          <a:prstGeom prst="rect">
            <a:avLst/>
          </a:prstGeom>
          <a:noFill/>
        </p:spPr>
      </p:pic>
      <p:sp>
        <p:nvSpPr>
          <p:cNvPr id="3" name="2 İçerik Yer Tutucusu"/>
          <p:cNvSpPr>
            <a:spLocks noGrp="1"/>
          </p:cNvSpPr>
          <p:nvPr>
            <p:ph idx="1"/>
          </p:nvPr>
        </p:nvSpPr>
        <p:spPr>
          <a:xfrm>
            <a:off x="406400" y="1063625"/>
            <a:ext cx="8293100" cy="4351338"/>
          </a:xfrm>
        </p:spPr>
        <p:txBody>
          <a:bodyPr/>
          <a:lstStyle/>
          <a:p>
            <a:pPr>
              <a:buNone/>
            </a:pPr>
            <a:r>
              <a:rPr lang="tr-TR" b="1" dirty="0" err="1" smtClean="0">
                <a:solidFill>
                  <a:srgbClr val="FF0000"/>
                </a:solidFill>
              </a:rPr>
              <a:t>Mikrobiata</a:t>
            </a:r>
            <a:r>
              <a:rPr lang="tr-TR" b="1" dirty="0" smtClean="0">
                <a:solidFill>
                  <a:srgbClr val="FF0000"/>
                </a:solidFill>
              </a:rPr>
              <a:t>:</a:t>
            </a:r>
          </a:p>
          <a:p>
            <a:endParaRPr lang="tr-TR"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406400" y="1444625"/>
            <a:ext cx="8293100" cy="4351338"/>
          </a:xfrm>
          <a:prstGeom prst="rect">
            <a:avLst/>
          </a:prstGeom>
        </p:spPr>
        <p:txBody>
          <a:bodyPr vert="horz" lIns="91440" tIns="45720" rIns="91440" bIns="45720" rtlCol="0">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500" b="1" i="0" u="none" strike="noStrike" kern="1200" cap="none" spc="0" normalizeH="0" baseline="0" noProof="0" dirty="0" err="1" smtClean="0">
                <a:ln>
                  <a:noFill/>
                </a:ln>
                <a:solidFill>
                  <a:srgbClr val="FF0000"/>
                </a:solidFill>
                <a:effectLst/>
                <a:uLnTx/>
                <a:uFillTx/>
                <a:latin typeface="+mn-lt"/>
                <a:ea typeface="+mn-ea"/>
                <a:cs typeface="+mn-cs"/>
              </a:rPr>
              <a:t>Mikrobiata</a:t>
            </a:r>
            <a:r>
              <a:rPr kumimoji="0" lang="tr-TR" sz="3500" b="1" i="0" u="none" strike="noStrike" kern="1200" cap="none" spc="0" normalizeH="0" baseline="0" noProof="0" dirty="0" smtClean="0">
                <a:ln>
                  <a:noFill/>
                </a:ln>
                <a:solidFill>
                  <a:srgbClr val="FF0000"/>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lang="tr-TR" sz="2800" b="1" dirty="0" err="1" smtClean="0">
                <a:solidFill>
                  <a:srgbClr val="0070C0"/>
                </a:solidFill>
              </a:rPr>
              <a:t>Bacteroides</a:t>
            </a:r>
            <a:r>
              <a:rPr lang="tr-TR" sz="2800" b="1" dirty="0" smtClean="0">
                <a:solidFill>
                  <a:srgbClr val="0070C0"/>
                </a:solidFill>
              </a:rPr>
              <a:t> </a:t>
            </a:r>
            <a:r>
              <a:rPr lang="tr-TR" sz="2800" b="1" dirty="0" err="1" smtClean="0">
                <a:solidFill>
                  <a:srgbClr val="0070C0"/>
                </a:solidFill>
              </a:rPr>
              <a:t>fragilis</a:t>
            </a:r>
            <a:r>
              <a:rPr lang="tr-TR" sz="2800" b="1" dirty="0" smtClean="0">
                <a:solidFill>
                  <a:srgbClr val="0070C0"/>
                </a:solidFill>
              </a:rPr>
              <a:t> ve </a:t>
            </a:r>
            <a:r>
              <a:rPr lang="tr-TR" sz="2800" b="1" dirty="0" err="1" smtClean="0">
                <a:solidFill>
                  <a:srgbClr val="0070C0"/>
                </a:solidFill>
              </a:rPr>
              <a:t>Clostridium</a:t>
            </a:r>
            <a:r>
              <a:rPr lang="tr-TR" sz="2800" b="1" dirty="0" smtClean="0">
                <a:solidFill>
                  <a:srgbClr val="0070C0"/>
                </a:solidFill>
              </a:rPr>
              <a:t>                    </a:t>
            </a:r>
            <a:r>
              <a:rPr lang="tr-TR" sz="2800" b="1" dirty="0" err="1" smtClean="0">
                <a:solidFill>
                  <a:srgbClr val="0070C0"/>
                </a:solidFill>
              </a:rPr>
              <a:t>Treg</a:t>
            </a:r>
            <a:r>
              <a:rPr lang="tr-TR" sz="2800" b="1" dirty="0" smtClean="0">
                <a:solidFill>
                  <a:srgbClr val="0070C0"/>
                </a:solidFill>
              </a:rPr>
              <a:t>  </a:t>
            </a:r>
            <a:endParaRPr kumimoji="0" lang="tr-TR" sz="2800" b="1" i="0" u="none" strike="noStrike" kern="1200" cap="none" spc="0" normalizeH="0" baseline="0" noProof="0" dirty="0" smtClean="0">
              <a:ln>
                <a:noFill/>
              </a:ln>
              <a:solidFill>
                <a:srgbClr val="0070C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tr-TR" sz="2800" b="1" i="0" u="none" strike="noStrike" kern="1200" cap="none" spc="0" normalizeH="0" baseline="0" noProof="0" dirty="0" smtClean="0">
              <a:ln>
                <a:noFill/>
              </a:ln>
              <a:solidFill>
                <a:srgbClr val="0070C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tr-TR" sz="2800" b="1" i="0" u="none" strike="noStrike" kern="1200" cap="none" spc="0" normalizeH="0" baseline="0" noProof="0" dirty="0" err="1" smtClean="0">
                <a:ln>
                  <a:noFill/>
                </a:ln>
                <a:solidFill>
                  <a:srgbClr val="0070C0"/>
                </a:solidFill>
                <a:effectLst/>
                <a:uLnTx/>
                <a:uFillTx/>
                <a:latin typeface="+mn-lt"/>
                <a:ea typeface="+mn-ea"/>
                <a:cs typeface="+mn-cs"/>
              </a:rPr>
              <a:t>Segmente</a:t>
            </a:r>
            <a:r>
              <a:rPr kumimoji="0" lang="tr-TR" sz="2800" b="1" i="0" u="none" strike="noStrike" kern="1200" cap="none" spc="0" normalizeH="0" baseline="0" noProof="0" dirty="0" smtClean="0">
                <a:ln>
                  <a:noFill/>
                </a:ln>
                <a:solidFill>
                  <a:srgbClr val="0070C0"/>
                </a:solidFill>
                <a:effectLst/>
                <a:uLnTx/>
                <a:uFillTx/>
                <a:latin typeface="+mn-lt"/>
                <a:ea typeface="+mn-ea"/>
                <a:cs typeface="+mn-cs"/>
              </a:rPr>
              <a:t> </a:t>
            </a:r>
            <a:r>
              <a:rPr kumimoji="0" lang="tr-TR" sz="2800" b="1" i="0" u="none" strike="noStrike" kern="1200" cap="none" spc="0" normalizeH="0" baseline="0" noProof="0" dirty="0" err="1" smtClean="0">
                <a:ln>
                  <a:noFill/>
                </a:ln>
                <a:solidFill>
                  <a:srgbClr val="0070C0"/>
                </a:solidFill>
                <a:effectLst/>
                <a:uLnTx/>
                <a:uFillTx/>
                <a:latin typeface="+mn-lt"/>
                <a:ea typeface="+mn-ea"/>
                <a:cs typeface="+mn-cs"/>
              </a:rPr>
              <a:t>filamentöz</a:t>
            </a:r>
            <a:r>
              <a:rPr kumimoji="0" lang="tr-TR" sz="2800" b="1" i="0" u="none" strike="noStrike" kern="1200" cap="none" spc="0" normalizeH="0" baseline="0" noProof="0" dirty="0" smtClean="0">
                <a:ln>
                  <a:noFill/>
                </a:ln>
                <a:solidFill>
                  <a:srgbClr val="0070C0"/>
                </a:solidFill>
                <a:effectLst/>
                <a:uLnTx/>
                <a:uFillTx/>
                <a:latin typeface="+mn-lt"/>
                <a:ea typeface="+mn-ea"/>
                <a:cs typeface="+mn-cs"/>
              </a:rPr>
              <a:t> bakteri                              Th17</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endParaRPr lang="tr-TR" sz="2800" b="1" dirty="0" smtClean="0">
              <a:solidFill>
                <a:srgbClr val="0070C0"/>
              </a:solidFill>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tr-TR" sz="2800" b="1" i="0" u="none" strike="noStrike" kern="1200" cap="none" spc="0" normalizeH="0" baseline="0" noProof="0" dirty="0" err="1" smtClean="0">
                <a:ln>
                  <a:noFill/>
                </a:ln>
                <a:solidFill>
                  <a:srgbClr val="0070C0"/>
                </a:solidFill>
                <a:effectLst/>
                <a:uLnTx/>
                <a:uFillTx/>
                <a:latin typeface="+mn-lt"/>
                <a:ea typeface="+mn-ea"/>
                <a:cs typeface="+mn-cs"/>
              </a:rPr>
              <a:t>Kommensal</a:t>
            </a:r>
            <a:r>
              <a:rPr kumimoji="0" lang="tr-TR" sz="2800" b="1" i="0" u="none" strike="noStrike" kern="1200" cap="none" spc="0" normalizeH="0" baseline="0" noProof="0" dirty="0" smtClean="0">
                <a:ln>
                  <a:noFill/>
                </a:ln>
                <a:solidFill>
                  <a:srgbClr val="0070C0"/>
                </a:solidFill>
                <a:effectLst/>
                <a:uLnTx/>
                <a:uFillTx/>
                <a:latin typeface="+mn-lt"/>
                <a:ea typeface="+mn-ea"/>
                <a:cs typeface="+mn-cs"/>
              </a:rPr>
              <a:t> flora                  </a:t>
            </a:r>
            <a:r>
              <a:rPr kumimoji="0" lang="tr-TR" sz="2800" b="1" i="0" u="none" strike="noStrike" kern="1200" cap="none" spc="0" normalizeH="0" baseline="0" noProof="0" dirty="0" err="1" smtClean="0">
                <a:ln>
                  <a:noFill/>
                </a:ln>
                <a:solidFill>
                  <a:srgbClr val="0070C0"/>
                </a:solidFill>
                <a:effectLst/>
                <a:uLnTx/>
                <a:uFillTx/>
                <a:latin typeface="+mn-lt"/>
                <a:ea typeface="+mn-ea"/>
                <a:cs typeface="+mn-cs"/>
              </a:rPr>
              <a:t>IgE</a:t>
            </a:r>
            <a:r>
              <a:rPr kumimoji="0" lang="tr-TR" sz="2800" b="1" i="0" u="none" strike="noStrike" kern="1200" cap="none" spc="0" normalizeH="0" baseline="0" noProof="0" dirty="0" smtClean="0">
                <a:ln>
                  <a:noFill/>
                </a:ln>
                <a:solidFill>
                  <a:srgbClr val="0070C0"/>
                </a:solidFill>
                <a:effectLst/>
                <a:uLnTx/>
                <a:uFillTx/>
                <a:latin typeface="+mn-lt"/>
                <a:ea typeface="+mn-ea"/>
                <a:cs typeface="+mn-cs"/>
              </a:rPr>
              <a:t>      bazofil sayısı</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endParaRPr lang="tr-TR" sz="2800" b="1" dirty="0" smtClean="0">
              <a:solidFill>
                <a:srgbClr val="0070C0"/>
              </a:solidFill>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solidFill>
                  <a:srgbClr val="0070C0"/>
                </a:solidFill>
                <a:effectLst/>
                <a:uLnTx/>
                <a:uFillTx/>
                <a:latin typeface="+mn-lt"/>
                <a:ea typeface="+mn-ea"/>
                <a:cs typeface="+mn-cs"/>
              </a:rPr>
              <a:t>Mikroorganizma çeşitliliği    </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endParaRPr lang="tr-TR" sz="2800" b="1" dirty="0" smtClean="0">
              <a:solidFill>
                <a:srgbClr val="0070C0"/>
              </a:solidFill>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solidFill>
                  <a:srgbClr val="0070C0"/>
                </a:solidFill>
                <a:effectLst/>
                <a:uLnTx/>
                <a:uFillTx/>
                <a:latin typeface="+mn-lt"/>
                <a:ea typeface="+mn-ea"/>
                <a:cs typeface="+mn-cs"/>
              </a:rPr>
              <a:t>Diyeti değiştirerek</a:t>
            </a:r>
            <a:r>
              <a:rPr kumimoji="0" lang="tr-TR" sz="2800" b="1" i="0" u="none" strike="noStrike" kern="1200" cap="none" spc="0" normalizeH="0" noProof="0" dirty="0" smtClean="0">
                <a:ln>
                  <a:noFill/>
                </a:ln>
                <a:solidFill>
                  <a:srgbClr val="0070C0"/>
                </a:solidFill>
                <a:effectLst/>
                <a:uLnTx/>
                <a:uFillTx/>
                <a:latin typeface="+mn-lt"/>
                <a:ea typeface="+mn-ea"/>
                <a:cs typeface="+mn-cs"/>
              </a:rPr>
              <a:t> </a:t>
            </a:r>
            <a:r>
              <a:rPr kumimoji="0" lang="tr-TR" sz="2800" b="1" i="0" u="none" strike="noStrike" kern="1200" cap="none" spc="0" normalizeH="0" noProof="0" dirty="0" err="1" smtClean="0">
                <a:ln>
                  <a:noFill/>
                </a:ln>
                <a:solidFill>
                  <a:srgbClr val="0070C0"/>
                </a:solidFill>
                <a:effectLst/>
                <a:uLnTx/>
                <a:uFillTx/>
                <a:latin typeface="+mn-lt"/>
                <a:ea typeface="+mn-ea"/>
                <a:cs typeface="+mn-cs"/>
              </a:rPr>
              <a:t>mikrobiata</a:t>
            </a:r>
            <a:r>
              <a:rPr kumimoji="0" lang="tr-TR" sz="2800" b="1" i="0" u="none" strike="noStrike" kern="1200" cap="none" spc="0" normalizeH="0" noProof="0" dirty="0" smtClean="0">
                <a:ln>
                  <a:noFill/>
                </a:ln>
                <a:solidFill>
                  <a:srgbClr val="0070C0"/>
                </a:solidFill>
                <a:effectLst/>
                <a:uLnTx/>
                <a:uFillTx/>
                <a:latin typeface="+mn-lt"/>
                <a:ea typeface="+mn-ea"/>
                <a:cs typeface="+mn-cs"/>
              </a:rPr>
              <a:t> değiştirilebilir !?</a:t>
            </a:r>
            <a:endParaRPr kumimoji="0" lang="tr-TR" sz="2800" b="1" i="0" u="none" strike="noStrike" kern="1200" cap="none" spc="0" normalizeH="0" baseline="0" noProof="0" dirty="0">
              <a:ln>
                <a:noFill/>
              </a:ln>
              <a:solidFill>
                <a:srgbClr val="0070C0"/>
              </a:solidFill>
              <a:effectLst/>
              <a:uLnTx/>
              <a:uFillTx/>
              <a:latin typeface="+mn-lt"/>
              <a:ea typeface="+mn-ea"/>
              <a:cs typeface="+mn-cs"/>
            </a:endParaRPr>
          </a:p>
        </p:txBody>
      </p:sp>
      <p:sp>
        <p:nvSpPr>
          <p:cNvPr id="5" name="4 Sağ Ok"/>
          <p:cNvSpPr/>
          <p:nvPr/>
        </p:nvSpPr>
        <p:spPr>
          <a:xfrm>
            <a:off x="5613400" y="1892300"/>
            <a:ext cx="8128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karı Ok"/>
          <p:cNvSpPr/>
          <p:nvPr/>
        </p:nvSpPr>
        <p:spPr>
          <a:xfrm>
            <a:off x="7556500" y="1765300"/>
            <a:ext cx="266700" cy="457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6 Sağ Ok"/>
          <p:cNvSpPr/>
          <p:nvPr/>
        </p:nvSpPr>
        <p:spPr>
          <a:xfrm>
            <a:off x="5537200" y="2692400"/>
            <a:ext cx="8128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karı Ok"/>
          <p:cNvSpPr/>
          <p:nvPr/>
        </p:nvSpPr>
        <p:spPr>
          <a:xfrm>
            <a:off x="7594600" y="2540000"/>
            <a:ext cx="266700" cy="457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8 Sağ Ok"/>
          <p:cNvSpPr/>
          <p:nvPr/>
        </p:nvSpPr>
        <p:spPr>
          <a:xfrm>
            <a:off x="3162300" y="3467100"/>
            <a:ext cx="11811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4889500" y="3352800"/>
            <a:ext cx="266700" cy="584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a:off x="6934200" y="3352800"/>
            <a:ext cx="266700" cy="584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4241800" y="4152900"/>
            <a:ext cx="266700" cy="584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Dikdörtgen"/>
          <p:cNvSpPr/>
          <p:nvPr/>
        </p:nvSpPr>
        <p:spPr>
          <a:xfrm>
            <a:off x="5803901" y="5924034"/>
            <a:ext cx="3378200" cy="923330"/>
          </a:xfrm>
          <a:prstGeom prst="rect">
            <a:avLst/>
          </a:prstGeom>
        </p:spPr>
        <p:txBody>
          <a:bodyPr wrap="square">
            <a:spAutoFit/>
          </a:bodyPr>
          <a:lstStyle/>
          <a:p>
            <a:pPr algn="r"/>
            <a:r>
              <a:rPr lang="en-US" b="1" i="1" dirty="0" err="1" smtClean="0"/>
              <a:t>Curr</a:t>
            </a:r>
            <a:r>
              <a:rPr lang="en-US" b="1" i="1" dirty="0" smtClean="0"/>
              <a:t> Biol. 2013;23(9):</a:t>
            </a:r>
            <a:r>
              <a:rPr lang="tr-TR" b="1" i="1" dirty="0" smtClean="0"/>
              <a:t> </a:t>
            </a:r>
            <a:r>
              <a:rPr lang="en-US" b="1" i="1" dirty="0" smtClean="0"/>
              <a:t>389-400</a:t>
            </a:r>
            <a:endParaRPr lang="tr-TR" b="1" i="1" dirty="0" smtClean="0"/>
          </a:p>
          <a:p>
            <a:pPr algn="r"/>
            <a:r>
              <a:rPr lang="tr-TR" b="1" dirty="0" err="1" smtClean="0"/>
              <a:t>Sci</a:t>
            </a:r>
            <a:r>
              <a:rPr lang="tr-TR" b="1" dirty="0" smtClean="0"/>
              <a:t>. </a:t>
            </a:r>
            <a:r>
              <a:rPr lang="tr-TR" b="1" dirty="0" err="1" smtClean="0"/>
              <a:t>Transl</a:t>
            </a:r>
            <a:r>
              <a:rPr lang="tr-TR" b="1" dirty="0" smtClean="0"/>
              <a:t>. </a:t>
            </a:r>
            <a:r>
              <a:rPr lang="tr-TR" b="1" dirty="0" err="1" smtClean="0"/>
              <a:t>Med</a:t>
            </a:r>
            <a:r>
              <a:rPr lang="tr-TR" b="1" dirty="0" smtClean="0"/>
              <a:t>.2009; 1, 6ra14</a:t>
            </a:r>
          </a:p>
          <a:p>
            <a:pPr algn="r"/>
            <a:r>
              <a:rPr lang="tr-TR" b="1" dirty="0" err="1" smtClean="0"/>
              <a:t>Science</a:t>
            </a:r>
            <a:r>
              <a:rPr lang="tr-TR" b="1" dirty="0" smtClean="0"/>
              <a:t> 2011; 333,101–104</a:t>
            </a:r>
            <a:endParaRPr lang="tr-TR"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1048921"/>
            <a:ext cx="5519738" cy="5818605"/>
          </a:xfrm>
          <a:prstGeom prst="rect">
            <a:avLst/>
          </a:prstGeom>
          <a:noFill/>
          <a:ln w="9525">
            <a:noFill/>
            <a:round/>
            <a:headEnd/>
            <a:tailEnd/>
          </a:ln>
          <a:effectLst/>
        </p:spPr>
      </p:pic>
      <p:sp>
        <p:nvSpPr>
          <p:cNvPr id="5" name="1 Başlık"/>
          <p:cNvSpPr txBox="1">
            <a:spLocks/>
          </p:cNvSpPr>
          <p:nvPr/>
        </p:nvSpPr>
        <p:spPr>
          <a:xfrm>
            <a:off x="628650" y="22226"/>
            <a:ext cx="78867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0070C0"/>
                </a:solidFill>
                <a:effectLst/>
                <a:uLnTx/>
                <a:uFillTx/>
                <a:latin typeface="+mn-lt"/>
                <a:ea typeface="+mj-ea"/>
                <a:cs typeface="+mj-cs"/>
              </a:rPr>
              <a:t>Besin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duyarlanmasını</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etkileyen faktörler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Mikrobiata</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a:t>
            </a:r>
            <a:endParaRPr kumimoji="0" lang="tr-TR" sz="4000" b="0" i="0" u="none" strike="noStrike" kern="1200" cap="none" spc="0" normalizeH="0" baseline="0" noProof="0" dirty="0">
              <a:ln>
                <a:noFill/>
              </a:ln>
              <a:solidFill>
                <a:schemeClr val="tx1"/>
              </a:solidFill>
              <a:effectLst/>
              <a:uLnTx/>
              <a:uFillTx/>
              <a:latin typeface="+mn-lt"/>
              <a:ea typeface="+mj-ea"/>
              <a:cs typeface="+mj-cs"/>
            </a:endParaRPr>
          </a:p>
        </p:txBody>
      </p:sp>
      <p:sp>
        <p:nvSpPr>
          <p:cNvPr id="6" name="Text Box 4"/>
          <p:cNvSpPr txBox="1">
            <a:spLocks noChangeArrowheads="1"/>
          </p:cNvSpPr>
          <p:nvPr/>
        </p:nvSpPr>
        <p:spPr bwMode="auto">
          <a:xfrm>
            <a:off x="6316663" y="6354763"/>
            <a:ext cx="2814637" cy="274637"/>
          </a:xfrm>
          <a:prstGeom prst="rect">
            <a:avLst/>
          </a:prstGeom>
          <a:noFill/>
          <a:ln w="9525">
            <a:noFill/>
            <a:round/>
            <a:headEnd/>
            <a:tailEnd/>
          </a:ln>
          <a:effectLst/>
        </p:spPr>
        <p:txBody>
          <a:bodyPr lIns="0" tIns="0" rIns="0" bIns="0"/>
          <a:lstStyle/>
          <a:p>
            <a:pPr algn="r">
              <a:tabLst>
                <a:tab pos="723900" algn="l"/>
                <a:tab pos="1447800" algn="l"/>
                <a:tab pos="2171700" algn="l"/>
                <a:tab pos="2895600" algn="l"/>
                <a:tab pos="3619500" algn="l"/>
              </a:tabLst>
            </a:pPr>
            <a:r>
              <a:rPr lang="en-GB" b="1" dirty="0" smtClean="0">
                <a:solidFill>
                  <a:srgbClr val="000000"/>
                </a:solidFill>
                <a:ea typeface="msgothic" charset="0"/>
                <a:cs typeface="msgothic" charset="0"/>
              </a:rPr>
              <a:t>Science </a:t>
            </a:r>
            <a:endParaRPr lang="tr-TR" b="1" dirty="0" smtClean="0">
              <a:solidFill>
                <a:srgbClr val="000000"/>
              </a:solidFill>
              <a:ea typeface="msgothic" charset="0"/>
              <a:cs typeface="msgothic" charset="0"/>
            </a:endParaRPr>
          </a:p>
          <a:p>
            <a:pPr algn="r">
              <a:tabLst>
                <a:tab pos="723900" algn="l"/>
                <a:tab pos="1447800" algn="l"/>
                <a:tab pos="2171700" algn="l"/>
                <a:tab pos="2895600" algn="l"/>
                <a:tab pos="3619500" algn="l"/>
              </a:tabLst>
            </a:pPr>
            <a:r>
              <a:rPr lang="en-GB" b="1" dirty="0" smtClean="0">
                <a:solidFill>
                  <a:srgbClr val="000000"/>
                </a:solidFill>
                <a:ea typeface="msgothic" charset="0"/>
                <a:cs typeface="msgothic" charset="0"/>
              </a:rPr>
              <a:t>2012;336:1268-1273</a:t>
            </a:r>
            <a:endParaRPr lang="en-GB" b="1" dirty="0">
              <a:solidFill>
                <a:srgbClr val="000000"/>
              </a:solidFill>
              <a:ea typeface="msgothic" charset="0"/>
              <a:cs typeface="msgothic"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161926"/>
            <a:ext cx="7886700" cy="1325563"/>
          </a:xfrm>
        </p:spPr>
        <p:txBody>
          <a:bodyPr/>
          <a:lstStyle/>
          <a:p>
            <a:r>
              <a:rPr lang="tr-TR" b="1" dirty="0" smtClean="0">
                <a:solidFill>
                  <a:srgbClr val="0070C0"/>
                </a:solidFill>
                <a:latin typeface="+mn-lt"/>
              </a:rPr>
              <a:t>SUNUM PLANI:</a:t>
            </a:r>
            <a:endParaRPr lang="tr-TR" b="1" dirty="0">
              <a:solidFill>
                <a:srgbClr val="0070C0"/>
              </a:solidFill>
              <a:latin typeface="+mn-lt"/>
            </a:endParaRPr>
          </a:p>
        </p:txBody>
      </p:sp>
      <p:sp>
        <p:nvSpPr>
          <p:cNvPr id="3" name="2 İçerik Yer Tutucusu"/>
          <p:cNvSpPr>
            <a:spLocks noGrp="1"/>
          </p:cNvSpPr>
          <p:nvPr>
            <p:ph idx="1"/>
          </p:nvPr>
        </p:nvSpPr>
        <p:spPr>
          <a:xfrm>
            <a:off x="628650" y="1496358"/>
            <a:ext cx="7886700" cy="5018742"/>
          </a:xfrm>
        </p:spPr>
        <p:txBody>
          <a:bodyPr>
            <a:normAutofit/>
          </a:bodyPr>
          <a:lstStyle/>
          <a:p>
            <a:pPr>
              <a:buClr>
                <a:srgbClr val="C00000"/>
              </a:buClr>
              <a:buSzPct val="90000"/>
              <a:buFont typeface="Wingdings" pitchFamily="2" charset="2"/>
              <a:buChar char="q"/>
            </a:pPr>
            <a:r>
              <a:rPr lang="tr-TR" b="1" dirty="0" smtClean="0"/>
              <a:t> </a:t>
            </a:r>
            <a:r>
              <a:rPr lang="tr-TR" b="1" dirty="0" err="1" smtClean="0">
                <a:solidFill>
                  <a:srgbClr val="0070C0"/>
                </a:solidFill>
              </a:rPr>
              <a:t>Epitel</a:t>
            </a:r>
            <a:r>
              <a:rPr lang="tr-TR" b="1" dirty="0" smtClean="0">
                <a:solidFill>
                  <a:srgbClr val="0070C0"/>
                </a:solidFill>
              </a:rPr>
              <a:t> bariyerinde transport mekanizmaları</a:t>
            </a:r>
          </a:p>
          <a:p>
            <a:pPr lvl="1">
              <a:buClr>
                <a:srgbClr val="C00000"/>
              </a:buClr>
              <a:buSzPct val="90000"/>
              <a:buFont typeface="Wingdings" pitchFamily="2" charset="2"/>
              <a:buChar char="q"/>
            </a:pPr>
            <a:r>
              <a:rPr lang="tr-TR" b="1" dirty="0" smtClean="0">
                <a:solidFill>
                  <a:schemeClr val="tx2"/>
                </a:solidFill>
              </a:rPr>
              <a:t> M hücresi aracılığı ile transport</a:t>
            </a:r>
          </a:p>
          <a:p>
            <a:pPr lvl="1">
              <a:buClr>
                <a:srgbClr val="C00000"/>
              </a:buClr>
              <a:buSzPct val="90000"/>
              <a:buFont typeface="Wingdings" pitchFamily="2" charset="2"/>
              <a:buChar char="q"/>
            </a:pPr>
            <a:r>
              <a:rPr lang="tr-TR" b="1" dirty="0" smtClean="0">
                <a:solidFill>
                  <a:schemeClr val="tx2"/>
                </a:solidFill>
              </a:rPr>
              <a:t> </a:t>
            </a:r>
            <a:r>
              <a:rPr lang="tr-TR" b="1" dirty="0" err="1" smtClean="0">
                <a:solidFill>
                  <a:schemeClr val="tx2"/>
                </a:solidFill>
              </a:rPr>
              <a:t>Transselüler</a:t>
            </a:r>
            <a:r>
              <a:rPr lang="tr-TR" b="1" dirty="0" smtClean="0">
                <a:solidFill>
                  <a:schemeClr val="tx2"/>
                </a:solidFill>
              </a:rPr>
              <a:t> transport</a:t>
            </a:r>
          </a:p>
          <a:p>
            <a:pPr lvl="1">
              <a:buClr>
                <a:srgbClr val="C00000"/>
              </a:buClr>
              <a:buSzPct val="90000"/>
              <a:buFont typeface="Wingdings" pitchFamily="2" charset="2"/>
              <a:buChar char="q"/>
            </a:pPr>
            <a:r>
              <a:rPr lang="tr-TR" b="1" dirty="0" smtClean="0">
                <a:solidFill>
                  <a:schemeClr val="tx2"/>
                </a:solidFill>
              </a:rPr>
              <a:t> </a:t>
            </a:r>
            <a:r>
              <a:rPr lang="tr-TR" b="1" dirty="0" err="1" smtClean="0">
                <a:solidFill>
                  <a:schemeClr val="tx2"/>
                </a:solidFill>
              </a:rPr>
              <a:t>Paraselüler</a:t>
            </a:r>
            <a:r>
              <a:rPr lang="tr-TR" b="1" dirty="0" smtClean="0">
                <a:solidFill>
                  <a:schemeClr val="tx2"/>
                </a:solidFill>
              </a:rPr>
              <a:t> transport</a:t>
            </a:r>
          </a:p>
          <a:p>
            <a:pPr>
              <a:buClr>
                <a:srgbClr val="C00000"/>
              </a:buClr>
              <a:buSzPct val="90000"/>
              <a:buFont typeface="Wingdings" pitchFamily="2" charset="2"/>
              <a:buChar char="q"/>
            </a:pPr>
            <a:r>
              <a:rPr lang="tr-TR" b="1" dirty="0" smtClean="0">
                <a:solidFill>
                  <a:srgbClr val="0070C0"/>
                </a:solidFill>
              </a:rPr>
              <a:t>Oral tolerans mekanizması </a:t>
            </a:r>
          </a:p>
          <a:p>
            <a:pPr>
              <a:buClr>
                <a:srgbClr val="C00000"/>
              </a:buClr>
              <a:buSzPct val="90000"/>
              <a:buFont typeface="Wingdings" pitchFamily="2" charset="2"/>
              <a:buChar char="q"/>
            </a:pPr>
            <a:r>
              <a:rPr lang="tr-TR" b="1" dirty="0" smtClean="0">
                <a:solidFill>
                  <a:srgbClr val="0070C0"/>
                </a:solidFill>
              </a:rPr>
              <a:t>Besin </a:t>
            </a:r>
            <a:r>
              <a:rPr lang="tr-TR" b="1" dirty="0" err="1" smtClean="0">
                <a:solidFill>
                  <a:srgbClr val="0070C0"/>
                </a:solidFill>
              </a:rPr>
              <a:t>allerjisinde</a:t>
            </a:r>
            <a:r>
              <a:rPr lang="tr-TR" b="1" dirty="0" smtClean="0">
                <a:solidFill>
                  <a:srgbClr val="0070C0"/>
                </a:solidFill>
              </a:rPr>
              <a:t> </a:t>
            </a:r>
            <a:r>
              <a:rPr lang="tr-TR" b="1" dirty="0" err="1" smtClean="0">
                <a:solidFill>
                  <a:srgbClr val="0070C0"/>
                </a:solidFill>
              </a:rPr>
              <a:t>epitel</a:t>
            </a:r>
            <a:r>
              <a:rPr lang="tr-TR" b="1" dirty="0" smtClean="0">
                <a:solidFill>
                  <a:srgbClr val="0070C0"/>
                </a:solidFill>
              </a:rPr>
              <a:t> bariyer </a:t>
            </a:r>
            <a:r>
              <a:rPr lang="tr-TR" b="1" dirty="0" err="1" smtClean="0">
                <a:solidFill>
                  <a:srgbClr val="0070C0"/>
                </a:solidFill>
              </a:rPr>
              <a:t>defekti</a:t>
            </a:r>
            <a:endParaRPr lang="tr-TR" b="1" dirty="0" smtClean="0">
              <a:solidFill>
                <a:srgbClr val="0070C0"/>
              </a:solidFill>
            </a:endParaRPr>
          </a:p>
          <a:p>
            <a:pPr>
              <a:buClr>
                <a:srgbClr val="C00000"/>
              </a:buClr>
              <a:buSzPct val="90000"/>
              <a:buFont typeface="Wingdings" pitchFamily="2" charset="2"/>
              <a:buChar char="q"/>
            </a:pPr>
            <a:r>
              <a:rPr lang="tr-TR" b="1" dirty="0" smtClean="0">
                <a:solidFill>
                  <a:srgbClr val="0070C0"/>
                </a:solidFill>
              </a:rPr>
              <a:t> Besin </a:t>
            </a:r>
            <a:r>
              <a:rPr lang="tr-TR" b="1" dirty="0" err="1" smtClean="0">
                <a:solidFill>
                  <a:srgbClr val="0070C0"/>
                </a:solidFill>
              </a:rPr>
              <a:t>duyarlanmasını</a:t>
            </a:r>
            <a:r>
              <a:rPr lang="tr-TR" b="1" dirty="0" smtClean="0">
                <a:solidFill>
                  <a:srgbClr val="0070C0"/>
                </a:solidFill>
              </a:rPr>
              <a:t> etkileyen faktörler</a:t>
            </a:r>
          </a:p>
          <a:p>
            <a:pPr lvl="1">
              <a:buClr>
                <a:srgbClr val="C00000"/>
              </a:buClr>
              <a:buSzPct val="90000"/>
              <a:buFont typeface="Wingdings" pitchFamily="2" charset="2"/>
              <a:buChar char="q"/>
            </a:pPr>
            <a:r>
              <a:rPr lang="tr-TR" b="1" dirty="0" smtClean="0">
                <a:solidFill>
                  <a:schemeClr val="tx2"/>
                </a:solidFill>
              </a:rPr>
              <a:t> </a:t>
            </a:r>
            <a:r>
              <a:rPr lang="tr-TR" b="1" dirty="0" err="1" smtClean="0">
                <a:solidFill>
                  <a:schemeClr val="tx2"/>
                </a:solidFill>
              </a:rPr>
              <a:t>Adjuvanlar</a:t>
            </a:r>
            <a:endParaRPr lang="tr-TR" b="1" dirty="0" smtClean="0">
              <a:solidFill>
                <a:schemeClr val="tx2"/>
              </a:solidFill>
            </a:endParaRPr>
          </a:p>
          <a:p>
            <a:pPr lvl="1">
              <a:buClr>
                <a:srgbClr val="C00000"/>
              </a:buClr>
              <a:buSzPct val="90000"/>
              <a:buFont typeface="Wingdings" pitchFamily="2" charset="2"/>
              <a:buChar char="q"/>
            </a:pPr>
            <a:r>
              <a:rPr lang="tr-TR" b="1" dirty="0" smtClean="0">
                <a:solidFill>
                  <a:schemeClr val="tx2"/>
                </a:solidFill>
              </a:rPr>
              <a:t> Diyetsel faktörler (Yağlı diyet, D </a:t>
            </a:r>
            <a:r>
              <a:rPr lang="tr-TR" b="1" dirty="0" err="1" smtClean="0">
                <a:solidFill>
                  <a:schemeClr val="tx2"/>
                </a:solidFill>
              </a:rPr>
              <a:t>vit</a:t>
            </a:r>
            <a:r>
              <a:rPr lang="tr-TR" b="1" dirty="0" smtClean="0">
                <a:solidFill>
                  <a:schemeClr val="tx2"/>
                </a:solidFill>
              </a:rPr>
              <a:t>, A </a:t>
            </a:r>
            <a:r>
              <a:rPr lang="tr-TR" b="1" dirty="0" err="1" smtClean="0">
                <a:solidFill>
                  <a:schemeClr val="tx2"/>
                </a:solidFill>
              </a:rPr>
              <a:t>vit</a:t>
            </a:r>
            <a:r>
              <a:rPr lang="tr-TR" b="1" dirty="0" smtClean="0">
                <a:solidFill>
                  <a:schemeClr val="tx2"/>
                </a:solidFill>
              </a:rPr>
              <a:t>)</a:t>
            </a:r>
          </a:p>
          <a:p>
            <a:pPr lvl="1">
              <a:buClr>
                <a:srgbClr val="C00000"/>
              </a:buClr>
              <a:buSzPct val="90000"/>
              <a:buFont typeface="Wingdings" pitchFamily="2" charset="2"/>
              <a:buChar char="q"/>
            </a:pPr>
            <a:r>
              <a:rPr lang="tr-TR" b="1" dirty="0" smtClean="0">
                <a:solidFill>
                  <a:schemeClr val="tx2"/>
                </a:solidFill>
              </a:rPr>
              <a:t> </a:t>
            </a:r>
            <a:r>
              <a:rPr lang="tr-TR" b="1" dirty="0" err="1" smtClean="0"/>
              <a:t>Mikrobiata</a:t>
            </a:r>
            <a:endParaRPr lang="tr-TR" b="1" dirty="0" smtClean="0"/>
          </a:p>
          <a:p>
            <a:pPr>
              <a:buClr>
                <a:srgbClr val="C00000"/>
              </a:buClr>
              <a:buSzPct val="90000"/>
              <a:buFont typeface="Wingdings" pitchFamily="2" charset="2"/>
              <a:buChar char="q"/>
            </a:pPr>
            <a:r>
              <a:rPr lang="tr-TR" b="1" dirty="0" smtClean="0">
                <a:solidFill>
                  <a:srgbClr val="0070C0"/>
                </a:solidFill>
              </a:rPr>
              <a:t>  Sonuç</a:t>
            </a:r>
            <a:endParaRPr lang="tr-TR" b="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346200" y="1390616"/>
            <a:ext cx="5854699" cy="5213384"/>
          </a:xfrm>
          <a:prstGeom prst="rect">
            <a:avLst/>
          </a:prstGeom>
          <a:noFill/>
          <a:ln w="9525">
            <a:noFill/>
            <a:round/>
            <a:headEnd/>
            <a:tailEnd/>
          </a:ln>
          <a:effectLst/>
        </p:spPr>
      </p:pic>
      <p:sp>
        <p:nvSpPr>
          <p:cNvPr id="7" name="Text Box 4"/>
          <p:cNvSpPr txBox="1">
            <a:spLocks noChangeArrowheads="1"/>
          </p:cNvSpPr>
          <p:nvPr/>
        </p:nvSpPr>
        <p:spPr bwMode="auto">
          <a:xfrm>
            <a:off x="6418263" y="6583363"/>
            <a:ext cx="2814637" cy="27463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b="1" dirty="0" smtClean="0">
                <a:solidFill>
                  <a:srgbClr val="000000"/>
                </a:solidFill>
                <a:ea typeface="msgothic" charset="0"/>
                <a:cs typeface="msgothic" charset="0"/>
              </a:rPr>
              <a:t>Science </a:t>
            </a:r>
            <a:r>
              <a:rPr lang="en-GB" b="1" dirty="0">
                <a:solidFill>
                  <a:srgbClr val="000000"/>
                </a:solidFill>
                <a:ea typeface="msgothic" charset="0"/>
                <a:cs typeface="msgothic" charset="0"/>
              </a:rPr>
              <a:t>2012;336:1268-1273</a:t>
            </a:r>
          </a:p>
        </p:txBody>
      </p:sp>
      <p:sp>
        <p:nvSpPr>
          <p:cNvPr id="9" name="8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0700" y="111127"/>
            <a:ext cx="8382000" cy="1793873"/>
          </a:xfrm>
        </p:spPr>
        <p:txBody>
          <a:bodyPr>
            <a:normAutofit fontScale="90000"/>
          </a:bodyPr>
          <a:lstStyle/>
          <a:p>
            <a:pPr algn="ctr">
              <a:lnSpc>
                <a:spcPct val="100000"/>
              </a:lnSpc>
              <a:spcBef>
                <a:spcPts val="0"/>
              </a:spcBef>
            </a:pPr>
            <a:r>
              <a:rPr lang="en-US" sz="4000" b="1" dirty="0" smtClean="0">
                <a:solidFill>
                  <a:srgbClr val="0070C0"/>
                </a:solidFill>
                <a:latin typeface="+mn-lt"/>
              </a:rPr>
              <a:t>Induction of Colonic Regulatory T Cells</a:t>
            </a:r>
            <a:r>
              <a:rPr lang="tr-TR" sz="4000" b="1" dirty="0" smtClean="0">
                <a:solidFill>
                  <a:srgbClr val="0070C0"/>
                </a:solidFill>
                <a:latin typeface="+mn-lt"/>
              </a:rPr>
              <a:t> </a:t>
            </a:r>
            <a:r>
              <a:rPr lang="tr-TR" sz="4000" b="1" dirty="0" err="1" smtClean="0">
                <a:solidFill>
                  <a:srgbClr val="0070C0"/>
                </a:solidFill>
                <a:latin typeface="+mn-lt"/>
              </a:rPr>
              <a:t>by</a:t>
            </a:r>
            <a:r>
              <a:rPr lang="tr-TR" sz="4000" b="1" dirty="0" smtClean="0">
                <a:solidFill>
                  <a:srgbClr val="0070C0"/>
                </a:solidFill>
                <a:latin typeface="+mn-lt"/>
              </a:rPr>
              <a:t> </a:t>
            </a:r>
            <a:r>
              <a:rPr lang="tr-TR" sz="4000" b="1" dirty="0" err="1" smtClean="0">
                <a:solidFill>
                  <a:srgbClr val="0070C0"/>
                </a:solidFill>
                <a:latin typeface="+mn-lt"/>
              </a:rPr>
              <a:t>Indigenous</a:t>
            </a:r>
            <a:r>
              <a:rPr lang="tr-TR" sz="4000" b="1" dirty="0" smtClean="0">
                <a:solidFill>
                  <a:srgbClr val="0070C0"/>
                </a:solidFill>
                <a:latin typeface="+mn-lt"/>
              </a:rPr>
              <a:t> </a:t>
            </a:r>
            <a:r>
              <a:rPr lang="tr-TR" sz="4000" b="1" dirty="0" err="1" smtClean="0">
                <a:solidFill>
                  <a:srgbClr val="0070C0"/>
                </a:solidFill>
                <a:latin typeface="+mn-lt"/>
              </a:rPr>
              <a:t>Clostridium</a:t>
            </a:r>
            <a:r>
              <a:rPr lang="tr-TR" sz="4000" b="1" dirty="0" smtClean="0">
                <a:solidFill>
                  <a:srgbClr val="0070C0"/>
                </a:solidFill>
                <a:latin typeface="+mn-lt"/>
              </a:rPr>
              <a:t> </a:t>
            </a:r>
            <a:r>
              <a:rPr lang="tr-TR" sz="4000" b="1" dirty="0" err="1" smtClean="0">
                <a:solidFill>
                  <a:srgbClr val="0070C0"/>
                </a:solidFill>
                <a:latin typeface="+mn-lt"/>
              </a:rPr>
              <a:t>Species</a:t>
            </a:r>
            <a:r>
              <a:rPr lang="tr-TR" sz="4000" b="1" dirty="0" smtClean="0">
                <a:solidFill>
                  <a:srgbClr val="0070C0"/>
                </a:solidFill>
                <a:latin typeface="+mn-lt"/>
              </a:rPr>
              <a:t/>
            </a:r>
            <a:br>
              <a:rPr lang="tr-TR" sz="4000" b="1" dirty="0" smtClean="0">
                <a:solidFill>
                  <a:srgbClr val="0070C0"/>
                </a:solidFill>
                <a:latin typeface="+mn-lt"/>
              </a:rPr>
            </a:br>
            <a:r>
              <a:rPr lang="tr-TR" dirty="0" smtClean="0">
                <a:hlinkClick r:id="rId2"/>
              </a:rPr>
              <a:t> </a:t>
            </a:r>
            <a:r>
              <a:rPr lang="tr-TR" sz="2000" b="1" dirty="0" err="1" smtClean="0">
                <a:latin typeface="+mn-lt"/>
                <a:hlinkClick r:id="rId2"/>
              </a:rPr>
              <a:t>Atarashi</a:t>
            </a:r>
            <a:r>
              <a:rPr lang="tr-TR" sz="2000" b="1" dirty="0" smtClean="0">
                <a:latin typeface="+mn-lt"/>
                <a:hlinkClick r:id="rId2"/>
              </a:rPr>
              <a:t> K</a:t>
            </a:r>
            <a:r>
              <a:rPr lang="tr-TR" sz="2000" b="1" baseline="30000" dirty="0" smtClean="0">
                <a:latin typeface="+mn-lt"/>
              </a:rPr>
              <a:t>1</a:t>
            </a:r>
            <a:r>
              <a:rPr lang="tr-TR" sz="2000" b="1" dirty="0" smtClean="0">
                <a:latin typeface="+mn-lt"/>
              </a:rPr>
              <a:t>, </a:t>
            </a:r>
            <a:r>
              <a:rPr lang="tr-TR" sz="2000" b="1" dirty="0" err="1" smtClean="0">
                <a:latin typeface="+mn-lt"/>
                <a:hlinkClick r:id="rId3"/>
              </a:rPr>
              <a:t>Tanoue</a:t>
            </a:r>
            <a:r>
              <a:rPr lang="tr-TR" sz="2000" b="1" dirty="0" smtClean="0">
                <a:latin typeface="+mn-lt"/>
                <a:hlinkClick r:id="rId3"/>
              </a:rPr>
              <a:t> T</a:t>
            </a:r>
            <a:r>
              <a:rPr lang="tr-TR" sz="2000" b="1" dirty="0" smtClean="0">
                <a:latin typeface="+mn-lt"/>
              </a:rPr>
              <a:t>, </a:t>
            </a:r>
            <a:r>
              <a:rPr lang="tr-TR" sz="2000" b="1" dirty="0" err="1" smtClean="0">
                <a:latin typeface="+mn-lt"/>
                <a:hlinkClick r:id="rId4"/>
              </a:rPr>
              <a:t>Shima</a:t>
            </a:r>
            <a:r>
              <a:rPr lang="tr-TR" sz="2000" b="1" dirty="0" smtClean="0">
                <a:latin typeface="+mn-lt"/>
                <a:hlinkClick r:id="rId4"/>
              </a:rPr>
              <a:t> T</a:t>
            </a:r>
            <a:r>
              <a:rPr lang="tr-TR" sz="2000" b="1" dirty="0" smtClean="0">
                <a:latin typeface="+mn-lt"/>
              </a:rPr>
              <a:t>, </a:t>
            </a:r>
            <a:r>
              <a:rPr lang="tr-TR" sz="2000" b="1" dirty="0" err="1" smtClean="0">
                <a:latin typeface="+mn-lt"/>
                <a:hlinkClick r:id="rId5"/>
              </a:rPr>
              <a:t>Imaoka</a:t>
            </a:r>
            <a:r>
              <a:rPr lang="tr-TR" sz="2000" b="1" dirty="0" smtClean="0">
                <a:latin typeface="+mn-lt"/>
                <a:hlinkClick r:id="rId5"/>
              </a:rPr>
              <a:t> A</a:t>
            </a:r>
            <a:r>
              <a:rPr lang="tr-TR" sz="2000" b="1" dirty="0" smtClean="0">
                <a:latin typeface="+mn-lt"/>
              </a:rPr>
              <a:t>, </a:t>
            </a:r>
            <a:r>
              <a:rPr lang="tr-TR" sz="2000" b="1" dirty="0" err="1" smtClean="0">
                <a:latin typeface="+mn-lt"/>
                <a:hlinkClick r:id="rId6"/>
              </a:rPr>
              <a:t>Kuwahara</a:t>
            </a:r>
            <a:r>
              <a:rPr lang="tr-TR" sz="2000" b="1" dirty="0" smtClean="0">
                <a:latin typeface="+mn-lt"/>
                <a:hlinkClick r:id="rId6"/>
              </a:rPr>
              <a:t> T</a:t>
            </a:r>
            <a:r>
              <a:rPr lang="tr-TR" sz="2000" b="1" dirty="0" smtClean="0">
                <a:latin typeface="+mn-lt"/>
              </a:rPr>
              <a:t>, </a:t>
            </a:r>
            <a:r>
              <a:rPr lang="tr-TR" sz="2000" b="1" dirty="0" err="1" smtClean="0">
                <a:latin typeface="+mn-lt"/>
                <a:hlinkClick r:id="rId7"/>
              </a:rPr>
              <a:t>Momose</a:t>
            </a:r>
            <a:r>
              <a:rPr lang="tr-TR" sz="2000" b="1" dirty="0" smtClean="0">
                <a:latin typeface="+mn-lt"/>
                <a:hlinkClick r:id="rId7"/>
              </a:rPr>
              <a:t> Y</a:t>
            </a:r>
            <a:r>
              <a:rPr lang="tr-TR" sz="2000" b="1" dirty="0" smtClean="0">
                <a:latin typeface="+mn-lt"/>
              </a:rPr>
              <a:t>, </a:t>
            </a:r>
            <a:r>
              <a:rPr lang="tr-TR" sz="2000" b="1" dirty="0" err="1" smtClean="0">
                <a:latin typeface="+mn-lt"/>
                <a:hlinkClick r:id="rId8"/>
              </a:rPr>
              <a:t>Cheng</a:t>
            </a:r>
            <a:r>
              <a:rPr lang="tr-TR" sz="2000" b="1" dirty="0" smtClean="0">
                <a:latin typeface="+mn-lt"/>
                <a:hlinkClick r:id="rId8"/>
              </a:rPr>
              <a:t> G</a:t>
            </a:r>
            <a:r>
              <a:rPr lang="tr-TR" sz="2000" b="1" dirty="0" smtClean="0">
                <a:latin typeface="+mn-lt"/>
              </a:rPr>
              <a:t>, </a:t>
            </a:r>
            <a:r>
              <a:rPr lang="tr-TR" sz="2000" b="1" dirty="0" err="1" smtClean="0">
                <a:latin typeface="+mn-lt"/>
                <a:hlinkClick r:id="rId9"/>
              </a:rPr>
              <a:t>Yamasaki</a:t>
            </a:r>
            <a:r>
              <a:rPr lang="tr-TR" sz="2000" b="1" dirty="0" smtClean="0">
                <a:latin typeface="+mn-lt"/>
                <a:hlinkClick r:id="rId9"/>
              </a:rPr>
              <a:t> S</a:t>
            </a:r>
            <a:r>
              <a:rPr lang="tr-TR" sz="2000" b="1" dirty="0" smtClean="0">
                <a:latin typeface="+mn-lt"/>
              </a:rPr>
              <a:t>, </a:t>
            </a:r>
            <a:r>
              <a:rPr lang="tr-TR" sz="2000" b="1" dirty="0" err="1" smtClean="0">
                <a:latin typeface="+mn-lt"/>
                <a:hlinkClick r:id="rId10"/>
              </a:rPr>
              <a:t>Saito</a:t>
            </a:r>
            <a:r>
              <a:rPr lang="tr-TR" sz="2000" b="1" dirty="0" smtClean="0">
                <a:latin typeface="+mn-lt"/>
                <a:hlinkClick r:id="rId10"/>
              </a:rPr>
              <a:t> T</a:t>
            </a:r>
            <a:r>
              <a:rPr lang="tr-TR" sz="2000" b="1" dirty="0" smtClean="0">
                <a:latin typeface="+mn-lt"/>
              </a:rPr>
              <a:t>, </a:t>
            </a:r>
            <a:r>
              <a:rPr lang="tr-TR" sz="2000" b="1" dirty="0" err="1" smtClean="0">
                <a:latin typeface="+mn-lt"/>
                <a:hlinkClick r:id="rId11"/>
              </a:rPr>
              <a:t>Ohba</a:t>
            </a:r>
            <a:r>
              <a:rPr lang="tr-TR" sz="2000" b="1" dirty="0" smtClean="0">
                <a:latin typeface="+mn-lt"/>
                <a:hlinkClick r:id="rId11"/>
              </a:rPr>
              <a:t> Y</a:t>
            </a:r>
            <a:r>
              <a:rPr lang="tr-TR" sz="2000" b="1" dirty="0" smtClean="0">
                <a:latin typeface="+mn-lt"/>
              </a:rPr>
              <a:t>, </a:t>
            </a:r>
            <a:r>
              <a:rPr lang="tr-TR" sz="2000" b="1" dirty="0" err="1" smtClean="0">
                <a:latin typeface="+mn-lt"/>
                <a:hlinkClick r:id="rId12"/>
              </a:rPr>
              <a:t>Taniguchi</a:t>
            </a:r>
            <a:r>
              <a:rPr lang="tr-TR" sz="2000" b="1" dirty="0" smtClean="0">
                <a:latin typeface="+mn-lt"/>
                <a:hlinkClick r:id="rId12"/>
              </a:rPr>
              <a:t> T</a:t>
            </a:r>
            <a:r>
              <a:rPr lang="tr-TR" sz="2000" b="1" dirty="0" smtClean="0">
                <a:latin typeface="+mn-lt"/>
              </a:rPr>
              <a:t>, </a:t>
            </a:r>
            <a:r>
              <a:rPr lang="tr-TR" sz="2000" b="1" dirty="0" err="1" smtClean="0">
                <a:latin typeface="+mn-lt"/>
                <a:hlinkClick r:id="rId13"/>
              </a:rPr>
              <a:t>Takeda</a:t>
            </a:r>
            <a:r>
              <a:rPr lang="tr-TR" sz="2000" b="1" dirty="0" smtClean="0">
                <a:latin typeface="+mn-lt"/>
                <a:hlinkClick r:id="rId13"/>
              </a:rPr>
              <a:t> K</a:t>
            </a:r>
            <a:r>
              <a:rPr lang="tr-TR" sz="2000" b="1" dirty="0" smtClean="0">
                <a:latin typeface="+mn-lt"/>
              </a:rPr>
              <a:t>, </a:t>
            </a:r>
            <a:r>
              <a:rPr lang="tr-TR" sz="2000" b="1" dirty="0" err="1" smtClean="0">
                <a:latin typeface="+mn-lt"/>
                <a:hlinkClick r:id="rId14"/>
              </a:rPr>
              <a:t>Hori</a:t>
            </a:r>
            <a:r>
              <a:rPr lang="tr-TR" sz="2000" b="1" dirty="0" smtClean="0">
                <a:latin typeface="+mn-lt"/>
                <a:hlinkClick r:id="rId14"/>
              </a:rPr>
              <a:t> S</a:t>
            </a:r>
            <a:r>
              <a:rPr lang="tr-TR" sz="2000" b="1" dirty="0" smtClean="0">
                <a:latin typeface="+mn-lt"/>
              </a:rPr>
              <a:t>, </a:t>
            </a:r>
            <a:r>
              <a:rPr lang="tr-TR" sz="2000" b="1" dirty="0" err="1" smtClean="0">
                <a:latin typeface="+mn-lt"/>
                <a:hlinkClick r:id="rId15"/>
              </a:rPr>
              <a:t>Ivanov</a:t>
            </a:r>
            <a:r>
              <a:rPr lang="tr-TR" sz="2000" b="1" dirty="0" smtClean="0">
                <a:latin typeface="+mn-lt"/>
                <a:hlinkClick r:id="rId15"/>
              </a:rPr>
              <a:t> II</a:t>
            </a:r>
            <a:r>
              <a:rPr lang="tr-TR" sz="2000" b="1" dirty="0" smtClean="0">
                <a:latin typeface="+mn-lt"/>
              </a:rPr>
              <a:t>, </a:t>
            </a:r>
            <a:r>
              <a:rPr lang="tr-TR" sz="2000" b="1" dirty="0" err="1" smtClean="0">
                <a:latin typeface="+mn-lt"/>
                <a:hlinkClick r:id="rId16"/>
              </a:rPr>
              <a:t>Umesaki</a:t>
            </a:r>
            <a:r>
              <a:rPr lang="tr-TR" sz="2000" b="1" dirty="0" smtClean="0">
                <a:latin typeface="+mn-lt"/>
                <a:hlinkClick r:id="rId16"/>
              </a:rPr>
              <a:t> Y</a:t>
            </a:r>
            <a:r>
              <a:rPr lang="tr-TR" sz="2000" b="1" dirty="0" smtClean="0">
                <a:latin typeface="+mn-lt"/>
              </a:rPr>
              <a:t>, </a:t>
            </a:r>
            <a:r>
              <a:rPr lang="tr-TR" sz="2000" b="1" dirty="0" err="1" smtClean="0">
                <a:latin typeface="+mn-lt"/>
                <a:hlinkClick r:id="rId17"/>
              </a:rPr>
              <a:t>Itoh</a:t>
            </a:r>
            <a:r>
              <a:rPr lang="tr-TR" sz="2000" b="1" dirty="0" smtClean="0">
                <a:latin typeface="+mn-lt"/>
                <a:hlinkClick r:id="rId17"/>
              </a:rPr>
              <a:t> K</a:t>
            </a:r>
            <a:r>
              <a:rPr lang="tr-TR" sz="2000" b="1" dirty="0" smtClean="0">
                <a:latin typeface="+mn-lt"/>
              </a:rPr>
              <a:t>, </a:t>
            </a:r>
            <a:r>
              <a:rPr lang="tr-TR" sz="2000" b="1" dirty="0" smtClean="0">
                <a:solidFill>
                  <a:srgbClr val="0070C0"/>
                </a:solidFill>
                <a:latin typeface="+mn-lt"/>
              </a:rPr>
              <a:t>Honda K</a:t>
            </a:r>
            <a:r>
              <a:rPr lang="tr-TR" sz="2000" dirty="0" smtClean="0">
                <a:latin typeface="+mn-lt"/>
              </a:rPr>
              <a:t> </a:t>
            </a:r>
            <a:r>
              <a:rPr lang="tr-TR" sz="2000" dirty="0" smtClean="0"/>
              <a:t>.</a:t>
            </a:r>
            <a:endParaRPr lang="tr-TR" sz="2000" b="1" dirty="0">
              <a:solidFill>
                <a:srgbClr val="0070C0"/>
              </a:solidFill>
              <a:latin typeface="+mn-lt"/>
            </a:endParaRPr>
          </a:p>
        </p:txBody>
      </p:sp>
      <p:pic>
        <p:nvPicPr>
          <p:cNvPr id="99330" name="Picture 2"/>
          <p:cNvPicPr>
            <a:picLocks noChangeAspect="1" noChangeArrowheads="1"/>
          </p:cNvPicPr>
          <p:nvPr/>
        </p:nvPicPr>
        <p:blipFill>
          <a:blip r:embed="rId18" cstate="print"/>
          <a:srcRect/>
          <a:stretch>
            <a:fillRect/>
          </a:stretch>
        </p:blipFill>
        <p:spPr bwMode="auto">
          <a:xfrm>
            <a:off x="269875" y="1787525"/>
            <a:ext cx="2381250" cy="2647950"/>
          </a:xfrm>
          <a:prstGeom prst="rect">
            <a:avLst/>
          </a:prstGeom>
          <a:noFill/>
          <a:ln w="9525">
            <a:noFill/>
            <a:miter lim="800000"/>
            <a:headEnd/>
            <a:tailEnd/>
          </a:ln>
        </p:spPr>
      </p:pic>
      <p:pic>
        <p:nvPicPr>
          <p:cNvPr id="99331" name="Picture 3"/>
          <p:cNvPicPr>
            <a:picLocks noChangeAspect="1" noChangeArrowheads="1"/>
          </p:cNvPicPr>
          <p:nvPr/>
        </p:nvPicPr>
        <p:blipFill>
          <a:blip r:embed="rId19" cstate="print"/>
          <a:srcRect/>
          <a:stretch>
            <a:fillRect/>
          </a:stretch>
        </p:blipFill>
        <p:spPr bwMode="auto">
          <a:xfrm>
            <a:off x="2661628" y="2043113"/>
            <a:ext cx="6441354" cy="3087687"/>
          </a:xfrm>
          <a:prstGeom prst="rect">
            <a:avLst/>
          </a:prstGeom>
          <a:noFill/>
          <a:ln w="9525">
            <a:noFill/>
            <a:miter lim="800000"/>
            <a:headEnd/>
            <a:tailEnd/>
          </a:ln>
        </p:spPr>
      </p:pic>
      <p:sp>
        <p:nvSpPr>
          <p:cNvPr id="6" name="5 Yuvarlatılmış Çapraz Köşeli Dikdörtgen"/>
          <p:cNvSpPr/>
          <p:nvPr/>
        </p:nvSpPr>
        <p:spPr>
          <a:xfrm>
            <a:off x="2730500" y="4495800"/>
            <a:ext cx="609600" cy="762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9332" name="Picture 4"/>
          <p:cNvPicPr>
            <a:picLocks noChangeAspect="1" noChangeArrowheads="1"/>
          </p:cNvPicPr>
          <p:nvPr/>
        </p:nvPicPr>
        <p:blipFill>
          <a:blip r:embed="rId20" cstate="print"/>
          <a:srcRect/>
          <a:stretch>
            <a:fillRect/>
          </a:stretch>
        </p:blipFill>
        <p:spPr bwMode="auto">
          <a:xfrm>
            <a:off x="149225" y="4552950"/>
            <a:ext cx="2647950" cy="2305050"/>
          </a:xfrm>
          <a:prstGeom prst="rect">
            <a:avLst/>
          </a:prstGeom>
          <a:noFill/>
          <a:ln w="9525">
            <a:noFill/>
            <a:miter lim="800000"/>
            <a:headEnd/>
            <a:tailEnd/>
          </a:ln>
        </p:spPr>
      </p:pic>
      <p:sp>
        <p:nvSpPr>
          <p:cNvPr id="8" name="7 Dikdörtgen"/>
          <p:cNvSpPr/>
          <p:nvPr/>
        </p:nvSpPr>
        <p:spPr>
          <a:xfrm>
            <a:off x="5629754" y="6488668"/>
            <a:ext cx="3576620" cy="369332"/>
          </a:xfrm>
          <a:prstGeom prst="rect">
            <a:avLst/>
          </a:prstGeom>
        </p:spPr>
        <p:txBody>
          <a:bodyPr wrap="none">
            <a:spAutoFit/>
          </a:bodyPr>
          <a:lstStyle/>
          <a:p>
            <a:r>
              <a:rPr lang="tr-TR" b="1" dirty="0" err="1" smtClean="0"/>
              <a:t>Science</a:t>
            </a:r>
            <a:r>
              <a:rPr lang="tr-TR" b="1" dirty="0" smtClean="0"/>
              <a:t>. 2011; 21;331(6015):337-41</a:t>
            </a:r>
            <a:endParaRPr lang="tr-T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629754" y="6488668"/>
            <a:ext cx="3576620" cy="369332"/>
          </a:xfrm>
          <a:prstGeom prst="rect">
            <a:avLst/>
          </a:prstGeom>
        </p:spPr>
        <p:txBody>
          <a:bodyPr wrap="none">
            <a:spAutoFit/>
          </a:bodyPr>
          <a:lstStyle/>
          <a:p>
            <a:r>
              <a:rPr lang="tr-TR" b="1" dirty="0" err="1" smtClean="0"/>
              <a:t>Science</a:t>
            </a:r>
            <a:r>
              <a:rPr lang="tr-TR" b="1" dirty="0" smtClean="0"/>
              <a:t>. 2011; 21;331(6015):337-41</a:t>
            </a:r>
            <a:endParaRPr lang="tr-TR" b="1" dirty="0"/>
          </a:p>
        </p:txBody>
      </p:sp>
      <p:pic>
        <p:nvPicPr>
          <p:cNvPr id="100354" name="Picture 2"/>
          <p:cNvPicPr>
            <a:picLocks noChangeAspect="1" noChangeArrowheads="1"/>
          </p:cNvPicPr>
          <p:nvPr/>
        </p:nvPicPr>
        <p:blipFill>
          <a:blip r:embed="rId2" cstate="print"/>
          <a:srcRect/>
          <a:stretch>
            <a:fillRect/>
          </a:stretch>
        </p:blipFill>
        <p:spPr bwMode="auto">
          <a:xfrm>
            <a:off x="1003300" y="2205738"/>
            <a:ext cx="7302500" cy="3953762"/>
          </a:xfrm>
          <a:prstGeom prst="rect">
            <a:avLst/>
          </a:prstGeom>
          <a:noFill/>
          <a:ln w="9525">
            <a:noFill/>
            <a:miter lim="800000"/>
            <a:headEnd/>
            <a:tailEnd/>
          </a:ln>
        </p:spPr>
      </p:pic>
      <p:sp>
        <p:nvSpPr>
          <p:cNvPr id="8" name="1 Başlık"/>
          <p:cNvSpPr txBox="1">
            <a:spLocks/>
          </p:cNvSpPr>
          <p:nvPr/>
        </p:nvSpPr>
        <p:spPr>
          <a:xfrm>
            <a:off x="520700" y="250827"/>
            <a:ext cx="8382000" cy="1793873"/>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mn-lt"/>
                <a:ea typeface="+mj-ea"/>
                <a:cs typeface="+mj-cs"/>
              </a:rPr>
              <a:t>Induction of Colonic Regulatory T Cells</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by</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Indigenous</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Clostridium</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Species</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r>
            <a:br>
              <a:rPr kumimoji="0" lang="tr-TR" sz="4000" b="1" i="0" u="none" strike="noStrike" kern="1200" cap="none" spc="0" normalizeH="0" baseline="0" noProof="0" dirty="0" smtClean="0">
                <a:ln>
                  <a:noFill/>
                </a:ln>
                <a:solidFill>
                  <a:srgbClr val="0070C0"/>
                </a:solidFill>
                <a:effectLst/>
                <a:uLnTx/>
                <a:uFillTx/>
                <a:latin typeface="+mn-lt"/>
                <a:ea typeface="+mj-ea"/>
                <a:cs typeface="+mj-cs"/>
              </a:rPr>
            </a:br>
            <a:r>
              <a:rPr kumimoji="0" lang="tr-TR" sz="4400" b="0" i="0" u="none" strike="noStrike" kern="1200" cap="none" spc="0" normalizeH="0" baseline="0" noProof="0" dirty="0" smtClean="0">
                <a:ln>
                  <a:noFill/>
                </a:ln>
                <a:solidFill>
                  <a:schemeClr val="tx1"/>
                </a:solidFill>
                <a:effectLst/>
                <a:uLnTx/>
                <a:uFillTx/>
                <a:latin typeface="+mj-lt"/>
                <a:ea typeface="+mj-ea"/>
                <a:cs typeface="+mj-cs"/>
                <a:hlinkClick r:id="rId3"/>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3"/>
              </a:rPr>
              <a:t>Atarashi</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3"/>
              </a:rPr>
              <a:t> K</a:t>
            </a:r>
            <a:r>
              <a:rPr kumimoji="0" lang="tr-TR" sz="2000" b="1" i="0" u="none" strike="noStrike" kern="1200" cap="none" spc="0" normalizeH="0" baseline="30000" noProof="0" dirty="0" smtClean="0">
                <a:ln>
                  <a:noFill/>
                </a:ln>
                <a:solidFill>
                  <a:schemeClr val="tx1"/>
                </a:solidFill>
                <a:effectLst/>
                <a:uLnTx/>
                <a:uFillTx/>
                <a:latin typeface="+mn-lt"/>
                <a:ea typeface="+mj-ea"/>
                <a:cs typeface="+mj-cs"/>
              </a:rPr>
              <a:t>1</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4"/>
              </a:rPr>
              <a:t>Tanoue</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4"/>
              </a:rPr>
              <a:t> T</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5"/>
              </a:rPr>
              <a:t>Shima</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5"/>
              </a:rPr>
              <a:t> T</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6"/>
              </a:rPr>
              <a:t>Imaoka</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6"/>
              </a:rPr>
              <a:t> A</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7"/>
              </a:rPr>
              <a:t>Kuwahara</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7"/>
              </a:rPr>
              <a:t> T</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8"/>
              </a:rPr>
              <a:t>Momose</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8"/>
              </a:rPr>
              <a:t> Y</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9"/>
              </a:rPr>
              <a:t>Cheng</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9"/>
              </a:rPr>
              <a:t> G</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0"/>
              </a:rPr>
              <a:t>Yamasaki</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0"/>
              </a:rPr>
              <a:t> S</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1"/>
              </a:rPr>
              <a:t>Saito</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1"/>
              </a:rPr>
              <a:t> T</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2"/>
              </a:rPr>
              <a:t>Ohba</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2"/>
              </a:rPr>
              <a:t> Y</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3"/>
              </a:rPr>
              <a:t>Taniguchi</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3"/>
              </a:rPr>
              <a:t> T</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4"/>
              </a:rPr>
              <a:t>Takeda</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4"/>
              </a:rPr>
              <a:t> K</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5"/>
              </a:rPr>
              <a:t>Hori</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5"/>
              </a:rPr>
              <a:t> S</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6"/>
              </a:rPr>
              <a:t>Ivanov</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6"/>
              </a:rPr>
              <a:t> II</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7"/>
              </a:rPr>
              <a:t>Umesaki</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7"/>
              </a:rPr>
              <a:t> Y</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18"/>
              </a:rPr>
              <a:t>Itoh</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18"/>
              </a:rPr>
              <a:t> K</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smtClean="0">
                <a:ln>
                  <a:noFill/>
                </a:ln>
                <a:solidFill>
                  <a:srgbClr val="0070C0"/>
                </a:solidFill>
                <a:effectLst/>
                <a:uLnTx/>
                <a:uFillTx/>
                <a:latin typeface="+mn-lt"/>
                <a:ea typeface="+mj-ea"/>
                <a:cs typeface="+mj-cs"/>
              </a:rPr>
              <a:t>Honda K</a:t>
            </a:r>
            <a:r>
              <a:rPr kumimoji="0" lang="tr-TR" sz="2000" b="0"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0" i="0" u="none" strike="noStrike" kern="1200" cap="none" spc="0" normalizeH="0" baseline="0" noProof="0" dirty="0" smtClean="0">
                <a:ln>
                  <a:noFill/>
                </a:ln>
                <a:solidFill>
                  <a:schemeClr val="tx1"/>
                </a:solidFill>
                <a:effectLst/>
                <a:uLnTx/>
                <a:uFillTx/>
                <a:latin typeface="+mj-lt"/>
                <a:ea typeface="+mj-ea"/>
                <a:cs typeface="+mj-cs"/>
              </a:rPr>
              <a:t>.</a:t>
            </a:r>
            <a:endParaRPr kumimoji="0" lang="tr-TR" sz="2000" b="1" i="0" u="none" strike="noStrike" kern="1200" cap="none" spc="0" normalizeH="0" baseline="0" noProof="0" dirty="0">
              <a:ln>
                <a:noFill/>
              </a:ln>
              <a:solidFill>
                <a:srgbClr val="0070C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9400" y="365126"/>
            <a:ext cx="8521700" cy="1325563"/>
          </a:xfrm>
        </p:spPr>
        <p:txBody>
          <a:bodyPr>
            <a:normAutofit fontScale="90000"/>
          </a:bodyPr>
          <a:lstStyle/>
          <a:p>
            <a:pPr algn="ctr"/>
            <a:r>
              <a:rPr lang="en-US" sz="4000" b="1" dirty="0" smtClean="0">
                <a:solidFill>
                  <a:srgbClr val="0070C0"/>
                </a:solidFill>
                <a:latin typeface="+mn-lt"/>
              </a:rPr>
              <a:t>Low diversity of the gut </a:t>
            </a:r>
            <a:r>
              <a:rPr lang="en-US" sz="4000" b="1" dirty="0" err="1" smtClean="0">
                <a:solidFill>
                  <a:srgbClr val="0070C0"/>
                </a:solidFill>
                <a:latin typeface="+mn-lt"/>
              </a:rPr>
              <a:t>microbiota</a:t>
            </a:r>
            <a:r>
              <a:rPr lang="en-US" sz="4000" b="1" dirty="0" smtClean="0">
                <a:solidFill>
                  <a:srgbClr val="0070C0"/>
                </a:solidFill>
                <a:latin typeface="+mn-lt"/>
              </a:rPr>
              <a:t> in infants with atopic</a:t>
            </a:r>
            <a:r>
              <a:rPr lang="tr-TR" sz="4000" b="1" dirty="0" smtClean="0">
                <a:solidFill>
                  <a:srgbClr val="0070C0"/>
                </a:solidFill>
                <a:latin typeface="+mn-lt"/>
              </a:rPr>
              <a:t> </a:t>
            </a:r>
            <a:r>
              <a:rPr lang="tr-TR" sz="4000" b="1" dirty="0" err="1" smtClean="0">
                <a:solidFill>
                  <a:srgbClr val="0070C0"/>
                </a:solidFill>
                <a:latin typeface="+mn-lt"/>
              </a:rPr>
              <a:t>eczema</a:t>
            </a:r>
            <a:r>
              <a:rPr lang="tr-TR" sz="4000" b="1" dirty="0" smtClean="0">
                <a:solidFill>
                  <a:srgbClr val="0070C0"/>
                </a:solidFill>
                <a:latin typeface="+mn-lt"/>
              </a:rPr>
              <a:t/>
            </a:r>
            <a:br>
              <a:rPr lang="tr-TR" sz="4000" b="1" dirty="0" smtClean="0">
                <a:solidFill>
                  <a:srgbClr val="0070C0"/>
                </a:solidFill>
                <a:latin typeface="+mn-lt"/>
              </a:rPr>
            </a:br>
            <a:r>
              <a:rPr lang="tr-TR" sz="2000" b="1" dirty="0" err="1" smtClean="0">
                <a:latin typeface="+mn-lt"/>
                <a:hlinkClick r:id="rId2"/>
              </a:rPr>
              <a:t>Abrahamsson</a:t>
            </a:r>
            <a:r>
              <a:rPr lang="tr-TR" sz="2000" b="1" dirty="0" smtClean="0">
                <a:latin typeface="+mn-lt"/>
                <a:hlinkClick r:id="rId2"/>
              </a:rPr>
              <a:t> TR</a:t>
            </a:r>
            <a:r>
              <a:rPr lang="tr-TR" sz="2000" b="1" dirty="0" smtClean="0">
                <a:latin typeface="+mn-lt"/>
              </a:rPr>
              <a:t>, </a:t>
            </a:r>
            <a:r>
              <a:rPr lang="tr-TR" sz="2000" b="1" dirty="0" err="1" smtClean="0">
                <a:latin typeface="+mn-lt"/>
                <a:hlinkClick r:id="rId3"/>
              </a:rPr>
              <a:t>Jakobsson</a:t>
            </a:r>
            <a:r>
              <a:rPr lang="tr-TR" sz="2000" b="1" dirty="0" smtClean="0">
                <a:latin typeface="+mn-lt"/>
                <a:hlinkClick r:id="rId3"/>
              </a:rPr>
              <a:t> HE</a:t>
            </a:r>
            <a:r>
              <a:rPr lang="tr-TR" sz="2000" b="1" dirty="0" smtClean="0">
                <a:latin typeface="+mn-lt"/>
              </a:rPr>
              <a:t>, </a:t>
            </a:r>
            <a:r>
              <a:rPr lang="tr-TR" sz="2000" b="1" dirty="0" err="1" smtClean="0">
                <a:latin typeface="+mn-lt"/>
                <a:hlinkClick r:id="rId4"/>
              </a:rPr>
              <a:t>Andersson</a:t>
            </a:r>
            <a:r>
              <a:rPr lang="tr-TR" sz="2000" b="1" dirty="0" smtClean="0">
                <a:latin typeface="+mn-lt"/>
                <a:hlinkClick r:id="rId4"/>
              </a:rPr>
              <a:t> AF</a:t>
            </a:r>
            <a:r>
              <a:rPr lang="tr-TR" sz="2000" b="1" dirty="0" smtClean="0">
                <a:latin typeface="+mn-lt"/>
              </a:rPr>
              <a:t>, </a:t>
            </a:r>
            <a:r>
              <a:rPr lang="tr-TR" sz="2000" b="1" dirty="0" err="1" smtClean="0">
                <a:latin typeface="+mn-lt"/>
                <a:hlinkClick r:id="rId5"/>
              </a:rPr>
              <a:t>Björkstén</a:t>
            </a:r>
            <a:r>
              <a:rPr lang="tr-TR" sz="2000" b="1" dirty="0" smtClean="0">
                <a:latin typeface="+mn-lt"/>
                <a:hlinkClick r:id="rId5"/>
              </a:rPr>
              <a:t> B</a:t>
            </a:r>
            <a:r>
              <a:rPr lang="tr-TR" sz="2000" b="1" dirty="0" smtClean="0">
                <a:latin typeface="+mn-lt"/>
              </a:rPr>
              <a:t>, </a:t>
            </a:r>
            <a:r>
              <a:rPr lang="tr-TR" sz="2000" b="1" dirty="0" err="1" smtClean="0">
                <a:latin typeface="+mn-lt"/>
                <a:hlinkClick r:id="rId6"/>
              </a:rPr>
              <a:t>Engstrand</a:t>
            </a:r>
            <a:r>
              <a:rPr lang="tr-TR" sz="2000" b="1" dirty="0" smtClean="0">
                <a:latin typeface="+mn-lt"/>
                <a:hlinkClick r:id="rId6"/>
              </a:rPr>
              <a:t> L</a:t>
            </a:r>
            <a:r>
              <a:rPr lang="tr-TR" sz="2000" b="1" dirty="0" smtClean="0">
                <a:latin typeface="+mn-lt"/>
              </a:rPr>
              <a:t>, </a:t>
            </a:r>
            <a:r>
              <a:rPr lang="tr-TR" sz="2000" b="1" dirty="0" err="1" smtClean="0">
                <a:latin typeface="+mn-lt"/>
                <a:hlinkClick r:id="rId7"/>
              </a:rPr>
              <a:t>Jenmalm</a:t>
            </a:r>
            <a:r>
              <a:rPr lang="tr-TR" sz="2000" b="1" dirty="0" smtClean="0">
                <a:latin typeface="+mn-lt"/>
                <a:hlinkClick r:id="rId7"/>
              </a:rPr>
              <a:t> MC</a:t>
            </a:r>
            <a:r>
              <a:rPr lang="tr-TR" sz="3600" dirty="0" smtClean="0"/>
              <a:t>.</a:t>
            </a:r>
            <a:endParaRPr lang="tr-TR" sz="4000" b="1" dirty="0">
              <a:solidFill>
                <a:srgbClr val="0070C0"/>
              </a:solidFill>
              <a:latin typeface="+mn-lt"/>
            </a:endParaRPr>
          </a:p>
        </p:txBody>
      </p:sp>
      <p:sp>
        <p:nvSpPr>
          <p:cNvPr id="4" name="3 Dikdörtgen"/>
          <p:cNvSpPr/>
          <p:nvPr/>
        </p:nvSpPr>
        <p:spPr>
          <a:xfrm>
            <a:off x="6822049" y="6488668"/>
            <a:ext cx="2288062" cy="369332"/>
          </a:xfrm>
          <a:prstGeom prst="rect">
            <a:avLst/>
          </a:prstGeom>
        </p:spPr>
        <p:txBody>
          <a:bodyPr wrap="none">
            <a:spAutoFit/>
          </a:bodyPr>
          <a:lstStyle/>
          <a:p>
            <a:r>
              <a:rPr lang="de-DE" b="1" dirty="0" smtClean="0"/>
              <a:t>JACI 2012;129:434-40</a:t>
            </a:r>
            <a:endParaRPr lang="tr-TR" b="1" dirty="0"/>
          </a:p>
        </p:txBody>
      </p:sp>
      <p:pic>
        <p:nvPicPr>
          <p:cNvPr id="105474" name="Picture 2"/>
          <p:cNvPicPr>
            <a:picLocks noChangeAspect="1" noChangeArrowheads="1"/>
          </p:cNvPicPr>
          <p:nvPr/>
        </p:nvPicPr>
        <p:blipFill>
          <a:blip r:embed="rId8" cstate="print"/>
          <a:srcRect/>
          <a:stretch>
            <a:fillRect/>
          </a:stretch>
        </p:blipFill>
        <p:spPr bwMode="auto">
          <a:xfrm>
            <a:off x="1652588" y="1885950"/>
            <a:ext cx="5534025" cy="44577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279400" y="365126"/>
            <a:ext cx="8521700" cy="1325563"/>
          </a:xfrm>
          <a:prstGeom prst="rect">
            <a:avLst/>
          </a:prstGeom>
        </p:spPr>
        <p:txBody>
          <a:bodyPr>
            <a:normAutofit fontScale="9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mn-lt"/>
                <a:ea typeface="+mj-ea"/>
                <a:cs typeface="+mj-cs"/>
              </a:rPr>
              <a:t>Low diversity of the gut </a:t>
            </a:r>
            <a:r>
              <a:rPr kumimoji="0" lang="en-US" sz="4000" b="1" i="0" u="none" strike="noStrike" kern="1200" cap="none" spc="0" normalizeH="0" baseline="0" noProof="0" dirty="0" err="1" smtClean="0">
                <a:ln>
                  <a:noFill/>
                </a:ln>
                <a:solidFill>
                  <a:srgbClr val="0070C0"/>
                </a:solidFill>
                <a:effectLst/>
                <a:uLnTx/>
                <a:uFillTx/>
                <a:latin typeface="+mn-lt"/>
                <a:ea typeface="+mj-ea"/>
                <a:cs typeface="+mj-cs"/>
              </a:rPr>
              <a:t>microbiota</a:t>
            </a:r>
            <a:r>
              <a:rPr kumimoji="0" lang="en-US" sz="4000" b="1" i="0" u="none" strike="noStrike" kern="1200" cap="none" spc="0" normalizeH="0" baseline="0" noProof="0" dirty="0" smtClean="0">
                <a:ln>
                  <a:noFill/>
                </a:ln>
                <a:solidFill>
                  <a:srgbClr val="0070C0"/>
                </a:solidFill>
                <a:effectLst/>
                <a:uLnTx/>
                <a:uFillTx/>
                <a:latin typeface="+mn-lt"/>
                <a:ea typeface="+mj-ea"/>
                <a:cs typeface="+mj-cs"/>
              </a:rPr>
              <a:t> in infants with atopic</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eczema</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r>
            <a:br>
              <a:rPr kumimoji="0" lang="tr-TR" sz="4000" b="1" i="0" u="none" strike="noStrike" kern="1200" cap="none" spc="0" normalizeH="0" baseline="0" noProof="0" dirty="0" smtClean="0">
                <a:ln>
                  <a:noFill/>
                </a:ln>
                <a:solidFill>
                  <a:srgbClr val="0070C0"/>
                </a:solidFill>
                <a:effectLst/>
                <a:uLnTx/>
                <a:uFillTx/>
                <a:latin typeface="+mn-lt"/>
                <a:ea typeface="+mj-ea"/>
                <a:cs typeface="+mj-cs"/>
              </a:rPr>
            </a:b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2"/>
              </a:rPr>
              <a:t>Abrahamsson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2"/>
              </a:rPr>
              <a:t> TR</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3"/>
              </a:rPr>
              <a:t>Jakobsson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3"/>
              </a:rPr>
              <a:t> HE</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4"/>
              </a:rPr>
              <a:t>Andersson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4"/>
              </a:rPr>
              <a:t> AF</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5"/>
              </a:rPr>
              <a:t>Björkstén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5"/>
              </a:rPr>
              <a:t> B</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6"/>
              </a:rPr>
              <a:t>Engstrand</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6"/>
              </a:rPr>
              <a:t> L</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7"/>
              </a:rPr>
              <a:t>Jenmalm</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7"/>
              </a:rPr>
              <a:t> MC</a:t>
            </a:r>
            <a:r>
              <a:rPr kumimoji="0" lang="tr-TR" sz="3600" b="0" i="0" u="none" strike="noStrike" kern="1200" cap="none" spc="0" normalizeH="0" baseline="0" noProof="0" dirty="0" smtClean="0">
                <a:ln>
                  <a:noFill/>
                </a:ln>
                <a:solidFill>
                  <a:schemeClr val="tx1"/>
                </a:solidFill>
                <a:effectLst/>
                <a:uLnTx/>
                <a:uFillTx/>
                <a:latin typeface="+mj-lt"/>
                <a:ea typeface="+mj-ea"/>
                <a:cs typeface="+mj-cs"/>
              </a:rPr>
              <a:t>.</a:t>
            </a:r>
            <a:endParaRPr kumimoji="0" lang="tr-TR" sz="4000" b="1" i="0" u="none" strike="noStrike" kern="1200" cap="none" spc="0" normalizeH="0" baseline="0" noProof="0" dirty="0">
              <a:ln>
                <a:noFill/>
              </a:ln>
              <a:solidFill>
                <a:srgbClr val="0070C0"/>
              </a:solidFill>
              <a:effectLst/>
              <a:uLnTx/>
              <a:uFillTx/>
              <a:latin typeface="+mn-lt"/>
              <a:ea typeface="+mj-ea"/>
              <a:cs typeface="+mj-cs"/>
            </a:endParaRPr>
          </a:p>
        </p:txBody>
      </p:sp>
      <p:sp>
        <p:nvSpPr>
          <p:cNvPr id="5" name="4 Dikdörtgen"/>
          <p:cNvSpPr/>
          <p:nvPr/>
        </p:nvSpPr>
        <p:spPr>
          <a:xfrm>
            <a:off x="6822049" y="6488668"/>
            <a:ext cx="2288062" cy="369332"/>
          </a:xfrm>
          <a:prstGeom prst="rect">
            <a:avLst/>
          </a:prstGeom>
        </p:spPr>
        <p:txBody>
          <a:bodyPr wrap="none">
            <a:spAutoFit/>
          </a:bodyPr>
          <a:lstStyle/>
          <a:p>
            <a:r>
              <a:rPr lang="de-DE" b="1" dirty="0" smtClean="0"/>
              <a:t>JACI 2012;129:434-40</a:t>
            </a:r>
            <a:endParaRPr lang="tr-TR" b="1" dirty="0"/>
          </a:p>
        </p:txBody>
      </p:sp>
      <p:pic>
        <p:nvPicPr>
          <p:cNvPr id="106498" name="Picture 2"/>
          <p:cNvPicPr>
            <a:picLocks noChangeAspect="1" noChangeArrowheads="1"/>
          </p:cNvPicPr>
          <p:nvPr/>
        </p:nvPicPr>
        <p:blipFill>
          <a:blip r:embed="rId8" cstate="print"/>
          <a:srcRect/>
          <a:stretch>
            <a:fillRect/>
          </a:stretch>
        </p:blipFill>
        <p:spPr bwMode="auto">
          <a:xfrm>
            <a:off x="171450" y="1790700"/>
            <a:ext cx="8740246" cy="4686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2" cstate="print"/>
          <a:srcRect/>
          <a:stretch>
            <a:fillRect/>
          </a:stretch>
        </p:blipFill>
        <p:spPr bwMode="auto">
          <a:xfrm>
            <a:off x="2057400" y="3672341"/>
            <a:ext cx="5105400" cy="3185659"/>
          </a:xfrm>
          <a:prstGeom prst="rect">
            <a:avLst/>
          </a:prstGeom>
          <a:noFill/>
          <a:ln w="9525">
            <a:noFill/>
            <a:miter lim="800000"/>
            <a:headEnd/>
            <a:tailEnd/>
          </a:ln>
        </p:spPr>
      </p:pic>
      <p:sp>
        <p:nvSpPr>
          <p:cNvPr id="2" name="1 Başlık"/>
          <p:cNvSpPr txBox="1">
            <a:spLocks/>
          </p:cNvSpPr>
          <p:nvPr/>
        </p:nvSpPr>
        <p:spPr>
          <a:xfrm>
            <a:off x="279400" y="47626"/>
            <a:ext cx="8521700" cy="1325563"/>
          </a:xfrm>
          <a:prstGeom prst="rect">
            <a:avLst/>
          </a:prstGeom>
        </p:spPr>
        <p:txBody>
          <a:bodyPr>
            <a:normAutofit fontScale="9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mn-lt"/>
                <a:ea typeface="+mj-ea"/>
                <a:cs typeface="+mj-cs"/>
              </a:rPr>
              <a:t>Low diversity of the gut </a:t>
            </a:r>
            <a:r>
              <a:rPr kumimoji="0" lang="en-US" sz="4000" b="1" i="0" u="none" strike="noStrike" kern="1200" cap="none" spc="0" normalizeH="0" baseline="0" noProof="0" dirty="0" err="1" smtClean="0">
                <a:ln>
                  <a:noFill/>
                </a:ln>
                <a:solidFill>
                  <a:srgbClr val="0070C0"/>
                </a:solidFill>
                <a:effectLst/>
                <a:uLnTx/>
                <a:uFillTx/>
                <a:latin typeface="+mn-lt"/>
                <a:ea typeface="+mj-ea"/>
                <a:cs typeface="+mj-cs"/>
              </a:rPr>
              <a:t>microbiota</a:t>
            </a:r>
            <a:r>
              <a:rPr kumimoji="0" lang="en-US" sz="4000" b="1" i="0" u="none" strike="noStrike" kern="1200" cap="none" spc="0" normalizeH="0" baseline="0" noProof="0" dirty="0" smtClean="0">
                <a:ln>
                  <a:noFill/>
                </a:ln>
                <a:solidFill>
                  <a:srgbClr val="0070C0"/>
                </a:solidFill>
                <a:effectLst/>
                <a:uLnTx/>
                <a:uFillTx/>
                <a:latin typeface="+mn-lt"/>
                <a:ea typeface="+mj-ea"/>
                <a:cs typeface="+mj-cs"/>
              </a:rPr>
              <a:t> in infants with atopic</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t>
            </a:r>
            <a:r>
              <a:rPr kumimoji="0" lang="tr-TR" sz="4000" b="1" i="0" u="none" strike="noStrike" kern="1200" cap="none" spc="0" normalizeH="0" baseline="0" noProof="0" dirty="0" err="1" smtClean="0">
                <a:ln>
                  <a:noFill/>
                </a:ln>
                <a:solidFill>
                  <a:srgbClr val="0070C0"/>
                </a:solidFill>
                <a:effectLst/>
                <a:uLnTx/>
                <a:uFillTx/>
                <a:latin typeface="+mn-lt"/>
                <a:ea typeface="+mj-ea"/>
                <a:cs typeface="+mj-cs"/>
              </a:rPr>
              <a:t>eczema</a:t>
            </a:r>
            <a:r>
              <a:rPr kumimoji="0" lang="tr-TR" sz="4000" b="1" i="0" u="none" strike="noStrike" kern="1200" cap="none" spc="0" normalizeH="0" baseline="0" noProof="0" dirty="0" smtClean="0">
                <a:ln>
                  <a:noFill/>
                </a:ln>
                <a:solidFill>
                  <a:srgbClr val="0070C0"/>
                </a:solidFill>
                <a:effectLst/>
                <a:uLnTx/>
                <a:uFillTx/>
                <a:latin typeface="+mn-lt"/>
                <a:ea typeface="+mj-ea"/>
                <a:cs typeface="+mj-cs"/>
              </a:rPr>
              <a:t/>
            </a:r>
            <a:br>
              <a:rPr kumimoji="0" lang="tr-TR" sz="4000" b="1" i="0" u="none" strike="noStrike" kern="1200" cap="none" spc="0" normalizeH="0" baseline="0" noProof="0" dirty="0" smtClean="0">
                <a:ln>
                  <a:noFill/>
                </a:ln>
                <a:solidFill>
                  <a:srgbClr val="0070C0"/>
                </a:solidFill>
                <a:effectLst/>
                <a:uLnTx/>
                <a:uFillTx/>
                <a:latin typeface="+mn-lt"/>
                <a:ea typeface="+mj-ea"/>
                <a:cs typeface="+mj-cs"/>
              </a:rPr>
            </a:b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3"/>
              </a:rPr>
              <a:t>Abrahamsson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3"/>
              </a:rPr>
              <a:t> TR</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4"/>
              </a:rPr>
              <a:t>Jakobsson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4"/>
              </a:rPr>
              <a:t> HE</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5"/>
              </a:rPr>
              <a:t>Andersson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5"/>
              </a:rPr>
              <a:t> AF</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6"/>
              </a:rPr>
              <a:t>Björkstén</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6"/>
              </a:rPr>
              <a:t> B</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7"/>
              </a:rPr>
              <a:t>Engstrand</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7"/>
              </a:rPr>
              <a:t> L</a:t>
            </a:r>
            <a:r>
              <a:rPr kumimoji="0" lang="tr-TR" sz="2000" b="1" i="0" u="none" strike="noStrike" kern="1200" cap="none" spc="0" normalizeH="0" baseline="0" noProof="0" dirty="0" smtClean="0">
                <a:ln>
                  <a:noFill/>
                </a:ln>
                <a:solidFill>
                  <a:schemeClr val="tx1"/>
                </a:solidFill>
                <a:effectLst/>
                <a:uLnTx/>
                <a:uFillTx/>
                <a:latin typeface="+mn-lt"/>
                <a:ea typeface="+mj-ea"/>
                <a:cs typeface="+mj-cs"/>
              </a:rPr>
              <a:t>, </a:t>
            </a:r>
            <a:r>
              <a:rPr kumimoji="0" lang="tr-TR" sz="2000" b="1" i="0" u="none" strike="noStrike" kern="1200" cap="none" spc="0" normalizeH="0" baseline="0" noProof="0" dirty="0" err="1" smtClean="0">
                <a:ln>
                  <a:noFill/>
                </a:ln>
                <a:solidFill>
                  <a:schemeClr val="tx1"/>
                </a:solidFill>
                <a:effectLst/>
                <a:uLnTx/>
                <a:uFillTx/>
                <a:latin typeface="+mn-lt"/>
                <a:ea typeface="+mj-ea"/>
                <a:cs typeface="+mj-cs"/>
                <a:hlinkClick r:id="rId8"/>
              </a:rPr>
              <a:t>Jenmalm</a:t>
            </a:r>
            <a:r>
              <a:rPr kumimoji="0" lang="tr-TR" sz="2000" b="1" i="0" u="none" strike="noStrike" kern="1200" cap="none" spc="0" normalizeH="0" baseline="0" noProof="0" dirty="0" smtClean="0">
                <a:ln>
                  <a:noFill/>
                </a:ln>
                <a:solidFill>
                  <a:schemeClr val="tx1"/>
                </a:solidFill>
                <a:effectLst/>
                <a:uLnTx/>
                <a:uFillTx/>
                <a:latin typeface="+mn-lt"/>
                <a:ea typeface="+mj-ea"/>
                <a:cs typeface="+mj-cs"/>
                <a:hlinkClick r:id="rId8"/>
              </a:rPr>
              <a:t> MC</a:t>
            </a:r>
            <a:r>
              <a:rPr kumimoji="0" lang="tr-TR" sz="3600" b="0" i="0" u="none" strike="noStrike" kern="1200" cap="none" spc="0" normalizeH="0" baseline="0" noProof="0" dirty="0" smtClean="0">
                <a:ln>
                  <a:noFill/>
                </a:ln>
                <a:solidFill>
                  <a:schemeClr val="tx1"/>
                </a:solidFill>
                <a:effectLst/>
                <a:uLnTx/>
                <a:uFillTx/>
                <a:latin typeface="+mj-lt"/>
                <a:ea typeface="+mj-ea"/>
                <a:cs typeface="+mj-cs"/>
              </a:rPr>
              <a:t>.</a:t>
            </a:r>
            <a:endParaRPr kumimoji="0" lang="tr-TR" sz="4000" b="1" i="0" u="none" strike="noStrike" kern="1200" cap="none" spc="0" normalizeH="0" baseline="0" noProof="0" dirty="0">
              <a:ln>
                <a:noFill/>
              </a:ln>
              <a:solidFill>
                <a:srgbClr val="0070C0"/>
              </a:solidFill>
              <a:effectLst/>
              <a:uLnTx/>
              <a:uFillTx/>
              <a:latin typeface="+mn-lt"/>
              <a:ea typeface="+mj-ea"/>
              <a:cs typeface="+mj-cs"/>
            </a:endParaRPr>
          </a:p>
        </p:txBody>
      </p:sp>
      <p:pic>
        <p:nvPicPr>
          <p:cNvPr id="107522" name="Picture 2"/>
          <p:cNvPicPr>
            <a:picLocks noChangeAspect="1" noChangeArrowheads="1"/>
          </p:cNvPicPr>
          <p:nvPr/>
        </p:nvPicPr>
        <p:blipFill>
          <a:blip r:embed="rId9" cstate="print"/>
          <a:srcRect t="1670" b="66189"/>
          <a:stretch>
            <a:fillRect/>
          </a:stretch>
        </p:blipFill>
        <p:spPr bwMode="auto">
          <a:xfrm>
            <a:off x="0" y="1257300"/>
            <a:ext cx="4686300" cy="2933700"/>
          </a:xfrm>
          <a:prstGeom prst="rect">
            <a:avLst/>
          </a:prstGeom>
          <a:noFill/>
          <a:ln w="9525">
            <a:noFill/>
            <a:miter lim="800000"/>
            <a:headEnd/>
            <a:tailEnd/>
          </a:ln>
        </p:spPr>
      </p:pic>
      <p:pic>
        <p:nvPicPr>
          <p:cNvPr id="107523" name="Picture 3"/>
          <p:cNvPicPr>
            <a:picLocks noChangeAspect="1" noChangeArrowheads="1"/>
          </p:cNvPicPr>
          <p:nvPr/>
        </p:nvPicPr>
        <p:blipFill>
          <a:blip r:embed="rId10" cstate="print"/>
          <a:srcRect t="2691"/>
          <a:stretch>
            <a:fillRect/>
          </a:stretch>
        </p:blipFill>
        <p:spPr bwMode="auto">
          <a:xfrm>
            <a:off x="4508500" y="1244600"/>
            <a:ext cx="4629150" cy="2984501"/>
          </a:xfrm>
          <a:prstGeom prst="rect">
            <a:avLst/>
          </a:prstGeom>
          <a:noFill/>
          <a:ln w="9525">
            <a:noFill/>
            <a:miter lim="800000"/>
            <a:headEnd/>
            <a:tailEnd/>
          </a:ln>
        </p:spPr>
      </p:pic>
      <p:sp>
        <p:nvSpPr>
          <p:cNvPr id="6" name="5 Dikdörtgen"/>
          <p:cNvSpPr/>
          <p:nvPr/>
        </p:nvSpPr>
        <p:spPr>
          <a:xfrm>
            <a:off x="6822049" y="6488668"/>
            <a:ext cx="2288062" cy="369332"/>
          </a:xfrm>
          <a:prstGeom prst="rect">
            <a:avLst/>
          </a:prstGeom>
        </p:spPr>
        <p:txBody>
          <a:bodyPr wrap="none">
            <a:spAutoFit/>
          </a:bodyPr>
          <a:lstStyle/>
          <a:p>
            <a:r>
              <a:rPr lang="de-DE" b="1" dirty="0" smtClean="0"/>
              <a:t>JACI 2012;129:434-40</a:t>
            </a:r>
            <a:endParaRPr lang="tr-T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lgili resim">
            <a:hlinkClick r:id="rId2"/>
          </p:cNvPr>
          <p:cNvPicPr>
            <a:picLocks noChangeAspect="1" noChangeArrowheads="1"/>
          </p:cNvPicPr>
          <p:nvPr/>
        </p:nvPicPr>
        <p:blipFill>
          <a:blip r:embed="rId3" cstate="print"/>
          <a:srcRect/>
          <a:stretch>
            <a:fillRect/>
          </a:stretch>
        </p:blipFill>
        <p:spPr bwMode="auto">
          <a:xfrm>
            <a:off x="892175" y="1084262"/>
            <a:ext cx="6972300" cy="5505451"/>
          </a:xfrm>
          <a:prstGeom prst="rect">
            <a:avLst/>
          </a:prstGeom>
          <a:noFill/>
        </p:spPr>
      </p:pic>
      <p:sp>
        <p:nvSpPr>
          <p:cNvPr id="5" name="4 Dikdörtgen"/>
          <p:cNvSpPr/>
          <p:nvPr/>
        </p:nvSpPr>
        <p:spPr>
          <a:xfrm>
            <a:off x="4829999" y="6488668"/>
            <a:ext cx="4314001" cy="369332"/>
          </a:xfrm>
          <a:prstGeom prst="rect">
            <a:avLst/>
          </a:prstGeom>
        </p:spPr>
        <p:txBody>
          <a:bodyPr wrap="none">
            <a:spAutoFit/>
          </a:bodyPr>
          <a:lstStyle/>
          <a:p>
            <a:r>
              <a:rPr lang="tr-TR" b="1" i="1" dirty="0" smtClean="0"/>
              <a:t>DOI: 10.1016/B978-0-12-801238-3.00104-5 </a:t>
            </a:r>
            <a:endParaRPr lang="tr-TR" b="1" i="1" dirty="0"/>
          </a:p>
        </p:txBody>
      </p:sp>
      <p:sp>
        <p:nvSpPr>
          <p:cNvPr id="6" name="5 Başlık"/>
          <p:cNvSpPr>
            <a:spLocks noGrp="1"/>
          </p:cNvSpPr>
          <p:nvPr>
            <p:ph type="title"/>
          </p:nvPr>
        </p:nvSpPr>
        <p:spPr>
          <a:xfrm>
            <a:off x="628650" y="-3174"/>
            <a:ext cx="7886700" cy="1325563"/>
          </a:xfrm>
        </p:spPr>
        <p:txBody>
          <a:bodyPr/>
          <a:lstStyle/>
          <a:p>
            <a:r>
              <a:rPr lang="tr-TR" b="1" dirty="0" smtClean="0">
                <a:solidFill>
                  <a:srgbClr val="0070C0"/>
                </a:solidFill>
                <a:latin typeface="+mn-lt"/>
              </a:rPr>
              <a:t>TOLL-LIKE RECEPTOR PATHWAYS</a:t>
            </a:r>
            <a:endParaRPr lang="tr-TR" b="1" dirty="0">
              <a:solidFill>
                <a:srgbClr val="0070C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90501" y="1407618"/>
            <a:ext cx="5638800" cy="5361482"/>
          </a:xfrm>
          <a:prstGeom prst="rect">
            <a:avLst/>
          </a:prstGeom>
          <a:noFill/>
          <a:ln w="9525">
            <a:noFill/>
            <a:miter lim="800000"/>
            <a:headEnd/>
            <a:tailEnd/>
          </a:ln>
        </p:spPr>
      </p:pic>
      <p:sp>
        <p:nvSpPr>
          <p:cNvPr id="5" name="4 Metin kutusu"/>
          <p:cNvSpPr txBox="1"/>
          <p:nvPr/>
        </p:nvSpPr>
        <p:spPr>
          <a:xfrm>
            <a:off x="5816600" y="3289300"/>
            <a:ext cx="3444982" cy="1015663"/>
          </a:xfrm>
          <a:prstGeom prst="rect">
            <a:avLst/>
          </a:prstGeom>
          <a:noFill/>
        </p:spPr>
        <p:txBody>
          <a:bodyPr wrap="none" rtlCol="0">
            <a:spAutoFit/>
          </a:bodyPr>
          <a:lstStyle/>
          <a:p>
            <a:r>
              <a:rPr lang="tr-TR" sz="2000" b="1" dirty="0" smtClean="0">
                <a:solidFill>
                  <a:srgbClr val="0070C0"/>
                </a:solidFill>
              </a:rPr>
              <a:t>TLR4 </a:t>
            </a:r>
            <a:r>
              <a:rPr lang="tr-TR" sz="2000" b="1" dirty="0" err="1" smtClean="0">
                <a:solidFill>
                  <a:srgbClr val="0070C0"/>
                </a:solidFill>
              </a:rPr>
              <a:t>mutant</a:t>
            </a:r>
            <a:r>
              <a:rPr lang="tr-TR" sz="2000" b="1" dirty="0" smtClean="0">
                <a:solidFill>
                  <a:srgbClr val="0070C0"/>
                </a:solidFill>
              </a:rPr>
              <a:t> veya eksik fareler</a:t>
            </a:r>
          </a:p>
          <a:p>
            <a:r>
              <a:rPr lang="tr-TR" sz="2000" b="1" dirty="0" smtClean="0">
                <a:solidFill>
                  <a:srgbClr val="0070C0"/>
                </a:solidFill>
              </a:rPr>
              <a:t>Th2 </a:t>
            </a:r>
            <a:r>
              <a:rPr lang="tr-TR" sz="2000" b="1" dirty="0" err="1" smtClean="0">
                <a:solidFill>
                  <a:srgbClr val="0070C0"/>
                </a:solidFill>
              </a:rPr>
              <a:t>sitokinler</a:t>
            </a:r>
            <a:r>
              <a:rPr lang="tr-TR" sz="2000" b="1" dirty="0" smtClean="0">
                <a:solidFill>
                  <a:srgbClr val="0070C0"/>
                </a:solidFill>
              </a:rPr>
              <a:t> yüksek</a:t>
            </a:r>
          </a:p>
          <a:p>
            <a:r>
              <a:rPr lang="tr-TR" sz="2000" b="1" dirty="0" smtClean="0">
                <a:solidFill>
                  <a:srgbClr val="0070C0"/>
                </a:solidFill>
              </a:rPr>
              <a:t>Th1 </a:t>
            </a:r>
            <a:r>
              <a:rPr lang="tr-TR" sz="2000" b="1" dirty="0" err="1" smtClean="0">
                <a:solidFill>
                  <a:srgbClr val="0070C0"/>
                </a:solidFill>
              </a:rPr>
              <a:t>sitokinler</a:t>
            </a:r>
            <a:r>
              <a:rPr lang="tr-TR" sz="2000" b="1" dirty="0" smtClean="0">
                <a:solidFill>
                  <a:srgbClr val="0070C0"/>
                </a:solidFill>
              </a:rPr>
              <a:t> düşük</a:t>
            </a:r>
            <a:endParaRPr lang="tr-TR" sz="2000" b="1" dirty="0">
              <a:solidFill>
                <a:srgbClr val="0070C0"/>
              </a:solidFill>
            </a:endParaRPr>
          </a:p>
        </p:txBody>
      </p:sp>
      <p:pic>
        <p:nvPicPr>
          <p:cNvPr id="83971" name="Picture 3"/>
          <p:cNvPicPr>
            <a:picLocks noChangeAspect="1" noChangeArrowheads="1"/>
          </p:cNvPicPr>
          <p:nvPr/>
        </p:nvPicPr>
        <p:blipFill>
          <a:blip r:embed="rId3" cstate="print"/>
          <a:srcRect/>
          <a:stretch>
            <a:fillRect/>
          </a:stretch>
        </p:blipFill>
        <p:spPr bwMode="auto">
          <a:xfrm>
            <a:off x="153988" y="15875"/>
            <a:ext cx="881062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739507" y="679449"/>
            <a:ext cx="6956693" cy="3053633"/>
          </a:xfrm>
          <a:prstGeom prst="rect">
            <a:avLst/>
          </a:prstGeom>
          <a:noFill/>
          <a:ln w="9525">
            <a:noFill/>
            <a:miter lim="800000"/>
            <a:headEnd/>
            <a:tailEnd/>
          </a:ln>
        </p:spPr>
      </p:pic>
      <p:pic>
        <p:nvPicPr>
          <p:cNvPr id="84995" name="Picture 3"/>
          <p:cNvPicPr>
            <a:picLocks noChangeAspect="1" noChangeArrowheads="1"/>
          </p:cNvPicPr>
          <p:nvPr/>
        </p:nvPicPr>
        <p:blipFill>
          <a:blip r:embed="rId3" cstate="print"/>
          <a:srcRect/>
          <a:stretch>
            <a:fillRect/>
          </a:stretch>
        </p:blipFill>
        <p:spPr bwMode="auto">
          <a:xfrm>
            <a:off x="1059114" y="4025900"/>
            <a:ext cx="6527549"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mn-lt"/>
              </a:rPr>
              <a:t>ÖZET:</a:t>
            </a:r>
            <a:endParaRPr lang="tr-TR" b="1" dirty="0">
              <a:solidFill>
                <a:srgbClr val="0070C0"/>
              </a:solidFill>
              <a:latin typeface="+mn-lt"/>
            </a:endParaRPr>
          </a:p>
        </p:txBody>
      </p:sp>
      <p:sp>
        <p:nvSpPr>
          <p:cNvPr id="3" name="2 İçerik Yer Tutucusu"/>
          <p:cNvSpPr>
            <a:spLocks noGrp="1"/>
          </p:cNvSpPr>
          <p:nvPr>
            <p:ph idx="1"/>
          </p:nvPr>
        </p:nvSpPr>
        <p:spPr>
          <a:xfrm>
            <a:off x="628650" y="1724025"/>
            <a:ext cx="7886700" cy="4351338"/>
          </a:xfrm>
        </p:spPr>
        <p:txBody>
          <a:bodyPr>
            <a:normAutofit lnSpcReduction="10000"/>
          </a:bodyPr>
          <a:lstStyle/>
          <a:p>
            <a:r>
              <a:rPr lang="tr-TR" sz="2400" b="1" dirty="0" smtClean="0"/>
              <a:t>Henüz </a:t>
            </a:r>
            <a:r>
              <a:rPr lang="tr-TR" sz="2400" b="1" dirty="0" err="1" smtClean="0"/>
              <a:t>intestinal</a:t>
            </a:r>
            <a:r>
              <a:rPr lang="tr-TR" sz="2400" b="1" dirty="0" smtClean="0"/>
              <a:t> </a:t>
            </a:r>
            <a:r>
              <a:rPr lang="tr-TR" sz="2400" b="1" dirty="0" err="1" smtClean="0"/>
              <a:t>permeabilite</a:t>
            </a:r>
            <a:r>
              <a:rPr lang="tr-TR" sz="2400" b="1" dirty="0" smtClean="0"/>
              <a:t> artışının tam olarak neden mi sonuç mu olduğu tartışmalı</a:t>
            </a:r>
          </a:p>
          <a:p>
            <a:endParaRPr lang="tr-TR" sz="2400" b="1" dirty="0" smtClean="0"/>
          </a:p>
          <a:p>
            <a:r>
              <a:rPr lang="tr-TR" sz="2400" b="1" dirty="0" smtClean="0"/>
              <a:t>Çevresel faktörlerin </a:t>
            </a:r>
            <a:r>
              <a:rPr lang="tr-TR" sz="2400" b="1" dirty="0" err="1" smtClean="0"/>
              <a:t>epitel</a:t>
            </a:r>
            <a:r>
              <a:rPr lang="tr-TR" sz="2400" b="1" dirty="0" smtClean="0"/>
              <a:t> bariyer </a:t>
            </a:r>
            <a:r>
              <a:rPr lang="tr-TR" sz="2400" b="1" dirty="0" err="1" smtClean="0"/>
              <a:t>disfonksiyonundaki</a:t>
            </a:r>
            <a:r>
              <a:rPr lang="tr-TR" sz="2400" b="1" dirty="0" smtClean="0"/>
              <a:t> rolü daha önemli görünüyor. </a:t>
            </a:r>
          </a:p>
          <a:p>
            <a:endParaRPr lang="tr-TR" sz="2400" b="1" dirty="0" smtClean="0"/>
          </a:p>
          <a:p>
            <a:r>
              <a:rPr lang="tr-TR" sz="2400" b="1" dirty="0" smtClean="0"/>
              <a:t>Diyet ve </a:t>
            </a:r>
            <a:r>
              <a:rPr lang="tr-TR" sz="2400" b="1" dirty="0" err="1" smtClean="0"/>
              <a:t>mikrobiata</a:t>
            </a:r>
            <a:r>
              <a:rPr lang="tr-TR" sz="2400" b="1" dirty="0" smtClean="0"/>
              <a:t> </a:t>
            </a:r>
            <a:r>
              <a:rPr lang="tr-TR" sz="2400" b="1" dirty="0" err="1" smtClean="0"/>
              <a:t>mukozal</a:t>
            </a:r>
            <a:r>
              <a:rPr lang="tr-TR" sz="2400" b="1" dirty="0" smtClean="0"/>
              <a:t> </a:t>
            </a:r>
            <a:r>
              <a:rPr lang="tr-TR" sz="2400" b="1" dirty="0" err="1" smtClean="0"/>
              <a:t>immün</a:t>
            </a:r>
            <a:r>
              <a:rPr lang="tr-TR" sz="2400" b="1" dirty="0" smtClean="0"/>
              <a:t> çevre için önemli </a:t>
            </a:r>
            <a:r>
              <a:rPr lang="tr-TR" sz="2400" b="1" dirty="0" err="1" smtClean="0"/>
              <a:t>modifiye</a:t>
            </a:r>
            <a:r>
              <a:rPr lang="tr-TR" sz="2400" b="1" dirty="0" smtClean="0"/>
              <a:t> edici </a:t>
            </a:r>
            <a:r>
              <a:rPr lang="tr-TR" sz="2400" b="1" dirty="0" smtClean="0"/>
              <a:t>etkenlerdir. </a:t>
            </a:r>
            <a:endParaRPr lang="tr-TR" sz="2400" b="1" dirty="0" smtClean="0"/>
          </a:p>
          <a:p>
            <a:endParaRPr lang="tr-TR" sz="2400" b="1" dirty="0" smtClean="0"/>
          </a:p>
          <a:p>
            <a:r>
              <a:rPr lang="tr-TR" sz="2400" b="1" dirty="0" err="1" smtClean="0"/>
              <a:t>Modifiye</a:t>
            </a:r>
            <a:r>
              <a:rPr lang="tr-TR" sz="2400" b="1" dirty="0" smtClean="0"/>
              <a:t> edilebilir risk faktörlerinin tanımlanması besin </a:t>
            </a:r>
            <a:r>
              <a:rPr lang="tr-TR" sz="2400" b="1" dirty="0" err="1" smtClean="0"/>
              <a:t>allerjisi</a:t>
            </a:r>
            <a:r>
              <a:rPr lang="tr-TR" sz="2400" b="1" dirty="0" smtClean="0"/>
              <a:t> tedavisinde belirgin fayda sağlayabilir. </a:t>
            </a:r>
            <a:endParaRPr lang="tr-TR"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263526"/>
            <a:ext cx="7886700" cy="1325563"/>
          </a:xfrm>
        </p:spPr>
        <p:txBody>
          <a:bodyPr/>
          <a:lstStyle/>
          <a:p>
            <a:pPr algn="ctr"/>
            <a:r>
              <a:rPr lang="tr-TR" b="1" dirty="0" err="1" smtClean="0">
                <a:solidFill>
                  <a:srgbClr val="0070C0"/>
                </a:solidFill>
                <a:latin typeface="+mn-lt"/>
              </a:rPr>
              <a:t>Epitel</a:t>
            </a:r>
            <a:r>
              <a:rPr lang="tr-TR" b="1" dirty="0" smtClean="0">
                <a:solidFill>
                  <a:srgbClr val="0070C0"/>
                </a:solidFill>
                <a:latin typeface="+mn-lt"/>
              </a:rPr>
              <a:t> bariyerinde transport mekanizmaları:</a:t>
            </a:r>
            <a:endParaRPr lang="tr-TR" b="1" dirty="0">
              <a:solidFill>
                <a:schemeClr val="accent1">
                  <a:lumMod val="75000"/>
                </a:schemeClr>
              </a:solidFill>
              <a:latin typeface="+mn-lt"/>
            </a:endParaRPr>
          </a:p>
        </p:txBody>
      </p:sp>
      <p:sp>
        <p:nvSpPr>
          <p:cNvPr id="3" name="İçerik Yer Tutucusu 2"/>
          <p:cNvSpPr>
            <a:spLocks noGrp="1"/>
          </p:cNvSpPr>
          <p:nvPr>
            <p:ph idx="1"/>
          </p:nvPr>
        </p:nvSpPr>
        <p:spPr>
          <a:xfrm>
            <a:off x="276948" y="1535342"/>
            <a:ext cx="8599423" cy="4185233"/>
          </a:xfrm>
        </p:spPr>
        <p:txBody>
          <a:bodyPr>
            <a:normAutofit/>
          </a:bodyPr>
          <a:lstStyle/>
          <a:p>
            <a:pPr>
              <a:buNone/>
            </a:pPr>
            <a:r>
              <a:rPr lang="tr-TR" b="1" dirty="0" smtClean="0">
                <a:solidFill>
                  <a:srgbClr val="FF0000"/>
                </a:solidFill>
              </a:rPr>
              <a:t>M hücresi aracılığı ile transport:</a:t>
            </a:r>
          </a:p>
          <a:p>
            <a:endParaRPr lang="tr-TR" sz="2400" b="1" dirty="0" smtClean="0"/>
          </a:p>
          <a:p>
            <a:endParaRPr lang="tr-TR" sz="2400" b="1" dirty="0" smtClean="0"/>
          </a:p>
          <a:p>
            <a:endParaRPr lang="tr-TR" sz="2400" b="1" dirty="0" smtClean="0">
              <a:solidFill>
                <a:srgbClr val="0070C0"/>
              </a:solidFill>
            </a:endParaRPr>
          </a:p>
          <a:p>
            <a:endParaRPr lang="tr-TR" dirty="0"/>
          </a:p>
        </p:txBody>
      </p:sp>
      <p:sp>
        <p:nvSpPr>
          <p:cNvPr id="7" name="Text Box 4"/>
          <p:cNvSpPr txBox="1">
            <a:spLocks noChangeArrowheads="1"/>
          </p:cNvSpPr>
          <p:nvPr/>
        </p:nvSpPr>
        <p:spPr bwMode="auto">
          <a:xfrm>
            <a:off x="6019800" y="6203342"/>
            <a:ext cx="3124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altLang="tr-TR" b="1" i="1" dirty="0" err="1" smtClean="0"/>
              <a:t>Clin</a:t>
            </a:r>
            <a:r>
              <a:rPr lang="tr-TR" altLang="tr-TR" b="1" i="1" dirty="0" smtClean="0"/>
              <a:t> </a:t>
            </a:r>
            <a:r>
              <a:rPr lang="tr-TR" altLang="tr-TR" b="1" i="1" dirty="0" err="1" smtClean="0"/>
              <a:t>Exp</a:t>
            </a:r>
            <a:r>
              <a:rPr lang="tr-TR" altLang="tr-TR" b="1" i="1" dirty="0" smtClean="0"/>
              <a:t> </a:t>
            </a:r>
            <a:r>
              <a:rPr lang="tr-TR" altLang="tr-TR" b="1" i="1" dirty="0" err="1" smtClean="0"/>
              <a:t>All</a:t>
            </a:r>
            <a:r>
              <a:rPr lang="tr-TR" altLang="tr-TR" b="1" i="1" dirty="0" smtClean="0"/>
              <a:t> 2010; 41: 20-28</a:t>
            </a:r>
          </a:p>
          <a:p>
            <a:r>
              <a:rPr lang="tr-TR" altLang="tr-TR" b="1" i="1" dirty="0" err="1" smtClean="0"/>
              <a:t>Asia</a:t>
            </a:r>
            <a:r>
              <a:rPr lang="tr-TR" altLang="tr-TR" b="1" i="1" dirty="0" smtClean="0"/>
              <a:t> </a:t>
            </a:r>
            <a:r>
              <a:rPr lang="tr-TR" altLang="tr-TR" b="1" i="1" dirty="0" err="1" smtClean="0"/>
              <a:t>Pac</a:t>
            </a:r>
            <a:r>
              <a:rPr lang="tr-TR" altLang="tr-TR" b="1" i="1" dirty="0" smtClean="0"/>
              <a:t> </a:t>
            </a:r>
            <a:r>
              <a:rPr lang="tr-TR" altLang="tr-TR" b="1" i="1" dirty="0" err="1" smtClean="0"/>
              <a:t>Allergy</a:t>
            </a:r>
            <a:r>
              <a:rPr lang="tr-TR" altLang="tr-TR" b="1" i="1" dirty="0" smtClean="0"/>
              <a:t> 2013; 3: 57-65</a:t>
            </a:r>
            <a:endParaRPr lang="tr-TR" altLang="tr-TR" b="1" i="1" dirty="0"/>
          </a:p>
        </p:txBody>
      </p:sp>
      <p:pic>
        <p:nvPicPr>
          <p:cNvPr id="31745" name="Picture 1"/>
          <p:cNvPicPr>
            <a:picLocks noChangeAspect="1" noChangeArrowheads="1"/>
          </p:cNvPicPr>
          <p:nvPr/>
        </p:nvPicPr>
        <p:blipFill>
          <a:blip r:embed="rId2" cstate="print"/>
          <a:srcRect/>
          <a:stretch>
            <a:fillRect/>
          </a:stretch>
        </p:blipFill>
        <p:spPr bwMode="auto">
          <a:xfrm>
            <a:off x="1240837" y="1941512"/>
            <a:ext cx="4715463" cy="4916488"/>
          </a:xfrm>
          <a:prstGeom prst="rect">
            <a:avLst/>
          </a:prstGeom>
          <a:noFill/>
          <a:ln w="9525">
            <a:noFill/>
            <a:miter lim="800000"/>
            <a:headEnd/>
            <a:tailEnd/>
          </a:ln>
        </p:spPr>
      </p:pic>
      <p:sp>
        <p:nvSpPr>
          <p:cNvPr id="10" name="9 Metin kutusu"/>
          <p:cNvSpPr txBox="1"/>
          <p:nvPr/>
        </p:nvSpPr>
        <p:spPr>
          <a:xfrm>
            <a:off x="6263178" y="3200400"/>
            <a:ext cx="2866747" cy="1631216"/>
          </a:xfrm>
          <a:prstGeom prst="rect">
            <a:avLst/>
          </a:prstGeom>
          <a:noFill/>
        </p:spPr>
        <p:txBody>
          <a:bodyPr wrap="none" rtlCol="0">
            <a:spAutoFit/>
          </a:bodyPr>
          <a:lstStyle/>
          <a:p>
            <a:r>
              <a:rPr lang="tr-TR" sz="2000" b="1" dirty="0" smtClean="0">
                <a:solidFill>
                  <a:srgbClr val="0070C0"/>
                </a:solidFill>
              </a:rPr>
              <a:t>Partiküllü antijenler </a:t>
            </a:r>
          </a:p>
          <a:p>
            <a:r>
              <a:rPr lang="tr-TR" sz="2000" b="1" dirty="0" err="1" smtClean="0">
                <a:solidFill>
                  <a:srgbClr val="0070C0"/>
                </a:solidFill>
              </a:rPr>
              <a:t>Aggregated</a:t>
            </a:r>
            <a:r>
              <a:rPr lang="tr-TR" sz="2000" b="1" dirty="0" smtClean="0">
                <a:solidFill>
                  <a:srgbClr val="0070C0"/>
                </a:solidFill>
              </a:rPr>
              <a:t> proteinler</a:t>
            </a:r>
          </a:p>
          <a:p>
            <a:r>
              <a:rPr lang="tr-TR" sz="2000" b="1" dirty="0" err="1" smtClean="0">
                <a:solidFill>
                  <a:srgbClr val="0070C0"/>
                </a:solidFill>
              </a:rPr>
              <a:t>sIgA</a:t>
            </a:r>
            <a:r>
              <a:rPr lang="tr-TR" sz="2000" b="1" dirty="0" smtClean="0">
                <a:solidFill>
                  <a:srgbClr val="0070C0"/>
                </a:solidFill>
              </a:rPr>
              <a:t> </a:t>
            </a:r>
            <a:r>
              <a:rPr lang="tr-TR" sz="2000" b="1" dirty="0" err="1" smtClean="0">
                <a:solidFill>
                  <a:srgbClr val="0070C0"/>
                </a:solidFill>
              </a:rPr>
              <a:t>immün</a:t>
            </a:r>
            <a:r>
              <a:rPr lang="tr-TR" sz="2000" b="1" dirty="0" smtClean="0">
                <a:solidFill>
                  <a:srgbClr val="0070C0"/>
                </a:solidFill>
              </a:rPr>
              <a:t> kompleksleri</a:t>
            </a:r>
          </a:p>
          <a:p>
            <a:r>
              <a:rPr lang="tr-TR" sz="2000" b="1" dirty="0" smtClean="0">
                <a:solidFill>
                  <a:srgbClr val="0070C0"/>
                </a:solidFill>
              </a:rPr>
              <a:t>TGF-</a:t>
            </a:r>
            <a:r>
              <a:rPr lang="el-GR" sz="2000" b="1" dirty="0" smtClean="0">
                <a:solidFill>
                  <a:srgbClr val="0070C0"/>
                </a:solidFill>
              </a:rPr>
              <a:t>β</a:t>
            </a:r>
            <a:endParaRPr lang="tr-TR" sz="2000" b="1" dirty="0" smtClean="0">
              <a:solidFill>
                <a:srgbClr val="0070C0"/>
              </a:solidFill>
            </a:endParaRPr>
          </a:p>
          <a:p>
            <a:r>
              <a:rPr lang="tr-TR" sz="2000" b="1" dirty="0" smtClean="0">
                <a:solidFill>
                  <a:srgbClr val="0070C0"/>
                </a:solidFill>
              </a:rPr>
              <a:t>IL-10</a:t>
            </a:r>
            <a:endParaRPr lang="tr-TR" sz="2000" b="1" dirty="0">
              <a:solidFill>
                <a:srgbClr val="0070C0"/>
              </a:solidFill>
            </a:endParaRPr>
          </a:p>
        </p:txBody>
      </p:sp>
    </p:spTree>
    <p:extLst>
      <p:ext uri="{BB962C8B-B14F-4D97-AF65-F5344CB8AC3E}">
        <p14:creationId xmlns:p14="http://schemas.microsoft.com/office/powerpoint/2010/main" xmlns="" val="3613147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3848100"/>
            <a:ext cx="7886700" cy="1668462"/>
          </a:xfrm>
        </p:spPr>
        <p:txBody>
          <a:bodyPr>
            <a:normAutofit/>
          </a:bodyPr>
          <a:lstStyle/>
          <a:p>
            <a:pPr marL="0" indent="0" algn="ctr">
              <a:buNone/>
            </a:pPr>
            <a:r>
              <a:rPr lang="tr-TR" sz="6600" b="1" dirty="0" smtClean="0">
                <a:solidFill>
                  <a:srgbClr val="C00000"/>
                </a:solidFill>
              </a:rPr>
              <a:t>“</a:t>
            </a:r>
            <a:r>
              <a:rPr lang="tr-TR" sz="6600" b="1" dirty="0" err="1" smtClean="0">
                <a:solidFill>
                  <a:srgbClr val="C00000"/>
                </a:solidFill>
              </a:rPr>
              <a:t>Primum</a:t>
            </a:r>
            <a:r>
              <a:rPr lang="tr-TR" sz="6600" b="1" dirty="0" smtClean="0">
                <a:solidFill>
                  <a:srgbClr val="C00000"/>
                </a:solidFill>
              </a:rPr>
              <a:t> </a:t>
            </a:r>
            <a:r>
              <a:rPr lang="tr-TR" sz="6600" b="1" dirty="0" err="1" smtClean="0">
                <a:solidFill>
                  <a:srgbClr val="C00000"/>
                </a:solidFill>
              </a:rPr>
              <a:t>non</a:t>
            </a:r>
            <a:r>
              <a:rPr lang="tr-TR" sz="6600" b="1" dirty="0" smtClean="0">
                <a:solidFill>
                  <a:srgbClr val="C00000"/>
                </a:solidFill>
              </a:rPr>
              <a:t> </a:t>
            </a:r>
            <a:r>
              <a:rPr lang="tr-TR" sz="6600" b="1" dirty="0" err="1" smtClean="0">
                <a:solidFill>
                  <a:srgbClr val="C00000"/>
                </a:solidFill>
              </a:rPr>
              <a:t>nocere</a:t>
            </a:r>
            <a:r>
              <a:rPr lang="tr-TR" sz="6600" b="1" dirty="0" smtClean="0">
                <a:solidFill>
                  <a:srgbClr val="C00000"/>
                </a:solidFill>
              </a:rPr>
              <a:t>”</a:t>
            </a:r>
            <a:endParaRPr lang="tr-TR" sz="6600" b="1" dirty="0">
              <a:solidFill>
                <a:srgbClr val="C00000"/>
              </a:solidFill>
              <a:latin typeface="Algerian" panose="04020705040A02060702" pitchFamily="82" charset="0"/>
            </a:endParaRPr>
          </a:p>
        </p:txBody>
      </p:sp>
      <p:pic>
        <p:nvPicPr>
          <p:cNvPr id="46082" name="Picture 2" descr="https://ahupakdemirli.files.wordpress.com/2012/07/20120708-091606.jpg"/>
          <p:cNvPicPr>
            <a:picLocks noChangeAspect="1" noChangeArrowheads="1"/>
          </p:cNvPicPr>
          <p:nvPr/>
        </p:nvPicPr>
        <p:blipFill>
          <a:blip r:embed="rId2" cstate="print"/>
          <a:srcRect/>
          <a:stretch>
            <a:fillRect/>
          </a:stretch>
        </p:blipFill>
        <p:spPr bwMode="auto">
          <a:xfrm>
            <a:off x="2857500" y="3175"/>
            <a:ext cx="2667000" cy="3840480"/>
          </a:xfrm>
          <a:prstGeom prst="rect">
            <a:avLst/>
          </a:prstGeom>
          <a:noFill/>
        </p:spPr>
      </p:pic>
      <p:pic>
        <p:nvPicPr>
          <p:cNvPr id="46084" name="Picture 4" descr="https://ahupakdemirli.files.wordpress.com/2012/07/20120708-091612.jpg"/>
          <p:cNvPicPr>
            <a:picLocks noChangeAspect="1" noChangeArrowheads="1"/>
          </p:cNvPicPr>
          <p:nvPr/>
        </p:nvPicPr>
        <p:blipFill>
          <a:blip r:embed="rId3" cstate="print"/>
          <a:srcRect/>
          <a:stretch>
            <a:fillRect/>
          </a:stretch>
        </p:blipFill>
        <p:spPr bwMode="auto">
          <a:xfrm>
            <a:off x="3683000" y="4778375"/>
            <a:ext cx="1428750" cy="1905000"/>
          </a:xfrm>
          <a:prstGeom prst="rect">
            <a:avLst/>
          </a:prstGeom>
          <a:noFill/>
        </p:spPr>
      </p:pic>
    </p:spTree>
    <p:extLst>
      <p:ext uri="{BB962C8B-B14F-4D97-AF65-F5344CB8AC3E}">
        <p14:creationId xmlns:p14="http://schemas.microsoft.com/office/powerpoint/2010/main" xmlns="" val="2178386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İçerik Yer Tutucusu"/>
          <p:cNvSpPr txBox="1">
            <a:spLocks/>
          </p:cNvSpPr>
          <p:nvPr/>
        </p:nvSpPr>
        <p:spPr>
          <a:xfrm>
            <a:off x="487363" y="1374775"/>
            <a:ext cx="4214812" cy="4397375"/>
          </a:xfrm>
          <a:prstGeom prst="rect">
            <a:avLst/>
          </a:prstGeom>
        </p:spPr>
        <p:txBody>
          <a:bodyPr/>
          <a:lstStyle/>
          <a:p>
            <a:pPr marL="228600" lvl="0" indent="-228600">
              <a:lnSpc>
                <a:spcPct val="90000"/>
              </a:lnSpc>
              <a:spcBef>
                <a:spcPts val="1000"/>
              </a:spcBef>
              <a:defRPr/>
            </a:pPr>
            <a:r>
              <a:rPr lang="tr-TR" sz="2800" b="1" dirty="0" err="1" smtClean="0">
                <a:solidFill>
                  <a:srgbClr val="FF0000"/>
                </a:solidFill>
              </a:rPr>
              <a:t>Transselüler</a:t>
            </a:r>
            <a:r>
              <a:rPr lang="tr-TR" sz="2800" b="1" dirty="0" smtClean="0">
                <a:solidFill>
                  <a:srgbClr val="FF0000"/>
                </a:solidFill>
              </a:rPr>
              <a:t> transport:</a:t>
            </a:r>
            <a:r>
              <a:rPr kumimoji="0" lang="tr-TR" sz="2400" b="0" i="0" u="none" strike="noStrike" kern="1200" cap="none" spc="0" normalizeH="0" baseline="0" noProof="0" dirty="0" smtClean="0">
                <a:ln>
                  <a:noFill/>
                </a:ln>
                <a:effectLst/>
                <a:uLnTx/>
                <a:uFillTx/>
                <a:ea typeface="+mn-ea"/>
                <a:cs typeface="+mn-cs"/>
              </a:rPr>
              <a:t>                </a:t>
            </a:r>
          </a:p>
        </p:txBody>
      </p:sp>
      <p:sp>
        <p:nvSpPr>
          <p:cNvPr id="10" name="Unvan 1"/>
          <p:cNvSpPr txBox="1">
            <a:spLocks/>
          </p:cNvSpPr>
          <p:nvPr/>
        </p:nvSpPr>
        <p:spPr>
          <a:xfrm>
            <a:off x="628650" y="263526"/>
            <a:ext cx="78867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err="1" smtClean="0">
                <a:ln>
                  <a:noFill/>
                </a:ln>
                <a:solidFill>
                  <a:srgbClr val="0070C0"/>
                </a:solidFill>
                <a:effectLst/>
                <a:uLnTx/>
                <a:uFillTx/>
                <a:latin typeface="+mn-lt"/>
                <a:ea typeface="+mj-ea"/>
                <a:cs typeface="+mj-cs"/>
              </a:rPr>
              <a:t>Epitel</a:t>
            </a:r>
            <a:r>
              <a:rPr kumimoji="0" lang="tr-TR" sz="4400" b="1" i="0" u="none" strike="noStrike" kern="1200" cap="none" spc="0" normalizeH="0" baseline="0" noProof="0" dirty="0" smtClean="0">
                <a:ln>
                  <a:noFill/>
                </a:ln>
                <a:solidFill>
                  <a:srgbClr val="0070C0"/>
                </a:solidFill>
                <a:effectLst/>
                <a:uLnTx/>
                <a:uFillTx/>
                <a:latin typeface="+mn-lt"/>
                <a:ea typeface="+mj-ea"/>
                <a:cs typeface="+mj-cs"/>
              </a:rPr>
              <a:t> bariyerinde transport mekanizmaları:</a:t>
            </a:r>
            <a:endParaRPr kumimoji="0" lang="tr-TR" sz="4400" b="1" i="0" u="none" strike="noStrike" kern="1200" cap="none" spc="0" normalizeH="0" baseline="0" noProof="0" dirty="0">
              <a:ln>
                <a:noFill/>
              </a:ln>
              <a:solidFill>
                <a:schemeClr val="accent1">
                  <a:lumMod val="75000"/>
                </a:schemeClr>
              </a:solidFill>
              <a:effectLst/>
              <a:uLnTx/>
              <a:uFillTx/>
              <a:latin typeface="+mn-lt"/>
              <a:ea typeface="+mj-ea"/>
              <a:cs typeface="+mj-cs"/>
            </a:endParaRPr>
          </a:p>
        </p:txBody>
      </p:sp>
      <p:sp>
        <p:nvSpPr>
          <p:cNvPr id="11" name="10 Metin kutusu"/>
          <p:cNvSpPr txBox="1"/>
          <p:nvPr/>
        </p:nvSpPr>
        <p:spPr>
          <a:xfrm>
            <a:off x="6375400" y="3213100"/>
            <a:ext cx="2704523" cy="1323439"/>
          </a:xfrm>
          <a:prstGeom prst="rect">
            <a:avLst/>
          </a:prstGeom>
          <a:noFill/>
        </p:spPr>
        <p:txBody>
          <a:bodyPr wrap="none" rtlCol="0">
            <a:spAutoFit/>
          </a:bodyPr>
          <a:lstStyle/>
          <a:p>
            <a:r>
              <a:rPr lang="tr-TR" sz="2000" b="1" dirty="0" err="1" smtClean="0">
                <a:solidFill>
                  <a:srgbClr val="0070C0"/>
                </a:solidFill>
              </a:rPr>
              <a:t>Endositoz</a:t>
            </a:r>
            <a:endParaRPr lang="tr-TR" sz="2000" b="1" dirty="0" smtClean="0">
              <a:solidFill>
                <a:srgbClr val="0070C0"/>
              </a:solidFill>
            </a:endParaRPr>
          </a:p>
          <a:p>
            <a:r>
              <a:rPr lang="tr-TR" sz="2000" b="1" dirty="0" err="1" smtClean="0">
                <a:solidFill>
                  <a:srgbClr val="0070C0"/>
                </a:solidFill>
              </a:rPr>
              <a:t>Makromoleküller</a:t>
            </a:r>
            <a:endParaRPr lang="tr-TR" sz="2000" b="1" dirty="0" smtClean="0">
              <a:solidFill>
                <a:srgbClr val="0070C0"/>
              </a:solidFill>
            </a:endParaRPr>
          </a:p>
          <a:p>
            <a:r>
              <a:rPr lang="tr-TR" sz="2000" b="1" dirty="0" err="1" smtClean="0">
                <a:solidFill>
                  <a:srgbClr val="0070C0"/>
                </a:solidFill>
              </a:rPr>
              <a:t>Lizozomal</a:t>
            </a:r>
            <a:r>
              <a:rPr lang="tr-TR" sz="2000" b="1" dirty="0" smtClean="0">
                <a:solidFill>
                  <a:srgbClr val="0070C0"/>
                </a:solidFill>
              </a:rPr>
              <a:t> </a:t>
            </a:r>
            <a:r>
              <a:rPr lang="tr-TR" sz="2000" b="1" dirty="0" err="1" smtClean="0">
                <a:solidFill>
                  <a:srgbClr val="0070C0"/>
                </a:solidFill>
              </a:rPr>
              <a:t>degredasyon</a:t>
            </a:r>
            <a:r>
              <a:rPr lang="tr-TR" sz="2000" b="1" dirty="0" smtClean="0">
                <a:solidFill>
                  <a:srgbClr val="0070C0"/>
                </a:solidFill>
              </a:rPr>
              <a:t> </a:t>
            </a:r>
          </a:p>
          <a:p>
            <a:endParaRPr lang="tr-TR" sz="2000" b="1" dirty="0">
              <a:solidFill>
                <a:srgbClr val="0070C0"/>
              </a:solidFill>
            </a:endParaRPr>
          </a:p>
        </p:txBody>
      </p:sp>
      <p:sp>
        <p:nvSpPr>
          <p:cNvPr id="12" name="Text Box 4"/>
          <p:cNvSpPr txBox="1">
            <a:spLocks noChangeArrowheads="1"/>
          </p:cNvSpPr>
          <p:nvPr/>
        </p:nvSpPr>
        <p:spPr bwMode="auto">
          <a:xfrm>
            <a:off x="6019800" y="6203342"/>
            <a:ext cx="3124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altLang="tr-TR" b="1" i="1" dirty="0" err="1" smtClean="0"/>
              <a:t>Clin</a:t>
            </a:r>
            <a:r>
              <a:rPr lang="tr-TR" altLang="tr-TR" b="1" i="1" dirty="0" smtClean="0"/>
              <a:t> </a:t>
            </a:r>
            <a:r>
              <a:rPr lang="tr-TR" altLang="tr-TR" b="1" i="1" dirty="0" err="1" smtClean="0"/>
              <a:t>Exp</a:t>
            </a:r>
            <a:r>
              <a:rPr lang="tr-TR" altLang="tr-TR" b="1" i="1" dirty="0" smtClean="0"/>
              <a:t> </a:t>
            </a:r>
            <a:r>
              <a:rPr lang="tr-TR" altLang="tr-TR" b="1" i="1" dirty="0" err="1" smtClean="0"/>
              <a:t>All</a:t>
            </a:r>
            <a:r>
              <a:rPr lang="tr-TR" altLang="tr-TR" b="1" i="1" dirty="0" smtClean="0"/>
              <a:t> 2010; 41: 20-28</a:t>
            </a:r>
          </a:p>
          <a:p>
            <a:r>
              <a:rPr lang="tr-TR" altLang="tr-TR" b="1" i="1" dirty="0" err="1" smtClean="0"/>
              <a:t>Asia</a:t>
            </a:r>
            <a:r>
              <a:rPr lang="tr-TR" altLang="tr-TR" b="1" i="1" dirty="0" smtClean="0"/>
              <a:t> </a:t>
            </a:r>
            <a:r>
              <a:rPr lang="tr-TR" altLang="tr-TR" b="1" i="1" dirty="0" err="1" smtClean="0"/>
              <a:t>Pac</a:t>
            </a:r>
            <a:r>
              <a:rPr lang="tr-TR" altLang="tr-TR" b="1" i="1" dirty="0" smtClean="0"/>
              <a:t> </a:t>
            </a:r>
            <a:r>
              <a:rPr lang="tr-TR" altLang="tr-TR" b="1" i="1" dirty="0" err="1" smtClean="0"/>
              <a:t>Allergy</a:t>
            </a:r>
            <a:r>
              <a:rPr lang="tr-TR" altLang="tr-TR" b="1" i="1" dirty="0" smtClean="0"/>
              <a:t> 2013; 3: 57-65</a:t>
            </a:r>
            <a:endParaRPr lang="tr-TR" altLang="tr-TR" b="1" i="1" dirty="0"/>
          </a:p>
        </p:txBody>
      </p:sp>
      <p:pic>
        <p:nvPicPr>
          <p:cNvPr id="27649" name="Picture 1"/>
          <p:cNvPicPr>
            <a:picLocks noChangeAspect="1" noChangeArrowheads="1"/>
          </p:cNvPicPr>
          <p:nvPr/>
        </p:nvPicPr>
        <p:blipFill>
          <a:blip r:embed="rId2" cstate="print"/>
          <a:srcRect/>
          <a:stretch>
            <a:fillRect/>
          </a:stretch>
        </p:blipFill>
        <p:spPr bwMode="auto">
          <a:xfrm>
            <a:off x="1562100" y="1809750"/>
            <a:ext cx="3682999"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603250" y="1444625"/>
            <a:ext cx="7886700" cy="4351338"/>
          </a:xfrm>
        </p:spPr>
        <p:txBody>
          <a:bodyPr/>
          <a:lstStyle/>
          <a:p>
            <a:pPr>
              <a:buNone/>
            </a:pPr>
            <a:r>
              <a:rPr lang="tr-TR" b="1" dirty="0" err="1" smtClean="0">
                <a:solidFill>
                  <a:srgbClr val="FF0000"/>
                </a:solidFill>
              </a:rPr>
              <a:t>Paraselüler</a:t>
            </a:r>
            <a:r>
              <a:rPr lang="tr-TR" b="1" dirty="0" smtClean="0">
                <a:solidFill>
                  <a:srgbClr val="FF0000"/>
                </a:solidFill>
              </a:rPr>
              <a:t> Transport:</a:t>
            </a:r>
            <a:endParaRPr lang="tr-TR" b="1" dirty="0">
              <a:solidFill>
                <a:srgbClr val="FF0000"/>
              </a:solidFill>
            </a:endParaRPr>
          </a:p>
        </p:txBody>
      </p:sp>
      <p:sp>
        <p:nvSpPr>
          <p:cNvPr id="8" name="Unvan 1"/>
          <p:cNvSpPr txBox="1">
            <a:spLocks/>
          </p:cNvSpPr>
          <p:nvPr/>
        </p:nvSpPr>
        <p:spPr>
          <a:xfrm>
            <a:off x="628650" y="212726"/>
            <a:ext cx="78867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err="1" smtClean="0">
                <a:ln>
                  <a:noFill/>
                </a:ln>
                <a:solidFill>
                  <a:srgbClr val="0070C0"/>
                </a:solidFill>
                <a:effectLst/>
                <a:uLnTx/>
                <a:uFillTx/>
                <a:latin typeface="+mn-lt"/>
                <a:ea typeface="+mj-ea"/>
                <a:cs typeface="+mj-cs"/>
              </a:rPr>
              <a:t>Epitel</a:t>
            </a:r>
            <a:r>
              <a:rPr kumimoji="0" lang="tr-TR" sz="4400" b="1" i="0" u="none" strike="noStrike" kern="1200" cap="none" spc="0" normalizeH="0" baseline="0" noProof="0" dirty="0" smtClean="0">
                <a:ln>
                  <a:noFill/>
                </a:ln>
                <a:solidFill>
                  <a:srgbClr val="0070C0"/>
                </a:solidFill>
                <a:effectLst/>
                <a:uLnTx/>
                <a:uFillTx/>
                <a:latin typeface="+mn-lt"/>
                <a:ea typeface="+mj-ea"/>
                <a:cs typeface="+mj-cs"/>
              </a:rPr>
              <a:t> bariyerinde transport mekanizmaları:</a:t>
            </a:r>
            <a:endParaRPr kumimoji="0" lang="tr-TR" sz="4400" b="1" i="0" u="none" strike="noStrike" kern="1200" cap="none" spc="0" normalizeH="0" baseline="0" noProof="0" dirty="0">
              <a:ln>
                <a:noFill/>
              </a:ln>
              <a:solidFill>
                <a:schemeClr val="accent1">
                  <a:lumMod val="75000"/>
                </a:schemeClr>
              </a:solidFill>
              <a:effectLst/>
              <a:uLnTx/>
              <a:uFillTx/>
              <a:latin typeface="+mn-lt"/>
              <a:ea typeface="+mj-ea"/>
              <a:cs typeface="+mj-cs"/>
            </a:endParaRPr>
          </a:p>
        </p:txBody>
      </p:sp>
      <p:pic>
        <p:nvPicPr>
          <p:cNvPr id="26626" name="Picture 2" descr="http://www.dbriers.com/tutorials/wp-content/uploads/2012/12/TightJunction.jpg"/>
          <p:cNvPicPr>
            <a:picLocks noChangeAspect="1" noChangeArrowheads="1"/>
          </p:cNvPicPr>
          <p:nvPr/>
        </p:nvPicPr>
        <p:blipFill>
          <a:blip r:embed="rId2" cstate="print"/>
          <a:srcRect/>
          <a:stretch>
            <a:fillRect/>
          </a:stretch>
        </p:blipFill>
        <p:spPr bwMode="auto">
          <a:xfrm>
            <a:off x="660400" y="2167792"/>
            <a:ext cx="7493000" cy="3458308"/>
          </a:xfrm>
          <a:prstGeom prst="rect">
            <a:avLst/>
          </a:prstGeom>
          <a:noFill/>
        </p:spPr>
      </p:pic>
      <p:sp>
        <p:nvSpPr>
          <p:cNvPr id="10" name="9 Metin kutusu"/>
          <p:cNvSpPr txBox="1"/>
          <p:nvPr/>
        </p:nvSpPr>
        <p:spPr>
          <a:xfrm>
            <a:off x="6616700" y="3213100"/>
            <a:ext cx="2268570" cy="707886"/>
          </a:xfrm>
          <a:prstGeom prst="rect">
            <a:avLst/>
          </a:prstGeom>
          <a:noFill/>
        </p:spPr>
        <p:txBody>
          <a:bodyPr wrap="none" rtlCol="0">
            <a:spAutoFit/>
          </a:bodyPr>
          <a:lstStyle/>
          <a:p>
            <a:r>
              <a:rPr lang="tr-TR" sz="2000" b="1" dirty="0" smtClean="0">
                <a:solidFill>
                  <a:srgbClr val="0070C0"/>
                </a:solidFill>
              </a:rPr>
              <a:t>Küçük </a:t>
            </a:r>
            <a:r>
              <a:rPr lang="tr-TR" sz="2000" b="1" dirty="0" err="1" smtClean="0">
                <a:solidFill>
                  <a:srgbClr val="0070C0"/>
                </a:solidFill>
              </a:rPr>
              <a:t>peptidler</a:t>
            </a:r>
            <a:r>
              <a:rPr lang="tr-TR" sz="2000" b="1" dirty="0" smtClean="0">
                <a:solidFill>
                  <a:srgbClr val="0070C0"/>
                </a:solidFill>
              </a:rPr>
              <a:t> ve </a:t>
            </a:r>
          </a:p>
          <a:p>
            <a:r>
              <a:rPr lang="tr-TR" sz="2000" b="1" dirty="0" smtClean="0">
                <a:solidFill>
                  <a:srgbClr val="0070C0"/>
                </a:solidFill>
              </a:rPr>
              <a:t>Moleküller &lt;600 Da</a:t>
            </a:r>
            <a:endParaRPr lang="tr-TR" sz="20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p:cNvPicPr>
            <a:picLocks noChangeAspect="1" noChangeArrowheads="1"/>
          </p:cNvPicPr>
          <p:nvPr/>
        </p:nvPicPr>
        <p:blipFill>
          <a:blip r:embed="rId3" cstate="print"/>
          <a:srcRect/>
          <a:stretch>
            <a:fillRect/>
          </a:stretch>
        </p:blipFill>
        <p:spPr bwMode="auto">
          <a:xfrm>
            <a:off x="1155722" y="1803400"/>
            <a:ext cx="6464278" cy="4914900"/>
          </a:xfrm>
          <a:prstGeom prst="rect">
            <a:avLst/>
          </a:prstGeom>
          <a:noFill/>
          <a:ln w="9525">
            <a:noFill/>
            <a:miter lim="800000"/>
            <a:headEnd/>
            <a:tailEnd/>
          </a:ln>
        </p:spPr>
      </p:pic>
      <p:sp>
        <p:nvSpPr>
          <p:cNvPr id="20" name="Unvan 1"/>
          <p:cNvSpPr txBox="1">
            <a:spLocks/>
          </p:cNvSpPr>
          <p:nvPr/>
        </p:nvSpPr>
        <p:spPr>
          <a:xfrm>
            <a:off x="628650" y="136526"/>
            <a:ext cx="78867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err="1" smtClean="0">
                <a:ln>
                  <a:noFill/>
                </a:ln>
                <a:solidFill>
                  <a:srgbClr val="0070C0"/>
                </a:solidFill>
                <a:effectLst/>
                <a:uLnTx/>
                <a:uFillTx/>
                <a:latin typeface="+mn-lt"/>
                <a:ea typeface="+mj-ea"/>
                <a:cs typeface="+mj-cs"/>
              </a:rPr>
              <a:t>Epitel</a:t>
            </a:r>
            <a:r>
              <a:rPr kumimoji="0" lang="tr-TR" sz="4400" b="1" i="0" u="none" strike="noStrike" kern="1200" cap="none" spc="0" normalizeH="0" baseline="0" noProof="0" dirty="0" smtClean="0">
                <a:ln>
                  <a:noFill/>
                </a:ln>
                <a:solidFill>
                  <a:srgbClr val="0070C0"/>
                </a:solidFill>
                <a:effectLst/>
                <a:uLnTx/>
                <a:uFillTx/>
                <a:latin typeface="+mn-lt"/>
                <a:ea typeface="+mj-ea"/>
                <a:cs typeface="+mj-cs"/>
              </a:rPr>
              <a:t> bariyerinde transport mekanizmaları:</a:t>
            </a:r>
            <a:endParaRPr kumimoji="0" lang="tr-TR" sz="4400" b="1" i="0" u="none" strike="noStrike" kern="1200" cap="none" spc="0" normalizeH="0" baseline="0" noProof="0" dirty="0">
              <a:ln>
                <a:noFill/>
              </a:ln>
              <a:solidFill>
                <a:schemeClr val="accent1">
                  <a:lumMod val="75000"/>
                </a:schemeClr>
              </a:solidFill>
              <a:effectLst/>
              <a:uLnTx/>
              <a:uFillTx/>
              <a:latin typeface="+mn-lt"/>
              <a:ea typeface="+mj-ea"/>
              <a:cs typeface="+mj-cs"/>
            </a:endParaRPr>
          </a:p>
        </p:txBody>
      </p:sp>
      <p:sp>
        <p:nvSpPr>
          <p:cNvPr id="21" name="6 İçerik Yer Tutucusu"/>
          <p:cNvSpPr>
            <a:spLocks noGrp="1"/>
          </p:cNvSpPr>
          <p:nvPr>
            <p:ph idx="1"/>
          </p:nvPr>
        </p:nvSpPr>
        <p:spPr>
          <a:xfrm>
            <a:off x="577850" y="1343025"/>
            <a:ext cx="7886700" cy="4351338"/>
          </a:xfrm>
        </p:spPr>
        <p:txBody>
          <a:bodyPr/>
          <a:lstStyle/>
          <a:p>
            <a:pPr>
              <a:buNone/>
            </a:pPr>
            <a:r>
              <a:rPr lang="tr-TR" b="1" dirty="0" err="1" smtClean="0">
                <a:solidFill>
                  <a:srgbClr val="FF0000"/>
                </a:solidFill>
              </a:rPr>
              <a:t>Paraselüler</a:t>
            </a:r>
            <a:r>
              <a:rPr lang="tr-TR" b="1" dirty="0" smtClean="0">
                <a:solidFill>
                  <a:srgbClr val="FF0000"/>
                </a:solidFill>
              </a:rPr>
              <a:t> Transport:</a:t>
            </a:r>
            <a:endParaRPr lang="tr-TR" b="1" dirty="0">
              <a:solidFill>
                <a:srgbClr val="FF0000"/>
              </a:solidFill>
            </a:endParaRPr>
          </a:p>
        </p:txBody>
      </p:sp>
      <p:sp>
        <p:nvSpPr>
          <p:cNvPr id="22" name="Text Box 4"/>
          <p:cNvSpPr txBox="1">
            <a:spLocks noChangeArrowheads="1"/>
          </p:cNvSpPr>
          <p:nvPr/>
        </p:nvSpPr>
        <p:spPr bwMode="auto">
          <a:xfrm>
            <a:off x="6019800" y="6203342"/>
            <a:ext cx="3124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altLang="tr-TR" b="1" i="1" dirty="0" err="1" smtClean="0"/>
              <a:t>Clin</a:t>
            </a:r>
            <a:r>
              <a:rPr lang="tr-TR" altLang="tr-TR" b="1" i="1" dirty="0" smtClean="0"/>
              <a:t> </a:t>
            </a:r>
            <a:r>
              <a:rPr lang="tr-TR" altLang="tr-TR" b="1" i="1" dirty="0" err="1" smtClean="0"/>
              <a:t>Exp</a:t>
            </a:r>
            <a:r>
              <a:rPr lang="tr-TR" altLang="tr-TR" b="1" i="1" dirty="0" smtClean="0"/>
              <a:t> </a:t>
            </a:r>
            <a:r>
              <a:rPr lang="tr-TR" altLang="tr-TR" b="1" i="1" dirty="0" err="1" smtClean="0"/>
              <a:t>All</a:t>
            </a:r>
            <a:r>
              <a:rPr lang="tr-TR" altLang="tr-TR" b="1" i="1" dirty="0" smtClean="0"/>
              <a:t> 2010; 41: 20-28</a:t>
            </a:r>
          </a:p>
          <a:p>
            <a:r>
              <a:rPr lang="tr-TR" altLang="tr-TR" b="1" i="1" dirty="0" err="1" smtClean="0"/>
              <a:t>Asia</a:t>
            </a:r>
            <a:r>
              <a:rPr lang="tr-TR" altLang="tr-TR" b="1" i="1" dirty="0" smtClean="0"/>
              <a:t> </a:t>
            </a:r>
            <a:r>
              <a:rPr lang="tr-TR" altLang="tr-TR" b="1" i="1" dirty="0" err="1" smtClean="0"/>
              <a:t>Pac</a:t>
            </a:r>
            <a:r>
              <a:rPr lang="tr-TR" altLang="tr-TR" b="1" i="1" dirty="0" smtClean="0"/>
              <a:t> </a:t>
            </a:r>
            <a:r>
              <a:rPr lang="tr-TR" altLang="tr-TR" b="1" i="1" dirty="0" err="1" smtClean="0"/>
              <a:t>Allergy</a:t>
            </a:r>
            <a:r>
              <a:rPr lang="tr-TR" altLang="tr-TR" b="1" i="1" dirty="0" smtClean="0"/>
              <a:t> 2013; 3: 57-65</a:t>
            </a:r>
            <a:endParaRPr lang="tr-TR" altLang="tr-TR"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27300" y="-37337"/>
            <a:ext cx="4013200" cy="6803493"/>
          </a:xfrm>
          <a:prstGeom prst="rect">
            <a:avLst/>
          </a:prstGeom>
          <a:noFill/>
          <a:ln w="9525">
            <a:noFill/>
            <a:miter lim="800000"/>
            <a:headEnd/>
            <a:tailEnd/>
          </a:ln>
        </p:spPr>
      </p:pic>
      <p:sp>
        <p:nvSpPr>
          <p:cNvPr id="5" name="4 Metin kutusu"/>
          <p:cNvSpPr txBox="1"/>
          <p:nvPr/>
        </p:nvSpPr>
        <p:spPr>
          <a:xfrm>
            <a:off x="1600200" y="4381500"/>
            <a:ext cx="1713931" cy="646331"/>
          </a:xfrm>
          <a:prstGeom prst="rect">
            <a:avLst/>
          </a:prstGeom>
          <a:noFill/>
        </p:spPr>
        <p:txBody>
          <a:bodyPr wrap="none" rtlCol="0">
            <a:spAutoFit/>
          </a:bodyPr>
          <a:lstStyle/>
          <a:p>
            <a:r>
              <a:rPr lang="tr-TR" b="1" dirty="0" err="1" smtClean="0"/>
              <a:t>Dendritik</a:t>
            </a:r>
            <a:r>
              <a:rPr lang="tr-TR" b="1" dirty="0" smtClean="0"/>
              <a:t> hücre</a:t>
            </a:r>
          </a:p>
          <a:p>
            <a:r>
              <a:rPr lang="tr-TR" b="1" dirty="0" smtClean="0"/>
              <a:t>CD103-CX3CR1+</a:t>
            </a:r>
            <a:endParaRPr lang="tr-T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3250" y="-3174"/>
            <a:ext cx="7886700" cy="1325563"/>
          </a:xfrm>
        </p:spPr>
        <p:txBody>
          <a:bodyPr/>
          <a:lstStyle/>
          <a:p>
            <a:r>
              <a:rPr lang="tr-TR" b="1" dirty="0" smtClean="0">
                <a:solidFill>
                  <a:srgbClr val="0070C0"/>
                </a:solidFill>
                <a:latin typeface="+mn-lt"/>
              </a:rPr>
              <a:t>Oral Tolerans Mekanizması</a:t>
            </a:r>
            <a:endParaRPr lang="tr-TR" b="1" dirty="0">
              <a:solidFill>
                <a:srgbClr val="0070C0"/>
              </a:solidFill>
              <a:latin typeface="+mn-lt"/>
            </a:endParaRPr>
          </a:p>
        </p:txBody>
      </p:sp>
      <p:pic>
        <p:nvPicPr>
          <p:cNvPr id="87048" name="Picture 8"/>
          <p:cNvPicPr>
            <a:picLocks noChangeAspect="1" noChangeArrowheads="1"/>
          </p:cNvPicPr>
          <p:nvPr/>
        </p:nvPicPr>
        <p:blipFill>
          <a:blip r:embed="rId3" cstate="print"/>
          <a:srcRect/>
          <a:stretch>
            <a:fillRect/>
          </a:stretch>
        </p:blipFill>
        <p:spPr bwMode="auto">
          <a:xfrm>
            <a:off x="652463" y="1077071"/>
            <a:ext cx="7399337" cy="5312617"/>
          </a:xfrm>
          <a:prstGeom prst="rect">
            <a:avLst/>
          </a:prstGeom>
          <a:noFill/>
          <a:ln w="9525">
            <a:noFill/>
            <a:miter lim="800000"/>
            <a:headEnd/>
            <a:tailEnd/>
          </a:ln>
        </p:spPr>
      </p:pic>
      <p:sp>
        <p:nvSpPr>
          <p:cNvPr id="11" name="10 Dikdörtgen"/>
          <p:cNvSpPr/>
          <p:nvPr/>
        </p:nvSpPr>
        <p:spPr>
          <a:xfrm>
            <a:off x="6152654" y="6475968"/>
            <a:ext cx="2947089" cy="369332"/>
          </a:xfrm>
          <a:prstGeom prst="rect">
            <a:avLst/>
          </a:prstGeom>
        </p:spPr>
        <p:txBody>
          <a:bodyPr wrap="none">
            <a:spAutoFit/>
          </a:bodyPr>
          <a:lstStyle/>
          <a:p>
            <a:r>
              <a:rPr lang="en-US" b="1" i="1" dirty="0" smtClean="0"/>
              <a:t>Front. </a:t>
            </a:r>
            <a:r>
              <a:rPr lang="en-US" b="1" i="1" dirty="0" err="1" smtClean="0"/>
              <a:t>Microbiol</a:t>
            </a:r>
            <a:r>
              <a:rPr lang="en-US" b="1" i="1" dirty="0" smtClean="0"/>
              <a:t>, 2015</a:t>
            </a:r>
            <a:r>
              <a:rPr lang="tr-TR" b="1" i="1" dirty="0" smtClean="0"/>
              <a:t>; 5:781</a:t>
            </a:r>
            <a:endParaRPr lang="tr-TR" b="1"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212727"/>
            <a:ext cx="7886700" cy="1044574"/>
          </a:xfrm>
        </p:spPr>
        <p:txBody>
          <a:bodyPr>
            <a:noAutofit/>
          </a:bodyPr>
          <a:lstStyle/>
          <a:p>
            <a:pPr algn="ctr"/>
            <a:r>
              <a:rPr lang="tr-TR" b="1" dirty="0" smtClean="0">
                <a:solidFill>
                  <a:srgbClr val="0070C0"/>
                </a:solidFill>
                <a:latin typeface="+mn-lt"/>
              </a:rPr>
              <a:t>Besin </a:t>
            </a:r>
            <a:r>
              <a:rPr lang="tr-TR" b="1" dirty="0" err="1" smtClean="0">
                <a:solidFill>
                  <a:srgbClr val="0070C0"/>
                </a:solidFill>
                <a:latin typeface="+mn-lt"/>
              </a:rPr>
              <a:t>allerjisinde</a:t>
            </a:r>
            <a:r>
              <a:rPr lang="tr-TR" b="1" dirty="0" smtClean="0">
                <a:solidFill>
                  <a:srgbClr val="0070C0"/>
                </a:solidFill>
                <a:latin typeface="+mn-lt"/>
              </a:rPr>
              <a:t> </a:t>
            </a:r>
            <a:r>
              <a:rPr lang="tr-TR" b="1" dirty="0" err="1" smtClean="0">
                <a:solidFill>
                  <a:srgbClr val="0070C0"/>
                </a:solidFill>
                <a:latin typeface="+mn-lt"/>
              </a:rPr>
              <a:t>epitel</a:t>
            </a:r>
            <a:r>
              <a:rPr lang="tr-TR" b="1" dirty="0" smtClean="0">
                <a:solidFill>
                  <a:srgbClr val="0070C0"/>
                </a:solidFill>
                <a:latin typeface="+mn-lt"/>
              </a:rPr>
              <a:t> bariyer </a:t>
            </a:r>
            <a:r>
              <a:rPr lang="tr-TR" b="1" dirty="0" err="1" smtClean="0">
                <a:solidFill>
                  <a:srgbClr val="0070C0"/>
                </a:solidFill>
                <a:latin typeface="+mn-lt"/>
              </a:rPr>
              <a:t>defekti</a:t>
            </a:r>
            <a:endParaRPr lang="tr-TR" dirty="0">
              <a:latin typeface="+mn-lt"/>
            </a:endParaRPr>
          </a:p>
        </p:txBody>
      </p:sp>
      <p:pic>
        <p:nvPicPr>
          <p:cNvPr id="88066" name="Picture 2"/>
          <p:cNvPicPr>
            <a:picLocks noChangeAspect="1" noChangeArrowheads="1"/>
          </p:cNvPicPr>
          <p:nvPr/>
        </p:nvPicPr>
        <p:blipFill>
          <a:blip r:embed="rId2" cstate="print"/>
          <a:srcRect/>
          <a:stretch>
            <a:fillRect/>
          </a:stretch>
        </p:blipFill>
        <p:spPr bwMode="auto">
          <a:xfrm>
            <a:off x="914400" y="1300030"/>
            <a:ext cx="6692900" cy="5412202"/>
          </a:xfrm>
          <a:prstGeom prst="rect">
            <a:avLst/>
          </a:prstGeom>
          <a:noFill/>
          <a:ln w="9525">
            <a:noFill/>
            <a:miter lim="800000"/>
            <a:headEnd/>
            <a:tailEnd/>
          </a:ln>
        </p:spPr>
      </p:pic>
      <p:sp>
        <p:nvSpPr>
          <p:cNvPr id="5" name="4 Dikdörtgen"/>
          <p:cNvSpPr/>
          <p:nvPr/>
        </p:nvSpPr>
        <p:spPr>
          <a:xfrm>
            <a:off x="6115699" y="6508234"/>
            <a:ext cx="3038011" cy="369332"/>
          </a:xfrm>
          <a:prstGeom prst="rect">
            <a:avLst/>
          </a:prstGeom>
        </p:spPr>
        <p:txBody>
          <a:bodyPr wrap="none">
            <a:spAutoFit/>
          </a:bodyPr>
          <a:lstStyle/>
          <a:p>
            <a:r>
              <a:rPr lang="en-US" b="1" i="1" dirty="0" err="1" smtClean="0"/>
              <a:t>Curr</a:t>
            </a:r>
            <a:r>
              <a:rPr lang="en-US" b="1" i="1" dirty="0" smtClean="0"/>
              <a:t> Biol. 2013;23(9):</a:t>
            </a:r>
            <a:r>
              <a:rPr lang="tr-TR" b="1" i="1" dirty="0" smtClean="0"/>
              <a:t> </a:t>
            </a:r>
            <a:r>
              <a:rPr lang="en-US" b="1" i="1" dirty="0" smtClean="0"/>
              <a:t>389-400</a:t>
            </a:r>
            <a:endParaRPr lang="tr-TR" b="1" i="1" dirty="0"/>
          </a:p>
        </p:txBody>
      </p:sp>
    </p:spTree>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4017</TotalTime>
  <Words>932</Words>
  <Application>Microsoft Office PowerPoint</Application>
  <PresentationFormat>Ekran Gösterisi (4:3)</PresentationFormat>
  <Paragraphs>134</Paragraphs>
  <Slides>30</Slides>
  <Notes>2</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EPİTELİN ALLERJİK HASTALIKLARDA ÖNEMİ BESİN ALLERJİSİ</vt:lpstr>
      <vt:lpstr>SUNUM PLANI:</vt:lpstr>
      <vt:lpstr>Epitel bariyerinde transport mekanizmaları:</vt:lpstr>
      <vt:lpstr>Slayt 4</vt:lpstr>
      <vt:lpstr>Slayt 5</vt:lpstr>
      <vt:lpstr>Slayt 6</vt:lpstr>
      <vt:lpstr>Slayt 7</vt:lpstr>
      <vt:lpstr>Oral Tolerans Mekanizması</vt:lpstr>
      <vt:lpstr>Besin allerjisinde epitel bariyer defekti</vt:lpstr>
      <vt:lpstr>Besin duyarlanmasını etkileyen faktörler</vt:lpstr>
      <vt:lpstr>Besin duyarlanmasını etkileyen faktörler</vt:lpstr>
      <vt:lpstr>Besin duyarlanmasını etkileyen faktörler</vt:lpstr>
      <vt:lpstr>Besin duyarlanmasını etkileyen faktörler</vt:lpstr>
      <vt:lpstr>Besin duyarlanmasını etkileyen faktörler</vt:lpstr>
      <vt:lpstr>Slayt 15</vt:lpstr>
      <vt:lpstr>Slayt 16</vt:lpstr>
      <vt:lpstr>Slayt 17</vt:lpstr>
      <vt:lpstr>Slayt 18</vt:lpstr>
      <vt:lpstr>Slayt 19</vt:lpstr>
      <vt:lpstr>Slayt 20</vt:lpstr>
      <vt:lpstr>Induction of Colonic Regulatory T Cells by Indigenous Clostridium Species  Atarashi K1, Tanoue T, Shima T, Imaoka A, Kuwahara T, Momose Y, Cheng G, Yamasaki S, Saito T, Ohba Y, Taniguchi T, Takeda K, Hori S, Ivanov II, Umesaki Y, Itoh K, Honda K .</vt:lpstr>
      <vt:lpstr>Slayt 22</vt:lpstr>
      <vt:lpstr>Low diversity of the gut microbiota in infants with atopic eczema Abrahamsson TR, Jakobsson HE, Andersson AF, Björkstén B, Engstrand L, Jenmalm MC.</vt:lpstr>
      <vt:lpstr>Slayt 24</vt:lpstr>
      <vt:lpstr>Slayt 25</vt:lpstr>
      <vt:lpstr>TOLL-LIKE RECEPTOR PATHWAYS</vt:lpstr>
      <vt:lpstr>Slayt 27</vt:lpstr>
      <vt:lpstr>Slayt 28</vt:lpstr>
      <vt:lpstr>ÖZET:</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Bölgesel allerjenlere göre panelleri oluşturma</dc:title>
  <dc:creator>Şahiner</dc:creator>
  <cp:lastModifiedBy>Pc</cp:lastModifiedBy>
  <cp:revision>344</cp:revision>
  <dcterms:created xsi:type="dcterms:W3CDTF">2014-10-27T02:09:39Z</dcterms:created>
  <dcterms:modified xsi:type="dcterms:W3CDTF">2017-04-25T12:23:18Z</dcterms:modified>
</cp:coreProperties>
</file>