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90" r:id="rId3"/>
    <p:sldId id="258" r:id="rId4"/>
    <p:sldId id="298" r:id="rId5"/>
    <p:sldId id="264" r:id="rId6"/>
    <p:sldId id="281" r:id="rId7"/>
    <p:sldId id="283" r:id="rId8"/>
    <p:sldId id="284" r:id="rId9"/>
    <p:sldId id="286" r:id="rId10"/>
    <p:sldId id="291" r:id="rId11"/>
    <p:sldId id="299" r:id="rId12"/>
    <p:sldId id="295" r:id="rId13"/>
    <p:sldId id="297" r:id="rId14"/>
    <p:sldId id="262" r:id="rId15"/>
    <p:sldId id="292" r:id="rId16"/>
    <p:sldId id="293" r:id="rId17"/>
    <p:sldId id="289" r:id="rId18"/>
    <p:sldId id="265" r:id="rId19"/>
    <p:sldId id="266" r:id="rId20"/>
    <p:sldId id="270" r:id="rId21"/>
    <p:sldId id="267" r:id="rId22"/>
    <p:sldId id="268" r:id="rId23"/>
    <p:sldId id="269" r:id="rId24"/>
    <p:sldId id="271" r:id="rId25"/>
    <p:sldId id="272" r:id="rId26"/>
    <p:sldId id="274" r:id="rId27"/>
    <p:sldId id="280" r:id="rId28"/>
    <p:sldId id="275" r:id="rId29"/>
    <p:sldId id="276" r:id="rId30"/>
    <p:sldId id="277" r:id="rId31"/>
    <p:sldId id="279" r:id="rId32"/>
    <p:sldId id="278" r:id="rId33"/>
    <p:sldId id="257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 autoAdjust="0"/>
    <p:restoredTop sz="75373" autoAdjust="0"/>
  </p:normalViewPr>
  <p:slideViewPr>
    <p:cSldViewPr snapToGrid="0" snapToObjects="1">
      <p:cViewPr>
        <p:scale>
          <a:sx n="75" d="100"/>
          <a:sy n="75" d="100"/>
        </p:scale>
        <p:origin x="-2608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7E600-6D71-DE43-A441-3512192446A3}" type="datetimeFigureOut">
              <a:rPr lang="en-US" smtClean="0"/>
              <a:t>25.04.17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BAE8E-4E6C-AB4B-A441-EE896F36EB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25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BAE8E-4E6C-AB4B-A441-EE896F36EBB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85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Farmakolojik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etki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mekanizmasını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ortaya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koymak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kolay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değil</a:t>
            </a:r>
            <a:r>
              <a:rPr lang="en-US" baseline="0" dirty="0" smtClean="0"/>
              <a:t>.</a:t>
            </a:r>
          </a:p>
          <a:p>
            <a:r>
              <a:rPr lang="en-US" dirty="0" err="1" smtClean="0"/>
              <a:t>Montelukast</a:t>
            </a:r>
            <a:r>
              <a:rPr lang="en-US" dirty="0" smtClean="0"/>
              <a:t> </a:t>
            </a:r>
            <a:r>
              <a:rPr lang="en-US" dirty="0" err="1" smtClean="0"/>
              <a:t>spesifik</a:t>
            </a:r>
            <a:r>
              <a:rPr lang="en-US" dirty="0" smtClean="0"/>
              <a:t> LT Tip 1 </a:t>
            </a:r>
            <a:r>
              <a:rPr lang="en-US" dirty="0" err="1" smtClean="0"/>
              <a:t>reseptör</a:t>
            </a:r>
            <a:r>
              <a:rPr lang="en-US" dirty="0" smtClean="0"/>
              <a:t> </a:t>
            </a:r>
            <a:r>
              <a:rPr lang="en-US" dirty="0" err="1" smtClean="0"/>
              <a:t>antagonisti</a:t>
            </a:r>
            <a:r>
              <a:rPr lang="en-US" dirty="0" smtClean="0"/>
              <a:t> (CysLT1)</a:t>
            </a:r>
          </a:p>
          <a:p>
            <a:r>
              <a:rPr lang="en-US" dirty="0" smtClean="0"/>
              <a:t>SSS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sadece</a:t>
            </a:r>
            <a:r>
              <a:rPr lang="en-US" baseline="0" dirty="0" smtClean="0"/>
              <a:t> CysLT2 </a:t>
            </a:r>
            <a:r>
              <a:rPr lang="en-US" baseline="0" dirty="0" err="1" smtClean="0"/>
              <a:t>reseptörleri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</a:t>
            </a:r>
            <a:endParaRPr lang="en-US" baseline="0" dirty="0" smtClean="0"/>
          </a:p>
          <a:p>
            <a:r>
              <a:rPr lang="en-US" baseline="0" dirty="0" smtClean="0"/>
              <a:t>CysLT1 </a:t>
            </a:r>
            <a:r>
              <a:rPr lang="en-US" baseline="0" dirty="0" err="1" smtClean="0"/>
              <a:t>akciğer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düz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hücrelerinde</a:t>
            </a:r>
            <a:r>
              <a:rPr lang="en-US" baseline="0" dirty="0" smtClean="0"/>
              <a:t>, ac </a:t>
            </a:r>
            <a:r>
              <a:rPr lang="en-US" baseline="0" dirty="0" err="1" smtClean="0"/>
              <a:t>intersitisyel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makrofajlarında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dalakta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</a:t>
            </a:r>
            <a:endParaRPr lang="en-US" baseline="0" dirty="0" smtClean="0"/>
          </a:p>
          <a:p>
            <a:r>
              <a:rPr lang="en-US" baseline="0" dirty="0" err="1" smtClean="0"/>
              <a:t>Montelukast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beyin</a:t>
            </a:r>
            <a:r>
              <a:rPr lang="en-US" baseline="0" dirty="0" smtClean="0"/>
              <a:t> CysLT2 </a:t>
            </a:r>
            <a:r>
              <a:rPr lang="en-US" baseline="0" dirty="0" err="1" smtClean="0"/>
              <a:t>affinitesi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çok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düşük</a:t>
            </a:r>
            <a:endParaRPr lang="en-US" baseline="0" dirty="0" smtClean="0"/>
          </a:p>
          <a:p>
            <a:r>
              <a:rPr lang="en-US" baseline="0" dirty="0" err="1" smtClean="0"/>
              <a:t>Biyolojik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açıklama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yok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BAE8E-4E6C-AB4B-A441-EE896F36EBB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40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2008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deki</a:t>
            </a:r>
            <a:r>
              <a:rPr lang="en-US" baseline="0" dirty="0" smtClean="0"/>
              <a:t> FDA </a:t>
            </a:r>
            <a:r>
              <a:rPr lang="en-US" baseline="0" dirty="0" err="1" smtClean="0"/>
              <a:t>uyarısından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gittikçe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artan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olgu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bildirimi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</a:t>
            </a: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Uyku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bozuklukları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ilacın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iyi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bilinen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etkisi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</a:t>
            </a:r>
            <a:r>
              <a:rPr lang="en-US" baseline="0" dirty="0" smtClean="0"/>
              <a:t> KÜB de de </a:t>
            </a:r>
            <a:r>
              <a:rPr lang="en-US" baseline="0" dirty="0" err="1" smtClean="0"/>
              <a:t>mevcut</a:t>
            </a:r>
            <a:r>
              <a:rPr lang="en-US" baseline="0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Ancak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özellikle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nöropsikiyatrik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semptomlar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tahmin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edilenden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oldukça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fazla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çocuklarda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erişkinlerden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sık</a:t>
            </a: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Özellikle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intihar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ilişkisini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daha</a:t>
            </a:r>
            <a:r>
              <a:rPr lang="en-US" baseline="0" dirty="0" smtClean="0"/>
              <a:t> net </a:t>
            </a:r>
            <a:r>
              <a:rPr lang="en-US" baseline="0" dirty="0" err="1" smtClean="0"/>
              <a:t>ortaya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koymak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için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iyi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dizayn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edilmiş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epidemiyolojik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çalışmalara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ihtiyacımız</a:t>
            </a:r>
            <a:r>
              <a:rPr lang="en-US" baseline="0" dirty="0" smtClean="0"/>
              <a:t> var.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ÖNEMLİ BİR MESAJ: Klinisyenler </a:t>
            </a:r>
            <a:r>
              <a:rPr lang="en-US" baseline="0" dirty="0" err="1" smtClean="0"/>
              <a:t>potansiyel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riskleri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faydaları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çok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iyi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gözönünde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bulundrumalı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hastayaa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mutlaka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bilgi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vermeli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yeni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vakalar</a:t>
            </a:r>
            <a:r>
              <a:rPr lang="en-US" baseline="0" dirty="0" smtClean="0"/>
              <a:t> da </a:t>
            </a:r>
            <a:r>
              <a:rPr lang="en-US" baseline="0" dirty="0" err="1" smtClean="0"/>
              <a:t>süratli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şekilde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bildirilmeli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BAE8E-4E6C-AB4B-A441-EE896F36EBB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02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1998 ten </a:t>
            </a:r>
            <a:r>
              <a:rPr lang="en-US" dirty="0" err="1" smtClean="0"/>
              <a:t>beri</a:t>
            </a:r>
            <a:r>
              <a:rPr lang="en-US" dirty="0" smtClean="0"/>
              <a:t> </a:t>
            </a:r>
            <a:r>
              <a:rPr lang="en-US" dirty="0" err="1" smtClean="0"/>
              <a:t>kullanımda</a:t>
            </a:r>
            <a:r>
              <a:rPr lang="en-US" dirty="0" smtClean="0"/>
              <a:t> </a:t>
            </a:r>
            <a:r>
              <a:rPr lang="en-US" dirty="0" err="1" smtClean="0"/>
              <a:t>olan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LTRA </a:t>
            </a:r>
          </a:p>
          <a:p>
            <a:r>
              <a:rPr lang="en-US" dirty="0" err="1" smtClean="0"/>
              <a:t>Hafif</a:t>
            </a:r>
            <a:r>
              <a:rPr lang="en-US" dirty="0" smtClean="0"/>
              <a:t> </a:t>
            </a:r>
            <a:r>
              <a:rPr lang="en-US" dirty="0" err="1" smtClean="0"/>
              <a:t>orta</a:t>
            </a:r>
            <a:r>
              <a:rPr lang="en-US" dirty="0" smtClean="0"/>
              <a:t> </a:t>
            </a:r>
            <a:r>
              <a:rPr lang="en-US" dirty="0" err="1" smtClean="0"/>
              <a:t>astımlı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çocuklarda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astım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ataklarının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sıklığını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azaltmak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astım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kontrolünü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sağlamak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amacıyla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kullandığımız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ajanlardan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tanesi</a:t>
            </a:r>
            <a:endParaRPr lang="en-US" baseline="0" dirty="0" smtClean="0"/>
          </a:p>
          <a:p>
            <a:r>
              <a:rPr lang="en-US" baseline="0" dirty="0" err="1" smtClean="0"/>
              <a:t>Çocuklarda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erişkinlerden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çok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sık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kullanılıyor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BAE8E-4E6C-AB4B-A441-EE896F36EBB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21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CT: </a:t>
            </a:r>
            <a:r>
              <a:rPr lang="en-US" dirty="0" err="1" smtClean="0"/>
              <a:t>çiğneme</a:t>
            </a:r>
            <a:r>
              <a:rPr lang="en-US" dirty="0" smtClean="0"/>
              <a:t> </a:t>
            </a:r>
            <a:r>
              <a:rPr lang="en-US" dirty="0" err="1" smtClean="0"/>
              <a:t>tableti</a:t>
            </a:r>
            <a:r>
              <a:rPr lang="en-US" dirty="0" smtClean="0"/>
              <a:t>, FCT: film tablet, OG: oral </a:t>
            </a:r>
            <a:r>
              <a:rPr lang="en-US" dirty="0" err="1" smtClean="0"/>
              <a:t>granül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BAE8E-4E6C-AB4B-A441-EE896F36EBB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21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2008 </a:t>
            </a:r>
            <a:r>
              <a:rPr lang="en-US" baseline="0" dirty="0" smtClean="0"/>
              <a:t>de FDA </a:t>
            </a:r>
            <a:r>
              <a:rPr lang="en-US" baseline="0" dirty="0" err="1" smtClean="0"/>
              <a:t>bir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uyarı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yayınladı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özellikle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nöropsikiyatrik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olayların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sık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bildirilmeye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başlanması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nedeniyle</a:t>
            </a:r>
            <a:r>
              <a:rPr lang="en-US" baseline="0" dirty="0" smtClean="0"/>
              <a:t>) </a:t>
            </a:r>
            <a:r>
              <a:rPr lang="en-US" baseline="0" dirty="0" err="1" smtClean="0"/>
              <a:t>ve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diğer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çocukluk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çağında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sık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kullanılan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ilaçlara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göre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günlük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başına</a:t>
            </a:r>
            <a:r>
              <a:rPr lang="en-US" baseline="0" dirty="0" smtClean="0"/>
              <a:t> 10 </a:t>
            </a:r>
            <a:r>
              <a:rPr lang="en-US" baseline="0" dirty="0" err="1" smtClean="0"/>
              <a:t>kat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fazla</a:t>
            </a:r>
            <a:r>
              <a:rPr lang="en-US" baseline="0" dirty="0" smtClean="0"/>
              <a:t> AE </a:t>
            </a:r>
            <a:r>
              <a:rPr lang="en-US" baseline="0" dirty="0" err="1" smtClean="0"/>
              <a:t>bildirilmesi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nedeniyle</a:t>
            </a:r>
            <a:endParaRPr lang="en-US" baseline="0" dirty="0" smtClean="0"/>
          </a:p>
          <a:p>
            <a:r>
              <a:rPr lang="en-US" baseline="0" dirty="0" smtClean="0"/>
              <a:t> </a:t>
            </a:r>
            <a:r>
              <a:rPr lang="en-US" baseline="0" dirty="0" err="1" smtClean="0"/>
              <a:t>Bunun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üzerine</a:t>
            </a:r>
            <a:r>
              <a:rPr lang="en-US" baseline="0" dirty="0" smtClean="0"/>
              <a:t> FDA </a:t>
            </a:r>
            <a:r>
              <a:rPr lang="en-US" baseline="0" dirty="0" err="1" smtClean="0"/>
              <a:t>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üretici</a:t>
            </a:r>
            <a:r>
              <a:rPr lang="en-US" baseline="0" dirty="0" smtClean="0"/>
              <a:t> firma </a:t>
            </a:r>
            <a:r>
              <a:rPr lang="en-US" baseline="0" dirty="0" err="1" smtClean="0"/>
              <a:t>klinik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çalışmalar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</a:t>
            </a:r>
            <a:r>
              <a:rPr lang="en-US" baseline="0" dirty="0" smtClean="0"/>
              <a:t> post-marketing </a:t>
            </a:r>
            <a:r>
              <a:rPr lang="en-US" baseline="0" dirty="0" err="1" smtClean="0"/>
              <a:t>sürecindeki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bilgileri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gözden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geçirerek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özellikle</a:t>
            </a:r>
            <a:r>
              <a:rPr lang="en-US" baseline="0" dirty="0" smtClean="0"/>
              <a:t> KÜB </a:t>
            </a:r>
            <a:r>
              <a:rPr lang="en-US" baseline="0" dirty="0" err="1" smtClean="0"/>
              <a:t>dekş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önlemler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kısmına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ilacı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kullanan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hastalarda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nöropsikiyatrik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semptomların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görülebileceği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uyarısını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ekledi</a:t>
            </a:r>
            <a:endParaRPr lang="en-US" baseline="0" dirty="0" smtClean="0"/>
          </a:p>
          <a:p>
            <a:r>
              <a:rPr lang="en-US" baseline="0" dirty="0" err="1" smtClean="0"/>
              <a:t>Ekim</a:t>
            </a:r>
            <a:r>
              <a:rPr lang="en-US" baseline="0" dirty="0" smtClean="0"/>
              <a:t> 2009 da </a:t>
            </a:r>
            <a:r>
              <a:rPr lang="en-US" baseline="0" dirty="0" err="1" smtClean="0"/>
              <a:t>Avrupa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İlaç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Ajansı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Montelukastın</a:t>
            </a:r>
            <a:r>
              <a:rPr lang="en-US" baseline="0" dirty="0" smtClean="0"/>
              <a:t> Pediatric Investigation Plan </a:t>
            </a:r>
            <a:r>
              <a:rPr lang="en-US" baseline="0" dirty="0" err="1" smtClean="0"/>
              <a:t>ını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güncelledi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nöropiskiyatrik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olayları</a:t>
            </a:r>
            <a:r>
              <a:rPr lang="en-US" baseline="0" dirty="0" smtClean="0"/>
              <a:t> nadir </a:t>
            </a:r>
            <a:r>
              <a:rPr lang="en-US" baseline="0" dirty="0" err="1" smtClean="0"/>
              <a:t>görülen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advers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olaylar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olarak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kabul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etti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BAE8E-4E6C-AB4B-A441-EE896F36EB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021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Gerçek</a:t>
            </a:r>
            <a:r>
              <a:rPr lang="en-US" dirty="0" smtClean="0"/>
              <a:t> </a:t>
            </a:r>
            <a:r>
              <a:rPr lang="en-US" dirty="0" err="1" smtClean="0"/>
              <a:t>hayatta</a:t>
            </a:r>
            <a:r>
              <a:rPr lang="en-US" dirty="0" smtClean="0"/>
              <a:t> </a:t>
            </a:r>
            <a:r>
              <a:rPr lang="en-US" dirty="0" err="1" smtClean="0"/>
              <a:t>hastalar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uzun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süre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tedavi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edilebiliyor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ancak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çalışmalar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genellikle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kısa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süreli</a:t>
            </a:r>
            <a:r>
              <a:rPr lang="en-US" baseline="0" dirty="0" smtClean="0"/>
              <a:t> (6 ay </a:t>
            </a:r>
            <a:r>
              <a:rPr lang="en-US" baseline="0" dirty="0" err="1" smtClean="0"/>
              <a:t>veya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kısa</a:t>
            </a:r>
            <a:r>
              <a:rPr lang="en-US" baseline="0" dirty="0" smtClean="0"/>
              <a:t>)</a:t>
            </a:r>
          </a:p>
          <a:p>
            <a:r>
              <a:rPr lang="en-US" baseline="0" dirty="0" err="1" smtClean="0"/>
              <a:t>Çalışmaların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ekonumik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yükü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nedeniyle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anlaşılabilir</a:t>
            </a:r>
            <a:endParaRPr lang="en-US" baseline="0" dirty="0" smtClean="0"/>
          </a:p>
          <a:p>
            <a:r>
              <a:rPr lang="en-US" baseline="0" dirty="0" err="1" smtClean="0"/>
              <a:t>Ancak</a:t>
            </a:r>
            <a:r>
              <a:rPr lang="en-US" baseline="0" dirty="0" smtClean="0"/>
              <a:t> hasta </a:t>
            </a:r>
            <a:r>
              <a:rPr lang="en-US" baseline="0" dirty="0" err="1" smtClean="0"/>
              <a:t>güvenliği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açısından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uzun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süreli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tedavi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sonuçlarına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ihtiyaç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</a:t>
            </a:r>
            <a:endParaRPr lang="en-US" baseline="0" dirty="0" smtClean="0"/>
          </a:p>
          <a:p>
            <a:r>
              <a:rPr lang="en-US" baseline="0" dirty="0" smtClean="0"/>
              <a:t>Bu </a:t>
            </a:r>
            <a:r>
              <a:rPr lang="en-US" baseline="0" dirty="0" err="1" smtClean="0"/>
              <a:t>nedenle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tabanlarından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veriler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önemli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BAE8E-4E6C-AB4B-A441-EE896F36EB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98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VigiBase</a:t>
            </a:r>
            <a:r>
              <a:rPr lang="en-US" baseline="0" dirty="0" smtClean="0"/>
              <a:t> WHO </a:t>
            </a:r>
            <a:r>
              <a:rPr lang="en-US" baseline="0" dirty="0" err="1" smtClean="0"/>
              <a:t>adına</a:t>
            </a:r>
            <a:r>
              <a:rPr lang="en-US" baseline="0" dirty="0" smtClean="0"/>
              <a:t> UMC(Uppsala </a:t>
            </a:r>
            <a:r>
              <a:rPr lang="en-US" baseline="0" dirty="0" err="1" smtClean="0"/>
              <a:t>Montoring</a:t>
            </a:r>
            <a:r>
              <a:rPr lang="en-US" baseline="0" dirty="0" smtClean="0"/>
              <a:t> Center) </a:t>
            </a:r>
            <a:r>
              <a:rPr lang="en-US" baseline="0" dirty="0" err="1" smtClean="0"/>
              <a:t>tarafından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işletilen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dünyanın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geniş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olgu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bildirim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merkezi</a:t>
            </a:r>
            <a:endParaRPr lang="en-US" baseline="0" dirty="0" smtClean="0"/>
          </a:p>
          <a:p>
            <a:r>
              <a:rPr lang="en-US" baseline="0" dirty="0" err="1" smtClean="0"/>
              <a:t>Eylül</a:t>
            </a:r>
            <a:r>
              <a:rPr lang="en-US" baseline="0" dirty="0" smtClean="0"/>
              <a:t> 2015 </a:t>
            </a:r>
            <a:r>
              <a:rPr lang="en-US" baseline="0" dirty="0" err="1" smtClean="0"/>
              <a:t>itibariyle</a:t>
            </a:r>
            <a:r>
              <a:rPr lang="en-US" baseline="0" dirty="0" smtClean="0"/>
              <a:t> 122 </a:t>
            </a:r>
            <a:r>
              <a:rPr lang="en-US" baseline="0" dirty="0" err="1" smtClean="0"/>
              <a:t>ülke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veritabanına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katkıda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bulunuyor</a:t>
            </a:r>
            <a:endParaRPr lang="en-US" baseline="0" dirty="0" smtClean="0"/>
          </a:p>
          <a:p>
            <a:r>
              <a:rPr lang="en-US" baseline="0" dirty="0" err="1" smtClean="0"/>
              <a:t>Çalışmanın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amacı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Montelukast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kullanan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pediatrik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populasyondaki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psikiyatrik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olayları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değerlendirmek</a:t>
            </a:r>
            <a:endParaRPr lang="en-US" baseline="0" dirty="0" smtClean="0"/>
          </a:p>
          <a:p>
            <a:r>
              <a:rPr lang="en-US" baseline="0" dirty="0" err="1" smtClean="0"/>
              <a:t>Hipotez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Özellikle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çocuk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</a:t>
            </a:r>
            <a:r>
              <a:rPr lang="en-US" baseline="0" dirty="0" smtClean="0"/>
              <a:t> adölesanlarda </a:t>
            </a:r>
            <a:r>
              <a:rPr lang="en-US" baseline="0" dirty="0" err="1" smtClean="0"/>
              <a:t>Montelukast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ilişkili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bildiirilen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psikiyatrik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olgu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sayılarında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artış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olduğu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BAE8E-4E6C-AB4B-A441-EE896F36EBB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49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ilaç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advers</a:t>
            </a:r>
            <a:r>
              <a:rPr lang="en-US" dirty="0" smtClean="0"/>
              <a:t> </a:t>
            </a:r>
            <a:r>
              <a:rPr lang="en-US" dirty="0" err="1" smtClean="0"/>
              <a:t>reaksiyon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arasındaki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ilişkinin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gücünü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belirtiyor</a:t>
            </a:r>
            <a:r>
              <a:rPr lang="en-US" baseline="0" dirty="0" smtClean="0"/>
              <a:t>. Her </a:t>
            </a:r>
            <a:r>
              <a:rPr lang="en-US" baseline="0" dirty="0" err="1" smtClean="0"/>
              <a:t>ilaç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için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beklenen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gözlenen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advers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reaksiyon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oranı</a:t>
            </a:r>
            <a:r>
              <a:rPr lang="en-US" baseline="0" dirty="0" smtClean="0"/>
              <a:t> var. IC </a:t>
            </a:r>
            <a:r>
              <a:rPr lang="en-US" baseline="0" dirty="0" err="1" smtClean="0"/>
              <a:t>değerinin</a:t>
            </a:r>
            <a:r>
              <a:rPr lang="en-US" baseline="0" dirty="0" smtClean="0"/>
              <a:t> 0 </a:t>
            </a:r>
            <a:r>
              <a:rPr lang="en-US" baseline="0" dirty="0" err="1" smtClean="0"/>
              <a:t>olması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gözlenen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vakaların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beklenen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sayısı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aynı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olduğunu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belirtiyor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Pozitif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değerler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beklenenden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daha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sık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negatif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değerler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beklenenden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daha</a:t>
            </a:r>
            <a:r>
              <a:rPr lang="en-US" baseline="0" dirty="0" smtClean="0"/>
              <a:t> nadir </a:t>
            </a:r>
            <a:r>
              <a:rPr lang="en-US" baseline="0" dirty="0" err="1" smtClean="0"/>
              <a:t>Advers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reaksiyon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olduğunu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bildiriyor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BAE8E-4E6C-AB4B-A441-EE896F36EB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67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Özellikle</a:t>
            </a:r>
            <a:r>
              <a:rPr lang="en-US" dirty="0" smtClean="0"/>
              <a:t> 2008 den </a:t>
            </a:r>
            <a:r>
              <a:rPr lang="en-US" dirty="0" err="1" smtClean="0"/>
              <a:t>sonra</a:t>
            </a:r>
            <a:r>
              <a:rPr lang="en-US" dirty="0" smtClean="0"/>
              <a:t> </a:t>
            </a:r>
            <a:r>
              <a:rPr lang="en-US" dirty="0" err="1" smtClean="0"/>
              <a:t>pediatrik</a:t>
            </a:r>
            <a:r>
              <a:rPr lang="en-US" dirty="0" smtClean="0"/>
              <a:t> </a:t>
            </a:r>
            <a:r>
              <a:rPr lang="en-US" dirty="0" err="1" smtClean="0"/>
              <a:t>olgularda</a:t>
            </a:r>
            <a:r>
              <a:rPr lang="en-US" dirty="0" smtClean="0"/>
              <a:t> </a:t>
            </a:r>
            <a:r>
              <a:rPr lang="en-US" dirty="0" err="1" smtClean="0"/>
              <a:t>belirgin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artış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göze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çarpıyor</a:t>
            </a:r>
            <a:r>
              <a:rPr lang="en-US" baseline="0" dirty="0" smtClean="0"/>
              <a:t>. (FDA </a:t>
            </a:r>
            <a:r>
              <a:rPr lang="en-US" baseline="0" dirty="0" err="1" smtClean="0"/>
              <a:t>uyarısından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sonra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2-11 </a:t>
            </a:r>
            <a:r>
              <a:rPr lang="en-US" baseline="0" dirty="0" err="1" smtClean="0"/>
              <a:t>yaş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için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ciddi</a:t>
            </a:r>
            <a:r>
              <a:rPr lang="en-US" baseline="0" dirty="0" smtClean="0"/>
              <a:t> IC </a:t>
            </a:r>
            <a:r>
              <a:rPr lang="en-US" baseline="0" dirty="0" err="1" smtClean="0"/>
              <a:t>değerleri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intihar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uyku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depresyonda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</a:t>
            </a:r>
            <a:endParaRPr lang="en-US" baseline="0" dirty="0" smtClean="0"/>
          </a:p>
          <a:p>
            <a:r>
              <a:rPr lang="en-US" baseline="0" dirty="0" smtClean="0"/>
              <a:t>İnfant </a:t>
            </a:r>
            <a:r>
              <a:rPr lang="en-US" baseline="0" dirty="0" err="1" smtClean="0"/>
              <a:t>yaş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grubu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için</a:t>
            </a:r>
            <a:r>
              <a:rPr lang="en-US" baseline="0" dirty="0" smtClean="0"/>
              <a:t> en </a:t>
            </a:r>
            <a:r>
              <a:rPr lang="en-US" baseline="0" dirty="0" err="1" smtClean="0"/>
              <a:t>çarpıcı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uyku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bozuklukları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BAE8E-4E6C-AB4B-A441-EE896F36EB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78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Çalışma</a:t>
            </a:r>
            <a:r>
              <a:rPr lang="en-US" dirty="0" smtClean="0"/>
              <a:t> </a:t>
            </a:r>
            <a:r>
              <a:rPr lang="en-US" dirty="0" err="1" smtClean="0"/>
              <a:t>verileri</a:t>
            </a:r>
            <a:r>
              <a:rPr lang="en-US" dirty="0" smtClean="0"/>
              <a:t> </a:t>
            </a:r>
            <a:r>
              <a:rPr lang="en-US" dirty="0" err="1" smtClean="0"/>
              <a:t>gerçek</a:t>
            </a:r>
            <a:r>
              <a:rPr lang="en-US" dirty="0" smtClean="0"/>
              <a:t> </a:t>
            </a:r>
            <a:r>
              <a:rPr lang="en-US" dirty="0" err="1" smtClean="0"/>
              <a:t>hayatta</a:t>
            </a:r>
            <a:r>
              <a:rPr lang="en-US" dirty="0" smtClean="0"/>
              <a:t> </a:t>
            </a:r>
            <a:r>
              <a:rPr lang="en-US" dirty="0" err="1" smtClean="0"/>
              <a:t>Montelukast</a:t>
            </a:r>
            <a:r>
              <a:rPr lang="en-US" dirty="0" smtClean="0"/>
              <a:t> </a:t>
            </a:r>
            <a:r>
              <a:rPr lang="en-US" dirty="0" err="1" smtClean="0"/>
              <a:t>kullanımı</a:t>
            </a:r>
            <a:r>
              <a:rPr lang="en-US" dirty="0" smtClean="0"/>
              <a:t> </a:t>
            </a:r>
            <a:r>
              <a:rPr lang="en-US" dirty="0" err="1" smtClean="0"/>
              <a:t>sonucu</a:t>
            </a:r>
            <a:r>
              <a:rPr lang="en-US" dirty="0" smtClean="0"/>
              <a:t> </a:t>
            </a:r>
            <a:r>
              <a:rPr lang="en-US" dirty="0" err="1" smtClean="0"/>
              <a:t>ortaya</a:t>
            </a:r>
            <a:r>
              <a:rPr lang="en-US" dirty="0" smtClean="0"/>
              <a:t> </a:t>
            </a:r>
            <a:r>
              <a:rPr lang="en-US" dirty="0" err="1" smtClean="0"/>
              <a:t>çıkan</a:t>
            </a:r>
            <a:r>
              <a:rPr lang="en-US" dirty="0" smtClean="0"/>
              <a:t> </a:t>
            </a:r>
            <a:r>
              <a:rPr lang="en-US" dirty="0" err="1" smtClean="0"/>
              <a:t>olguları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yansıtıyor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Dolayısıyla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klinik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çalışmaların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sonuçlarından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farklılık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gösteriyor</a:t>
            </a:r>
            <a:r>
              <a:rPr lang="en-US" baseline="0" dirty="0" smtClean="0"/>
              <a:t>. </a:t>
            </a:r>
            <a:endParaRPr lang="en-US" dirty="0" smtClean="0"/>
          </a:p>
          <a:p>
            <a:r>
              <a:rPr lang="en-US" dirty="0" err="1" smtClean="0"/>
              <a:t>Psikotropik</a:t>
            </a:r>
            <a:r>
              <a:rPr lang="en-US" dirty="0" smtClean="0"/>
              <a:t> </a:t>
            </a:r>
            <a:r>
              <a:rPr lang="en-US" dirty="0" err="1" smtClean="0"/>
              <a:t>ajanlar</a:t>
            </a:r>
            <a:r>
              <a:rPr lang="en-US" dirty="0" smtClean="0"/>
              <a:t> </a:t>
            </a:r>
            <a:r>
              <a:rPr lang="en-US" dirty="0" err="1" smtClean="0"/>
              <a:t>dışında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kadar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sık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nöropsikiyatrik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yan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etki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görülen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çok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ilaç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2BAE8E-4E6C-AB4B-A441-EE896F36EBB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02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3AB4-DE31-D147-B88F-153893C34AA3}" type="datetimeFigureOut">
              <a:rPr lang="en-US" smtClean="0"/>
              <a:t>25.04.17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FECF-2599-4543-8548-D9FD10BA1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582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3AB4-DE31-D147-B88F-153893C34AA3}" type="datetimeFigureOut">
              <a:rPr lang="en-US" smtClean="0"/>
              <a:t>25.04.17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FECF-2599-4543-8548-D9FD10BA1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31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3AB4-DE31-D147-B88F-153893C34AA3}" type="datetimeFigureOut">
              <a:rPr lang="en-US" smtClean="0"/>
              <a:t>25.04.17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FECF-2599-4543-8548-D9FD10BA1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10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3AB4-DE31-D147-B88F-153893C34AA3}" type="datetimeFigureOut">
              <a:rPr lang="en-US" smtClean="0"/>
              <a:t>25.04.17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FECF-2599-4543-8548-D9FD10BA1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90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3AB4-DE31-D147-B88F-153893C34AA3}" type="datetimeFigureOut">
              <a:rPr lang="en-US" smtClean="0"/>
              <a:t>25.04.17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FECF-2599-4543-8548-D9FD10BA1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36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3AB4-DE31-D147-B88F-153893C34AA3}" type="datetimeFigureOut">
              <a:rPr lang="en-US" smtClean="0"/>
              <a:t>25.04.17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FECF-2599-4543-8548-D9FD10BA1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6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3AB4-DE31-D147-B88F-153893C34AA3}" type="datetimeFigureOut">
              <a:rPr lang="en-US" smtClean="0"/>
              <a:t>25.04.17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FECF-2599-4543-8548-D9FD10BA1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8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3AB4-DE31-D147-B88F-153893C34AA3}" type="datetimeFigureOut">
              <a:rPr lang="en-US" smtClean="0"/>
              <a:t>25.04.17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FECF-2599-4543-8548-D9FD10BA1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40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3AB4-DE31-D147-B88F-153893C34AA3}" type="datetimeFigureOut">
              <a:rPr lang="en-US" smtClean="0"/>
              <a:t>25.04.17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FECF-2599-4543-8548-D9FD10BA1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27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3AB4-DE31-D147-B88F-153893C34AA3}" type="datetimeFigureOut">
              <a:rPr lang="en-US" smtClean="0"/>
              <a:t>25.04.17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FECF-2599-4543-8548-D9FD10BA1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44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3AB4-DE31-D147-B88F-153893C34AA3}" type="datetimeFigureOut">
              <a:rPr lang="en-US" smtClean="0"/>
              <a:t>25.04.17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FECF-2599-4543-8548-D9FD10BA1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75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63AB4-DE31-D147-B88F-153893C34AA3}" type="datetimeFigureOut">
              <a:rPr lang="en-US" smtClean="0"/>
              <a:t>25.04.17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2FECF-2599-4543-8548-D9FD10BA1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2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2395" y="1688674"/>
            <a:ext cx="8177154" cy="1470025"/>
          </a:xfrm>
        </p:spPr>
        <p:txBody>
          <a:bodyPr/>
          <a:lstStyle/>
          <a:p>
            <a:r>
              <a:rPr lang="en-US" dirty="0" err="1" smtClean="0"/>
              <a:t>Astım</a:t>
            </a:r>
            <a:r>
              <a:rPr lang="en-US" dirty="0" smtClean="0"/>
              <a:t> </a:t>
            </a:r>
            <a:r>
              <a:rPr lang="en-US" dirty="0" err="1" smtClean="0"/>
              <a:t>ilaçlarının</a:t>
            </a:r>
            <a:r>
              <a:rPr lang="en-US" dirty="0" smtClean="0"/>
              <a:t> </a:t>
            </a:r>
            <a:r>
              <a:rPr lang="en-US" dirty="0" err="1" smtClean="0"/>
              <a:t>güvenilirliği</a:t>
            </a:r>
            <a:r>
              <a:rPr lang="en-US" dirty="0" smtClean="0"/>
              <a:t> - LTRA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00245" y="3028528"/>
            <a:ext cx="6400800" cy="1752600"/>
          </a:xfrm>
        </p:spPr>
        <p:txBody>
          <a:bodyPr/>
          <a:lstStyle/>
          <a:p>
            <a:r>
              <a:rPr lang="en-US" dirty="0" smtClean="0"/>
              <a:t>Dr. S. Tolga Yavuz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220075" y="4826000"/>
            <a:ext cx="3825125" cy="1830996"/>
            <a:chOff x="1108447" y="885876"/>
            <a:chExt cx="6870023" cy="42703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4300" y="1689100"/>
              <a:ext cx="6375400" cy="34671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8447" y="885876"/>
              <a:ext cx="6870023" cy="789212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542"/>
            <a:ext cx="2802396" cy="4723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5035" y="15946"/>
            <a:ext cx="2448200" cy="176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87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8" y="148683"/>
            <a:ext cx="7557025" cy="1416025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844977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İlk </a:t>
            </a:r>
            <a:r>
              <a:rPr lang="en-US" dirty="0" err="1" smtClean="0">
                <a:solidFill>
                  <a:srgbClr val="FF0000"/>
                </a:solidFill>
              </a:rPr>
              <a:t>güvenlik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verileri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6-14 </a:t>
            </a:r>
            <a:r>
              <a:rPr lang="en-US" dirty="0" err="1" smtClean="0"/>
              <a:t>yaş</a:t>
            </a:r>
            <a:r>
              <a:rPr lang="en-US" dirty="0" smtClean="0"/>
              <a:t> </a:t>
            </a:r>
            <a:r>
              <a:rPr lang="en-US" dirty="0" err="1" smtClean="0"/>
              <a:t>arası</a:t>
            </a:r>
            <a:r>
              <a:rPr lang="en-US" dirty="0" smtClean="0"/>
              <a:t> (</a:t>
            </a:r>
            <a:r>
              <a:rPr lang="en-US" dirty="0" err="1" smtClean="0"/>
              <a:t>plaseboya</a:t>
            </a:r>
            <a:r>
              <a:rPr lang="en-US" dirty="0" smtClean="0"/>
              <a:t> </a:t>
            </a:r>
            <a:r>
              <a:rPr lang="en-US" dirty="0" err="1" smtClean="0"/>
              <a:t>benzer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ÜSYE, </a:t>
            </a:r>
            <a:r>
              <a:rPr lang="en-US" dirty="0" err="1" smtClean="0"/>
              <a:t>başağrısı</a:t>
            </a:r>
            <a:r>
              <a:rPr lang="en-US" dirty="0" smtClean="0"/>
              <a:t>, </a:t>
            </a:r>
            <a:r>
              <a:rPr lang="en-US" dirty="0" err="1" smtClean="0"/>
              <a:t>farenjit</a:t>
            </a:r>
            <a:r>
              <a:rPr lang="en-US" dirty="0" smtClean="0"/>
              <a:t>, </a:t>
            </a:r>
            <a:r>
              <a:rPr lang="en-US" dirty="0" err="1" smtClean="0"/>
              <a:t>sinüzit</a:t>
            </a:r>
            <a:r>
              <a:rPr lang="en-US" dirty="0" smtClean="0"/>
              <a:t>, </a:t>
            </a:r>
            <a:r>
              <a:rPr lang="en-US" dirty="0" err="1" smtClean="0"/>
              <a:t>diyare</a:t>
            </a:r>
            <a:r>
              <a:rPr lang="en-US" dirty="0" smtClean="0"/>
              <a:t>, </a:t>
            </a:r>
            <a:r>
              <a:rPr lang="en-US" dirty="0" err="1" smtClean="0"/>
              <a:t>karın</a:t>
            </a:r>
            <a:r>
              <a:rPr lang="en-US" dirty="0" smtClean="0"/>
              <a:t> </a:t>
            </a:r>
            <a:r>
              <a:rPr lang="en-US" dirty="0" err="1" smtClean="0"/>
              <a:t>ağrısı</a:t>
            </a:r>
            <a:endParaRPr lang="en-US" dirty="0" smtClean="0"/>
          </a:p>
          <a:p>
            <a:r>
              <a:rPr lang="en-US" dirty="0" smtClean="0"/>
              <a:t>&lt;5 </a:t>
            </a:r>
            <a:r>
              <a:rPr lang="en-US" dirty="0" err="1" smtClean="0"/>
              <a:t>yaş</a:t>
            </a:r>
            <a:r>
              <a:rPr lang="en-US" dirty="0" smtClean="0"/>
              <a:t> (</a:t>
            </a:r>
            <a:r>
              <a:rPr lang="en-US" dirty="0" err="1" smtClean="0"/>
              <a:t>plaseboya</a:t>
            </a:r>
            <a:r>
              <a:rPr lang="en-US" dirty="0" smtClean="0"/>
              <a:t> </a:t>
            </a:r>
            <a:r>
              <a:rPr lang="en-US" dirty="0" err="1" smtClean="0"/>
              <a:t>benzer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D</a:t>
            </a:r>
            <a:r>
              <a:rPr lang="en-US" dirty="0" err="1" smtClean="0"/>
              <a:t>iyare</a:t>
            </a:r>
            <a:r>
              <a:rPr lang="en-US" dirty="0" smtClean="0"/>
              <a:t>, </a:t>
            </a:r>
            <a:r>
              <a:rPr lang="en-US" dirty="0" err="1" smtClean="0"/>
              <a:t>ateşi</a:t>
            </a:r>
            <a:r>
              <a:rPr lang="en-US" dirty="0" smtClean="0"/>
              <a:t> </a:t>
            </a:r>
            <a:r>
              <a:rPr lang="en-US" dirty="0" err="1" smtClean="0"/>
              <a:t>nazofarenjit</a:t>
            </a:r>
            <a:r>
              <a:rPr lang="en-US" dirty="0" smtClean="0"/>
              <a:t>, rinit, ÜSYE</a:t>
            </a:r>
          </a:p>
          <a:p>
            <a:r>
              <a:rPr lang="en-US" dirty="0" err="1" smtClean="0"/>
              <a:t>Nöropsikiyatrik</a:t>
            </a:r>
            <a:r>
              <a:rPr lang="en-US" dirty="0" smtClean="0"/>
              <a:t> </a:t>
            </a:r>
            <a:r>
              <a:rPr lang="en-US" dirty="0" err="1" smtClean="0"/>
              <a:t>olaylar</a:t>
            </a:r>
            <a:endParaRPr lang="en-US" dirty="0"/>
          </a:p>
          <a:p>
            <a:pPr lvl="1"/>
            <a:r>
              <a:rPr lang="en-US" dirty="0" err="1" smtClean="0"/>
              <a:t>Kaygı</a:t>
            </a:r>
            <a:r>
              <a:rPr lang="en-US" dirty="0" smtClean="0"/>
              <a:t> </a:t>
            </a:r>
            <a:r>
              <a:rPr lang="en-US" dirty="0" err="1" smtClean="0"/>
              <a:t>duyulacak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advers</a:t>
            </a:r>
            <a:r>
              <a:rPr lang="en-US" dirty="0" smtClean="0"/>
              <a:t> </a:t>
            </a:r>
            <a:r>
              <a:rPr lang="en-US" dirty="0" err="1" smtClean="0"/>
              <a:t>etki</a:t>
            </a:r>
            <a:r>
              <a:rPr lang="en-US" dirty="0" smtClean="0"/>
              <a:t> </a:t>
            </a:r>
            <a:r>
              <a:rPr lang="en-US" dirty="0" err="1" smtClean="0"/>
              <a:t>profili</a:t>
            </a:r>
            <a:r>
              <a:rPr lang="en-US" dirty="0" smtClean="0"/>
              <a:t> </a:t>
            </a:r>
            <a:r>
              <a:rPr lang="en-US" dirty="0" err="1" smtClean="0"/>
              <a:t>yok</a:t>
            </a:r>
            <a:endParaRPr lang="en-US" dirty="0" smtClean="0"/>
          </a:p>
          <a:p>
            <a:pPr lvl="1"/>
            <a:r>
              <a:rPr lang="en-US" dirty="0" err="1" smtClean="0"/>
              <a:t>Astımlı</a:t>
            </a:r>
            <a:r>
              <a:rPr lang="en-US" dirty="0" smtClean="0"/>
              <a:t> </a:t>
            </a:r>
            <a:r>
              <a:rPr lang="en-US" dirty="0" err="1" smtClean="0"/>
              <a:t>hastalarda</a:t>
            </a:r>
            <a:r>
              <a:rPr lang="en-US" dirty="0" smtClean="0"/>
              <a:t> </a:t>
            </a:r>
            <a:r>
              <a:rPr lang="en-US" dirty="0" err="1" smtClean="0"/>
              <a:t>zaten</a:t>
            </a:r>
            <a:r>
              <a:rPr lang="en-US" dirty="0" smtClean="0"/>
              <a:t> </a:t>
            </a:r>
            <a:r>
              <a:rPr lang="en-US" dirty="0" err="1" smtClean="0"/>
              <a:t>anksiyete</a:t>
            </a:r>
            <a:r>
              <a:rPr lang="en-US" dirty="0" smtClean="0"/>
              <a:t>/</a:t>
            </a:r>
            <a:r>
              <a:rPr lang="en-US" dirty="0" err="1" smtClean="0"/>
              <a:t>depresyon</a:t>
            </a:r>
            <a:r>
              <a:rPr lang="en-US" dirty="0" smtClean="0"/>
              <a:t> </a:t>
            </a:r>
            <a:r>
              <a:rPr lang="en-US" dirty="0" err="1" smtClean="0"/>
              <a:t>mevcut</a:t>
            </a:r>
            <a:endParaRPr lang="en-US" dirty="0" smtClean="0"/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88637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649" y="1448024"/>
            <a:ext cx="7557026" cy="279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5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Nöropsikiyatrik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yan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etkiler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999" y="6014130"/>
            <a:ext cx="2189001" cy="8100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89" y="1376750"/>
            <a:ext cx="6870023" cy="45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71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Nöropsikiyatrik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yan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etkiler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999" y="6014130"/>
            <a:ext cx="2189001" cy="8100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8" y="1457678"/>
            <a:ext cx="7557025" cy="416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30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Nöropsikiyatrik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yan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etkiler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2008 FDA </a:t>
            </a:r>
            <a:r>
              <a:rPr lang="en-US" dirty="0" err="1" smtClean="0"/>
              <a:t>uyarısı</a:t>
            </a:r>
            <a:endParaRPr lang="en-US" dirty="0" smtClean="0"/>
          </a:p>
          <a:p>
            <a:pPr lvl="1"/>
            <a:r>
              <a:rPr lang="en-US" dirty="0" err="1" smtClean="0"/>
              <a:t>Nöropsikiyatrik</a:t>
            </a:r>
            <a:r>
              <a:rPr lang="en-US" dirty="0" smtClean="0"/>
              <a:t> </a:t>
            </a:r>
            <a:r>
              <a:rPr lang="en-US" dirty="0" err="1" smtClean="0"/>
              <a:t>olaylar</a:t>
            </a:r>
            <a:r>
              <a:rPr lang="en-US" dirty="0" smtClean="0"/>
              <a:t> </a:t>
            </a:r>
            <a:r>
              <a:rPr lang="en-US" dirty="0" err="1" smtClean="0"/>
              <a:t>sık</a:t>
            </a:r>
            <a:endParaRPr lang="en-US" dirty="0" smtClean="0"/>
          </a:p>
          <a:p>
            <a:pPr lvl="1"/>
            <a:r>
              <a:rPr lang="en-US" dirty="0" err="1" smtClean="0"/>
              <a:t>G</a:t>
            </a:r>
            <a:r>
              <a:rPr lang="en-US" dirty="0" err="1" smtClean="0"/>
              <a:t>ünlük</a:t>
            </a:r>
            <a:r>
              <a:rPr lang="en-US" dirty="0" smtClean="0"/>
              <a:t> </a:t>
            </a:r>
            <a:r>
              <a:rPr lang="en-US" dirty="0" err="1" smtClean="0"/>
              <a:t>doz</a:t>
            </a:r>
            <a:r>
              <a:rPr lang="en-US" dirty="0" smtClean="0"/>
              <a:t> </a:t>
            </a:r>
            <a:r>
              <a:rPr lang="en-US" dirty="0" err="1" smtClean="0"/>
              <a:t>başına</a:t>
            </a:r>
            <a:r>
              <a:rPr lang="en-US" dirty="0" smtClean="0"/>
              <a:t> </a:t>
            </a:r>
            <a:r>
              <a:rPr lang="en-US" dirty="0" err="1" smtClean="0"/>
              <a:t>düşen</a:t>
            </a:r>
            <a:r>
              <a:rPr lang="en-US" dirty="0" smtClean="0"/>
              <a:t> </a:t>
            </a:r>
            <a:r>
              <a:rPr lang="en-US" dirty="0" err="1" smtClean="0"/>
              <a:t>Advers</a:t>
            </a:r>
            <a:r>
              <a:rPr lang="en-US" dirty="0" smtClean="0"/>
              <a:t> </a:t>
            </a:r>
            <a:r>
              <a:rPr lang="en-US" dirty="0" err="1" smtClean="0"/>
              <a:t>olay</a:t>
            </a:r>
            <a:r>
              <a:rPr lang="en-US" dirty="0" smtClean="0"/>
              <a:t> 10 </a:t>
            </a:r>
            <a:r>
              <a:rPr lang="en-US" dirty="0" err="1" smtClean="0"/>
              <a:t>kat</a:t>
            </a:r>
            <a:r>
              <a:rPr lang="en-US" dirty="0" smtClean="0"/>
              <a:t> </a:t>
            </a:r>
            <a:r>
              <a:rPr lang="en-US" dirty="0" err="1" smtClean="0"/>
              <a:t>fazla</a:t>
            </a:r>
            <a:endParaRPr lang="en-US" dirty="0" smtClean="0"/>
          </a:p>
          <a:p>
            <a:r>
              <a:rPr lang="en-US" dirty="0" smtClean="0"/>
              <a:t>KÜB: “Precautions” </a:t>
            </a:r>
          </a:p>
          <a:p>
            <a:pPr lvl="1"/>
            <a:r>
              <a:rPr lang="en-US" dirty="0" err="1" smtClean="0"/>
              <a:t>Nöropsikiyatrik</a:t>
            </a:r>
            <a:r>
              <a:rPr lang="en-US" dirty="0" smtClean="0"/>
              <a:t> </a:t>
            </a:r>
            <a:r>
              <a:rPr lang="en-US" dirty="0" err="1" smtClean="0"/>
              <a:t>semptomlar</a:t>
            </a:r>
            <a:endParaRPr lang="en-US" dirty="0" smtClean="0"/>
          </a:p>
          <a:p>
            <a:r>
              <a:rPr lang="en-US" dirty="0" err="1" smtClean="0"/>
              <a:t>Ekim</a:t>
            </a:r>
            <a:r>
              <a:rPr lang="en-US" dirty="0" smtClean="0"/>
              <a:t> 2009 EMA “Pediatric Investigation Plan</a:t>
            </a:r>
            <a:r>
              <a:rPr lang="en-US" dirty="0" smtClean="0"/>
              <a:t>”</a:t>
            </a:r>
          </a:p>
          <a:p>
            <a:pPr lvl="1"/>
            <a:r>
              <a:rPr lang="en-US" dirty="0" err="1" smtClean="0"/>
              <a:t>G</a:t>
            </a:r>
            <a:r>
              <a:rPr lang="en-US" dirty="0" err="1" smtClean="0"/>
              <a:t>üncelleme</a:t>
            </a:r>
            <a:endParaRPr lang="en-US" dirty="0" smtClean="0"/>
          </a:p>
          <a:p>
            <a:pPr lvl="1"/>
            <a:r>
              <a:rPr lang="en-US" dirty="0" smtClean="0"/>
              <a:t>Nadir </a:t>
            </a:r>
            <a:r>
              <a:rPr lang="en-US" dirty="0" err="1" smtClean="0"/>
              <a:t>görülen</a:t>
            </a:r>
            <a:r>
              <a:rPr lang="en-US" dirty="0" smtClean="0"/>
              <a:t> </a:t>
            </a:r>
            <a:r>
              <a:rPr lang="en-US" dirty="0" err="1" smtClean="0"/>
              <a:t>advers</a:t>
            </a:r>
            <a:r>
              <a:rPr lang="en-US" dirty="0" smtClean="0"/>
              <a:t> </a:t>
            </a:r>
            <a:r>
              <a:rPr lang="en-US" dirty="0" err="1" smtClean="0"/>
              <a:t>olaylar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662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556769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65952" y="2671354"/>
            <a:ext cx="8229600" cy="3740465"/>
          </a:xfrm>
        </p:spPr>
        <p:txBody>
          <a:bodyPr>
            <a:normAutofit/>
          </a:bodyPr>
          <a:lstStyle/>
          <a:p>
            <a:r>
              <a:rPr lang="tr-TR" dirty="0" smtClean="0"/>
              <a:t>Genel olarak tüm astım ilaçları ile ilgili olaylar rapo</a:t>
            </a:r>
            <a:r>
              <a:rPr lang="tr-TR" dirty="0" smtClean="0"/>
              <a:t>r edilmiş</a:t>
            </a:r>
          </a:p>
          <a:p>
            <a:r>
              <a:rPr lang="tr-TR" dirty="0" err="1" smtClean="0"/>
              <a:t>Montelukast</a:t>
            </a:r>
            <a:endParaRPr lang="tr-TR" dirty="0"/>
          </a:p>
          <a:p>
            <a:pPr lvl="1"/>
            <a:r>
              <a:rPr lang="en-US" dirty="0" smtClean="0"/>
              <a:t>K</a:t>
            </a:r>
            <a:r>
              <a:rPr lang="tr-TR" dirty="0" smtClean="0"/>
              <a:t>abuslar</a:t>
            </a:r>
            <a:endParaRPr lang="en-US" dirty="0"/>
          </a:p>
          <a:p>
            <a:pPr lvl="1"/>
            <a:r>
              <a:rPr lang="en-US" dirty="0" err="1" smtClean="0"/>
              <a:t>Agresyon</a:t>
            </a: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1262704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61430" y="-1134999"/>
            <a:ext cx="6605699" cy="912799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32302" y="713197"/>
            <a:ext cx="574082" cy="5705578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2684" y="4487333"/>
            <a:ext cx="8889715" cy="177800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77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491" y="47218"/>
            <a:ext cx="6245476" cy="2062464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65952" y="2445219"/>
            <a:ext cx="8229600" cy="3740465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Çalışmalar</a:t>
            </a:r>
            <a:r>
              <a:rPr lang="en-US" dirty="0" smtClean="0"/>
              <a:t> </a:t>
            </a:r>
            <a:r>
              <a:rPr lang="en-US" dirty="0" err="1" smtClean="0"/>
              <a:t>genellikle</a:t>
            </a:r>
            <a:r>
              <a:rPr lang="en-US" dirty="0" smtClean="0"/>
              <a:t> </a:t>
            </a:r>
            <a:r>
              <a:rPr lang="en-US" dirty="0" err="1" smtClean="0"/>
              <a:t>kısa</a:t>
            </a:r>
            <a:r>
              <a:rPr lang="en-US" dirty="0" smtClean="0"/>
              <a:t> </a:t>
            </a:r>
            <a:r>
              <a:rPr lang="en-US" dirty="0" err="1" smtClean="0"/>
              <a:t>süreli</a:t>
            </a:r>
            <a:endParaRPr lang="en-US" dirty="0" smtClean="0"/>
          </a:p>
          <a:p>
            <a:r>
              <a:rPr lang="en-US" dirty="0" err="1" smtClean="0"/>
              <a:t>Gerçek</a:t>
            </a:r>
            <a:r>
              <a:rPr lang="en-US" dirty="0" smtClean="0"/>
              <a:t> </a:t>
            </a:r>
            <a:r>
              <a:rPr lang="en-US" dirty="0" err="1" smtClean="0"/>
              <a:t>hayatta</a:t>
            </a:r>
            <a:r>
              <a:rPr lang="en-US" dirty="0" smtClean="0"/>
              <a:t> </a:t>
            </a:r>
            <a:r>
              <a:rPr lang="en-US" dirty="0" err="1" smtClean="0"/>
              <a:t>hastalar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uzun</a:t>
            </a:r>
            <a:r>
              <a:rPr lang="en-US" dirty="0" smtClean="0"/>
              <a:t> </a:t>
            </a:r>
            <a:r>
              <a:rPr lang="en-US" dirty="0" err="1" smtClean="0"/>
              <a:t>tedavi</a:t>
            </a:r>
            <a:r>
              <a:rPr lang="en-US" dirty="0" smtClean="0"/>
              <a:t> </a:t>
            </a:r>
            <a:r>
              <a:rPr lang="en-US" dirty="0" err="1" smtClean="0"/>
              <a:t>alıyor</a:t>
            </a:r>
            <a:endParaRPr lang="en-US" dirty="0" smtClean="0"/>
          </a:p>
          <a:p>
            <a:r>
              <a:rPr lang="en-US" dirty="0" smtClean="0"/>
              <a:t>Hasta </a:t>
            </a:r>
            <a:r>
              <a:rPr lang="en-US" dirty="0" err="1" smtClean="0"/>
              <a:t>güvenliği</a:t>
            </a:r>
            <a:r>
              <a:rPr lang="en-US" dirty="0" smtClean="0"/>
              <a:t> </a:t>
            </a:r>
            <a:r>
              <a:rPr lang="en-US" dirty="0" err="1" smtClean="0"/>
              <a:t>açısından</a:t>
            </a:r>
            <a:r>
              <a:rPr lang="en-US" dirty="0" smtClean="0"/>
              <a:t> </a:t>
            </a:r>
            <a:r>
              <a:rPr lang="en-US" dirty="0" err="1" smtClean="0"/>
              <a:t>gerçek</a:t>
            </a:r>
            <a:r>
              <a:rPr lang="en-US" dirty="0" smtClean="0"/>
              <a:t> </a:t>
            </a:r>
            <a:r>
              <a:rPr lang="en-US" dirty="0" err="1" smtClean="0"/>
              <a:t>hayat</a:t>
            </a:r>
            <a:r>
              <a:rPr lang="en-US" dirty="0" smtClean="0"/>
              <a:t> </a:t>
            </a:r>
            <a:r>
              <a:rPr lang="en-US" dirty="0" err="1" smtClean="0"/>
              <a:t>verileri</a:t>
            </a:r>
            <a:r>
              <a:rPr lang="en-US" dirty="0" smtClean="0"/>
              <a:t> </a:t>
            </a:r>
            <a:r>
              <a:rPr lang="en-US" dirty="0" err="1" smtClean="0"/>
              <a:t>önemli</a:t>
            </a:r>
            <a:endParaRPr lang="en-US" dirty="0" smtClean="0"/>
          </a:p>
          <a:p>
            <a:r>
              <a:rPr lang="en-US" dirty="0" err="1" smtClean="0"/>
              <a:t>Veri</a:t>
            </a:r>
            <a:r>
              <a:rPr lang="en-US" dirty="0" smtClean="0"/>
              <a:t> </a:t>
            </a:r>
            <a:r>
              <a:rPr lang="en-US" dirty="0" err="1" smtClean="0"/>
              <a:t>tabanı</a:t>
            </a:r>
            <a:r>
              <a:rPr lang="en-US" dirty="0" smtClean="0"/>
              <a:t> </a:t>
            </a:r>
            <a:r>
              <a:rPr lang="en-US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olgu</a:t>
            </a:r>
            <a:r>
              <a:rPr lang="en-US" dirty="0" smtClean="0"/>
              <a:t> </a:t>
            </a:r>
            <a:r>
              <a:rPr lang="en-US" dirty="0" err="1" smtClean="0"/>
              <a:t>bankaları</a:t>
            </a:r>
            <a:r>
              <a:rPr lang="en-US" dirty="0" smtClean="0"/>
              <a:t> </a:t>
            </a:r>
            <a:r>
              <a:rPr lang="en-US" dirty="0" err="1" smtClean="0"/>
              <a:t>önemli</a:t>
            </a:r>
            <a:endParaRPr lang="en-US" dirty="0" smtClean="0"/>
          </a:p>
          <a:p>
            <a:pPr lvl="1"/>
            <a:r>
              <a:rPr lang="en-US" dirty="0" smtClean="0"/>
              <a:t>WHO </a:t>
            </a:r>
            <a:r>
              <a:rPr lang="en-US" dirty="0" err="1" smtClean="0"/>
              <a:t>Vigi</a:t>
            </a:r>
            <a:r>
              <a:rPr lang="en-US" dirty="0" smtClean="0"/>
              <a:t> Base</a:t>
            </a:r>
          </a:p>
        </p:txBody>
      </p:sp>
    </p:spTree>
    <p:extLst>
      <p:ext uri="{BB962C8B-B14F-4D97-AF65-F5344CB8AC3E}">
        <p14:creationId xmlns:p14="http://schemas.microsoft.com/office/powerpoint/2010/main" val="1298116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2344063"/>
            <a:ext cx="8229600" cy="4525963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VigiBase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smtClean="0"/>
              <a:t>WHO </a:t>
            </a:r>
            <a:r>
              <a:rPr lang="en-US" dirty="0" smtClean="0"/>
              <a:t>–</a:t>
            </a:r>
            <a:r>
              <a:rPr lang="en-US" dirty="0" smtClean="0"/>
              <a:t> UMC </a:t>
            </a:r>
            <a:r>
              <a:rPr lang="en-US" dirty="0" err="1" smtClean="0"/>
              <a:t>olgu</a:t>
            </a:r>
            <a:r>
              <a:rPr lang="en-US" dirty="0" smtClean="0"/>
              <a:t> </a:t>
            </a:r>
            <a:r>
              <a:rPr lang="en-US" dirty="0" err="1" smtClean="0"/>
              <a:t>bildirim</a:t>
            </a:r>
            <a:r>
              <a:rPr lang="en-US" dirty="0" smtClean="0"/>
              <a:t> </a:t>
            </a:r>
            <a:r>
              <a:rPr lang="en-US" dirty="0" err="1" smtClean="0"/>
              <a:t>merkezi</a:t>
            </a:r>
            <a:endParaRPr lang="en-US" dirty="0" smtClean="0"/>
          </a:p>
          <a:p>
            <a:pPr lvl="1"/>
            <a:r>
              <a:rPr lang="en-US" dirty="0" smtClean="0"/>
              <a:t>122 </a:t>
            </a:r>
            <a:r>
              <a:rPr lang="en-US" dirty="0" err="1" smtClean="0"/>
              <a:t>ülke</a:t>
            </a:r>
            <a:endParaRPr lang="en-US" dirty="0" smtClean="0"/>
          </a:p>
          <a:p>
            <a:r>
              <a:rPr lang="en-US" dirty="0" err="1" smtClean="0">
                <a:solidFill>
                  <a:srgbClr val="FF0000"/>
                </a:solidFill>
              </a:rPr>
              <a:t>Amaç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/>
              <a:t>Montelukast</a:t>
            </a:r>
            <a:r>
              <a:rPr lang="en-US" dirty="0" smtClean="0"/>
              <a:t> </a:t>
            </a:r>
            <a:r>
              <a:rPr lang="en-US" dirty="0" err="1" smtClean="0"/>
              <a:t>kullanan</a:t>
            </a:r>
            <a:r>
              <a:rPr lang="en-US" dirty="0" smtClean="0"/>
              <a:t> </a:t>
            </a:r>
            <a:r>
              <a:rPr lang="en-US" dirty="0" err="1" smtClean="0"/>
              <a:t>pediatrik</a:t>
            </a:r>
            <a:r>
              <a:rPr lang="en-US" dirty="0" smtClean="0"/>
              <a:t> </a:t>
            </a:r>
            <a:r>
              <a:rPr lang="en-US" dirty="0" err="1" smtClean="0"/>
              <a:t>populasyondaki</a:t>
            </a:r>
            <a:r>
              <a:rPr lang="en-US" dirty="0" smtClean="0"/>
              <a:t> </a:t>
            </a:r>
            <a:r>
              <a:rPr lang="en-US" dirty="0" err="1" smtClean="0"/>
              <a:t>psikiyatrik</a:t>
            </a:r>
            <a:r>
              <a:rPr lang="en-US" dirty="0" smtClean="0"/>
              <a:t> </a:t>
            </a:r>
            <a:r>
              <a:rPr lang="en-US" dirty="0" err="1" smtClean="0"/>
              <a:t>olayları</a:t>
            </a:r>
            <a:r>
              <a:rPr lang="en-US" dirty="0" smtClean="0"/>
              <a:t> </a:t>
            </a:r>
            <a:r>
              <a:rPr lang="en-US" dirty="0" err="1" smtClean="0"/>
              <a:t>değerlendirmek</a:t>
            </a:r>
            <a:endParaRPr lang="en-US" dirty="0" smtClean="0"/>
          </a:p>
          <a:p>
            <a:r>
              <a:rPr lang="en-US" dirty="0" err="1" smtClean="0">
                <a:solidFill>
                  <a:srgbClr val="FF0000"/>
                </a:solidFill>
              </a:rPr>
              <a:t>Hipotez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/>
              <a:t>Özellikle</a:t>
            </a:r>
            <a:r>
              <a:rPr lang="en-US" dirty="0" smtClean="0"/>
              <a:t> </a:t>
            </a:r>
            <a:r>
              <a:rPr lang="en-US" dirty="0" err="1" smtClean="0"/>
              <a:t>çocuk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adölesanlarda </a:t>
            </a:r>
            <a:r>
              <a:rPr lang="en-US" dirty="0" err="1" smtClean="0"/>
              <a:t>Montelukast</a:t>
            </a:r>
            <a:r>
              <a:rPr lang="en-US" dirty="0" smtClean="0"/>
              <a:t> </a:t>
            </a:r>
            <a:r>
              <a:rPr lang="en-US" dirty="0" err="1" smtClean="0"/>
              <a:t>ilişkili</a:t>
            </a:r>
            <a:r>
              <a:rPr lang="en-US" dirty="0" smtClean="0"/>
              <a:t> </a:t>
            </a:r>
            <a:r>
              <a:rPr lang="en-US" dirty="0" err="1" smtClean="0"/>
              <a:t>psikiyatrik</a:t>
            </a:r>
            <a:r>
              <a:rPr lang="en-US" dirty="0" smtClean="0"/>
              <a:t> </a:t>
            </a:r>
            <a:r>
              <a:rPr lang="en-US" dirty="0" err="1" smtClean="0"/>
              <a:t>olgu</a:t>
            </a:r>
            <a:r>
              <a:rPr lang="en-US" dirty="0" smtClean="0"/>
              <a:t> </a:t>
            </a:r>
            <a:r>
              <a:rPr lang="en-US" dirty="0" err="1" smtClean="0"/>
              <a:t>sayılarında</a:t>
            </a:r>
            <a:r>
              <a:rPr lang="en-US" dirty="0" smtClean="0"/>
              <a:t> </a:t>
            </a:r>
            <a:r>
              <a:rPr lang="en-US" dirty="0" err="1" smtClean="0"/>
              <a:t>artış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89" y="73781"/>
            <a:ext cx="6870023" cy="21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37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Yöntem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Retrospektif</a:t>
            </a:r>
            <a:endParaRPr lang="en-US" dirty="0" smtClean="0"/>
          </a:p>
          <a:p>
            <a:r>
              <a:rPr lang="en-US" dirty="0" err="1" smtClean="0"/>
              <a:t>Vigi</a:t>
            </a:r>
            <a:r>
              <a:rPr lang="en-US" dirty="0" smtClean="0"/>
              <a:t> Base </a:t>
            </a:r>
            <a:r>
              <a:rPr lang="en-US" dirty="0" err="1" smtClean="0"/>
              <a:t>veritabanı</a:t>
            </a:r>
            <a:endParaRPr lang="en-US" dirty="0" smtClean="0"/>
          </a:p>
          <a:p>
            <a:r>
              <a:rPr lang="en-US" dirty="0" smtClean="0"/>
              <a:t>&lt;18 </a:t>
            </a:r>
            <a:r>
              <a:rPr lang="en-US" dirty="0" err="1" smtClean="0"/>
              <a:t>yaş</a:t>
            </a:r>
            <a:endParaRPr lang="en-US" dirty="0" smtClean="0"/>
          </a:p>
          <a:p>
            <a:pPr lvl="1"/>
            <a:r>
              <a:rPr lang="en-US" dirty="0"/>
              <a:t>İ</a:t>
            </a:r>
            <a:r>
              <a:rPr lang="en-US" dirty="0" smtClean="0"/>
              <a:t>nfant (&lt;2 </a:t>
            </a:r>
            <a:r>
              <a:rPr lang="en-US" dirty="0" err="1" smtClean="0"/>
              <a:t>yaş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Çocuklar</a:t>
            </a:r>
            <a:r>
              <a:rPr lang="en-US" dirty="0" smtClean="0"/>
              <a:t> (2-11 </a:t>
            </a:r>
            <a:r>
              <a:rPr lang="en-US" dirty="0" err="1" smtClean="0"/>
              <a:t>yaş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Adölesan (12-17 </a:t>
            </a:r>
            <a:r>
              <a:rPr lang="en-US" dirty="0" err="1" smtClean="0"/>
              <a:t>yaş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Kavramlar</a:t>
            </a:r>
            <a:endParaRPr lang="en-US" dirty="0" smtClean="0"/>
          </a:p>
          <a:p>
            <a:pPr lvl="1"/>
            <a:r>
              <a:rPr lang="en-US" dirty="0" err="1" smtClean="0"/>
              <a:t>Depresyon</a:t>
            </a:r>
            <a:r>
              <a:rPr lang="en-US" dirty="0" smtClean="0"/>
              <a:t>/</a:t>
            </a:r>
            <a:r>
              <a:rPr lang="en-US" dirty="0" err="1" smtClean="0"/>
              <a:t>Anksiyete</a:t>
            </a:r>
            <a:endParaRPr lang="en-US" dirty="0" smtClean="0"/>
          </a:p>
          <a:p>
            <a:pPr lvl="1"/>
            <a:r>
              <a:rPr lang="en-US" dirty="0" err="1" smtClean="0"/>
              <a:t>Psikoz</a:t>
            </a:r>
            <a:r>
              <a:rPr lang="en-US" dirty="0" smtClean="0"/>
              <a:t>/</a:t>
            </a:r>
            <a:r>
              <a:rPr lang="en-US" dirty="0" err="1" smtClean="0"/>
              <a:t>psikotik</a:t>
            </a:r>
            <a:r>
              <a:rPr lang="en-US" dirty="0" smtClean="0"/>
              <a:t> </a:t>
            </a:r>
            <a:r>
              <a:rPr lang="en-US" dirty="0" err="1" smtClean="0"/>
              <a:t>bozukluklar</a:t>
            </a:r>
            <a:endParaRPr lang="en-US" dirty="0" smtClean="0"/>
          </a:p>
          <a:p>
            <a:pPr lvl="1"/>
            <a:r>
              <a:rPr lang="en-US" dirty="0" err="1" smtClean="0"/>
              <a:t>Intihar</a:t>
            </a:r>
            <a:r>
              <a:rPr lang="en-US" dirty="0" smtClean="0"/>
              <a:t>/</a:t>
            </a:r>
            <a:r>
              <a:rPr lang="en-US" dirty="0" err="1" smtClean="0"/>
              <a:t>kendine</a:t>
            </a:r>
            <a:r>
              <a:rPr lang="en-US" dirty="0" smtClean="0"/>
              <a:t> </a:t>
            </a:r>
            <a:r>
              <a:rPr lang="en-US" dirty="0" err="1" smtClean="0"/>
              <a:t>zarar</a:t>
            </a:r>
            <a:r>
              <a:rPr lang="en-US" dirty="0" smtClean="0"/>
              <a:t> </a:t>
            </a:r>
            <a:r>
              <a:rPr lang="en-US" dirty="0" err="1" smtClean="0"/>
              <a:t>verme</a:t>
            </a:r>
            <a:endParaRPr lang="en-US" dirty="0" smtClean="0"/>
          </a:p>
          <a:p>
            <a:pPr lvl="1"/>
            <a:r>
              <a:rPr lang="en-US" dirty="0" err="1" smtClean="0"/>
              <a:t>Uyku</a:t>
            </a:r>
            <a:r>
              <a:rPr lang="en-US" dirty="0" smtClean="0"/>
              <a:t> </a:t>
            </a:r>
            <a:r>
              <a:rPr lang="en-US" dirty="0" err="1" smtClean="0"/>
              <a:t>bozuklukları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049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27587" t="12525" r="23710" b="7729"/>
          <a:stretch/>
        </p:blipFill>
        <p:spPr>
          <a:xfrm>
            <a:off x="1489050" y="107901"/>
            <a:ext cx="6520351" cy="667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5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Analiz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IC: Information </a:t>
            </a:r>
            <a:r>
              <a:rPr lang="tr-TR" dirty="0" smtClean="0"/>
              <a:t>Component</a:t>
            </a:r>
          </a:p>
          <a:p>
            <a:r>
              <a:rPr lang="tr-TR" dirty="0" smtClean="0"/>
              <a:t>İlaç </a:t>
            </a:r>
            <a:r>
              <a:rPr lang="en-US" dirty="0" smtClean="0"/>
              <a:t>–</a:t>
            </a:r>
            <a:r>
              <a:rPr lang="tr-TR" dirty="0" smtClean="0"/>
              <a:t> </a:t>
            </a:r>
            <a:r>
              <a:rPr lang="tr-TR" dirty="0" err="1" smtClean="0"/>
              <a:t>advers</a:t>
            </a:r>
            <a:r>
              <a:rPr lang="tr-TR" dirty="0" smtClean="0"/>
              <a:t> </a:t>
            </a:r>
            <a:r>
              <a:rPr lang="tr-TR" dirty="0" err="1" smtClean="0"/>
              <a:t>reax</a:t>
            </a:r>
            <a:r>
              <a:rPr lang="tr-TR" dirty="0" smtClean="0"/>
              <a:t> ilişkisinin gücü</a:t>
            </a:r>
          </a:p>
          <a:p>
            <a:r>
              <a:rPr lang="tr-TR" dirty="0" smtClean="0"/>
              <a:t>Gözlenen ve beklenen </a:t>
            </a:r>
            <a:r>
              <a:rPr lang="tr-TR" dirty="0" err="1" smtClean="0"/>
              <a:t>advers</a:t>
            </a:r>
            <a:r>
              <a:rPr lang="tr-TR" dirty="0" smtClean="0"/>
              <a:t> </a:t>
            </a:r>
            <a:r>
              <a:rPr lang="tr-TR" dirty="0" err="1" smtClean="0"/>
              <a:t>reax</a:t>
            </a:r>
            <a:r>
              <a:rPr lang="tr-TR" dirty="0" smtClean="0"/>
              <a:t> oranları</a:t>
            </a:r>
          </a:p>
          <a:p>
            <a:r>
              <a:rPr lang="tr-TR" dirty="0" smtClean="0"/>
              <a:t>IC=0, beklenen=gözlenen</a:t>
            </a:r>
          </a:p>
          <a:p>
            <a:r>
              <a:rPr lang="tr-TR" dirty="0" smtClean="0"/>
              <a:t>IC&gt;0, beklenenden sık </a:t>
            </a:r>
            <a:r>
              <a:rPr lang="tr-TR" dirty="0" err="1" smtClean="0"/>
              <a:t>advers</a:t>
            </a:r>
            <a:r>
              <a:rPr lang="tr-TR" dirty="0" smtClean="0"/>
              <a:t> olay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110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Sonuçlar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49 </a:t>
            </a:r>
            <a:r>
              <a:rPr lang="en-US" dirty="0" err="1" smtClean="0"/>
              <a:t>ülke</a:t>
            </a:r>
            <a:r>
              <a:rPr lang="en-US" dirty="0" smtClean="0"/>
              <a:t>, 01.01.2015 </a:t>
            </a:r>
            <a:r>
              <a:rPr lang="en-US" dirty="0" err="1" smtClean="0"/>
              <a:t>itibariyle</a:t>
            </a:r>
            <a:endParaRPr lang="en-US" dirty="0" smtClean="0"/>
          </a:p>
          <a:p>
            <a:r>
              <a:rPr lang="en-US" dirty="0" smtClean="0"/>
              <a:t>1.023.414 </a:t>
            </a:r>
            <a:r>
              <a:rPr lang="en-US" dirty="0" err="1" smtClean="0"/>
              <a:t>olgu</a:t>
            </a:r>
            <a:r>
              <a:rPr lang="en-US" dirty="0" smtClean="0"/>
              <a:t> (&lt;18 </a:t>
            </a:r>
            <a:r>
              <a:rPr lang="en-US" dirty="0" err="1" smtClean="0"/>
              <a:t>yaş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97.222 </a:t>
            </a:r>
            <a:r>
              <a:rPr lang="en-US" dirty="0" err="1" smtClean="0"/>
              <a:t>olgu</a:t>
            </a:r>
            <a:r>
              <a:rPr lang="en-US" dirty="0" smtClean="0"/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psikiyatrik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bozukluk</a:t>
            </a:r>
            <a:r>
              <a:rPr lang="en-US" dirty="0" smtClean="0"/>
              <a:t>)</a:t>
            </a:r>
          </a:p>
          <a:p>
            <a:r>
              <a:rPr lang="en-US" dirty="0" smtClean="0"/>
              <a:t>14.670 (</a:t>
            </a:r>
            <a:r>
              <a:rPr lang="en-US" dirty="0" err="1" smtClean="0"/>
              <a:t>Montelukast</a:t>
            </a:r>
            <a:r>
              <a:rPr lang="en-US" dirty="0" smtClean="0"/>
              <a:t> </a:t>
            </a:r>
            <a:r>
              <a:rPr lang="en-US" dirty="0" err="1" smtClean="0"/>
              <a:t>ilişkili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5277 (%36) </a:t>
            </a:r>
            <a:r>
              <a:rPr lang="en-US" dirty="0" err="1" smtClean="0">
                <a:solidFill>
                  <a:srgbClr val="FF0000"/>
                </a:solidFill>
              </a:rPr>
              <a:t>psikiyatrik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olgu</a:t>
            </a:r>
            <a:endParaRPr lang="en-US" dirty="0" smtClean="0">
              <a:solidFill>
                <a:srgbClr val="FF0000"/>
              </a:solidFill>
            </a:endParaRPr>
          </a:p>
          <a:p>
            <a:pPr lvl="2"/>
            <a:r>
              <a:rPr lang="en-US" dirty="0" smtClean="0"/>
              <a:t>2630 (%50) &lt;18 </a:t>
            </a:r>
            <a:r>
              <a:rPr lang="en-US" dirty="0" err="1" smtClean="0"/>
              <a:t>yaş</a:t>
            </a:r>
            <a:endParaRPr lang="en-US" dirty="0" smtClean="0"/>
          </a:p>
          <a:p>
            <a:pPr lvl="3"/>
            <a:r>
              <a:rPr lang="en-US" dirty="0" smtClean="0"/>
              <a:t>114 </a:t>
            </a:r>
            <a:r>
              <a:rPr lang="en-US" dirty="0" err="1" smtClean="0"/>
              <a:t>olgu</a:t>
            </a:r>
            <a:r>
              <a:rPr lang="en-US" dirty="0" smtClean="0"/>
              <a:t> &lt;2yaş</a:t>
            </a:r>
          </a:p>
          <a:p>
            <a:pPr lvl="3"/>
            <a:r>
              <a:rPr lang="en-US" dirty="0" smtClean="0"/>
              <a:t>2007 </a:t>
            </a:r>
            <a:r>
              <a:rPr lang="en-US" dirty="0" err="1" smtClean="0"/>
              <a:t>olgu</a:t>
            </a:r>
            <a:r>
              <a:rPr lang="en-US" dirty="0" smtClean="0"/>
              <a:t> (2-11 </a:t>
            </a:r>
            <a:r>
              <a:rPr lang="en-US" dirty="0" err="1" smtClean="0"/>
              <a:t>yaş</a:t>
            </a:r>
            <a:r>
              <a:rPr lang="en-US" dirty="0" smtClean="0"/>
              <a:t>)</a:t>
            </a:r>
          </a:p>
          <a:p>
            <a:pPr lvl="3"/>
            <a:r>
              <a:rPr lang="en-US" dirty="0" smtClean="0"/>
              <a:t>509 </a:t>
            </a:r>
            <a:r>
              <a:rPr lang="en-US" dirty="0" err="1" smtClean="0"/>
              <a:t>olgu</a:t>
            </a:r>
            <a:r>
              <a:rPr lang="en-US" dirty="0" smtClean="0"/>
              <a:t> (&gt;11 </a:t>
            </a:r>
            <a:r>
              <a:rPr lang="en-US" dirty="0" err="1" smtClean="0"/>
              <a:t>yaş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052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Sonuçlar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2.en </a:t>
            </a:r>
            <a:r>
              <a:rPr lang="en-US" dirty="0" err="1" smtClean="0"/>
              <a:t>sık</a:t>
            </a:r>
            <a:r>
              <a:rPr lang="en-US" dirty="0" smtClean="0"/>
              <a:t> </a:t>
            </a:r>
            <a:r>
              <a:rPr lang="en-US" dirty="0" err="1" smtClean="0"/>
              <a:t>veri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SSS </a:t>
            </a:r>
            <a:r>
              <a:rPr lang="en-US" dirty="0" err="1" smtClean="0">
                <a:solidFill>
                  <a:srgbClr val="FF0000"/>
                </a:solidFill>
              </a:rPr>
              <a:t>bozuklukları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Toplam</a:t>
            </a:r>
            <a:r>
              <a:rPr lang="en-US" dirty="0" smtClean="0">
                <a:solidFill>
                  <a:srgbClr val="000000"/>
                </a:solidFill>
              </a:rPr>
              <a:t> 5277 </a:t>
            </a:r>
            <a:r>
              <a:rPr lang="en-US" dirty="0" err="1" smtClean="0">
                <a:solidFill>
                  <a:srgbClr val="000000"/>
                </a:solidFill>
              </a:rPr>
              <a:t>olgu</a:t>
            </a:r>
            <a:r>
              <a:rPr lang="en-US" dirty="0" smtClean="0">
                <a:solidFill>
                  <a:srgbClr val="000000"/>
                </a:solidFill>
              </a:rPr>
              <a:t> (</a:t>
            </a:r>
            <a:r>
              <a:rPr lang="en-US" dirty="0" err="1" smtClean="0">
                <a:solidFill>
                  <a:srgbClr val="000000"/>
                </a:solidFill>
              </a:rPr>
              <a:t>tüm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Montelukast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olgularının</a:t>
            </a:r>
            <a:r>
              <a:rPr lang="en-US" dirty="0" smtClean="0">
                <a:solidFill>
                  <a:srgbClr val="000000"/>
                </a:solidFill>
              </a:rPr>
              <a:t> %24 </a:t>
            </a:r>
            <a:r>
              <a:rPr lang="en-US" dirty="0" err="1" smtClean="0">
                <a:solidFill>
                  <a:srgbClr val="000000"/>
                </a:solidFill>
              </a:rPr>
              <a:t>ü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Psikiyatrik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bozukluk</a:t>
            </a:r>
            <a:r>
              <a:rPr lang="en-US" dirty="0" smtClean="0">
                <a:solidFill>
                  <a:srgbClr val="000000"/>
                </a:solidFill>
              </a:rPr>
              <a:t> + SSS </a:t>
            </a:r>
            <a:r>
              <a:rPr lang="en-US" dirty="0" err="1" smtClean="0">
                <a:solidFill>
                  <a:srgbClr val="000000"/>
                </a:solidFill>
              </a:rPr>
              <a:t>bozukluğu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Tüm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olguların</a:t>
            </a:r>
            <a:r>
              <a:rPr lang="en-US" dirty="0" smtClean="0">
                <a:solidFill>
                  <a:srgbClr val="000000"/>
                </a:solidFill>
              </a:rPr>
              <a:t> %60 </a:t>
            </a:r>
            <a:r>
              <a:rPr lang="en-US" dirty="0" err="1" smtClean="0">
                <a:solidFill>
                  <a:srgbClr val="000000"/>
                </a:solidFill>
              </a:rPr>
              <a:t>ı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87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Diğer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astım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ilaçları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Kortikosteroidler</a:t>
            </a:r>
            <a:r>
              <a:rPr lang="en-US" dirty="0" smtClean="0"/>
              <a:t> 102.480 </a:t>
            </a:r>
            <a:r>
              <a:rPr lang="en-US" dirty="0" err="1" smtClean="0"/>
              <a:t>olgu</a:t>
            </a:r>
            <a:endParaRPr lang="en-US" dirty="0" smtClean="0"/>
          </a:p>
          <a:p>
            <a:pPr lvl="1"/>
            <a:r>
              <a:rPr lang="en-US" dirty="0" smtClean="0"/>
              <a:t>%7 </a:t>
            </a:r>
            <a:r>
              <a:rPr lang="en-US" dirty="0" err="1" smtClean="0"/>
              <a:t>psikiyatrik</a:t>
            </a:r>
            <a:r>
              <a:rPr lang="en-US" dirty="0" smtClean="0"/>
              <a:t> </a:t>
            </a:r>
            <a:r>
              <a:rPr lang="en-US" dirty="0" err="1" smtClean="0"/>
              <a:t>olgu</a:t>
            </a:r>
            <a:endParaRPr lang="en-US" dirty="0" smtClean="0"/>
          </a:p>
          <a:p>
            <a:r>
              <a:rPr lang="en-US" dirty="0" smtClean="0"/>
              <a:t>Adrenerjik </a:t>
            </a:r>
            <a:r>
              <a:rPr lang="en-US" dirty="0" err="1" smtClean="0"/>
              <a:t>inhalanlar</a:t>
            </a:r>
            <a:endParaRPr lang="en-US" dirty="0" smtClean="0"/>
          </a:p>
          <a:p>
            <a:pPr lvl="1"/>
            <a:r>
              <a:rPr lang="en-US" dirty="0" smtClean="0"/>
              <a:t>%7 </a:t>
            </a:r>
            <a:r>
              <a:rPr lang="en-US" dirty="0" err="1" smtClean="0"/>
              <a:t>psikiyatrik</a:t>
            </a:r>
            <a:r>
              <a:rPr lang="en-US" dirty="0" smtClean="0"/>
              <a:t> </a:t>
            </a:r>
            <a:r>
              <a:rPr lang="en-US" dirty="0" err="1" smtClean="0"/>
              <a:t>olgu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614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Montelukast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Psikiyatrik</a:t>
            </a:r>
            <a:r>
              <a:rPr lang="en-US" dirty="0" smtClean="0"/>
              <a:t> </a:t>
            </a:r>
            <a:r>
              <a:rPr lang="en-US" dirty="0" err="1" smtClean="0"/>
              <a:t>bozukluklar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tr-TR" dirty="0" smtClean="0">
                <a:solidFill>
                  <a:srgbClr val="000000"/>
                </a:solidFill>
              </a:rPr>
              <a:t>Kişilik bozuklukları ve davranış rahatsızlıkları (%36)</a:t>
            </a:r>
          </a:p>
          <a:p>
            <a:pPr lvl="1"/>
            <a:r>
              <a:rPr lang="tr-TR" dirty="0" smtClean="0">
                <a:solidFill>
                  <a:srgbClr val="000000"/>
                </a:solidFill>
              </a:rPr>
              <a:t>Uyku bozuklukları (%36)</a:t>
            </a:r>
          </a:p>
          <a:p>
            <a:pPr lvl="1"/>
            <a:r>
              <a:rPr lang="tr-TR" dirty="0" err="1" smtClean="0">
                <a:solidFill>
                  <a:srgbClr val="000000"/>
                </a:solidFill>
              </a:rPr>
              <a:t>Duygudurum</a:t>
            </a:r>
            <a:r>
              <a:rPr lang="tr-TR" dirty="0" smtClean="0">
                <a:solidFill>
                  <a:srgbClr val="000000"/>
                </a:solidFill>
              </a:rPr>
              <a:t> bozuklukları (%36)</a:t>
            </a:r>
          </a:p>
          <a:p>
            <a:pPr lvl="1"/>
            <a:r>
              <a:rPr lang="tr-TR" dirty="0" err="1" smtClean="0">
                <a:solidFill>
                  <a:srgbClr val="000000"/>
                </a:solidFill>
              </a:rPr>
              <a:t>Anksiyete</a:t>
            </a:r>
            <a:r>
              <a:rPr lang="tr-TR" dirty="0" smtClean="0">
                <a:solidFill>
                  <a:srgbClr val="000000"/>
                </a:solidFill>
              </a:rPr>
              <a:t> bozuklukları ve semptomları (%31)</a:t>
            </a:r>
          </a:p>
          <a:p>
            <a:pPr lvl="1"/>
            <a:r>
              <a:rPr lang="tr-TR" dirty="0" smtClean="0">
                <a:solidFill>
                  <a:srgbClr val="000000"/>
                </a:solidFill>
              </a:rPr>
              <a:t>İntihar/kendine zarar verme (%26)</a:t>
            </a:r>
          </a:p>
          <a:p>
            <a:pPr lvl="1"/>
            <a:r>
              <a:rPr lang="tr-TR" dirty="0" smtClean="0">
                <a:solidFill>
                  <a:srgbClr val="000000"/>
                </a:solidFill>
              </a:rPr>
              <a:t>Depresif bozukluk (%23)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49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2" y="13400"/>
            <a:ext cx="4311113" cy="33482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493" y="30795"/>
            <a:ext cx="4380507" cy="3218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34771"/>
            <a:ext cx="4207021" cy="29232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6865" y="3795983"/>
            <a:ext cx="4337135" cy="306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1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Uyku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bozuklukları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368" y="1332182"/>
            <a:ext cx="4637265" cy="335867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00590" y="4922804"/>
            <a:ext cx="60365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2400" dirty="0" smtClean="0"/>
              <a:t>Ö</a:t>
            </a:r>
            <a:r>
              <a:rPr lang="en-US" sz="2400" dirty="0" err="1" smtClean="0"/>
              <a:t>zellikle</a:t>
            </a:r>
            <a:r>
              <a:rPr lang="en-US" sz="2400" dirty="0" smtClean="0"/>
              <a:t> 2-11 </a:t>
            </a:r>
            <a:r>
              <a:rPr lang="en-US" sz="2400" dirty="0" err="1" smtClean="0"/>
              <a:t>yaş</a:t>
            </a:r>
            <a:r>
              <a:rPr lang="en-US" sz="2400" dirty="0" smtClean="0"/>
              <a:t> </a:t>
            </a:r>
            <a:r>
              <a:rPr lang="en-US" sz="2400" dirty="0" err="1" smtClean="0"/>
              <a:t>çok</a:t>
            </a:r>
            <a:r>
              <a:rPr lang="en-US" sz="2400" dirty="0" smtClean="0"/>
              <a:t> </a:t>
            </a:r>
            <a:r>
              <a:rPr lang="en-US" sz="2400" dirty="0" err="1" smtClean="0"/>
              <a:t>sık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1999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beri</a:t>
            </a:r>
            <a:r>
              <a:rPr lang="en-US" sz="2400" dirty="0" smtClean="0"/>
              <a:t> </a:t>
            </a:r>
            <a:r>
              <a:rPr lang="en-US" sz="2400" dirty="0" err="1" smtClean="0"/>
              <a:t>giderek</a:t>
            </a:r>
            <a:r>
              <a:rPr lang="en-US" sz="2400" dirty="0" smtClean="0"/>
              <a:t> </a:t>
            </a:r>
            <a:r>
              <a:rPr lang="en-US" sz="2400" dirty="0" err="1" smtClean="0"/>
              <a:t>yükselen</a:t>
            </a:r>
            <a:r>
              <a:rPr lang="en-US" sz="2400" dirty="0" smtClean="0"/>
              <a:t> </a:t>
            </a:r>
            <a:r>
              <a:rPr lang="en-US" sz="2400" dirty="0" err="1" smtClean="0"/>
              <a:t>bir</a:t>
            </a:r>
            <a:r>
              <a:rPr lang="en-US" sz="2400" dirty="0" smtClean="0"/>
              <a:t> trend </a:t>
            </a:r>
            <a:r>
              <a:rPr lang="en-US" sz="2400" dirty="0" err="1" smtClean="0"/>
              <a:t>var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2 </a:t>
            </a:r>
            <a:r>
              <a:rPr lang="en-US" sz="2400" dirty="0" err="1" smtClean="0"/>
              <a:t>yaş</a:t>
            </a:r>
            <a:r>
              <a:rPr lang="en-US" sz="2400" dirty="0" smtClean="0"/>
              <a:t> </a:t>
            </a:r>
            <a:r>
              <a:rPr lang="en-US" sz="2400" dirty="0" err="1" smtClean="0"/>
              <a:t>altında</a:t>
            </a:r>
            <a:r>
              <a:rPr lang="en-US" sz="2400" dirty="0" smtClean="0"/>
              <a:t> da </a:t>
            </a:r>
            <a:r>
              <a:rPr lang="en-US" sz="2400" dirty="0" err="1" smtClean="0"/>
              <a:t>bu</a:t>
            </a:r>
            <a:r>
              <a:rPr lang="en-US" sz="2400" dirty="0" smtClean="0"/>
              <a:t> </a:t>
            </a:r>
            <a:r>
              <a:rPr lang="en-US" sz="2400" dirty="0" err="1" smtClean="0"/>
              <a:t>grupta</a:t>
            </a:r>
            <a:r>
              <a:rPr lang="en-US" sz="2400" dirty="0" smtClean="0"/>
              <a:t> </a:t>
            </a:r>
            <a:r>
              <a:rPr lang="en-US" sz="2400" dirty="0" err="1" smtClean="0"/>
              <a:t>olgu</a:t>
            </a:r>
            <a:r>
              <a:rPr lang="en-US" sz="2400" dirty="0" smtClean="0"/>
              <a:t> </a:t>
            </a:r>
            <a:r>
              <a:rPr lang="en-US" sz="2400" dirty="0" err="1" smtClean="0"/>
              <a:t>bildirilmiş</a:t>
            </a:r>
            <a:endParaRPr lang="en-US" sz="2400" dirty="0" smtClean="0"/>
          </a:p>
          <a:p>
            <a:pPr marL="742950" lvl="1" indent="-285750">
              <a:buFont typeface="Arial"/>
              <a:buChar char="•"/>
            </a:pPr>
            <a:r>
              <a:rPr lang="en-US" sz="2400" dirty="0" smtClean="0"/>
              <a:t>“Sleep terror” </a:t>
            </a:r>
            <a:r>
              <a:rPr lang="en-US" sz="2400" dirty="0" err="1" smtClean="0"/>
              <a:t>ve</a:t>
            </a:r>
            <a:r>
              <a:rPr lang="en-US" sz="2400" dirty="0" smtClean="0"/>
              <a:t> </a:t>
            </a:r>
            <a:r>
              <a:rPr lang="en-US" sz="2400" dirty="0" err="1" smtClean="0"/>
              <a:t>kabuslar</a:t>
            </a:r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907414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449263" y="237044"/>
            <a:ext cx="6245475" cy="871596"/>
            <a:chOff x="1449263" y="237044"/>
            <a:chExt cx="6245475" cy="8715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9263" y="237044"/>
              <a:ext cx="6245475" cy="87159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287926" y="687123"/>
              <a:ext cx="35956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Cereza</a:t>
              </a:r>
              <a:r>
                <a:rPr lang="en-US" dirty="0" smtClean="0"/>
                <a:t> G. et al. ERJ 2012: 40; 1574-5</a:t>
              </a:r>
              <a:endParaRPr lang="en-US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47" y="1250701"/>
            <a:ext cx="6245475" cy="41084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8847" y="5688183"/>
            <a:ext cx="39515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İspanyol</a:t>
            </a:r>
            <a:r>
              <a:rPr lang="en-US" dirty="0" smtClean="0"/>
              <a:t> </a:t>
            </a:r>
            <a:r>
              <a:rPr lang="en-US" dirty="0" err="1" smtClean="0"/>
              <a:t>Farmakovigilans</a:t>
            </a:r>
            <a:r>
              <a:rPr lang="en-US" dirty="0" smtClean="0"/>
              <a:t> </a:t>
            </a:r>
            <a:r>
              <a:rPr lang="en-US" dirty="0" err="1" smtClean="0"/>
              <a:t>sistemi</a:t>
            </a:r>
            <a:r>
              <a:rPr lang="en-US" dirty="0" smtClean="0"/>
              <a:t> </a:t>
            </a:r>
            <a:r>
              <a:rPr lang="en-US" dirty="0" err="1" smtClean="0"/>
              <a:t>verileri</a:t>
            </a:r>
            <a:endParaRPr lang="en-US" dirty="0" smtClean="0"/>
          </a:p>
          <a:p>
            <a:r>
              <a:rPr lang="en-US" dirty="0" smtClean="0"/>
              <a:t>17 </a:t>
            </a:r>
            <a:r>
              <a:rPr lang="en-US" dirty="0" err="1" smtClean="0"/>
              <a:t>çocuk</a:t>
            </a:r>
            <a:endParaRPr lang="en-US" dirty="0" smtClean="0"/>
          </a:p>
          <a:p>
            <a:r>
              <a:rPr lang="en-US" dirty="0" err="1" smtClean="0"/>
              <a:t>İlaç</a:t>
            </a:r>
            <a:r>
              <a:rPr lang="en-US" dirty="0" smtClean="0"/>
              <a:t> </a:t>
            </a:r>
            <a:r>
              <a:rPr lang="en-US" dirty="0" err="1" smtClean="0"/>
              <a:t>kesilmesi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yakınmalar</a:t>
            </a:r>
            <a:r>
              <a:rPr lang="en-US" dirty="0" smtClean="0"/>
              <a:t> </a:t>
            </a:r>
            <a:r>
              <a:rPr lang="en-US" dirty="0" err="1" smtClean="0"/>
              <a:t>kaybolmuş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844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İntihar</a:t>
            </a:r>
            <a:r>
              <a:rPr lang="en-US" dirty="0" smtClean="0">
                <a:solidFill>
                  <a:srgbClr val="FF0000"/>
                </a:solidFill>
              </a:rPr>
              <a:t>/</a:t>
            </a:r>
            <a:r>
              <a:rPr lang="en-US" dirty="0" err="1" smtClean="0">
                <a:solidFill>
                  <a:srgbClr val="FF0000"/>
                </a:solidFill>
              </a:rPr>
              <a:t>kendine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zarar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verme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00590" y="4592299"/>
            <a:ext cx="60365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tr-TR" dirty="0" smtClean="0"/>
              <a:t>Toplam çocuk olgu sayısı 6722</a:t>
            </a:r>
          </a:p>
          <a:p>
            <a:pPr marL="285750" indent="-285750">
              <a:buFont typeface="Arial"/>
              <a:buChar char="•"/>
            </a:pPr>
            <a:r>
              <a:rPr lang="tr-TR" dirty="0" smtClean="0"/>
              <a:t>674 olgu (%10) </a:t>
            </a:r>
            <a:r>
              <a:rPr lang="tr-TR" dirty="0" err="1" smtClean="0"/>
              <a:t>Montelukast</a:t>
            </a:r>
            <a:r>
              <a:rPr lang="tr-TR" dirty="0" smtClean="0"/>
              <a:t> ile ilişkili</a:t>
            </a:r>
          </a:p>
          <a:p>
            <a:pPr marL="742950" lvl="1" indent="-285750">
              <a:buFont typeface="Arial"/>
              <a:buChar char="•"/>
            </a:pPr>
            <a:r>
              <a:rPr lang="tr-TR" dirty="0" smtClean="0"/>
              <a:t>İntihar düşüncesi %66</a:t>
            </a:r>
          </a:p>
          <a:p>
            <a:pPr marL="742950" lvl="1" indent="-285750">
              <a:buFont typeface="Arial"/>
              <a:buChar char="•"/>
            </a:pPr>
            <a:r>
              <a:rPr lang="tr-TR" dirty="0" smtClean="0"/>
              <a:t>İntihar girişimi %14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K</a:t>
            </a:r>
            <a:r>
              <a:rPr lang="tr-TR" dirty="0" err="1" smtClean="0"/>
              <a:t>endine</a:t>
            </a:r>
            <a:r>
              <a:rPr lang="tr-TR" dirty="0" smtClean="0"/>
              <a:t> zarar verme %9</a:t>
            </a:r>
          </a:p>
          <a:p>
            <a:pPr marL="742950" lvl="1" indent="-285750">
              <a:buFont typeface="Arial"/>
              <a:buChar char="•"/>
            </a:pPr>
            <a:r>
              <a:rPr lang="tr-TR" dirty="0" smtClean="0"/>
              <a:t>Tamamlanmış intihar 56 olgu %7</a:t>
            </a:r>
          </a:p>
          <a:p>
            <a:pPr marL="285750" indent="-285750">
              <a:buFont typeface="Arial"/>
              <a:buChar char="•"/>
            </a:pPr>
            <a:r>
              <a:rPr lang="tr-TR" dirty="0" smtClean="0"/>
              <a:t>Özellikle adölesan yaş grubu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700" y="1396093"/>
            <a:ext cx="4449901" cy="3218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67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Kullanım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süresi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Ortanca</a:t>
            </a:r>
            <a:r>
              <a:rPr lang="en-US" dirty="0" smtClean="0"/>
              <a:t> </a:t>
            </a:r>
            <a:r>
              <a:rPr lang="en-US" dirty="0" err="1" smtClean="0"/>
              <a:t>süre</a:t>
            </a:r>
            <a:endParaRPr lang="en-US" dirty="0"/>
          </a:p>
          <a:p>
            <a:pPr lvl="1"/>
            <a:r>
              <a:rPr lang="en-US" dirty="0" err="1" smtClean="0"/>
              <a:t>Uyku</a:t>
            </a:r>
            <a:r>
              <a:rPr lang="en-US" dirty="0" smtClean="0"/>
              <a:t> </a:t>
            </a:r>
            <a:r>
              <a:rPr lang="en-US" dirty="0" err="1" smtClean="0"/>
              <a:t>bzk</a:t>
            </a:r>
            <a:r>
              <a:rPr lang="en-US" dirty="0" smtClean="0"/>
              <a:t>./</a:t>
            </a:r>
            <a:r>
              <a:rPr lang="en-US" dirty="0" err="1" smtClean="0"/>
              <a:t>psikotik</a:t>
            </a:r>
            <a:r>
              <a:rPr lang="en-US" dirty="0" smtClean="0"/>
              <a:t> </a:t>
            </a:r>
            <a:r>
              <a:rPr lang="en-US" dirty="0" err="1" smtClean="0"/>
              <a:t>bzk</a:t>
            </a:r>
            <a:r>
              <a:rPr lang="en-US" dirty="0" smtClean="0"/>
              <a:t>.:</a:t>
            </a:r>
            <a:r>
              <a:rPr lang="en-US" dirty="0" err="1" smtClean="0"/>
              <a:t>saatler-birkaç</a:t>
            </a:r>
            <a:r>
              <a:rPr lang="en-US" dirty="0" smtClean="0"/>
              <a:t> </a:t>
            </a:r>
            <a:r>
              <a:rPr lang="en-US" dirty="0" err="1" smtClean="0"/>
              <a:t>gün</a:t>
            </a:r>
            <a:endParaRPr lang="en-US" dirty="0" smtClean="0"/>
          </a:p>
          <a:p>
            <a:pPr lvl="1"/>
            <a:r>
              <a:rPr lang="en-US" dirty="0" err="1" smtClean="0"/>
              <a:t>Depresyon</a:t>
            </a:r>
            <a:r>
              <a:rPr lang="en-US" dirty="0" smtClean="0"/>
              <a:t>: </a:t>
            </a:r>
            <a:r>
              <a:rPr lang="en-US" dirty="0" err="1" smtClean="0"/>
              <a:t>birkaç</a:t>
            </a:r>
            <a:r>
              <a:rPr lang="en-US" dirty="0" smtClean="0"/>
              <a:t> </a:t>
            </a:r>
            <a:r>
              <a:rPr lang="en-US" dirty="0" err="1" smtClean="0"/>
              <a:t>hafta</a:t>
            </a:r>
            <a:endParaRPr lang="en-US" dirty="0" smtClean="0"/>
          </a:p>
          <a:p>
            <a:pPr lvl="1"/>
            <a:r>
              <a:rPr lang="en-US" dirty="0" err="1" smtClean="0"/>
              <a:t>İntihar</a:t>
            </a:r>
            <a:r>
              <a:rPr lang="en-US" dirty="0" smtClean="0"/>
              <a:t>: </a:t>
            </a:r>
            <a:r>
              <a:rPr lang="en-US" dirty="0" err="1" smtClean="0"/>
              <a:t>aylar-yıllar</a:t>
            </a:r>
            <a:endParaRPr lang="en-US" dirty="0" smtClean="0"/>
          </a:p>
          <a:p>
            <a:pPr marL="9144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905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Giriş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rgbClr val="FF0000"/>
                </a:solidFill>
              </a:rPr>
              <a:t>Montelukast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sodyum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1998</a:t>
            </a:r>
          </a:p>
          <a:p>
            <a:r>
              <a:rPr lang="en-US" dirty="0" smtClean="0"/>
              <a:t>Oral, potent, </a:t>
            </a:r>
            <a:r>
              <a:rPr lang="en-US" dirty="0" err="1" smtClean="0"/>
              <a:t>selektif</a:t>
            </a:r>
            <a:r>
              <a:rPr lang="en-US" dirty="0" smtClean="0"/>
              <a:t> CysLT1 </a:t>
            </a:r>
            <a:r>
              <a:rPr lang="en-US" dirty="0" err="1" smtClean="0"/>
              <a:t>reseptör</a:t>
            </a:r>
            <a:r>
              <a:rPr lang="en-US" dirty="0" smtClean="0"/>
              <a:t> </a:t>
            </a:r>
            <a:r>
              <a:rPr lang="en-US" dirty="0" err="1" smtClean="0"/>
              <a:t>antagonisti</a:t>
            </a:r>
            <a:endParaRPr lang="en-US" dirty="0" smtClean="0"/>
          </a:p>
          <a:p>
            <a:r>
              <a:rPr lang="en-US" dirty="0" err="1" smtClean="0"/>
              <a:t>Hafif</a:t>
            </a:r>
            <a:r>
              <a:rPr lang="en-US" dirty="0" err="1" smtClean="0"/>
              <a:t>-orta</a:t>
            </a:r>
            <a:r>
              <a:rPr lang="en-US" dirty="0" smtClean="0"/>
              <a:t> </a:t>
            </a:r>
            <a:r>
              <a:rPr lang="en-US" dirty="0" err="1" smtClean="0"/>
              <a:t>astım</a:t>
            </a:r>
            <a:endParaRPr lang="en-US" dirty="0" smtClean="0"/>
          </a:p>
          <a:p>
            <a:r>
              <a:rPr lang="en-US" dirty="0" err="1" smtClean="0"/>
              <a:t>Çocuklarda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sık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73842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Tartışma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Montelukast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ilişkili</a:t>
            </a:r>
            <a:r>
              <a:rPr lang="en-US" dirty="0" smtClean="0"/>
              <a:t> </a:t>
            </a:r>
            <a:r>
              <a:rPr lang="en-US" dirty="0" err="1" smtClean="0"/>
              <a:t>olguların</a:t>
            </a:r>
            <a:r>
              <a:rPr lang="en-US" dirty="0" smtClean="0"/>
              <a:t> %60’ı </a:t>
            </a:r>
            <a:r>
              <a:rPr lang="en-US" dirty="0" smtClean="0"/>
              <a:t>SSS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psikiyatrik</a:t>
            </a:r>
            <a:r>
              <a:rPr lang="en-US" dirty="0" smtClean="0"/>
              <a:t> </a:t>
            </a:r>
            <a:r>
              <a:rPr lang="en-US" dirty="0" err="1" smtClean="0"/>
              <a:t>yakınmalar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&lt;2 </a:t>
            </a:r>
            <a:r>
              <a:rPr lang="en-US" dirty="0" err="1" smtClean="0">
                <a:solidFill>
                  <a:srgbClr val="FF0000"/>
                </a:solidFill>
              </a:rPr>
              <a:t>yaş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/>
              <a:t>uyku</a:t>
            </a:r>
            <a:r>
              <a:rPr lang="en-US" dirty="0" smtClean="0"/>
              <a:t> </a:t>
            </a:r>
            <a:r>
              <a:rPr lang="en-US" dirty="0" err="1" smtClean="0"/>
              <a:t>bzk</a:t>
            </a:r>
            <a:r>
              <a:rPr lang="en-US" dirty="0" smtClean="0"/>
              <a:t>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2-11 </a:t>
            </a:r>
            <a:r>
              <a:rPr lang="en-US" dirty="0" err="1" smtClean="0">
                <a:solidFill>
                  <a:srgbClr val="FF0000"/>
                </a:solidFill>
              </a:rPr>
              <a:t>yaş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/>
              <a:t>depresyon</a:t>
            </a:r>
            <a:r>
              <a:rPr lang="en-US" dirty="0" smtClean="0"/>
              <a:t>/</a:t>
            </a:r>
            <a:r>
              <a:rPr lang="en-US" dirty="0" err="1" smtClean="0"/>
              <a:t>anksiyete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uyku</a:t>
            </a:r>
            <a:r>
              <a:rPr lang="en-US" dirty="0" smtClean="0"/>
              <a:t> </a:t>
            </a:r>
            <a:r>
              <a:rPr lang="en-US" dirty="0" err="1" smtClean="0"/>
              <a:t>bzk</a:t>
            </a:r>
            <a:r>
              <a:rPr lang="en-US" dirty="0" smtClean="0"/>
              <a:t>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12-17 </a:t>
            </a:r>
            <a:r>
              <a:rPr lang="en-US" dirty="0" err="1" smtClean="0">
                <a:solidFill>
                  <a:srgbClr val="FF0000"/>
                </a:solidFill>
              </a:rPr>
              <a:t>yaş</a:t>
            </a:r>
            <a:r>
              <a:rPr lang="en-US" dirty="0" smtClean="0">
                <a:solidFill>
                  <a:srgbClr val="FF0000"/>
                </a:solidFill>
              </a:rPr>
              <a:t>: </a:t>
            </a:r>
            <a:r>
              <a:rPr lang="en-US" dirty="0" err="1" smtClean="0"/>
              <a:t>depresyon</a:t>
            </a:r>
            <a:r>
              <a:rPr lang="en-US" dirty="0" smtClean="0"/>
              <a:t>/</a:t>
            </a:r>
            <a:r>
              <a:rPr lang="en-US" dirty="0" err="1" smtClean="0"/>
              <a:t>anksiyete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intihar</a:t>
            </a:r>
            <a:endParaRPr lang="en-US" dirty="0" smtClean="0"/>
          </a:p>
          <a:p>
            <a:r>
              <a:rPr lang="en-US" dirty="0" err="1" smtClean="0"/>
              <a:t>Çalışma</a:t>
            </a:r>
            <a:r>
              <a:rPr lang="en-US" dirty="0" smtClean="0"/>
              <a:t> </a:t>
            </a:r>
            <a:r>
              <a:rPr lang="en-US" dirty="0" err="1" smtClean="0"/>
              <a:t>verileri</a:t>
            </a:r>
            <a:r>
              <a:rPr lang="en-US" dirty="0" smtClean="0"/>
              <a:t> </a:t>
            </a:r>
            <a:r>
              <a:rPr lang="en-US" dirty="0" err="1" smtClean="0"/>
              <a:t>gerçek</a:t>
            </a:r>
            <a:r>
              <a:rPr lang="en-US" dirty="0" smtClean="0"/>
              <a:t> </a:t>
            </a:r>
            <a:r>
              <a:rPr lang="en-US" dirty="0" err="1" smtClean="0"/>
              <a:t>hayattan</a:t>
            </a:r>
            <a:endParaRPr lang="en-US" dirty="0" smtClean="0"/>
          </a:p>
          <a:p>
            <a:r>
              <a:rPr lang="en-US" dirty="0" err="1" smtClean="0"/>
              <a:t>Klinik</a:t>
            </a:r>
            <a:r>
              <a:rPr lang="en-US" dirty="0" smtClean="0"/>
              <a:t> </a:t>
            </a:r>
            <a:r>
              <a:rPr lang="en-US" dirty="0" err="1" smtClean="0"/>
              <a:t>çalışmalardan</a:t>
            </a:r>
            <a:r>
              <a:rPr lang="en-US" dirty="0" smtClean="0"/>
              <a:t> </a:t>
            </a:r>
            <a:r>
              <a:rPr lang="en-US" dirty="0" err="1" smtClean="0"/>
              <a:t>farklı</a:t>
            </a:r>
            <a:r>
              <a:rPr lang="en-US" dirty="0" smtClean="0"/>
              <a:t> </a:t>
            </a:r>
            <a:r>
              <a:rPr lang="en-US" dirty="0" err="1" smtClean="0"/>
              <a:t>sonuçlar</a:t>
            </a:r>
            <a:endParaRPr lang="en-US" dirty="0" smtClean="0"/>
          </a:p>
          <a:p>
            <a:r>
              <a:rPr lang="en-US" dirty="0" err="1" smtClean="0"/>
              <a:t>Psikotrop</a:t>
            </a:r>
            <a:r>
              <a:rPr lang="en-US" dirty="0" smtClean="0"/>
              <a:t> </a:t>
            </a:r>
            <a:r>
              <a:rPr lang="en-US" dirty="0" err="1" smtClean="0"/>
              <a:t>ajanlar</a:t>
            </a:r>
            <a:r>
              <a:rPr lang="en-US" dirty="0" smtClean="0"/>
              <a:t> </a:t>
            </a:r>
            <a:r>
              <a:rPr lang="en-US" dirty="0" err="1" smtClean="0"/>
              <a:t>gibi</a:t>
            </a:r>
            <a:r>
              <a:rPr lang="en-US" dirty="0" smtClean="0"/>
              <a:t> </a:t>
            </a:r>
            <a:r>
              <a:rPr lang="en-US" dirty="0" err="1" smtClean="0"/>
              <a:t>yan</a:t>
            </a:r>
            <a:r>
              <a:rPr lang="en-US" dirty="0" smtClean="0"/>
              <a:t> </a:t>
            </a:r>
            <a:r>
              <a:rPr lang="en-US" dirty="0" err="1" smtClean="0"/>
              <a:t>etki</a:t>
            </a:r>
            <a:r>
              <a:rPr lang="en-US" dirty="0" smtClean="0"/>
              <a:t> </a:t>
            </a:r>
            <a:r>
              <a:rPr lang="en-US" dirty="0" err="1" smtClean="0"/>
              <a:t>profili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148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Mekanizma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Etki</a:t>
            </a:r>
            <a:r>
              <a:rPr lang="en-US" dirty="0" smtClean="0"/>
              <a:t> </a:t>
            </a:r>
            <a:r>
              <a:rPr lang="en-US" dirty="0" err="1" smtClean="0"/>
              <a:t>mekanizması</a:t>
            </a:r>
            <a:r>
              <a:rPr lang="en-US" dirty="0" smtClean="0"/>
              <a:t> </a:t>
            </a:r>
            <a:r>
              <a:rPr lang="en-US" dirty="0" err="1" smtClean="0"/>
              <a:t>bilinmiyor</a:t>
            </a:r>
            <a:endParaRPr lang="en-US" dirty="0" smtClean="0"/>
          </a:p>
          <a:p>
            <a:r>
              <a:rPr lang="en-US" dirty="0" err="1" smtClean="0"/>
              <a:t>Montelukast</a:t>
            </a:r>
            <a:r>
              <a:rPr lang="en-US" dirty="0" smtClean="0"/>
              <a:t> CysLT1 </a:t>
            </a:r>
            <a:r>
              <a:rPr lang="en-US" dirty="0" err="1" smtClean="0"/>
              <a:t>antagonisti</a:t>
            </a:r>
            <a:endParaRPr lang="en-US" dirty="0" smtClean="0"/>
          </a:p>
          <a:p>
            <a:r>
              <a:rPr lang="en-US" dirty="0" smtClean="0"/>
              <a:t>CysLT1: ac </a:t>
            </a:r>
            <a:r>
              <a:rPr lang="en-US" dirty="0" err="1" smtClean="0"/>
              <a:t>düz</a:t>
            </a:r>
            <a:r>
              <a:rPr lang="en-US" dirty="0" smtClean="0"/>
              <a:t> </a:t>
            </a:r>
            <a:r>
              <a:rPr lang="en-US" dirty="0" err="1" smtClean="0"/>
              <a:t>kasları</a:t>
            </a:r>
            <a:r>
              <a:rPr lang="en-US" dirty="0" smtClean="0"/>
              <a:t>, </a:t>
            </a:r>
            <a:r>
              <a:rPr lang="en-US" dirty="0" err="1" smtClean="0"/>
              <a:t>intersitisyel</a:t>
            </a:r>
            <a:r>
              <a:rPr lang="en-US" dirty="0"/>
              <a:t> </a:t>
            </a:r>
            <a:r>
              <a:rPr lang="en-US" dirty="0" smtClean="0"/>
              <a:t>MF, </a:t>
            </a:r>
            <a:r>
              <a:rPr lang="en-US" dirty="0" err="1" smtClean="0"/>
              <a:t>dalak</a:t>
            </a:r>
            <a:endParaRPr lang="en-US" dirty="0" smtClean="0"/>
          </a:p>
          <a:p>
            <a:r>
              <a:rPr lang="en-US" dirty="0" smtClean="0"/>
              <a:t>CysLT2: SSS</a:t>
            </a:r>
          </a:p>
          <a:p>
            <a:r>
              <a:rPr lang="en-US" dirty="0" err="1" smtClean="0"/>
              <a:t>Montelukast</a:t>
            </a:r>
            <a:r>
              <a:rPr lang="en-US" dirty="0"/>
              <a:t> </a:t>
            </a:r>
            <a:r>
              <a:rPr lang="en-US" dirty="0" smtClean="0"/>
              <a:t>– CysLT2 </a:t>
            </a:r>
            <a:r>
              <a:rPr lang="en-US" dirty="0" err="1" smtClean="0"/>
              <a:t>affinitesi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düşük</a:t>
            </a:r>
            <a:endParaRPr lang="en-US" dirty="0" smtClean="0"/>
          </a:p>
          <a:p>
            <a:r>
              <a:rPr lang="en-US" dirty="0" err="1" smtClean="0"/>
              <a:t>Biyolojik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açıklama</a:t>
            </a:r>
            <a:r>
              <a:rPr lang="en-US" dirty="0" smtClean="0"/>
              <a:t> </a:t>
            </a:r>
            <a:r>
              <a:rPr lang="en-US" dirty="0" err="1" smtClean="0"/>
              <a:t>yok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675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Sonuç</a:t>
            </a:r>
            <a:r>
              <a:rPr lang="en-US" dirty="0" smtClean="0">
                <a:solidFill>
                  <a:srgbClr val="FF0000"/>
                </a:solidFill>
              </a:rPr>
              <a:t> / </a:t>
            </a:r>
            <a:r>
              <a:rPr lang="en-US" dirty="0" err="1" smtClean="0">
                <a:solidFill>
                  <a:srgbClr val="FF0000"/>
                </a:solidFill>
              </a:rPr>
              <a:t>Mesaj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2008 den </a:t>
            </a:r>
            <a:r>
              <a:rPr lang="en-US" dirty="0" err="1" smtClean="0"/>
              <a:t>sonra</a:t>
            </a:r>
            <a:r>
              <a:rPr lang="en-US" dirty="0" smtClean="0"/>
              <a:t> </a:t>
            </a:r>
            <a:r>
              <a:rPr lang="en-US" dirty="0" err="1" smtClean="0"/>
              <a:t>artış</a:t>
            </a:r>
            <a:endParaRPr lang="en-US" dirty="0" smtClean="0"/>
          </a:p>
          <a:p>
            <a:r>
              <a:rPr lang="en-US" dirty="0" err="1" smtClean="0"/>
              <a:t>Uyku</a:t>
            </a:r>
            <a:r>
              <a:rPr lang="en-US" dirty="0" smtClean="0"/>
              <a:t> </a:t>
            </a:r>
            <a:r>
              <a:rPr lang="en-US" dirty="0" err="1" smtClean="0"/>
              <a:t>bozuklukları</a:t>
            </a:r>
            <a:r>
              <a:rPr lang="en-US" dirty="0" smtClean="0"/>
              <a:t>: KÜB de </a:t>
            </a:r>
            <a:r>
              <a:rPr lang="en-US" dirty="0" err="1" smtClean="0"/>
              <a:t>mevcut</a:t>
            </a:r>
            <a:endParaRPr lang="en-US" dirty="0" smtClean="0"/>
          </a:p>
          <a:p>
            <a:r>
              <a:rPr lang="en-US" dirty="0" err="1" smtClean="0"/>
              <a:t>Nöropsikiyatrik</a:t>
            </a:r>
            <a:r>
              <a:rPr lang="en-US" dirty="0" smtClean="0"/>
              <a:t> </a:t>
            </a:r>
            <a:r>
              <a:rPr lang="en-US" dirty="0" err="1" smtClean="0"/>
              <a:t>semptomlar</a:t>
            </a:r>
            <a:r>
              <a:rPr lang="en-US" dirty="0" smtClean="0"/>
              <a:t> </a:t>
            </a:r>
          </a:p>
          <a:p>
            <a:pPr lvl="1"/>
            <a:r>
              <a:rPr lang="tr-TR" dirty="0" smtClean="0"/>
              <a:t>Bilinen/beklenenden </a:t>
            </a:r>
            <a:r>
              <a:rPr lang="en-US" dirty="0" err="1" smtClean="0"/>
              <a:t>sık</a:t>
            </a:r>
            <a:r>
              <a:rPr lang="en-US" dirty="0" smtClean="0"/>
              <a:t>, </a:t>
            </a:r>
            <a:r>
              <a:rPr lang="en-US" dirty="0" err="1" smtClean="0"/>
              <a:t>çocuklarda</a:t>
            </a:r>
            <a:r>
              <a:rPr lang="en-US" dirty="0" smtClean="0"/>
              <a:t> </a:t>
            </a:r>
            <a:r>
              <a:rPr lang="en-US" dirty="0" err="1" smtClean="0"/>
              <a:t>erişkinlerden</a:t>
            </a:r>
            <a:r>
              <a:rPr lang="en-US" dirty="0" smtClean="0"/>
              <a:t> </a:t>
            </a:r>
            <a:r>
              <a:rPr lang="en-US" dirty="0" err="1" smtClean="0"/>
              <a:t>fazla</a:t>
            </a:r>
            <a:endParaRPr lang="en-US" dirty="0" smtClean="0"/>
          </a:p>
          <a:p>
            <a:r>
              <a:rPr lang="en-US" dirty="0" err="1" smtClean="0"/>
              <a:t>İntihar</a:t>
            </a:r>
            <a:r>
              <a:rPr lang="en-US" dirty="0"/>
              <a:t> </a:t>
            </a:r>
            <a:r>
              <a:rPr lang="en-US" dirty="0" smtClean="0"/>
              <a:t>– </a:t>
            </a:r>
            <a:r>
              <a:rPr lang="en-US" dirty="0" err="1" smtClean="0"/>
              <a:t>Montelukast</a:t>
            </a:r>
            <a:r>
              <a:rPr lang="en-US" dirty="0" smtClean="0"/>
              <a:t> </a:t>
            </a:r>
            <a:r>
              <a:rPr lang="en-US" dirty="0" err="1" smtClean="0"/>
              <a:t>ilişkisi</a:t>
            </a:r>
            <a:r>
              <a:rPr lang="en-US" dirty="0" smtClean="0"/>
              <a:t> ??</a:t>
            </a:r>
          </a:p>
          <a:p>
            <a:r>
              <a:rPr lang="en-US" dirty="0" err="1" smtClean="0"/>
              <a:t>Potansiyel</a:t>
            </a:r>
            <a:r>
              <a:rPr lang="en-US" dirty="0" smtClean="0"/>
              <a:t> </a:t>
            </a:r>
            <a:r>
              <a:rPr lang="en-US" dirty="0" err="1" smtClean="0"/>
              <a:t>fayda</a:t>
            </a:r>
            <a:r>
              <a:rPr lang="en-US" dirty="0" smtClean="0"/>
              <a:t>/</a:t>
            </a:r>
            <a:r>
              <a:rPr lang="en-US" dirty="0" err="1" smtClean="0"/>
              <a:t>zarar</a:t>
            </a:r>
            <a:r>
              <a:rPr lang="en-US" dirty="0" smtClean="0"/>
              <a:t>, hasta </a:t>
            </a:r>
            <a:r>
              <a:rPr lang="en-US" dirty="0" err="1" smtClean="0"/>
              <a:t>bilgilendirmesi</a:t>
            </a:r>
            <a:endParaRPr lang="en-US" dirty="0" smtClean="0"/>
          </a:p>
          <a:p>
            <a:r>
              <a:rPr lang="en-US" dirty="0" err="1" smtClean="0"/>
              <a:t>Yeni</a:t>
            </a:r>
            <a:r>
              <a:rPr lang="en-US" dirty="0" smtClean="0"/>
              <a:t> </a:t>
            </a:r>
            <a:r>
              <a:rPr lang="en-US" dirty="0" err="1" smtClean="0"/>
              <a:t>olguların</a:t>
            </a:r>
            <a:r>
              <a:rPr lang="en-US" dirty="0" smtClean="0"/>
              <a:t> </a:t>
            </a:r>
            <a:r>
              <a:rPr lang="en-US" dirty="0" err="1" smtClean="0"/>
              <a:t>bildirimi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619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0120" y="-173465"/>
            <a:ext cx="11064240" cy="73761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77883" y="2090420"/>
            <a:ext cx="27693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TEŞEKKÜRLER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965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758095"/>
            <a:ext cx="9144002" cy="303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76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440" y="5890925"/>
            <a:ext cx="2913560" cy="9670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4932" y="4374306"/>
            <a:ext cx="63726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err="1" smtClean="0"/>
              <a:t>Toplam</a:t>
            </a:r>
            <a:r>
              <a:rPr lang="en-US" sz="2000" dirty="0" smtClean="0"/>
              <a:t> 2751 </a:t>
            </a:r>
            <a:r>
              <a:rPr lang="en-US" sz="2000" dirty="0" err="1" smtClean="0"/>
              <a:t>çocuk</a:t>
            </a:r>
            <a:r>
              <a:rPr lang="en-US" sz="2000" dirty="0" smtClean="0"/>
              <a:t> (6 ay-14 </a:t>
            </a:r>
            <a:r>
              <a:rPr lang="en-US" sz="2000" dirty="0" err="1" smtClean="0"/>
              <a:t>yaş</a:t>
            </a:r>
            <a:r>
              <a:rPr lang="en-US" sz="2000" dirty="0" smtClean="0"/>
              <a:t> </a:t>
            </a:r>
            <a:r>
              <a:rPr lang="en-US" sz="2000" dirty="0" err="1" smtClean="0"/>
              <a:t>arası</a:t>
            </a:r>
            <a:r>
              <a:rPr lang="en-US" sz="20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5 </a:t>
            </a:r>
            <a:r>
              <a:rPr lang="en-US" sz="2000" dirty="0" err="1" smtClean="0"/>
              <a:t>kısa</a:t>
            </a:r>
            <a:r>
              <a:rPr lang="en-US" sz="2000" dirty="0" smtClean="0"/>
              <a:t> </a:t>
            </a:r>
            <a:r>
              <a:rPr lang="en-US" sz="2000" dirty="0" err="1" smtClean="0"/>
              <a:t>süreli</a:t>
            </a:r>
            <a:r>
              <a:rPr lang="en-US" sz="2000" dirty="0" smtClean="0"/>
              <a:t>, 2 </a:t>
            </a:r>
            <a:r>
              <a:rPr lang="en-US" sz="2000" dirty="0" err="1" smtClean="0"/>
              <a:t>uzun</a:t>
            </a:r>
            <a:r>
              <a:rPr lang="en-US" sz="2000" dirty="0" smtClean="0"/>
              <a:t> </a:t>
            </a:r>
            <a:r>
              <a:rPr lang="en-US" sz="2000" dirty="0" err="1" smtClean="0"/>
              <a:t>süreli</a:t>
            </a:r>
            <a:r>
              <a:rPr lang="en-US" sz="2000" dirty="0" smtClean="0"/>
              <a:t> </a:t>
            </a:r>
            <a:r>
              <a:rPr lang="en-US" sz="2000" dirty="0" err="1" smtClean="0"/>
              <a:t>çok</a:t>
            </a:r>
            <a:r>
              <a:rPr lang="en-US" sz="2000" dirty="0" smtClean="0"/>
              <a:t> </a:t>
            </a:r>
            <a:r>
              <a:rPr lang="en-US" sz="2000" dirty="0" err="1" smtClean="0"/>
              <a:t>merkezli</a:t>
            </a:r>
            <a:r>
              <a:rPr lang="en-US" sz="2000" dirty="0" smtClean="0"/>
              <a:t>, randomize, ÇKPK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3 </a:t>
            </a:r>
            <a:r>
              <a:rPr lang="en-US" sz="2000" dirty="0" err="1" smtClean="0"/>
              <a:t>uzun</a:t>
            </a:r>
            <a:r>
              <a:rPr lang="en-US" sz="2000" dirty="0" smtClean="0"/>
              <a:t> </a:t>
            </a:r>
            <a:r>
              <a:rPr lang="en-US" sz="2000" dirty="0" err="1" smtClean="0"/>
              <a:t>dönem</a:t>
            </a:r>
            <a:r>
              <a:rPr lang="en-US" sz="2000" dirty="0" smtClean="0"/>
              <a:t>, open label, </a:t>
            </a:r>
            <a:r>
              <a:rPr lang="en-US" sz="2000" dirty="0" err="1" smtClean="0"/>
              <a:t>aktif</a:t>
            </a:r>
            <a:r>
              <a:rPr lang="en-US" sz="2000" dirty="0" smtClean="0"/>
              <a:t> </a:t>
            </a:r>
            <a:r>
              <a:rPr lang="en-US" sz="2000" dirty="0" err="1" smtClean="0"/>
              <a:t>kontrollü</a:t>
            </a:r>
            <a:r>
              <a:rPr lang="en-US" sz="2000" dirty="0" smtClean="0"/>
              <a:t> </a:t>
            </a:r>
            <a:r>
              <a:rPr lang="en-US" sz="2000" dirty="0" err="1" smtClean="0"/>
              <a:t>çalışma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Merck Research Laboratory, 1995-2004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/>
              <a:t>Etkinlik</a:t>
            </a:r>
            <a:r>
              <a:rPr lang="en-US" sz="2000" dirty="0" smtClean="0"/>
              <a:t>, </a:t>
            </a:r>
            <a:r>
              <a:rPr lang="en-US" sz="2000" dirty="0" err="1" smtClean="0"/>
              <a:t>güvenlik</a:t>
            </a:r>
            <a:r>
              <a:rPr lang="en-US" sz="2000" dirty="0" smtClean="0"/>
              <a:t> </a:t>
            </a:r>
            <a:r>
              <a:rPr lang="en-US" sz="2000" dirty="0" err="1" smtClean="0"/>
              <a:t>ve</a:t>
            </a:r>
            <a:r>
              <a:rPr lang="en-US" sz="2000" dirty="0" smtClean="0"/>
              <a:t>/</a:t>
            </a:r>
            <a:r>
              <a:rPr lang="en-US" sz="2000" dirty="0" err="1" smtClean="0"/>
              <a:t>veya</a:t>
            </a:r>
            <a:r>
              <a:rPr lang="en-US" sz="2000" dirty="0" smtClean="0"/>
              <a:t> </a:t>
            </a:r>
            <a:r>
              <a:rPr lang="en-US" sz="2000" dirty="0" err="1" smtClean="0"/>
              <a:t>tolerabilite</a:t>
            </a:r>
            <a:r>
              <a:rPr lang="en-US" sz="2000" dirty="0" smtClean="0"/>
              <a:t> </a:t>
            </a:r>
            <a:r>
              <a:rPr lang="en-US" sz="2000" dirty="0" err="1" smtClean="0"/>
              <a:t>çalışmaları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98" y="343551"/>
            <a:ext cx="8312729" cy="385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24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97107" y="-2975380"/>
            <a:ext cx="2333785" cy="91279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8876" y="3956017"/>
            <a:ext cx="81355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err="1" smtClean="0"/>
              <a:t>Kısa</a:t>
            </a:r>
            <a:r>
              <a:rPr lang="en-US" sz="2400" u="sng" dirty="0" smtClean="0"/>
              <a:t> </a:t>
            </a:r>
            <a:r>
              <a:rPr lang="en-US" sz="2400" u="sng" dirty="0" err="1" smtClean="0"/>
              <a:t>süreli</a:t>
            </a:r>
            <a:r>
              <a:rPr lang="en-US" sz="2400" u="sng" dirty="0" smtClean="0"/>
              <a:t> </a:t>
            </a:r>
            <a:r>
              <a:rPr lang="en-US" sz="2400" u="sng" dirty="0" err="1" smtClean="0"/>
              <a:t>çalışma</a:t>
            </a:r>
            <a:r>
              <a:rPr lang="en-US" sz="2400" u="sng" dirty="0" smtClean="0"/>
              <a:t> </a:t>
            </a:r>
            <a:r>
              <a:rPr lang="en-US" sz="2400" u="sng" dirty="0" err="1" smtClean="0"/>
              <a:t>verileri</a:t>
            </a:r>
            <a:endParaRPr lang="en-US" sz="2400" u="sng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En </a:t>
            </a:r>
            <a:r>
              <a:rPr lang="en-US" sz="2400" dirty="0" err="1" smtClean="0"/>
              <a:t>sık</a:t>
            </a:r>
            <a:r>
              <a:rPr lang="en-US" sz="2400" dirty="0" smtClean="0"/>
              <a:t> </a:t>
            </a:r>
            <a:r>
              <a:rPr lang="en-US" sz="2400" dirty="0" err="1" smtClean="0"/>
              <a:t>görülen</a:t>
            </a:r>
            <a:r>
              <a:rPr lang="en-US" sz="2400" dirty="0" smtClean="0"/>
              <a:t> </a:t>
            </a:r>
            <a:r>
              <a:rPr lang="en-US" sz="2400" dirty="0" err="1" smtClean="0"/>
              <a:t>yan</a:t>
            </a:r>
            <a:r>
              <a:rPr lang="en-US" sz="2400" dirty="0" smtClean="0"/>
              <a:t> </a:t>
            </a:r>
            <a:r>
              <a:rPr lang="en-US" sz="2400" dirty="0" err="1" smtClean="0"/>
              <a:t>etkiler</a:t>
            </a:r>
            <a:r>
              <a:rPr lang="en-US" sz="2400" dirty="0" smtClean="0"/>
              <a:t> ÜSYE, </a:t>
            </a:r>
            <a:r>
              <a:rPr lang="en-US" sz="2400" dirty="0" err="1" smtClean="0"/>
              <a:t>astımın</a:t>
            </a:r>
            <a:r>
              <a:rPr lang="en-US" sz="2400" dirty="0" smtClean="0"/>
              <a:t> </a:t>
            </a:r>
            <a:r>
              <a:rPr lang="en-US" sz="2400" dirty="0" err="1" smtClean="0"/>
              <a:t>kötüleşmesi</a:t>
            </a:r>
            <a:r>
              <a:rPr lang="en-US" sz="2400" dirty="0" smtClean="0"/>
              <a:t> </a:t>
            </a:r>
            <a:r>
              <a:rPr lang="en-US" sz="2400" dirty="0" err="1" smtClean="0"/>
              <a:t>ve</a:t>
            </a:r>
            <a:r>
              <a:rPr lang="en-US" sz="2400" dirty="0" smtClean="0"/>
              <a:t> </a:t>
            </a:r>
            <a:r>
              <a:rPr lang="en-US" sz="2400" dirty="0" err="1" smtClean="0"/>
              <a:t>ateş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Plasebo-Montelukast</a:t>
            </a:r>
            <a:r>
              <a:rPr lang="en-US" sz="2400" dirty="0" smtClean="0"/>
              <a:t> </a:t>
            </a:r>
            <a:r>
              <a:rPr lang="en-US" sz="2400" dirty="0" err="1" smtClean="0"/>
              <a:t>grupları</a:t>
            </a:r>
            <a:r>
              <a:rPr lang="en-US" sz="2400" dirty="0" smtClean="0"/>
              <a:t> </a:t>
            </a:r>
            <a:r>
              <a:rPr lang="en-US" sz="2400" dirty="0" err="1" smtClean="0"/>
              <a:t>arasında</a:t>
            </a:r>
            <a:r>
              <a:rPr lang="en-US" sz="2400" dirty="0" smtClean="0"/>
              <a:t> </a:t>
            </a:r>
            <a:r>
              <a:rPr lang="en-US" sz="2400" dirty="0" err="1" smtClean="0"/>
              <a:t>Montelukast</a:t>
            </a:r>
            <a:r>
              <a:rPr lang="en-US" sz="2400" dirty="0" smtClean="0"/>
              <a:t> </a:t>
            </a:r>
            <a:r>
              <a:rPr lang="en-US" sz="2400" dirty="0" err="1" smtClean="0"/>
              <a:t>aleyhine</a:t>
            </a:r>
            <a:r>
              <a:rPr lang="en-US" sz="2400" dirty="0" smtClean="0"/>
              <a:t> </a:t>
            </a:r>
          </a:p>
          <a:p>
            <a:r>
              <a:rPr lang="en-US" sz="2400" dirty="0" err="1" smtClean="0"/>
              <a:t>anlamlı</a:t>
            </a:r>
            <a:r>
              <a:rPr lang="en-US" sz="2400" dirty="0" smtClean="0"/>
              <a:t> </a:t>
            </a:r>
            <a:r>
              <a:rPr lang="en-US" sz="2400" dirty="0" err="1" smtClean="0"/>
              <a:t>bir</a:t>
            </a:r>
            <a:r>
              <a:rPr lang="en-US" sz="2400" dirty="0" smtClean="0"/>
              <a:t> </a:t>
            </a:r>
            <a:r>
              <a:rPr lang="en-US" sz="2400" dirty="0" err="1" smtClean="0"/>
              <a:t>fark</a:t>
            </a:r>
            <a:r>
              <a:rPr lang="en-US" sz="2400" dirty="0" smtClean="0"/>
              <a:t> </a:t>
            </a:r>
            <a:r>
              <a:rPr lang="en-US" sz="2400" dirty="0" err="1" smtClean="0"/>
              <a:t>yok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4412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8876" y="3903832"/>
            <a:ext cx="81355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err="1" smtClean="0"/>
              <a:t>Uzun</a:t>
            </a:r>
            <a:r>
              <a:rPr lang="en-US" sz="2400" u="sng" dirty="0" smtClean="0"/>
              <a:t> </a:t>
            </a:r>
            <a:r>
              <a:rPr lang="en-US" sz="2400" u="sng" dirty="0" err="1" smtClean="0"/>
              <a:t>süreli</a:t>
            </a:r>
            <a:r>
              <a:rPr lang="en-US" sz="2400" u="sng" dirty="0" smtClean="0"/>
              <a:t> </a:t>
            </a:r>
            <a:r>
              <a:rPr lang="en-US" sz="2400" u="sng" dirty="0" err="1" smtClean="0"/>
              <a:t>çalışma</a:t>
            </a:r>
            <a:r>
              <a:rPr lang="en-US" sz="2400" u="sng" dirty="0" smtClean="0"/>
              <a:t> </a:t>
            </a:r>
            <a:r>
              <a:rPr lang="en-US" sz="2400" u="sng" dirty="0" err="1" smtClean="0"/>
              <a:t>verileri</a:t>
            </a:r>
            <a:endParaRPr lang="en-US" sz="2400" u="sng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En </a:t>
            </a:r>
            <a:r>
              <a:rPr lang="en-US" sz="2400" dirty="0" err="1" smtClean="0"/>
              <a:t>sık</a:t>
            </a:r>
            <a:r>
              <a:rPr lang="en-US" sz="2400" dirty="0" smtClean="0"/>
              <a:t> </a:t>
            </a:r>
            <a:r>
              <a:rPr lang="en-US" sz="2400" dirty="0" err="1" smtClean="0"/>
              <a:t>görülen</a:t>
            </a:r>
            <a:r>
              <a:rPr lang="en-US" sz="2400" dirty="0" smtClean="0"/>
              <a:t> </a:t>
            </a:r>
            <a:r>
              <a:rPr lang="en-US" sz="2400" dirty="0" err="1" smtClean="0"/>
              <a:t>yan</a:t>
            </a:r>
            <a:r>
              <a:rPr lang="en-US" sz="2400" dirty="0" smtClean="0"/>
              <a:t> </a:t>
            </a:r>
            <a:r>
              <a:rPr lang="en-US" sz="2400" dirty="0" err="1" smtClean="0"/>
              <a:t>etkiler</a:t>
            </a:r>
            <a:r>
              <a:rPr lang="en-US" sz="2400" dirty="0" smtClean="0"/>
              <a:t> ÜSYE, </a:t>
            </a:r>
            <a:r>
              <a:rPr lang="en-US" sz="2400" dirty="0" err="1" smtClean="0"/>
              <a:t>astımın</a:t>
            </a:r>
            <a:r>
              <a:rPr lang="en-US" sz="2400" dirty="0" smtClean="0"/>
              <a:t> </a:t>
            </a:r>
            <a:r>
              <a:rPr lang="en-US" sz="2400" dirty="0" err="1" smtClean="0"/>
              <a:t>kötüleşmesi</a:t>
            </a:r>
            <a:r>
              <a:rPr lang="en-US" sz="2400" dirty="0" smtClean="0"/>
              <a:t> </a:t>
            </a:r>
            <a:r>
              <a:rPr lang="en-US" sz="2400" dirty="0" err="1" smtClean="0"/>
              <a:t>ve</a:t>
            </a:r>
            <a:r>
              <a:rPr lang="en-US" sz="2400" dirty="0" smtClean="0"/>
              <a:t> </a:t>
            </a:r>
            <a:r>
              <a:rPr lang="en-US" sz="2400" dirty="0" err="1" smtClean="0"/>
              <a:t>ateş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Plasebo-Montelukast</a:t>
            </a:r>
            <a:r>
              <a:rPr lang="en-US" sz="2400" dirty="0" smtClean="0"/>
              <a:t> </a:t>
            </a:r>
            <a:r>
              <a:rPr lang="en-US" sz="2400" dirty="0" err="1" smtClean="0"/>
              <a:t>grupları</a:t>
            </a:r>
            <a:r>
              <a:rPr lang="en-US" sz="2400" dirty="0" smtClean="0"/>
              <a:t> </a:t>
            </a:r>
            <a:r>
              <a:rPr lang="en-US" sz="2400" dirty="0" err="1" smtClean="0"/>
              <a:t>arasında</a:t>
            </a:r>
            <a:r>
              <a:rPr lang="en-US" sz="2400" dirty="0" smtClean="0"/>
              <a:t> </a:t>
            </a:r>
            <a:r>
              <a:rPr lang="en-US" sz="2400" dirty="0" err="1" smtClean="0"/>
              <a:t>Montelukast</a:t>
            </a:r>
            <a:r>
              <a:rPr lang="en-US" sz="2400" dirty="0" smtClean="0"/>
              <a:t> </a:t>
            </a:r>
            <a:r>
              <a:rPr lang="en-US" sz="2400" dirty="0" err="1" smtClean="0"/>
              <a:t>aleyhine</a:t>
            </a:r>
            <a:r>
              <a:rPr lang="en-US" sz="2400" dirty="0" smtClean="0"/>
              <a:t> </a:t>
            </a:r>
          </a:p>
          <a:p>
            <a:r>
              <a:rPr lang="en-US" sz="2400" dirty="0" err="1" smtClean="0"/>
              <a:t>anlamlı</a:t>
            </a:r>
            <a:r>
              <a:rPr lang="en-US" sz="2400" dirty="0" smtClean="0"/>
              <a:t> </a:t>
            </a:r>
            <a:r>
              <a:rPr lang="en-US" sz="2400" dirty="0" err="1" smtClean="0"/>
              <a:t>bir</a:t>
            </a:r>
            <a:r>
              <a:rPr lang="en-US" sz="2400" dirty="0" smtClean="0"/>
              <a:t> </a:t>
            </a:r>
            <a:r>
              <a:rPr lang="en-US" sz="2400" dirty="0" err="1" smtClean="0"/>
              <a:t>fark</a:t>
            </a:r>
            <a:r>
              <a:rPr lang="en-US" sz="2400" dirty="0" smtClean="0"/>
              <a:t> </a:t>
            </a:r>
            <a:r>
              <a:rPr lang="en-US" sz="2400" dirty="0" err="1" smtClean="0"/>
              <a:t>yok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İntihar</a:t>
            </a:r>
            <a:r>
              <a:rPr lang="en-US" sz="2400" dirty="0" smtClean="0"/>
              <a:t> </a:t>
            </a:r>
            <a:r>
              <a:rPr lang="en-US" sz="2400" dirty="0" err="1" smtClean="0"/>
              <a:t>ilişkili</a:t>
            </a:r>
            <a:r>
              <a:rPr lang="en-US" sz="2400" dirty="0" smtClean="0"/>
              <a:t> </a:t>
            </a:r>
            <a:r>
              <a:rPr lang="en-US" sz="2400" dirty="0" err="1" smtClean="0"/>
              <a:t>advers</a:t>
            </a:r>
            <a:r>
              <a:rPr lang="en-US" sz="2400" dirty="0" smtClean="0"/>
              <a:t> </a:t>
            </a:r>
            <a:r>
              <a:rPr lang="en-US" sz="2400" dirty="0" err="1" smtClean="0"/>
              <a:t>olay</a:t>
            </a:r>
            <a:r>
              <a:rPr lang="en-US" sz="2400" dirty="0" smtClean="0"/>
              <a:t> </a:t>
            </a:r>
            <a:r>
              <a:rPr lang="en-US" sz="2400" dirty="0" err="1" smtClean="0"/>
              <a:t>bildirimi</a:t>
            </a:r>
            <a:r>
              <a:rPr lang="en-US" sz="2400" dirty="0" smtClean="0"/>
              <a:t> </a:t>
            </a:r>
            <a:r>
              <a:rPr lang="en-US" sz="2400" dirty="0" err="1" smtClean="0"/>
              <a:t>yok</a:t>
            </a:r>
            <a:r>
              <a:rPr lang="en-US" sz="2400" dirty="0" smtClean="0"/>
              <a:t>!!!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" y="199894"/>
            <a:ext cx="9144001" cy="3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75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8876" y="3521142"/>
            <a:ext cx="7032694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err="1" smtClean="0"/>
              <a:t>Uzun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süreli</a:t>
            </a:r>
            <a:r>
              <a:rPr lang="en-US" sz="2000" u="sng" dirty="0" smtClean="0"/>
              <a:t> open-label </a:t>
            </a:r>
            <a:r>
              <a:rPr lang="en-US" sz="2000" u="sng" dirty="0" err="1" smtClean="0"/>
              <a:t>çalışma</a:t>
            </a:r>
            <a:r>
              <a:rPr lang="en-US" sz="2000" u="sng" dirty="0" smtClean="0"/>
              <a:t> </a:t>
            </a:r>
            <a:r>
              <a:rPr lang="en-US" sz="2000" u="sng" dirty="0" err="1" smtClean="0"/>
              <a:t>verileri</a:t>
            </a:r>
            <a:endParaRPr lang="en-US" sz="2000" u="sng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En </a:t>
            </a:r>
            <a:r>
              <a:rPr lang="en-US" sz="2000" dirty="0" err="1" smtClean="0"/>
              <a:t>sık</a:t>
            </a:r>
            <a:r>
              <a:rPr lang="en-US" sz="2000" dirty="0" smtClean="0"/>
              <a:t> </a:t>
            </a:r>
            <a:r>
              <a:rPr lang="en-US" sz="2000" dirty="0" err="1" smtClean="0"/>
              <a:t>görülen</a:t>
            </a:r>
            <a:r>
              <a:rPr lang="en-US" sz="2000" dirty="0" smtClean="0"/>
              <a:t> </a:t>
            </a:r>
            <a:r>
              <a:rPr lang="en-US" sz="2000" dirty="0" err="1" smtClean="0"/>
              <a:t>yan</a:t>
            </a:r>
            <a:r>
              <a:rPr lang="en-US" sz="2000" dirty="0" smtClean="0"/>
              <a:t> </a:t>
            </a:r>
            <a:r>
              <a:rPr lang="en-US" sz="2000" dirty="0" err="1" smtClean="0"/>
              <a:t>etkiler</a:t>
            </a:r>
            <a:r>
              <a:rPr lang="en-US" sz="2000" dirty="0" smtClean="0"/>
              <a:t> ÜSYE, </a:t>
            </a:r>
            <a:r>
              <a:rPr lang="en-US" sz="2000" dirty="0" err="1" smtClean="0"/>
              <a:t>astımın</a:t>
            </a:r>
            <a:r>
              <a:rPr lang="en-US" sz="2000" dirty="0" smtClean="0"/>
              <a:t> </a:t>
            </a:r>
            <a:r>
              <a:rPr lang="en-US" sz="2000" dirty="0" err="1" smtClean="0"/>
              <a:t>kötüleşmesi</a:t>
            </a:r>
            <a:r>
              <a:rPr lang="en-US" sz="2000" dirty="0" smtClean="0"/>
              <a:t>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farenjit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err="1" smtClean="0"/>
              <a:t>Plasebo-Montelukast</a:t>
            </a:r>
            <a:r>
              <a:rPr lang="en-US" sz="2000" dirty="0" smtClean="0"/>
              <a:t> </a:t>
            </a:r>
            <a:r>
              <a:rPr lang="en-US" sz="2000" dirty="0" err="1" smtClean="0"/>
              <a:t>grupları</a:t>
            </a:r>
            <a:r>
              <a:rPr lang="en-US" sz="2000" dirty="0" smtClean="0"/>
              <a:t> </a:t>
            </a:r>
            <a:r>
              <a:rPr lang="en-US" sz="2000" dirty="0" err="1" smtClean="0"/>
              <a:t>arasında</a:t>
            </a:r>
            <a:r>
              <a:rPr lang="en-US" sz="2000" dirty="0" smtClean="0"/>
              <a:t> </a:t>
            </a:r>
            <a:r>
              <a:rPr lang="en-US" sz="2000" dirty="0" err="1" smtClean="0"/>
              <a:t>Montelukast</a:t>
            </a:r>
            <a:r>
              <a:rPr lang="en-US" sz="2000" dirty="0" smtClean="0"/>
              <a:t> </a:t>
            </a:r>
            <a:r>
              <a:rPr lang="en-US" sz="2000" dirty="0" err="1" smtClean="0"/>
              <a:t>aleyhine</a:t>
            </a:r>
            <a:r>
              <a:rPr lang="en-US" sz="2000" dirty="0" smtClean="0"/>
              <a:t> </a:t>
            </a:r>
          </a:p>
          <a:p>
            <a:r>
              <a:rPr lang="en-US" sz="2000" dirty="0" err="1" smtClean="0"/>
              <a:t>anlamlı</a:t>
            </a:r>
            <a:r>
              <a:rPr lang="en-US" sz="2000" dirty="0" smtClean="0"/>
              <a:t> </a:t>
            </a:r>
            <a:r>
              <a:rPr lang="en-US" sz="2000" dirty="0" err="1" smtClean="0"/>
              <a:t>bir</a:t>
            </a:r>
            <a:r>
              <a:rPr lang="en-US" sz="2000" dirty="0" smtClean="0"/>
              <a:t> </a:t>
            </a:r>
            <a:r>
              <a:rPr lang="en-US" sz="2000" dirty="0" err="1" smtClean="0"/>
              <a:t>fark</a:t>
            </a:r>
            <a:r>
              <a:rPr lang="en-US" sz="2000" dirty="0" smtClean="0"/>
              <a:t> </a:t>
            </a:r>
            <a:r>
              <a:rPr lang="en-US" sz="2000" dirty="0" err="1" smtClean="0"/>
              <a:t>yok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12 </a:t>
            </a:r>
            <a:r>
              <a:rPr lang="en-US" sz="2000" dirty="0" err="1" smtClean="0"/>
              <a:t>yaşında</a:t>
            </a:r>
            <a:r>
              <a:rPr lang="en-US" sz="2000" dirty="0" smtClean="0"/>
              <a:t> 1 </a:t>
            </a:r>
            <a:r>
              <a:rPr lang="en-US" sz="2000" dirty="0" err="1" smtClean="0"/>
              <a:t>olgu</a:t>
            </a:r>
            <a:r>
              <a:rPr lang="en-US" sz="2000" dirty="0" smtClean="0"/>
              <a:t>, </a:t>
            </a:r>
            <a:r>
              <a:rPr lang="en-US" sz="2000" dirty="0" err="1" smtClean="0"/>
              <a:t>depresyon</a:t>
            </a:r>
            <a:r>
              <a:rPr lang="en-US" sz="2000" dirty="0" smtClean="0"/>
              <a:t>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intihar</a:t>
            </a:r>
            <a:r>
              <a:rPr lang="en-US" sz="2000" dirty="0" smtClean="0"/>
              <a:t> </a:t>
            </a:r>
            <a:r>
              <a:rPr lang="en-US" sz="2000" dirty="0" err="1" smtClean="0"/>
              <a:t>düşüncesi</a:t>
            </a:r>
            <a:r>
              <a:rPr lang="en-US" sz="2000" dirty="0" smtClean="0"/>
              <a:t>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1.8 </a:t>
            </a:r>
            <a:r>
              <a:rPr lang="en-US" sz="2000" dirty="0" err="1" smtClean="0"/>
              <a:t>yıl</a:t>
            </a:r>
            <a:r>
              <a:rPr lang="en-US" sz="2000" dirty="0" smtClean="0"/>
              <a:t> </a:t>
            </a:r>
            <a:r>
              <a:rPr lang="en-US" sz="2000" dirty="0" err="1" smtClean="0"/>
              <a:t>sonra</a:t>
            </a:r>
            <a:r>
              <a:rPr lang="en-US" sz="2000" dirty="0" smtClean="0"/>
              <a:t>, </a:t>
            </a:r>
            <a:r>
              <a:rPr lang="en-US" sz="2000" dirty="0" err="1" smtClean="0"/>
              <a:t>öncesinde</a:t>
            </a:r>
            <a:r>
              <a:rPr lang="en-US" sz="2000" dirty="0" smtClean="0"/>
              <a:t> </a:t>
            </a:r>
            <a:r>
              <a:rPr lang="en-US" sz="2000" dirty="0" err="1" smtClean="0"/>
              <a:t>Dikkat</a:t>
            </a:r>
            <a:r>
              <a:rPr lang="en-US" sz="2000" dirty="0" smtClean="0"/>
              <a:t> </a:t>
            </a:r>
            <a:r>
              <a:rPr lang="en-US" sz="2000" dirty="0" err="1" smtClean="0"/>
              <a:t>eksikliği</a:t>
            </a:r>
            <a:r>
              <a:rPr lang="en-US" sz="2000" dirty="0" smtClean="0"/>
              <a:t>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depresyon</a:t>
            </a:r>
            <a:endParaRPr lang="en-US" sz="2000" dirty="0" smtClean="0"/>
          </a:p>
          <a:p>
            <a:pPr marL="800100" lvl="1" indent="-342900">
              <a:buFont typeface="Arial"/>
              <a:buChar char="•"/>
            </a:pPr>
            <a:r>
              <a:rPr lang="en-US" sz="2000" dirty="0" err="1" smtClean="0"/>
              <a:t>İlaç</a:t>
            </a:r>
            <a:r>
              <a:rPr lang="en-US" sz="2000" dirty="0" smtClean="0"/>
              <a:t> </a:t>
            </a:r>
            <a:r>
              <a:rPr lang="en-US" sz="2000" dirty="0" err="1" smtClean="0"/>
              <a:t>kesiliyor</a:t>
            </a:r>
            <a:r>
              <a:rPr lang="en-US" sz="2000" dirty="0" smtClean="0"/>
              <a:t> </a:t>
            </a:r>
            <a:r>
              <a:rPr lang="en-US" sz="2000" dirty="0" err="1" smtClean="0"/>
              <a:t>ve</a:t>
            </a:r>
            <a:r>
              <a:rPr lang="en-US" sz="2000" dirty="0" smtClean="0"/>
              <a:t> </a:t>
            </a:r>
            <a:r>
              <a:rPr lang="en-US" sz="2000" dirty="0" err="1" smtClean="0"/>
              <a:t>sonra</a:t>
            </a:r>
            <a:r>
              <a:rPr lang="en-US" sz="2000" dirty="0" smtClean="0"/>
              <a:t> </a:t>
            </a:r>
            <a:r>
              <a:rPr lang="en-US" sz="2000" dirty="0" err="1" smtClean="0"/>
              <a:t>tekrar</a:t>
            </a:r>
            <a:r>
              <a:rPr lang="en-US" sz="2000" dirty="0" smtClean="0"/>
              <a:t> </a:t>
            </a:r>
            <a:r>
              <a:rPr lang="en-US" sz="2000" dirty="0" err="1" smtClean="0"/>
              <a:t>başlanıyor</a:t>
            </a:r>
            <a:r>
              <a:rPr lang="en-US" sz="2000" dirty="0" smtClean="0"/>
              <a:t> </a:t>
            </a:r>
            <a:r>
              <a:rPr lang="en-US" sz="2000" dirty="0" err="1" smtClean="0"/>
              <a:t>ancak</a:t>
            </a:r>
            <a:r>
              <a:rPr lang="en-US" sz="2000" dirty="0" smtClean="0"/>
              <a:t> </a:t>
            </a:r>
            <a:r>
              <a:rPr lang="en-US" sz="2000" dirty="0" err="1" smtClean="0"/>
              <a:t>yakınmalar</a:t>
            </a:r>
            <a:endParaRPr lang="en-US" sz="2000" dirty="0" smtClean="0"/>
          </a:p>
          <a:p>
            <a:pPr lvl="1"/>
            <a:r>
              <a:rPr lang="en-US" sz="2000" dirty="0" err="1" smtClean="0"/>
              <a:t>Tekrarlamıyor</a:t>
            </a:r>
            <a:endParaRPr lang="en-US" sz="2000" dirty="0" smtClean="0"/>
          </a:p>
          <a:p>
            <a:pPr marL="800100" lvl="1" indent="-342900">
              <a:buFont typeface="Arial"/>
              <a:buChar char="•"/>
            </a:pPr>
            <a:r>
              <a:rPr lang="en-US" sz="2000" dirty="0" err="1" smtClean="0"/>
              <a:t>İlaç</a:t>
            </a:r>
            <a:r>
              <a:rPr lang="en-US" sz="2000" dirty="0" smtClean="0"/>
              <a:t> </a:t>
            </a:r>
            <a:r>
              <a:rPr lang="en-US" sz="2000" dirty="0" err="1" smtClean="0"/>
              <a:t>ile</a:t>
            </a:r>
            <a:r>
              <a:rPr lang="en-US" sz="2000" dirty="0" smtClean="0"/>
              <a:t> </a:t>
            </a:r>
            <a:r>
              <a:rPr lang="en-US" sz="2000" dirty="0" err="1" smtClean="0"/>
              <a:t>ilişkili</a:t>
            </a:r>
            <a:r>
              <a:rPr lang="en-US" sz="2000" dirty="0" smtClean="0"/>
              <a:t> </a:t>
            </a:r>
            <a:r>
              <a:rPr lang="en-US" sz="2000" dirty="0" err="1" smtClean="0"/>
              <a:t>değil</a:t>
            </a:r>
            <a:r>
              <a:rPr lang="en-US" sz="2000" dirty="0" smtClean="0"/>
              <a:t>!!!</a:t>
            </a:r>
          </a:p>
          <a:p>
            <a:pPr lvl="1"/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765"/>
            <a:ext cx="9144000" cy="316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33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Sonuç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Oral </a:t>
            </a:r>
            <a:r>
              <a:rPr lang="en-US" dirty="0" err="1" smtClean="0"/>
              <a:t>Montelukast</a:t>
            </a:r>
            <a:r>
              <a:rPr lang="en-US" dirty="0" smtClean="0"/>
              <a:t> </a:t>
            </a:r>
            <a:r>
              <a:rPr lang="en-US" dirty="0" err="1" smtClean="0"/>
              <a:t>genel</a:t>
            </a:r>
            <a:r>
              <a:rPr lang="en-US" dirty="0" smtClean="0"/>
              <a:t> </a:t>
            </a:r>
            <a:r>
              <a:rPr lang="en-US" dirty="0" err="1" smtClean="0"/>
              <a:t>olarak</a:t>
            </a:r>
            <a:r>
              <a:rPr lang="en-US" dirty="0" smtClean="0"/>
              <a:t> </a:t>
            </a:r>
            <a:r>
              <a:rPr lang="en-US" dirty="0" err="1" smtClean="0"/>
              <a:t>çok</a:t>
            </a:r>
            <a:r>
              <a:rPr lang="en-US" dirty="0" smtClean="0"/>
              <a:t> </a:t>
            </a:r>
            <a:r>
              <a:rPr lang="en-US" dirty="0" err="1" smtClean="0"/>
              <a:t>iyi</a:t>
            </a:r>
            <a:r>
              <a:rPr lang="en-US" dirty="0" smtClean="0"/>
              <a:t> tolere </a:t>
            </a:r>
            <a:r>
              <a:rPr lang="en-US" dirty="0" err="1" smtClean="0"/>
              <a:t>ediliyor</a:t>
            </a:r>
            <a:endParaRPr lang="en-US" dirty="0" smtClean="0"/>
          </a:p>
          <a:p>
            <a:r>
              <a:rPr lang="en-US" dirty="0" err="1" smtClean="0"/>
              <a:t>Plasebo</a:t>
            </a:r>
            <a:r>
              <a:rPr lang="en-US" dirty="0" smtClean="0"/>
              <a:t> </a:t>
            </a:r>
            <a:r>
              <a:rPr lang="en-US" dirty="0" err="1" smtClean="0"/>
              <a:t>veya</a:t>
            </a:r>
            <a:r>
              <a:rPr lang="en-US" dirty="0" smtClean="0"/>
              <a:t> </a:t>
            </a:r>
            <a:r>
              <a:rPr lang="en-US" dirty="0" err="1" smtClean="0"/>
              <a:t>diğer</a:t>
            </a:r>
            <a:r>
              <a:rPr lang="en-US" dirty="0" smtClean="0"/>
              <a:t> </a:t>
            </a:r>
            <a:r>
              <a:rPr lang="en-US" dirty="0" err="1" smtClean="0"/>
              <a:t>genel</a:t>
            </a:r>
            <a:r>
              <a:rPr lang="en-US" dirty="0" smtClean="0"/>
              <a:t> </a:t>
            </a:r>
            <a:r>
              <a:rPr lang="en-US" dirty="0" err="1" smtClean="0"/>
              <a:t>tedavi</a:t>
            </a:r>
            <a:r>
              <a:rPr lang="en-US" dirty="0" smtClean="0"/>
              <a:t> </a:t>
            </a:r>
            <a:r>
              <a:rPr lang="en-US" dirty="0" err="1" smtClean="0"/>
              <a:t>ajanları</a:t>
            </a:r>
            <a:r>
              <a:rPr lang="en-US" dirty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benzer</a:t>
            </a:r>
            <a:r>
              <a:rPr lang="en-US" dirty="0" smtClean="0"/>
              <a:t> </a:t>
            </a:r>
            <a:r>
              <a:rPr lang="en-US" dirty="0" err="1" smtClean="0"/>
              <a:t>yan</a:t>
            </a:r>
            <a:r>
              <a:rPr lang="en-US" dirty="0" smtClean="0"/>
              <a:t> </a:t>
            </a:r>
            <a:r>
              <a:rPr lang="en-US" dirty="0" err="1" smtClean="0"/>
              <a:t>etki</a:t>
            </a:r>
            <a:r>
              <a:rPr lang="en-US" dirty="0" smtClean="0"/>
              <a:t> </a:t>
            </a:r>
            <a:r>
              <a:rPr lang="en-US" dirty="0" err="1" smtClean="0"/>
              <a:t>profili</a:t>
            </a:r>
            <a:endParaRPr lang="en-US" dirty="0" smtClean="0"/>
          </a:p>
          <a:p>
            <a:r>
              <a:rPr lang="en-US" dirty="0" err="1" smtClean="0"/>
              <a:t>Sonuçlar</a:t>
            </a:r>
            <a:r>
              <a:rPr lang="en-US" dirty="0" smtClean="0"/>
              <a:t> </a:t>
            </a:r>
            <a:r>
              <a:rPr lang="en-US" dirty="0" err="1" smtClean="0"/>
              <a:t>daha</a:t>
            </a:r>
            <a:r>
              <a:rPr lang="en-US" dirty="0" smtClean="0"/>
              <a:t> </a:t>
            </a:r>
            <a:r>
              <a:rPr lang="en-US" dirty="0" err="1" smtClean="0"/>
              <a:t>önceki</a:t>
            </a:r>
            <a:r>
              <a:rPr lang="en-US" dirty="0" smtClean="0"/>
              <a:t> </a:t>
            </a:r>
            <a:r>
              <a:rPr lang="en-US" dirty="0" err="1" smtClean="0"/>
              <a:t>çalışmalar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uyumlu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Son </a:t>
            </a:r>
            <a:r>
              <a:rPr lang="en-US" dirty="0" err="1" smtClean="0"/>
              <a:t>derece</a:t>
            </a:r>
            <a:r>
              <a:rPr lang="en-US" dirty="0" smtClean="0"/>
              <a:t> </a:t>
            </a:r>
            <a:r>
              <a:rPr lang="en-US" dirty="0" err="1" smtClean="0"/>
              <a:t>olumlu</a:t>
            </a:r>
            <a:r>
              <a:rPr lang="en-US" dirty="0" smtClean="0"/>
              <a:t> </a:t>
            </a:r>
            <a:r>
              <a:rPr lang="en-US" dirty="0" err="1" smtClean="0"/>
              <a:t>bir</a:t>
            </a:r>
            <a:r>
              <a:rPr lang="en-US" dirty="0" smtClean="0"/>
              <a:t> </a:t>
            </a:r>
            <a:r>
              <a:rPr lang="en-US" dirty="0" err="1" smtClean="0"/>
              <a:t>güvenlik</a:t>
            </a:r>
            <a:r>
              <a:rPr lang="en-US" dirty="0" smtClean="0"/>
              <a:t> </a:t>
            </a:r>
            <a:r>
              <a:rPr lang="en-US" dirty="0" err="1" smtClean="0"/>
              <a:t>profili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570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11432</TotalTime>
  <Words>1368</Words>
  <Application>Microsoft Macintosh PowerPoint</Application>
  <PresentationFormat>On-screen Show (4:3)</PresentationFormat>
  <Paragraphs>205</Paragraphs>
  <Slides>33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Astım ilaçlarının güvenilirliği - LTRA</vt:lpstr>
      <vt:lpstr>PowerPoint Presentation</vt:lpstr>
      <vt:lpstr>Giriş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Sonuç</vt:lpstr>
      <vt:lpstr>PowerPoint Presentation</vt:lpstr>
      <vt:lpstr>PowerPoint Presentation</vt:lpstr>
      <vt:lpstr>Nöropsikiyatrik yan etkiler</vt:lpstr>
      <vt:lpstr>Nöropsikiyatrik yan etkiler</vt:lpstr>
      <vt:lpstr>Nöropsikiyatrik yan etkiler</vt:lpstr>
      <vt:lpstr>PowerPoint Presentation</vt:lpstr>
      <vt:lpstr>PowerPoint Presentation</vt:lpstr>
      <vt:lpstr>PowerPoint Presentation</vt:lpstr>
      <vt:lpstr>PowerPoint Presentation</vt:lpstr>
      <vt:lpstr>Yöntem</vt:lpstr>
      <vt:lpstr>Analiz</vt:lpstr>
      <vt:lpstr>Sonuçlar</vt:lpstr>
      <vt:lpstr>Sonuçlar</vt:lpstr>
      <vt:lpstr>Diğer astım ilaçları</vt:lpstr>
      <vt:lpstr>Montelukast</vt:lpstr>
      <vt:lpstr>PowerPoint Presentation</vt:lpstr>
      <vt:lpstr>Uyku bozuklukları</vt:lpstr>
      <vt:lpstr>PowerPoint Presentation</vt:lpstr>
      <vt:lpstr>İntihar/kendine zarar verme</vt:lpstr>
      <vt:lpstr>Kullanım süresi</vt:lpstr>
      <vt:lpstr>Tartışma</vt:lpstr>
      <vt:lpstr>Mekanizma</vt:lpstr>
      <vt:lpstr>Sonuç / Mesaj</vt:lpstr>
      <vt:lpstr>PowerPoint Presentation</vt:lpstr>
    </vt:vector>
  </TitlesOfParts>
  <Company>GATA Pediatrik Allerji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Süleyman Tolga Yavuz</dc:creator>
  <cp:lastModifiedBy>Süleyman Tolga Yavuz</cp:lastModifiedBy>
  <cp:revision>49</cp:revision>
  <dcterms:created xsi:type="dcterms:W3CDTF">2017-04-11T08:14:25Z</dcterms:created>
  <dcterms:modified xsi:type="dcterms:W3CDTF">2017-04-26T04:11:48Z</dcterms:modified>
</cp:coreProperties>
</file>