
<file path=[Content_Types].xml><?xml version="1.0" encoding="utf-8"?>
<Types xmlns="http://schemas.openxmlformats.org/package/2006/content-types">
  <Default Extension="png" ContentType="image/png"/>
  <Default Extension="mpeg" ContentType="video/mpeg"/>
  <Default Extension="jpeg" ContentType="image/jpeg"/>
  <Default Extension="rels" ContentType="application/vnd.openxmlformats-package.relationships+xml"/>
  <Default Extension="xml" ContentType="application/xml"/>
  <Default Extension="flv" ContentType="video/unknown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12" r:id="rId2"/>
    <p:sldId id="313" r:id="rId3"/>
    <p:sldId id="259" r:id="rId4"/>
    <p:sldId id="261" r:id="rId5"/>
    <p:sldId id="262" r:id="rId6"/>
    <p:sldId id="258" r:id="rId7"/>
    <p:sldId id="264" r:id="rId8"/>
    <p:sldId id="265" r:id="rId9"/>
    <p:sldId id="266" r:id="rId10"/>
    <p:sldId id="269" r:id="rId11"/>
    <p:sldId id="271" r:id="rId12"/>
    <p:sldId id="272" r:id="rId13"/>
    <p:sldId id="273" r:id="rId14"/>
    <p:sldId id="274" r:id="rId15"/>
    <p:sldId id="276" r:id="rId16"/>
    <p:sldId id="277" r:id="rId17"/>
    <p:sldId id="278" r:id="rId18"/>
    <p:sldId id="279" r:id="rId19"/>
    <p:sldId id="280" r:id="rId20"/>
    <p:sldId id="283" r:id="rId21"/>
    <p:sldId id="285" r:id="rId22"/>
    <p:sldId id="314" r:id="rId23"/>
    <p:sldId id="288" r:id="rId24"/>
    <p:sldId id="289" r:id="rId25"/>
    <p:sldId id="290" r:id="rId26"/>
    <p:sldId id="294" r:id="rId27"/>
    <p:sldId id="295" r:id="rId28"/>
    <p:sldId id="297" r:id="rId29"/>
    <p:sldId id="298" r:id="rId30"/>
    <p:sldId id="299" r:id="rId31"/>
    <p:sldId id="300" r:id="rId32"/>
    <p:sldId id="302" r:id="rId33"/>
    <p:sldId id="304" r:id="rId34"/>
    <p:sldId id="306" r:id="rId35"/>
    <p:sldId id="307" r:id="rId36"/>
    <p:sldId id="308" r:id="rId37"/>
    <p:sldId id="309" r:id="rId38"/>
    <p:sldId id="310" r:id="rId39"/>
    <p:sldId id="311" r:id="rId4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35" y="-1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Kitap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Kitap1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Kitap1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</c:spPr>
          </c:dPt>
          <c:cat>
            <c:strRef>
              <c:f>Sayfa1!$C$7:$C$8</c:f>
              <c:strCache>
                <c:ptCount val="2"/>
                <c:pt idx="0">
                  <c:v>Ailede atopi (+)</c:v>
                </c:pt>
                <c:pt idx="1">
                  <c:v>Ailede atopi (-)</c:v>
                </c:pt>
              </c:strCache>
            </c:strRef>
          </c:cat>
          <c:val>
            <c:numRef>
              <c:f>Sayfa1!$D$7:$D$8</c:f>
              <c:numCache>
                <c:formatCode>General</c:formatCode>
                <c:ptCount val="2"/>
                <c:pt idx="0">
                  <c:v>230</c:v>
                </c:pt>
                <c:pt idx="1">
                  <c:v>301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4511616"/>
        <c:axId val="134521600"/>
        <c:axId val="0"/>
      </c:bar3DChart>
      <c:catAx>
        <c:axId val="134511616"/>
        <c:scaling>
          <c:orientation val="minMax"/>
        </c:scaling>
        <c:delete val="0"/>
        <c:axPos val="b"/>
        <c:majorTickMark val="out"/>
        <c:minorTickMark val="none"/>
        <c:tickLblPos val="nextTo"/>
        <c:crossAx val="134521600"/>
        <c:crosses val="autoZero"/>
        <c:auto val="1"/>
        <c:lblAlgn val="ctr"/>
        <c:lblOffset val="100"/>
        <c:noMultiLvlLbl val="0"/>
      </c:catAx>
      <c:valAx>
        <c:axId val="1345216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451161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Sayfa1!$A$2</c:f>
              <c:strCache>
                <c:ptCount val="1"/>
                <c:pt idx="0">
                  <c:v>Homozigot Mutant Kombine (R501X, 2282del4, R2447X, S3247X)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strRef>
              <c:f>Sayfa1!$B$1:$F$1</c:f>
              <c:strCache>
                <c:ptCount val="5"/>
                <c:pt idx="0">
                  <c:v>Negatif </c:v>
                </c:pt>
                <c:pt idx="1">
                  <c:v>AD</c:v>
                </c:pt>
                <c:pt idx="2">
                  <c:v>Vizing</c:v>
                </c:pt>
                <c:pt idx="3">
                  <c:v>Astım </c:v>
                </c:pt>
                <c:pt idx="4">
                  <c:v>Rinit </c:v>
                </c:pt>
              </c:strCache>
            </c:strRef>
          </c:cat>
          <c:val>
            <c:numRef>
              <c:f>Sayfa1!$B$2:$F$2</c:f>
              <c:numCache>
                <c:formatCode>0.00</c:formatCode>
                <c:ptCount val="5"/>
                <c:pt idx="0" formatCode="General">
                  <c:v>0.5</c:v>
                </c:pt>
                <c:pt idx="1">
                  <c:v>4.5</c:v>
                </c:pt>
                <c:pt idx="2" formatCode="General">
                  <c:v>2.9</c:v>
                </c:pt>
                <c:pt idx="3" formatCode="General">
                  <c:v>1.7000000000000004</c:v>
                </c:pt>
                <c:pt idx="4" formatCode="General">
                  <c:v>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5785472"/>
        <c:axId val="135787264"/>
      </c:barChart>
      <c:catAx>
        <c:axId val="135785472"/>
        <c:scaling>
          <c:orientation val="minMax"/>
        </c:scaling>
        <c:delete val="0"/>
        <c:axPos val="b"/>
        <c:majorTickMark val="out"/>
        <c:minorTickMark val="none"/>
        <c:tickLblPos val="nextTo"/>
        <c:crossAx val="135787264"/>
        <c:crosses val="autoZero"/>
        <c:auto val="1"/>
        <c:lblAlgn val="ctr"/>
        <c:lblOffset val="100"/>
        <c:noMultiLvlLbl val="0"/>
      </c:catAx>
      <c:valAx>
        <c:axId val="1357872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3578547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Sayfa1!$A$2</c:f>
              <c:strCache>
                <c:ptCount val="1"/>
                <c:pt idx="0">
                  <c:v>Homozigot Mutant Kombine (R501X, 2282del4, R2447X, S3247X)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strRef>
              <c:f>Sayfa1!$B$1:$F$1</c:f>
              <c:strCache>
                <c:ptCount val="5"/>
                <c:pt idx="0">
                  <c:v>Negatif </c:v>
                </c:pt>
                <c:pt idx="1">
                  <c:v>AD</c:v>
                </c:pt>
                <c:pt idx="2">
                  <c:v>Vizing</c:v>
                </c:pt>
                <c:pt idx="3">
                  <c:v>Astım </c:v>
                </c:pt>
                <c:pt idx="4">
                  <c:v>Rinit </c:v>
                </c:pt>
              </c:strCache>
            </c:strRef>
          </c:cat>
          <c:val>
            <c:numRef>
              <c:f>Sayfa1!$B$2:$F$2</c:f>
              <c:numCache>
                <c:formatCode>0.00</c:formatCode>
                <c:ptCount val="5"/>
                <c:pt idx="0" formatCode="General">
                  <c:v>0.5</c:v>
                </c:pt>
                <c:pt idx="1">
                  <c:v>4.5</c:v>
                </c:pt>
                <c:pt idx="2" formatCode="General">
                  <c:v>2.9</c:v>
                </c:pt>
                <c:pt idx="3" formatCode="General">
                  <c:v>1.7</c:v>
                </c:pt>
                <c:pt idx="4" formatCode="General">
                  <c:v>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4238208"/>
        <c:axId val="134239744"/>
      </c:barChart>
      <c:catAx>
        <c:axId val="134238208"/>
        <c:scaling>
          <c:orientation val="minMax"/>
        </c:scaling>
        <c:delete val="0"/>
        <c:axPos val="b"/>
        <c:majorTickMark val="out"/>
        <c:minorTickMark val="none"/>
        <c:tickLblPos val="nextTo"/>
        <c:crossAx val="134239744"/>
        <c:crosses val="autoZero"/>
        <c:auto val="1"/>
        <c:lblAlgn val="ctr"/>
        <c:lblOffset val="100"/>
        <c:noMultiLvlLbl val="0"/>
      </c:catAx>
      <c:valAx>
        <c:axId val="1342397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3423820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0.55882</cdr:x>
      <cdr:y>0.08163</cdr:y>
    </cdr:from>
    <cdr:to>
      <cdr:x>0.69841</cdr:x>
      <cdr:y>0.16412</cdr:y>
    </cdr:to>
    <cdr:sp macro="" textlink="">
      <cdr:nvSpPr>
        <cdr:cNvPr id="2" name="5 Metin kutusu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343400" y="304800"/>
          <a:ext cx="1084897" cy="307975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tr-TR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r>
            <a:rPr lang="tr-TR" sz="1400" b="1" dirty="0">
              <a:latin typeface="Calibri" pitchFamily="34" charset="0"/>
            </a:rPr>
            <a:t>%56.7</a:t>
          </a:r>
        </a:p>
      </cdr:txBody>
    </cdr:sp>
  </cdr:relSizeAnchor>
  <cdr:relSizeAnchor xmlns:cdr="http://schemas.openxmlformats.org/drawingml/2006/chartDrawing">
    <cdr:from>
      <cdr:x>0.2451</cdr:x>
      <cdr:y>0.20408</cdr:y>
    </cdr:from>
    <cdr:to>
      <cdr:x>0.38468</cdr:x>
      <cdr:y>0.28656</cdr:y>
    </cdr:to>
    <cdr:sp macro="" textlink="">
      <cdr:nvSpPr>
        <cdr:cNvPr id="3" name="6 Metin kutusu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905000" y="762000"/>
          <a:ext cx="1084898" cy="307975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tr-TR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r>
            <a:rPr lang="tr-TR" sz="1400" b="1" dirty="0">
              <a:latin typeface="Calibri" pitchFamily="34" charset="0"/>
            </a:rPr>
            <a:t>%43.3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FBF63-403F-44AF-96EB-FF73BDF1CA1B}" type="datetimeFigureOut">
              <a:rPr lang="tr-TR" smtClean="0"/>
              <a:t>25.04.2017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0F824-294A-400A-A561-CADD95E90C2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4201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Slayt Görüntüsü Yer Tutucusu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2 Not Yer Tutucusu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tr-TR" smtClean="0"/>
          </a:p>
        </p:txBody>
      </p:sp>
      <p:sp>
        <p:nvSpPr>
          <p:cNvPr id="5124" name="3 Slayt Numarası Yer Tutucusu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D1622758-3711-4D98-B549-9D1B73EDA5BD}" type="slidenum">
              <a:rPr lang="tr-TR" sz="1200" b="0" smtClean="0">
                <a:latin typeface="Arial" panose="020B0604020202020204" pitchFamily="34" charset="0"/>
              </a:rPr>
              <a:pPr/>
              <a:t>1</a:t>
            </a:fld>
            <a:endParaRPr lang="tr-TR" sz="1200" b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023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50000"/>
              </a:lnSpc>
              <a:spcBef>
                <a:spcPct val="0"/>
              </a:spcBef>
            </a:pPr>
            <a:r>
              <a:rPr lang="tr-TR" sz="1700" dirty="0" err="1">
                <a:ea typeface="ＭＳ Ｐゴシック" pitchFamily="34" charset="-128"/>
              </a:rPr>
              <a:t>Now</a:t>
            </a:r>
            <a:r>
              <a:rPr lang="tr-TR" sz="1700" dirty="0">
                <a:ea typeface="ＭＳ Ｐゴシック" pitchFamily="34" charset="-128"/>
              </a:rPr>
              <a:t>, </a:t>
            </a:r>
            <a:r>
              <a:rPr lang="tr-TR" sz="1700" dirty="0" err="1">
                <a:ea typeface="ＭＳ Ｐゴシック" pitchFamily="34" charset="-128"/>
              </a:rPr>
              <a:t>when</a:t>
            </a:r>
            <a:r>
              <a:rPr lang="tr-TR" sz="1700" dirty="0">
                <a:ea typeface="ＭＳ Ｐゴシック" pitchFamily="34" charset="-128"/>
              </a:rPr>
              <a:t> </a:t>
            </a:r>
            <a:r>
              <a:rPr lang="tr-TR" sz="1700" dirty="0" err="1">
                <a:ea typeface="ＭＳ Ｐゴシック" pitchFamily="34" charset="-128"/>
              </a:rPr>
              <a:t>we</a:t>
            </a:r>
            <a:r>
              <a:rPr lang="tr-TR" sz="1700" dirty="0">
                <a:ea typeface="ＭＳ Ｐゴシック" pitchFamily="34" charset="-128"/>
              </a:rPr>
              <a:t> </a:t>
            </a:r>
            <a:r>
              <a:rPr lang="tr-TR" sz="1700" dirty="0" err="1">
                <a:ea typeface="ＭＳ Ｐゴシック" pitchFamily="34" charset="-128"/>
              </a:rPr>
              <a:t>looke</a:t>
            </a:r>
            <a:r>
              <a:rPr lang="tr-TR" sz="1700" dirty="0">
                <a:ea typeface="ＭＳ Ｐゴシック" pitchFamily="34" charset="-128"/>
              </a:rPr>
              <a:t> at </a:t>
            </a:r>
            <a:r>
              <a:rPr lang="tr-TR" sz="1700" dirty="0" err="1">
                <a:ea typeface="ＭＳ Ｐゴシック" pitchFamily="34" charset="-128"/>
              </a:rPr>
              <a:t>the</a:t>
            </a:r>
            <a:r>
              <a:rPr lang="tr-TR" sz="1700" dirty="0">
                <a:ea typeface="ＭＳ Ｐゴシック" pitchFamily="34" charset="-128"/>
              </a:rPr>
              <a:t> </a:t>
            </a:r>
            <a:r>
              <a:rPr lang="tr-TR" sz="1700" dirty="0" err="1">
                <a:ea typeface="ＭＳ Ｐゴシック" pitchFamily="34" charset="-128"/>
              </a:rPr>
              <a:t>histological</a:t>
            </a:r>
            <a:r>
              <a:rPr lang="tr-TR" sz="1700" dirty="0">
                <a:ea typeface="ＭＳ Ｐゴシック" pitchFamily="34" charset="-128"/>
              </a:rPr>
              <a:t> </a:t>
            </a:r>
            <a:r>
              <a:rPr lang="tr-TR" sz="1700" dirty="0" err="1">
                <a:ea typeface="ＭＳ Ｐゴシック" pitchFamily="34" charset="-128"/>
              </a:rPr>
              <a:t>sections</a:t>
            </a:r>
            <a:r>
              <a:rPr lang="tr-TR" sz="1700" dirty="0">
                <a:ea typeface="ＭＳ Ｐゴシック" pitchFamily="34" charset="-128"/>
              </a:rPr>
              <a:t>, </a:t>
            </a:r>
          </a:p>
          <a:p>
            <a:pPr>
              <a:lnSpc>
                <a:spcPct val="250000"/>
              </a:lnSpc>
              <a:spcBef>
                <a:spcPct val="0"/>
              </a:spcBef>
            </a:pPr>
            <a:r>
              <a:rPr lang="tr-TR" sz="1700" dirty="0" err="1">
                <a:ea typeface="ＭＳ Ｐゴシック" pitchFamily="34" charset="-128"/>
              </a:rPr>
              <a:t>we</a:t>
            </a:r>
            <a:r>
              <a:rPr lang="tr-TR" sz="1700" dirty="0">
                <a:ea typeface="ＭＳ Ｐゴシック" pitchFamily="34" charset="-128"/>
              </a:rPr>
              <a:t> can </a:t>
            </a:r>
            <a:r>
              <a:rPr lang="tr-TR" sz="1700" dirty="0" err="1">
                <a:ea typeface="ＭＳ Ｐゴシック" pitchFamily="34" charset="-128"/>
              </a:rPr>
              <a:t>visualize</a:t>
            </a:r>
            <a:r>
              <a:rPr lang="tr-TR" sz="1700" dirty="0">
                <a:ea typeface="ＭＳ Ｐゴシック" pitchFamily="34" charset="-128"/>
              </a:rPr>
              <a:t> </a:t>
            </a:r>
            <a:r>
              <a:rPr lang="tr-TR" sz="1700" dirty="0" err="1">
                <a:ea typeface="ＭＳ Ｐゴシック" pitchFamily="34" charset="-128"/>
              </a:rPr>
              <a:t>the</a:t>
            </a:r>
            <a:r>
              <a:rPr lang="tr-TR" sz="1700" dirty="0">
                <a:ea typeface="ＭＳ Ｐゴシック" pitchFamily="34" charset="-128"/>
              </a:rPr>
              <a:t> </a:t>
            </a:r>
            <a:r>
              <a:rPr lang="tr-TR" sz="1700" dirty="0" err="1">
                <a:ea typeface="ＭＳ Ｐゴシック" pitchFamily="34" charset="-128"/>
              </a:rPr>
              <a:t>statining</a:t>
            </a:r>
            <a:r>
              <a:rPr lang="tr-TR" sz="1700" dirty="0">
                <a:ea typeface="ＭＳ Ｐゴシック" pitchFamily="34" charset="-128"/>
              </a:rPr>
              <a:t> </a:t>
            </a:r>
            <a:r>
              <a:rPr lang="tr-TR" sz="1700" dirty="0" err="1">
                <a:ea typeface="ＭＳ Ｐゴシック" pitchFamily="34" charset="-128"/>
              </a:rPr>
              <a:t>patterns</a:t>
            </a:r>
            <a:r>
              <a:rPr lang="tr-TR" sz="1700" dirty="0">
                <a:ea typeface="ＭＳ Ｐゴシック" pitchFamily="34" charset="-128"/>
              </a:rPr>
              <a:t> of </a:t>
            </a:r>
            <a:r>
              <a:rPr lang="tr-TR" sz="1700" dirty="0" err="1">
                <a:ea typeface="ＭＳ Ｐゴシック" pitchFamily="34" charset="-128"/>
              </a:rPr>
              <a:t>these</a:t>
            </a:r>
            <a:r>
              <a:rPr lang="tr-TR" sz="1700" dirty="0">
                <a:ea typeface="ＭＳ Ｐゴシック" pitchFamily="34" charset="-128"/>
              </a:rPr>
              <a:t> </a:t>
            </a:r>
            <a:r>
              <a:rPr lang="tr-TR" sz="1700" dirty="0" err="1">
                <a:ea typeface="ＭＳ Ｐゴシック" pitchFamily="34" charset="-128"/>
              </a:rPr>
              <a:t>junctional</a:t>
            </a:r>
            <a:r>
              <a:rPr lang="tr-TR" sz="1700" dirty="0">
                <a:ea typeface="ＭＳ Ｐゴシック" pitchFamily="34" charset="-128"/>
              </a:rPr>
              <a:t> </a:t>
            </a:r>
            <a:r>
              <a:rPr lang="tr-TR" sz="1700" dirty="0" err="1">
                <a:ea typeface="ＭＳ Ｐゴシック" pitchFamily="34" charset="-128"/>
              </a:rPr>
              <a:t>proteins</a:t>
            </a:r>
            <a:r>
              <a:rPr lang="tr-TR" sz="1700" dirty="0">
                <a:ea typeface="ＭＳ Ｐゴシック" pitchFamily="34" charset="-128"/>
              </a:rPr>
              <a:t> in </a:t>
            </a:r>
            <a:r>
              <a:rPr lang="tr-TR" sz="1700" dirty="0" err="1">
                <a:ea typeface="ＭＳ Ｐゴシック" pitchFamily="34" charset="-128"/>
              </a:rPr>
              <a:t>atopic</a:t>
            </a:r>
            <a:r>
              <a:rPr lang="tr-TR" sz="1700" dirty="0">
                <a:ea typeface="ＭＳ Ｐゴシック" pitchFamily="34" charset="-128"/>
              </a:rPr>
              <a:t> </a:t>
            </a:r>
            <a:r>
              <a:rPr lang="tr-TR" sz="1700" dirty="0" err="1">
                <a:ea typeface="ＭＳ Ｐゴシック" pitchFamily="34" charset="-128"/>
              </a:rPr>
              <a:t>and</a:t>
            </a:r>
            <a:r>
              <a:rPr lang="tr-TR" sz="1700" dirty="0">
                <a:ea typeface="ＭＳ Ｐゴシック" pitchFamily="34" charset="-128"/>
              </a:rPr>
              <a:t> </a:t>
            </a:r>
            <a:r>
              <a:rPr lang="tr-TR" sz="1700" dirty="0" err="1">
                <a:ea typeface="ＭＳ Ｐゴシック" pitchFamily="34" charset="-128"/>
              </a:rPr>
              <a:t>non-atopic</a:t>
            </a:r>
            <a:r>
              <a:rPr lang="tr-TR" sz="1700" dirty="0">
                <a:ea typeface="ＭＳ Ｐゴシック" pitchFamily="34" charset="-128"/>
              </a:rPr>
              <a:t> </a:t>
            </a:r>
            <a:r>
              <a:rPr lang="tr-TR" sz="1700" dirty="0" err="1">
                <a:ea typeface="ＭＳ Ｐゴシック" pitchFamily="34" charset="-128"/>
              </a:rPr>
              <a:t>adneoid</a:t>
            </a:r>
            <a:r>
              <a:rPr lang="tr-TR" sz="1700" dirty="0">
                <a:ea typeface="ＭＳ Ｐゴシック" pitchFamily="34" charset="-128"/>
              </a:rPr>
              <a:t> </a:t>
            </a:r>
            <a:r>
              <a:rPr lang="tr-TR" sz="1700" dirty="0" err="1">
                <a:ea typeface="ＭＳ Ｐゴシック" pitchFamily="34" charset="-128"/>
              </a:rPr>
              <a:t>epithelial</a:t>
            </a:r>
            <a:r>
              <a:rPr lang="tr-TR" sz="1700" dirty="0">
                <a:ea typeface="ＭＳ Ｐゴシック" pitchFamily="34" charset="-128"/>
              </a:rPr>
              <a:t> </a:t>
            </a:r>
            <a:r>
              <a:rPr lang="tr-TR" sz="1700" dirty="0" err="1">
                <a:ea typeface="ＭＳ Ｐゴシック" pitchFamily="34" charset="-128"/>
              </a:rPr>
              <a:t>tissue</a:t>
            </a:r>
            <a:r>
              <a:rPr lang="tr-TR" sz="1700" dirty="0">
                <a:ea typeface="ＭＳ Ｐゴシック" pitchFamily="34" charset="-128"/>
              </a:rPr>
              <a:t>. </a:t>
            </a:r>
            <a:r>
              <a:rPr lang="tr-TR" sz="1700" dirty="0" err="1">
                <a:ea typeface="ＭＳ Ｐゴシック" pitchFamily="34" charset="-128"/>
              </a:rPr>
              <a:t>This</a:t>
            </a:r>
            <a:r>
              <a:rPr lang="tr-TR" sz="1700" dirty="0">
                <a:ea typeface="ＭＳ Ｐゴシック" pitchFamily="34" charset="-128"/>
              </a:rPr>
              <a:t> </a:t>
            </a:r>
            <a:r>
              <a:rPr lang="tr-TR" sz="1700" dirty="0" err="1">
                <a:ea typeface="ＭＳ Ｐゴシック" pitchFamily="34" charset="-128"/>
              </a:rPr>
              <a:t>figure</a:t>
            </a:r>
            <a:r>
              <a:rPr lang="tr-TR" sz="1700" dirty="0">
                <a:ea typeface="ＭＳ Ｐゴシック" pitchFamily="34" charset="-128"/>
              </a:rPr>
              <a:t> </a:t>
            </a:r>
            <a:r>
              <a:rPr lang="tr-TR" sz="1700" dirty="0" err="1">
                <a:ea typeface="ＭＳ Ｐゴシック" pitchFamily="34" charset="-128"/>
              </a:rPr>
              <a:t>shows</a:t>
            </a:r>
            <a:r>
              <a:rPr lang="tr-TR" sz="1700" dirty="0">
                <a:ea typeface="ＭＳ Ｐゴシック" pitchFamily="34" charset="-128"/>
              </a:rPr>
              <a:t> </a:t>
            </a:r>
            <a:r>
              <a:rPr lang="tr-TR" sz="1700" dirty="0" err="1">
                <a:ea typeface="ＭＳ Ｐゴシック" pitchFamily="34" charset="-128"/>
              </a:rPr>
              <a:t>decreased</a:t>
            </a:r>
            <a:r>
              <a:rPr lang="tr-TR" sz="1700" dirty="0">
                <a:ea typeface="ＭＳ Ｐゴシック" pitchFamily="34" charset="-128"/>
              </a:rPr>
              <a:t> </a:t>
            </a:r>
            <a:r>
              <a:rPr lang="tr-TR" sz="1700" dirty="0" err="1">
                <a:ea typeface="ＭＳ Ｐゴシック" pitchFamily="34" charset="-128"/>
              </a:rPr>
              <a:t>staining</a:t>
            </a:r>
            <a:r>
              <a:rPr lang="tr-TR" sz="1700" dirty="0">
                <a:ea typeface="ＭＳ Ｐゴシック" pitchFamily="34" charset="-128"/>
              </a:rPr>
              <a:t> </a:t>
            </a:r>
            <a:r>
              <a:rPr lang="tr-TR" sz="1700" dirty="0" err="1">
                <a:ea typeface="ＭＳ Ｐゴシック" pitchFamily="34" charset="-128"/>
              </a:rPr>
              <a:t>for</a:t>
            </a:r>
            <a:r>
              <a:rPr lang="tr-TR" sz="1700" dirty="0">
                <a:ea typeface="ＭＳ Ｐゴシック" pitchFamily="34" charset="-128"/>
              </a:rPr>
              <a:t> </a:t>
            </a:r>
            <a:r>
              <a:rPr lang="tr-TR" sz="1700" dirty="0" err="1">
                <a:ea typeface="ＭＳ Ｐゴシック" pitchFamily="34" charset="-128"/>
              </a:rPr>
              <a:t>occludin</a:t>
            </a:r>
            <a:r>
              <a:rPr lang="tr-TR" sz="1700" dirty="0">
                <a:ea typeface="ＭＳ Ｐゴシック" pitchFamily="34" charset="-128"/>
              </a:rPr>
              <a:t>, </a:t>
            </a:r>
            <a:r>
              <a:rPr lang="tr-TR" sz="1700" dirty="0" err="1">
                <a:ea typeface="ＭＳ Ｐゴシック" pitchFamily="34" charset="-128"/>
              </a:rPr>
              <a:t>claudin</a:t>
            </a:r>
            <a:r>
              <a:rPr lang="tr-TR" sz="1700" dirty="0">
                <a:ea typeface="ＭＳ Ｐゴシック" pitchFamily="34" charset="-128"/>
              </a:rPr>
              <a:t>, ZO-1 </a:t>
            </a:r>
            <a:r>
              <a:rPr lang="tr-TR" sz="1700" dirty="0" err="1">
                <a:ea typeface="ＭＳ Ｐゴシック" pitchFamily="34" charset="-128"/>
              </a:rPr>
              <a:t>and</a:t>
            </a:r>
            <a:r>
              <a:rPr lang="tr-TR" sz="1700" dirty="0">
                <a:ea typeface="ＭＳ Ｐゴシック" pitchFamily="34" charset="-128"/>
              </a:rPr>
              <a:t> E-</a:t>
            </a:r>
            <a:r>
              <a:rPr lang="tr-TR" sz="1700" dirty="0" err="1">
                <a:ea typeface="ＭＳ Ｐゴシック" pitchFamily="34" charset="-128"/>
              </a:rPr>
              <a:t>cadherin</a:t>
            </a:r>
            <a:r>
              <a:rPr lang="tr-TR" sz="1700" dirty="0">
                <a:ea typeface="ＭＳ Ｐゴシック" pitchFamily="34" charset="-128"/>
              </a:rPr>
              <a:t> </a:t>
            </a:r>
            <a:r>
              <a:rPr lang="tr-TR" sz="1700" dirty="0" err="1">
                <a:ea typeface="ＭＳ Ｐゴシック" pitchFamily="34" charset="-128"/>
              </a:rPr>
              <a:t>for</a:t>
            </a:r>
            <a:r>
              <a:rPr lang="tr-TR" sz="1700" dirty="0">
                <a:ea typeface="ＭＳ Ｐゴシック" pitchFamily="34" charset="-128"/>
              </a:rPr>
              <a:t> </a:t>
            </a:r>
            <a:r>
              <a:rPr lang="tr-TR" sz="1700" dirty="0" err="1">
                <a:ea typeface="ＭＳ Ｐゴシック" pitchFamily="34" charset="-128"/>
              </a:rPr>
              <a:t>zonula</a:t>
            </a:r>
            <a:r>
              <a:rPr lang="tr-TR" sz="1700" dirty="0">
                <a:ea typeface="ＭＳ Ｐゴシック" pitchFamily="34" charset="-128"/>
              </a:rPr>
              <a:t> </a:t>
            </a:r>
            <a:r>
              <a:rPr lang="tr-TR" sz="1700" dirty="0" err="1">
                <a:ea typeface="ＭＳ Ｐゴシック" pitchFamily="34" charset="-128"/>
              </a:rPr>
              <a:t>occludens</a:t>
            </a:r>
            <a:r>
              <a:rPr lang="tr-TR" sz="1700" dirty="0">
                <a:ea typeface="ＭＳ Ｐゴシック" pitchFamily="34" charset="-128"/>
              </a:rPr>
              <a:t> </a:t>
            </a:r>
            <a:r>
              <a:rPr lang="tr-TR" sz="1700" dirty="0" err="1">
                <a:ea typeface="ＭＳ Ｐゴシック" pitchFamily="34" charset="-128"/>
              </a:rPr>
              <a:t>and</a:t>
            </a:r>
            <a:r>
              <a:rPr lang="tr-TR" sz="1700" dirty="0">
                <a:ea typeface="ＭＳ Ｐゴシック" pitchFamily="34" charset="-128"/>
              </a:rPr>
              <a:t> </a:t>
            </a:r>
            <a:r>
              <a:rPr lang="tr-TR" sz="1700" dirty="0" err="1">
                <a:ea typeface="ＭＳ Ｐゴシック" pitchFamily="34" charset="-128"/>
              </a:rPr>
              <a:t>zonula</a:t>
            </a:r>
            <a:r>
              <a:rPr lang="tr-TR" sz="1700" dirty="0">
                <a:ea typeface="ＭＳ Ｐゴシック" pitchFamily="34" charset="-128"/>
              </a:rPr>
              <a:t> </a:t>
            </a:r>
            <a:r>
              <a:rPr lang="tr-TR" sz="1700" dirty="0" err="1">
                <a:ea typeface="ＭＳ Ｐゴシック" pitchFamily="34" charset="-128"/>
              </a:rPr>
              <a:t>adherens</a:t>
            </a:r>
            <a:r>
              <a:rPr lang="tr-TR" sz="1700" dirty="0">
                <a:ea typeface="ＭＳ Ｐゴシック" pitchFamily="34" charset="-128"/>
              </a:rPr>
              <a:t> </a:t>
            </a:r>
            <a:r>
              <a:rPr lang="tr-TR" sz="1700" dirty="0" err="1">
                <a:ea typeface="ＭＳ Ｐゴシック" pitchFamily="34" charset="-128"/>
              </a:rPr>
              <a:t>junctions</a:t>
            </a:r>
            <a:r>
              <a:rPr lang="tr-TR" sz="1700" dirty="0">
                <a:ea typeface="ＭＳ Ｐゴシック" pitchFamily="34" charset="-128"/>
              </a:rPr>
              <a:t> in </a:t>
            </a:r>
            <a:r>
              <a:rPr lang="tr-TR" sz="1700" dirty="0" err="1">
                <a:ea typeface="ＭＳ Ｐゴシック" pitchFamily="34" charset="-128"/>
              </a:rPr>
              <a:t>the</a:t>
            </a:r>
            <a:r>
              <a:rPr lang="tr-TR" sz="1700" dirty="0">
                <a:ea typeface="ＭＳ Ｐゴシック" pitchFamily="34" charset="-128"/>
              </a:rPr>
              <a:t> </a:t>
            </a:r>
            <a:r>
              <a:rPr lang="tr-TR" sz="1700" dirty="0" err="1">
                <a:ea typeface="ＭＳ Ｐゴシック" pitchFamily="34" charset="-128"/>
              </a:rPr>
              <a:t>atopic</a:t>
            </a:r>
            <a:r>
              <a:rPr lang="tr-TR" sz="1700" dirty="0">
                <a:ea typeface="ＭＳ Ｐゴシック" pitchFamily="34" charset="-128"/>
              </a:rPr>
              <a:t> </a:t>
            </a:r>
            <a:r>
              <a:rPr lang="tr-TR" sz="1700" dirty="0" err="1">
                <a:ea typeface="ＭＳ Ｐゴシック" pitchFamily="34" charset="-128"/>
              </a:rPr>
              <a:t>epithelium</a:t>
            </a:r>
            <a:r>
              <a:rPr lang="tr-TR" sz="1700" dirty="0">
                <a:ea typeface="ＭＳ Ｐゴシック" pitchFamily="34" charset="-128"/>
              </a:rPr>
              <a:t>. </a:t>
            </a:r>
            <a:endParaRPr lang="en-US" sz="1700" dirty="0">
              <a:ea typeface="ＭＳ Ｐゴシック" pitchFamily="34" charset="-128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7A317-8CC7-4F2E-97E5-372E2D80DE6C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0303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50000"/>
              </a:lnSpc>
              <a:spcBef>
                <a:spcPct val="0"/>
              </a:spcBef>
            </a:pPr>
            <a:r>
              <a:rPr lang="en-US" sz="1700" dirty="0">
                <a:ea typeface="ＭＳ Ｐゴシック" pitchFamily="34" charset="-128"/>
              </a:rPr>
              <a:t>Similarly, H-scores of e-cadherin and </a:t>
            </a:r>
            <a:r>
              <a:rPr lang="tr-TR" sz="1700" dirty="0" err="1">
                <a:ea typeface="ＭＳ Ｐゴシック" pitchFamily="34" charset="-128"/>
              </a:rPr>
              <a:t>its</a:t>
            </a:r>
            <a:r>
              <a:rPr lang="tr-TR" sz="1700" dirty="0">
                <a:ea typeface="ＭＳ Ｐゴシック" pitchFamily="34" charset="-128"/>
              </a:rPr>
              <a:t> </a:t>
            </a:r>
            <a:r>
              <a:rPr lang="tr-TR" sz="1700" dirty="0" err="1">
                <a:ea typeface="ＭＳ Ｐゴシック" pitchFamily="34" charset="-128"/>
              </a:rPr>
              <a:t>inner</a:t>
            </a:r>
            <a:r>
              <a:rPr lang="tr-TR" sz="1700" dirty="0">
                <a:ea typeface="ＭＳ Ｐゴシック" pitchFamily="34" charset="-128"/>
              </a:rPr>
              <a:t> </a:t>
            </a:r>
            <a:r>
              <a:rPr lang="tr-TR" sz="1700" dirty="0" err="1">
                <a:ea typeface="ＭＳ Ｐゴシック" pitchFamily="34" charset="-128"/>
              </a:rPr>
              <a:t>connection</a:t>
            </a:r>
            <a:r>
              <a:rPr lang="tr-TR" sz="1700" dirty="0">
                <a:ea typeface="ＭＳ Ｐゴシック" pitchFamily="34" charset="-128"/>
              </a:rPr>
              <a:t> </a:t>
            </a:r>
            <a:r>
              <a:rPr lang="en-US" sz="1700" dirty="0">
                <a:ea typeface="ＭＳ Ｐゴシック" pitchFamily="34" charset="-128"/>
              </a:rPr>
              <a:t>β</a:t>
            </a:r>
            <a:r>
              <a:rPr lang="tr-TR" sz="1700" dirty="0">
                <a:ea typeface="ＭＳ Ｐゴシック" pitchFamily="34" charset="-128"/>
              </a:rPr>
              <a:t>-</a:t>
            </a:r>
            <a:r>
              <a:rPr lang="en-US" sz="1700" dirty="0">
                <a:ea typeface="ＭＳ Ｐゴシック" pitchFamily="34" charset="-128"/>
              </a:rPr>
              <a:t>catenin of the </a:t>
            </a:r>
            <a:r>
              <a:rPr lang="en-US" sz="1700" dirty="0" err="1">
                <a:ea typeface="ＭＳ Ｐゴシック" pitchFamily="34" charset="-128"/>
              </a:rPr>
              <a:t>zonula</a:t>
            </a:r>
            <a:r>
              <a:rPr lang="en-US" sz="1700" dirty="0">
                <a:ea typeface="ＭＳ Ｐゴシック" pitchFamily="34" charset="-128"/>
              </a:rPr>
              <a:t> </a:t>
            </a:r>
            <a:r>
              <a:rPr lang="en-US" sz="1700" dirty="0" err="1">
                <a:ea typeface="ＭＳ Ｐゴシック" pitchFamily="34" charset="-128"/>
              </a:rPr>
              <a:t>adherens</a:t>
            </a:r>
            <a:r>
              <a:rPr lang="en-US" sz="1700" dirty="0">
                <a:ea typeface="ＭＳ Ｐゴシック" pitchFamily="34" charset="-128"/>
              </a:rPr>
              <a:t> were significantly lower in the atopic group</a:t>
            </a:r>
            <a:r>
              <a:rPr lang="tr-TR" sz="1700" dirty="0">
                <a:ea typeface="ＭＳ Ｐゴシック" pitchFamily="34" charset="-128"/>
              </a:rPr>
              <a:t>.</a:t>
            </a:r>
            <a:endParaRPr lang="tr-TR" altLang="tr-TR" sz="1700" dirty="0">
              <a:ea typeface="ＭＳ Ｐゴシック" pitchFamily="34" charset="-128"/>
            </a:endParaRPr>
          </a:p>
          <a:p>
            <a:endParaRPr lang="en-US" sz="17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7A317-8CC7-4F2E-97E5-372E2D80DE6C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0303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25.04.2017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25.04.2017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25.04.2017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97947-B71A-4F28-BA3F-A509702C257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7680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25.04.2017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25.04.2017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25.04.2017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25.04.2017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25.04.2017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25.04.2017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25.04.2017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25.04.2017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25.04.2017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3.jpe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5.jpeg"/><Relationship Id="rId17" Type="http://schemas.openxmlformats.org/officeDocument/2006/relationships/image" Target="../media/image49.jpeg"/><Relationship Id="rId2" Type="http://schemas.openxmlformats.org/officeDocument/2006/relationships/image" Target="../media/image36.jpeg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4.jpeg"/><Relationship Id="rId5" Type="http://schemas.openxmlformats.org/officeDocument/2006/relationships/image" Target="../media/image39.png"/><Relationship Id="rId15" Type="http://schemas.openxmlformats.org/officeDocument/2006/relationships/image" Target="../media/image47.png"/><Relationship Id="rId10" Type="http://schemas.openxmlformats.org/officeDocument/2006/relationships/image" Target="../media/image43.jpeg"/><Relationship Id="rId4" Type="http://schemas.openxmlformats.org/officeDocument/2006/relationships/image" Target="../media/image38.jpeg"/><Relationship Id="rId9" Type="http://schemas.openxmlformats.org/officeDocument/2006/relationships/image" Target="../media/image42.png"/><Relationship Id="rId1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59.png"/><Relationship Id="rId7" Type="http://schemas.openxmlformats.org/officeDocument/2006/relationships/image" Target="../media/image4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33.jpe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1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flv"/><Relationship Id="rId1" Type="http://schemas.microsoft.com/office/2007/relationships/media" Target="../media/media4.flv"/><Relationship Id="rId6" Type="http://schemas.openxmlformats.org/officeDocument/2006/relationships/image" Target="../media/image79.png"/><Relationship Id="rId5" Type="http://schemas.openxmlformats.org/officeDocument/2006/relationships/image" Target="../media/image78.jpg"/><Relationship Id="rId4" Type="http://schemas.openxmlformats.org/officeDocument/2006/relationships/notesSlide" Target="../notesSlides/notesSlid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395536" y="535320"/>
            <a:ext cx="8748464" cy="177741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400" b="1" dirty="0" err="1" smtClean="0">
                <a:latin typeface="Garamond" panose="02020404030301010803" pitchFamily="18" charset="0"/>
              </a:rPr>
              <a:t>Epidermisden</a:t>
            </a:r>
            <a:r>
              <a:rPr lang="tr-TR" sz="2400" b="1" dirty="0" smtClean="0">
                <a:latin typeface="Garamond" panose="02020404030301010803" pitchFamily="18" charset="0"/>
              </a:rPr>
              <a:t> </a:t>
            </a:r>
            <a:r>
              <a:rPr lang="tr-TR" sz="2400" b="1" dirty="0" err="1" smtClean="0">
                <a:latin typeface="Garamond" panose="02020404030301010803" pitchFamily="18" charset="0"/>
              </a:rPr>
              <a:t>Epitele</a:t>
            </a:r>
            <a:r>
              <a:rPr lang="tr-TR" sz="2400" b="1" dirty="0" smtClean="0">
                <a:latin typeface="Garamond" panose="02020404030301010803" pitchFamily="18" charset="0"/>
              </a:rPr>
              <a:t>   </a:t>
            </a:r>
            <a:r>
              <a:rPr lang="tr-TR" sz="2400" b="1" dirty="0" smtClean="0">
                <a:latin typeface="Garamond" panose="02020404030301010803" pitchFamily="18" charset="0"/>
                <a:sym typeface="Wingdings"/>
              </a:rPr>
              <a:t></a:t>
            </a:r>
            <a:r>
              <a:rPr lang="tr-TR" sz="2400" b="1" dirty="0" smtClean="0">
                <a:latin typeface="Garamond" panose="02020404030301010803" pitchFamily="18" charset="0"/>
              </a:rPr>
              <a:t>  Deriden Hava Yoluna</a:t>
            </a:r>
          </a:p>
          <a:p>
            <a:pPr algn="just">
              <a:lnSpc>
                <a:spcPct val="150000"/>
              </a:lnSpc>
            </a:pPr>
            <a:r>
              <a:rPr lang="tr-TR" sz="2400" b="1" dirty="0" smtClean="0">
                <a:latin typeface="Garamond" panose="02020404030301010803" pitchFamily="18" charset="0"/>
              </a:rPr>
              <a:t> </a:t>
            </a:r>
            <a:endParaRPr lang="tr-TR" sz="2400" b="1" dirty="0">
              <a:latin typeface="Garamond" panose="02020404030301010803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tr-TR" sz="2500" b="1" dirty="0" smtClean="0">
                <a:latin typeface="Garamond" panose="02020404030301010803" pitchFamily="18" charset="0"/>
              </a:rPr>
              <a:t>« </a:t>
            </a:r>
            <a:r>
              <a:rPr lang="tr-TR" sz="2500" b="1" dirty="0" err="1" smtClean="0">
                <a:solidFill>
                  <a:srgbClr val="0000CC"/>
                </a:solidFill>
                <a:latin typeface="Garamond" panose="02020404030301010803" pitchFamily="18" charset="0"/>
              </a:rPr>
              <a:t>Epidermal</a:t>
            </a:r>
            <a:r>
              <a:rPr lang="tr-TR" sz="2500" b="1" dirty="0" smtClean="0">
                <a:solidFill>
                  <a:srgbClr val="0000CC"/>
                </a:solidFill>
                <a:latin typeface="Garamond" panose="02020404030301010803" pitchFamily="18" charset="0"/>
              </a:rPr>
              <a:t> ve </a:t>
            </a:r>
            <a:r>
              <a:rPr lang="tr-TR" sz="2500" b="1" dirty="0" err="1" smtClean="0">
                <a:solidFill>
                  <a:srgbClr val="0000CC"/>
                </a:solidFill>
                <a:latin typeface="Garamond" panose="02020404030301010803" pitchFamily="18" charset="0"/>
              </a:rPr>
              <a:t>Epiteliyal</a:t>
            </a:r>
            <a:r>
              <a:rPr lang="tr-TR" sz="2500" b="1" dirty="0" smtClean="0">
                <a:solidFill>
                  <a:srgbClr val="0000CC"/>
                </a:solidFill>
                <a:latin typeface="Garamond" panose="02020404030301010803" pitchFamily="18" charset="0"/>
              </a:rPr>
              <a:t> Bariyer </a:t>
            </a:r>
            <a:r>
              <a:rPr lang="tr-TR" sz="2500" b="1" dirty="0" err="1">
                <a:solidFill>
                  <a:srgbClr val="0000CC"/>
                </a:solidFill>
                <a:latin typeface="Garamond" panose="02020404030301010803" pitchFamily="18" charset="0"/>
              </a:rPr>
              <a:t>Disfonksiyonu</a:t>
            </a:r>
            <a:r>
              <a:rPr lang="tr-TR" sz="2500" b="1" dirty="0">
                <a:solidFill>
                  <a:srgbClr val="0000CC"/>
                </a:solidFill>
                <a:latin typeface="Garamond" panose="02020404030301010803" pitchFamily="18" charset="0"/>
              </a:rPr>
              <a:t> </a:t>
            </a:r>
            <a:r>
              <a:rPr lang="tr-TR" sz="2500" b="1" dirty="0" smtClean="0">
                <a:solidFill>
                  <a:srgbClr val="0000CC"/>
                </a:solidFill>
                <a:latin typeface="Garamond" panose="02020404030301010803" pitchFamily="18" charset="0"/>
              </a:rPr>
              <a:t> </a:t>
            </a:r>
            <a:r>
              <a:rPr lang="tr-TR" sz="2500" b="1" dirty="0" smtClean="0">
                <a:latin typeface="Garamond" panose="02020404030301010803" pitchFamily="18" charset="0"/>
              </a:rPr>
              <a:t>» </a:t>
            </a:r>
            <a:endParaRPr lang="tr-TR" sz="2500" b="1" dirty="0">
              <a:latin typeface="Garamond" panose="02020404030301010803" pitchFamily="18" charset="0"/>
            </a:endParaRPr>
          </a:p>
        </p:txBody>
      </p:sp>
      <p:sp>
        <p:nvSpPr>
          <p:cNvPr id="4099" name="9 Metin kutusu"/>
          <p:cNvSpPr txBox="1">
            <a:spLocks noChangeArrowheads="1"/>
          </p:cNvSpPr>
          <p:nvPr/>
        </p:nvSpPr>
        <p:spPr bwMode="auto">
          <a:xfrm>
            <a:off x="0" y="5068888"/>
            <a:ext cx="9144000" cy="307975"/>
          </a:xfrm>
          <a:prstGeom prst="rect">
            <a:avLst/>
          </a:prstGeom>
          <a:solidFill>
            <a:srgbClr val="808000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/>
            <a:r>
              <a:rPr lang="tr-TR" sz="1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Hasan </a:t>
            </a:r>
            <a:r>
              <a:rPr lang="tr-TR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YÜKSEL</a:t>
            </a:r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0" y="5462588"/>
            <a:ext cx="9144000" cy="63023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tr-TR" sz="1400" dirty="0" smtClean="0">
                <a:latin typeface="Garamond" panose="02020404030301010803" pitchFamily="18" charset="0"/>
              </a:rPr>
              <a:t>Celal Bayar Üniversitesi Tıp Fakültesi</a:t>
            </a:r>
          </a:p>
          <a:p>
            <a:pPr algn="just">
              <a:spcBef>
                <a:spcPct val="50000"/>
              </a:spcBef>
              <a:defRPr/>
            </a:pPr>
            <a:r>
              <a:rPr lang="tr-TR" sz="1400" dirty="0" smtClean="0">
                <a:latin typeface="Garamond" panose="02020404030301010803" pitchFamily="18" charset="0"/>
              </a:rPr>
              <a:t>Pediatrik </a:t>
            </a:r>
            <a:r>
              <a:rPr lang="tr-TR" sz="1400" dirty="0" err="1" smtClean="0">
                <a:latin typeface="Garamond" panose="02020404030301010803" pitchFamily="18" charset="0"/>
              </a:rPr>
              <a:t>Allerji</a:t>
            </a:r>
            <a:r>
              <a:rPr lang="tr-TR" sz="1400" dirty="0" smtClean="0">
                <a:latin typeface="Garamond" panose="02020404030301010803" pitchFamily="18" charset="0"/>
              </a:rPr>
              <a:t> Bilim Dalı </a:t>
            </a:r>
          </a:p>
        </p:txBody>
      </p:sp>
      <p:sp>
        <p:nvSpPr>
          <p:cNvPr id="4102" name="10 Metin kutusu"/>
          <p:cNvSpPr txBox="1">
            <a:spLocks noChangeArrowheads="1"/>
          </p:cNvSpPr>
          <p:nvPr/>
        </p:nvSpPr>
        <p:spPr bwMode="auto">
          <a:xfrm>
            <a:off x="0" y="6146800"/>
            <a:ext cx="2555776" cy="738664"/>
          </a:xfrm>
          <a:prstGeom prst="rect">
            <a:avLst/>
          </a:prstGeom>
          <a:solidFill>
            <a:srgbClr val="8080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tr-TR" sz="1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hyukselefe@hotmail.com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tr-TR" sz="14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www.cocukalerjiklinigi.com</a:t>
            </a:r>
          </a:p>
        </p:txBody>
      </p:sp>
      <p:sp>
        <p:nvSpPr>
          <p:cNvPr id="7" name="Dikdörtgen 6"/>
          <p:cNvSpPr/>
          <p:nvPr/>
        </p:nvSpPr>
        <p:spPr>
          <a:xfrm>
            <a:off x="7452320" y="0"/>
            <a:ext cx="1296144" cy="364502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690" y="3212976"/>
            <a:ext cx="1510790" cy="151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135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 t="11722" r="12323"/>
          <a:stretch>
            <a:fillRect/>
          </a:stretch>
        </p:blipFill>
        <p:spPr bwMode="auto">
          <a:xfrm>
            <a:off x="228600" y="990600"/>
            <a:ext cx="5410200" cy="533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8686800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tr-TR"/>
            </a:defPPr>
            <a:lvl1pPr>
              <a:spcBef>
                <a:spcPct val="50000"/>
              </a:spcBef>
              <a:buFontTx/>
              <a:buNone/>
              <a:defRPr sz="1600" b="1">
                <a:solidFill>
                  <a:srgbClr val="0033CC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9pPr>
          </a:lstStyle>
          <a:p>
            <a:r>
              <a:rPr lang="tr-TR" altLang="tr-TR" dirty="0">
                <a:solidFill>
                  <a:schemeClr val="tx1"/>
                </a:solidFill>
              </a:rPr>
              <a:t>ATOPİK DERMATİT: </a:t>
            </a:r>
            <a:r>
              <a:rPr lang="tr-TR" altLang="tr-TR" dirty="0">
                <a:solidFill>
                  <a:srgbClr val="3333FF"/>
                </a:solidFill>
              </a:rPr>
              <a:t>Güncel </a:t>
            </a:r>
            <a:r>
              <a:rPr lang="tr-TR" altLang="tr-TR" dirty="0" err="1" smtClean="0">
                <a:solidFill>
                  <a:srgbClr val="3333FF"/>
                </a:solidFill>
              </a:rPr>
              <a:t>İmmüno-Patogenez</a:t>
            </a:r>
            <a:r>
              <a:rPr lang="tr-TR" altLang="tr-TR" dirty="0" smtClean="0">
                <a:solidFill>
                  <a:srgbClr val="3333FF"/>
                </a:solidFill>
              </a:rPr>
              <a:t> </a:t>
            </a:r>
            <a:r>
              <a:rPr lang="tr-TR" altLang="tr-TR" dirty="0" err="1" smtClean="0">
                <a:solidFill>
                  <a:srgbClr val="3333FF"/>
                </a:solidFill>
              </a:rPr>
              <a:t>Epidermal</a:t>
            </a:r>
            <a:r>
              <a:rPr lang="tr-TR" altLang="tr-TR" dirty="0" smtClean="0">
                <a:solidFill>
                  <a:srgbClr val="3333FF"/>
                </a:solidFill>
              </a:rPr>
              <a:t> Bariyer </a:t>
            </a:r>
            <a:r>
              <a:rPr lang="tr-TR" altLang="tr-TR" dirty="0" err="1" smtClean="0">
                <a:solidFill>
                  <a:srgbClr val="3333FF"/>
                </a:solidFill>
              </a:rPr>
              <a:t>Disfonksiyonu</a:t>
            </a:r>
            <a:r>
              <a:rPr lang="tr-TR" altLang="tr-TR" dirty="0" smtClean="0">
                <a:solidFill>
                  <a:srgbClr val="3333FF"/>
                </a:solidFill>
              </a:rPr>
              <a:t> !!!</a:t>
            </a:r>
            <a:endParaRPr lang="tr-TR" altLang="tr-TR" dirty="0">
              <a:solidFill>
                <a:srgbClr val="3333FF"/>
              </a:solidFill>
            </a:endParaRPr>
          </a:p>
        </p:txBody>
      </p:sp>
      <p:pic>
        <p:nvPicPr>
          <p:cNvPr id="14340" name="Picture 29" descr="AD sonuç mikroskop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373217"/>
            <a:ext cx="3048000" cy="9513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Oval 34"/>
          <p:cNvSpPr>
            <a:spLocks noChangeArrowheads="1"/>
          </p:cNvSpPr>
          <p:nvPr/>
        </p:nvSpPr>
        <p:spPr bwMode="auto">
          <a:xfrm>
            <a:off x="3733800" y="4648200"/>
            <a:ext cx="685800" cy="3048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200"/>
          </a:p>
        </p:txBody>
      </p:sp>
      <p:pic>
        <p:nvPicPr>
          <p:cNvPr id="14342" name="Picture 35" descr="Normal deri mikroskop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70" y="990600"/>
            <a:ext cx="3048000" cy="782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3" name="Oval 46"/>
          <p:cNvSpPr>
            <a:spLocks noChangeArrowheads="1"/>
          </p:cNvSpPr>
          <p:nvPr/>
        </p:nvSpPr>
        <p:spPr bwMode="auto">
          <a:xfrm>
            <a:off x="1752600" y="2514600"/>
            <a:ext cx="381000" cy="228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200"/>
          </a:p>
        </p:txBody>
      </p:sp>
      <p:sp>
        <p:nvSpPr>
          <p:cNvPr id="14344" name="Text Box 32"/>
          <p:cNvSpPr txBox="1">
            <a:spLocks noChangeArrowheads="1"/>
          </p:cNvSpPr>
          <p:nvPr/>
        </p:nvSpPr>
        <p:spPr bwMode="auto">
          <a:xfrm>
            <a:off x="0" y="6629400"/>
            <a:ext cx="9144000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000">
                <a:solidFill>
                  <a:srgbClr val="3333FF"/>
                </a:solidFill>
              </a:rPr>
              <a:t>Novak N. </a:t>
            </a:r>
            <a:r>
              <a:rPr lang="en-US" altLang="tr-TR" sz="1000">
                <a:solidFill>
                  <a:srgbClr val="3333FF"/>
                </a:solidFill>
              </a:rPr>
              <a:t>New insights into the mechanism and management of allergic</a:t>
            </a:r>
            <a:r>
              <a:rPr lang="tr-TR" altLang="tr-TR" sz="1000">
                <a:solidFill>
                  <a:srgbClr val="3333FF"/>
                </a:solidFill>
              </a:rPr>
              <a:t> diseases: atopic dermatitis. Allergy 2009; 64: 265–275</a:t>
            </a:r>
          </a:p>
        </p:txBody>
      </p:sp>
      <p:pic>
        <p:nvPicPr>
          <p:cNvPr id="2" name="move3_mou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1966118"/>
            <a:ext cx="3048000" cy="311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666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43200"/>
            <a:ext cx="5267325" cy="9906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609600" y="3889375"/>
            <a:ext cx="5257800" cy="9112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25000"/>
              </a:lnSpc>
              <a:spcBef>
                <a:spcPct val="65000"/>
              </a:spcBef>
              <a:buFontTx/>
              <a:buNone/>
            </a:pPr>
            <a:r>
              <a:rPr lang="tr-TR" altLang="tr-TR" sz="1400" b="1">
                <a:latin typeface="Times New Roman" pitchFamily="18" charset="0"/>
              </a:rPr>
              <a:t>Atopic eczema is a chronic, relapsing, </a:t>
            </a:r>
            <a:r>
              <a:rPr lang="tr-TR" altLang="tr-TR" sz="1400" b="1">
                <a:latin typeface="Comic Sans MS" pitchFamily="66" charset="0"/>
              </a:rPr>
              <a:t>inflammatory skin condition</a:t>
            </a:r>
            <a:r>
              <a:rPr lang="tr-TR" altLang="tr-TR" sz="1400" b="1">
                <a:latin typeface="Times New Roman" pitchFamily="18" charset="0"/>
              </a:rPr>
              <a:t> associated with epidermal barier dysfunction (Atopic eczema dermatitis syndrome= </a:t>
            </a:r>
            <a:r>
              <a:rPr lang="tr-TR" altLang="tr-TR" sz="1400" b="1">
                <a:solidFill>
                  <a:srgbClr val="3333CC"/>
                </a:solidFill>
                <a:latin typeface="Times New Roman" pitchFamily="18" charset="0"/>
              </a:rPr>
              <a:t>AEDS</a:t>
            </a:r>
            <a:r>
              <a:rPr lang="tr-TR" altLang="tr-TR" sz="1400" b="1">
                <a:latin typeface="Times New Roman" pitchFamily="18" charset="0"/>
              </a:rPr>
              <a:t>)</a:t>
            </a:r>
          </a:p>
        </p:txBody>
      </p:sp>
      <p:pic>
        <p:nvPicPr>
          <p:cNvPr id="16388" name="Picture 10" descr="DSCN08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81000"/>
            <a:ext cx="13716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11" descr="DSCN04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828800"/>
            <a:ext cx="137160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13" descr="100_00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895600"/>
            <a:ext cx="13716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14" descr="100_00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191000"/>
            <a:ext cx="137160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533400" y="5781675"/>
            <a:ext cx="8458200" cy="307975"/>
          </a:xfrm>
          <a:prstGeom prst="rect">
            <a:avLst/>
          </a:prstGeom>
          <a:solidFill>
            <a:srgbClr val="3333FF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400" b="1" dirty="0">
                <a:solidFill>
                  <a:schemeClr val="bg1"/>
                </a:solidFill>
              </a:rPr>
              <a:t>Sistemik </a:t>
            </a:r>
            <a:r>
              <a:rPr lang="tr-TR" altLang="tr-TR" sz="1400" b="1" dirty="0" err="1">
                <a:solidFill>
                  <a:schemeClr val="bg1"/>
                </a:solidFill>
              </a:rPr>
              <a:t>İmmün</a:t>
            </a:r>
            <a:r>
              <a:rPr lang="tr-TR" altLang="tr-TR" sz="1400" b="1" dirty="0">
                <a:solidFill>
                  <a:schemeClr val="bg1"/>
                </a:solidFill>
              </a:rPr>
              <a:t> </a:t>
            </a:r>
            <a:r>
              <a:rPr lang="tr-TR" altLang="tr-TR" sz="1400" b="1" dirty="0" err="1">
                <a:solidFill>
                  <a:schemeClr val="bg1"/>
                </a:solidFill>
              </a:rPr>
              <a:t>Disfonksiyon</a:t>
            </a:r>
            <a:r>
              <a:rPr lang="tr-TR" altLang="tr-TR" sz="1400" b="1" dirty="0">
                <a:solidFill>
                  <a:schemeClr val="bg1"/>
                </a:solidFill>
              </a:rPr>
              <a:t> </a:t>
            </a:r>
            <a:r>
              <a:rPr lang="tr-TR" altLang="tr-TR" sz="1400" b="1" u="sng" dirty="0">
                <a:solidFill>
                  <a:schemeClr val="bg1"/>
                </a:solidFill>
              </a:rPr>
              <a:t>+</a:t>
            </a:r>
            <a:r>
              <a:rPr lang="tr-TR" altLang="tr-TR" sz="1400" b="1" dirty="0">
                <a:solidFill>
                  <a:schemeClr val="bg1"/>
                </a:solidFill>
              </a:rPr>
              <a:t> </a:t>
            </a:r>
            <a:r>
              <a:rPr lang="tr-TR" altLang="tr-TR" sz="1400" b="1" dirty="0" err="1">
                <a:solidFill>
                  <a:schemeClr val="bg1"/>
                </a:solidFill>
              </a:rPr>
              <a:t>Kütanöz</a:t>
            </a:r>
            <a:r>
              <a:rPr lang="tr-TR" altLang="tr-TR" sz="1400" b="1" dirty="0">
                <a:solidFill>
                  <a:schemeClr val="bg1"/>
                </a:solidFill>
              </a:rPr>
              <a:t> </a:t>
            </a:r>
            <a:r>
              <a:rPr lang="tr-TR" altLang="tr-TR" sz="1400" b="1" dirty="0" err="1">
                <a:solidFill>
                  <a:schemeClr val="bg1"/>
                </a:solidFill>
              </a:rPr>
              <a:t>İmmün</a:t>
            </a:r>
            <a:r>
              <a:rPr lang="tr-TR" altLang="tr-TR" sz="1400" b="1" dirty="0">
                <a:solidFill>
                  <a:schemeClr val="bg1"/>
                </a:solidFill>
              </a:rPr>
              <a:t> </a:t>
            </a:r>
            <a:r>
              <a:rPr lang="tr-TR" altLang="tr-TR" sz="1400" b="1" dirty="0" err="1">
                <a:solidFill>
                  <a:schemeClr val="bg1"/>
                </a:solidFill>
              </a:rPr>
              <a:t>Disfonksiyon</a:t>
            </a:r>
            <a:r>
              <a:rPr lang="tr-TR" altLang="tr-TR" sz="1400" b="1" dirty="0">
                <a:solidFill>
                  <a:schemeClr val="bg1"/>
                </a:solidFill>
              </a:rPr>
              <a:t> </a:t>
            </a:r>
            <a:r>
              <a:rPr lang="tr-TR" altLang="tr-TR" sz="1400" b="1" dirty="0">
                <a:solidFill>
                  <a:srgbClr val="FFFF00"/>
                </a:solidFill>
                <a:sym typeface="Wingdings 3" pitchFamily="18" charset="2"/>
              </a:rPr>
              <a:t></a:t>
            </a:r>
            <a:r>
              <a:rPr lang="tr-TR" altLang="tr-TR" sz="1400" b="1" dirty="0">
                <a:solidFill>
                  <a:srgbClr val="FFFF00"/>
                </a:solidFill>
              </a:rPr>
              <a:t> </a:t>
            </a:r>
            <a:r>
              <a:rPr lang="tr-TR" altLang="tr-TR" sz="1400" b="1" dirty="0" err="1">
                <a:solidFill>
                  <a:srgbClr val="FFFF00"/>
                </a:solidFill>
              </a:rPr>
              <a:t>Epidermal</a:t>
            </a:r>
            <a:r>
              <a:rPr lang="tr-TR" altLang="tr-TR" sz="1400" b="1" dirty="0">
                <a:solidFill>
                  <a:srgbClr val="FFFF00"/>
                </a:solidFill>
              </a:rPr>
              <a:t> Bariyer </a:t>
            </a:r>
            <a:r>
              <a:rPr lang="tr-TR" altLang="tr-TR" sz="1400" b="1" dirty="0" err="1">
                <a:solidFill>
                  <a:srgbClr val="FFFF00"/>
                </a:solidFill>
              </a:rPr>
              <a:t>Disfonksiyonu</a:t>
            </a:r>
            <a:endParaRPr lang="tr-TR" altLang="tr-TR" sz="1400" b="1" dirty="0">
              <a:solidFill>
                <a:srgbClr val="FFFF00"/>
              </a:solidFill>
            </a:endParaRPr>
          </a:p>
        </p:txBody>
      </p:sp>
      <p:sp>
        <p:nvSpPr>
          <p:cNvPr id="16393" name="Line 19"/>
          <p:cNvSpPr>
            <a:spLocks noChangeShapeType="1"/>
          </p:cNvSpPr>
          <p:nvPr/>
        </p:nvSpPr>
        <p:spPr bwMode="auto">
          <a:xfrm>
            <a:off x="3048000" y="48768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pic>
        <p:nvPicPr>
          <p:cNvPr id="16394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525780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5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52578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396" name="AutoShape 23"/>
          <p:cNvCxnSpPr>
            <a:cxnSpLocks noChangeShapeType="1"/>
          </p:cNvCxnSpPr>
          <p:nvPr/>
        </p:nvCxnSpPr>
        <p:spPr bwMode="auto">
          <a:xfrm>
            <a:off x="1219200" y="3657600"/>
            <a:ext cx="1588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diamond" w="med" len="med"/>
            <a:tailEnd type="diamond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7" name="AutoShape 24"/>
          <p:cNvCxnSpPr>
            <a:cxnSpLocks noChangeShapeType="1"/>
          </p:cNvCxnSpPr>
          <p:nvPr/>
        </p:nvCxnSpPr>
        <p:spPr bwMode="auto">
          <a:xfrm>
            <a:off x="4953000" y="3657600"/>
            <a:ext cx="1588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diamond" w="med" len="med"/>
            <a:tailEnd type="diamond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8" name="Text Box 32"/>
          <p:cNvSpPr txBox="1">
            <a:spLocks noChangeArrowheads="1"/>
          </p:cNvSpPr>
          <p:nvPr/>
        </p:nvSpPr>
        <p:spPr bwMode="auto">
          <a:xfrm>
            <a:off x="0" y="6629400"/>
            <a:ext cx="9144000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000">
                <a:solidFill>
                  <a:srgbClr val="3333FF"/>
                </a:solidFill>
              </a:rPr>
              <a:t>Bieber T. M</a:t>
            </a:r>
            <a:r>
              <a:rPr lang="en-US" altLang="tr-TR" sz="1000">
                <a:solidFill>
                  <a:srgbClr val="3333FF"/>
                </a:solidFill>
              </a:rPr>
              <a:t>echanism</a:t>
            </a:r>
            <a:r>
              <a:rPr lang="tr-TR" altLang="tr-TR" sz="1000">
                <a:solidFill>
                  <a:srgbClr val="3333FF"/>
                </a:solidFill>
              </a:rPr>
              <a:t>s of atopic dermatitis. New Eng J Med 2008; 358: 1483-94.</a:t>
            </a:r>
          </a:p>
        </p:txBody>
      </p:sp>
    </p:spTree>
    <p:extLst>
      <p:ext uri="{BB962C8B-B14F-4D97-AF65-F5344CB8AC3E}">
        <p14:creationId xmlns:p14="http://schemas.microsoft.com/office/powerpoint/2010/main" val="29463977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2 Resim" descr="Novak bariyerler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4"/>
          <a:stretch>
            <a:fillRect/>
          </a:stretch>
        </p:blipFill>
        <p:spPr bwMode="auto">
          <a:xfrm>
            <a:off x="866775" y="1338263"/>
            <a:ext cx="7439025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3 Metin kutusu"/>
          <p:cNvSpPr txBox="1">
            <a:spLocks noChangeArrowheads="1"/>
          </p:cNvSpPr>
          <p:nvPr/>
        </p:nvSpPr>
        <p:spPr bwMode="auto">
          <a:xfrm>
            <a:off x="1233488" y="1600200"/>
            <a:ext cx="685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/>
              <a:t>Alerjen</a:t>
            </a:r>
          </a:p>
        </p:txBody>
      </p:sp>
      <p:sp>
        <p:nvSpPr>
          <p:cNvPr id="17412" name="4 Metin kutusu"/>
          <p:cNvSpPr txBox="1">
            <a:spLocks noChangeArrowheads="1"/>
          </p:cNvSpPr>
          <p:nvPr/>
        </p:nvSpPr>
        <p:spPr bwMode="auto">
          <a:xfrm>
            <a:off x="2224088" y="1219200"/>
            <a:ext cx="685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/>
              <a:t>Bakteri </a:t>
            </a:r>
          </a:p>
        </p:txBody>
      </p:sp>
      <p:sp>
        <p:nvSpPr>
          <p:cNvPr id="17413" name="5 Metin kutusu"/>
          <p:cNvSpPr txBox="1">
            <a:spLocks noChangeArrowheads="1"/>
          </p:cNvSpPr>
          <p:nvPr/>
        </p:nvSpPr>
        <p:spPr bwMode="auto">
          <a:xfrm>
            <a:off x="3062288" y="1371600"/>
            <a:ext cx="609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/>
              <a:t>Virüs</a:t>
            </a:r>
          </a:p>
        </p:txBody>
      </p:sp>
      <p:sp>
        <p:nvSpPr>
          <p:cNvPr id="17414" name="6 Metin kutusu"/>
          <p:cNvSpPr txBox="1">
            <a:spLocks noChangeArrowheads="1"/>
          </p:cNvSpPr>
          <p:nvPr/>
        </p:nvSpPr>
        <p:spPr bwMode="auto">
          <a:xfrm>
            <a:off x="1538288" y="4419600"/>
            <a:ext cx="1371600" cy="6461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r>
              <a:rPr lang="tr-TR" altLang="tr-TR" sz="1200" b="1">
                <a:solidFill>
                  <a:schemeClr val="bg1"/>
                </a:solidFill>
              </a:rPr>
              <a:t>Bariyer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chemeClr val="bg1"/>
                </a:solidFill>
              </a:rPr>
              <a:t>Mekanik-Fizik </a:t>
            </a:r>
          </a:p>
        </p:txBody>
      </p:sp>
      <p:sp>
        <p:nvSpPr>
          <p:cNvPr id="17415" name="7 Metin kutusu"/>
          <p:cNvSpPr txBox="1">
            <a:spLocks noChangeArrowheads="1"/>
          </p:cNvSpPr>
          <p:nvPr/>
        </p:nvSpPr>
        <p:spPr bwMode="auto">
          <a:xfrm>
            <a:off x="3976688" y="4419600"/>
            <a:ext cx="1371600" cy="9239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chemeClr val="bg1"/>
                </a:solidFill>
              </a:rPr>
              <a:t>2. Bariyer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chemeClr val="bg1"/>
                </a:solidFill>
              </a:rPr>
              <a:t>Mekanik-Fizik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chemeClr val="bg1"/>
                </a:solidFill>
              </a:rPr>
              <a:t>İnnate immünite</a:t>
            </a:r>
          </a:p>
        </p:txBody>
      </p:sp>
      <p:sp>
        <p:nvSpPr>
          <p:cNvPr id="17416" name="8 Metin kutusu"/>
          <p:cNvSpPr txBox="1">
            <a:spLocks noChangeArrowheads="1"/>
          </p:cNvSpPr>
          <p:nvPr/>
        </p:nvSpPr>
        <p:spPr bwMode="auto">
          <a:xfrm>
            <a:off x="6567488" y="4419600"/>
            <a:ext cx="1295400" cy="1200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chemeClr val="bg1"/>
                </a:solidFill>
              </a:rPr>
              <a:t>3. Bariyer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chemeClr val="bg1"/>
                </a:solidFill>
              </a:rPr>
              <a:t>Mekanik-Fizik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chemeClr val="bg1"/>
                </a:solidFill>
              </a:rPr>
              <a:t>İnnate İmmün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chemeClr val="bg1"/>
                </a:solidFill>
              </a:rPr>
              <a:t>Adaptif İmmün</a:t>
            </a:r>
          </a:p>
        </p:txBody>
      </p:sp>
      <p:sp>
        <p:nvSpPr>
          <p:cNvPr id="17417" name="Text Box 32"/>
          <p:cNvSpPr txBox="1">
            <a:spLocks noChangeArrowheads="1"/>
          </p:cNvSpPr>
          <p:nvPr/>
        </p:nvSpPr>
        <p:spPr bwMode="auto">
          <a:xfrm>
            <a:off x="0" y="6629400"/>
            <a:ext cx="9144000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000">
                <a:solidFill>
                  <a:srgbClr val="3333FF"/>
                </a:solidFill>
              </a:rPr>
              <a:t>Novak N. </a:t>
            </a:r>
            <a:r>
              <a:rPr lang="en-US" altLang="tr-TR" sz="1000">
                <a:solidFill>
                  <a:srgbClr val="3333FF"/>
                </a:solidFill>
              </a:rPr>
              <a:t>New insights into the mechanism and management of allergic</a:t>
            </a:r>
            <a:r>
              <a:rPr lang="tr-TR" altLang="tr-TR" sz="1000">
                <a:solidFill>
                  <a:srgbClr val="3333FF"/>
                </a:solidFill>
              </a:rPr>
              <a:t> diseases: atopic dermatitis. Allergy 2009; 64: 265–275</a:t>
            </a:r>
          </a:p>
        </p:txBody>
      </p:sp>
      <p:sp>
        <p:nvSpPr>
          <p:cNvPr id="11" name="10 Metin kutusu"/>
          <p:cNvSpPr txBox="1">
            <a:spLocks noChangeArrowheads="1"/>
          </p:cNvSpPr>
          <p:nvPr/>
        </p:nvSpPr>
        <p:spPr bwMode="auto">
          <a:xfrm>
            <a:off x="1447800" y="5181600"/>
            <a:ext cx="1981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400" b="1">
                <a:solidFill>
                  <a:srgbClr val="FF0000"/>
                </a:solidFill>
              </a:rPr>
              <a:t>Yapısal Disfonksiyon</a:t>
            </a:r>
          </a:p>
        </p:txBody>
      </p:sp>
      <p:sp>
        <p:nvSpPr>
          <p:cNvPr id="12" name="11 Metin kutusu"/>
          <p:cNvSpPr txBox="1">
            <a:spLocks noChangeArrowheads="1"/>
          </p:cNvSpPr>
          <p:nvPr/>
        </p:nvSpPr>
        <p:spPr bwMode="auto">
          <a:xfrm>
            <a:off x="3886200" y="5407025"/>
            <a:ext cx="2514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400" b="1">
                <a:solidFill>
                  <a:srgbClr val="FF0000"/>
                </a:solidFill>
              </a:rPr>
              <a:t>Fonksiyonel Disfonksiyon</a:t>
            </a:r>
          </a:p>
        </p:txBody>
      </p:sp>
      <p:sp>
        <p:nvSpPr>
          <p:cNvPr id="13" name="12 Metin kutusu"/>
          <p:cNvSpPr txBox="1">
            <a:spLocks noChangeArrowheads="1"/>
          </p:cNvSpPr>
          <p:nvPr/>
        </p:nvSpPr>
        <p:spPr bwMode="auto">
          <a:xfrm>
            <a:off x="6477000" y="5715000"/>
            <a:ext cx="1981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400" b="1">
                <a:solidFill>
                  <a:srgbClr val="FF0000"/>
                </a:solidFill>
              </a:rPr>
              <a:t>İmmün Disfonksiyon</a:t>
            </a:r>
          </a:p>
        </p:txBody>
      </p:sp>
      <p:cxnSp>
        <p:nvCxnSpPr>
          <p:cNvPr id="15" name="14 Düz Ok Bağlayıcısı"/>
          <p:cNvCxnSpPr/>
          <p:nvPr/>
        </p:nvCxnSpPr>
        <p:spPr>
          <a:xfrm>
            <a:off x="1600200" y="6172200"/>
            <a:ext cx="495300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Düz Bağlayıcı"/>
          <p:cNvCxnSpPr/>
          <p:nvPr/>
        </p:nvCxnSpPr>
        <p:spPr>
          <a:xfrm rot="5400000" flipH="1" flipV="1">
            <a:off x="1333501" y="5905500"/>
            <a:ext cx="533400" cy="3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Düz Bağlayıcı"/>
          <p:cNvCxnSpPr/>
          <p:nvPr/>
        </p:nvCxnSpPr>
        <p:spPr>
          <a:xfrm rot="5400000" flipH="1" flipV="1">
            <a:off x="4190207" y="5942806"/>
            <a:ext cx="457200" cy="1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Düz Bağlayıcı"/>
          <p:cNvCxnSpPr/>
          <p:nvPr/>
        </p:nvCxnSpPr>
        <p:spPr>
          <a:xfrm rot="5400000" flipH="1" flipV="1">
            <a:off x="6477794" y="6096794"/>
            <a:ext cx="1524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51520" y="228600"/>
            <a:ext cx="889248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tr-TR"/>
            </a:defPPr>
            <a:lvl1pPr>
              <a:spcBef>
                <a:spcPct val="50000"/>
              </a:spcBef>
              <a:buFontTx/>
              <a:buNone/>
              <a:defRPr sz="1600" b="1">
                <a:solidFill>
                  <a:srgbClr val="0033CC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9pPr>
          </a:lstStyle>
          <a:p>
            <a:r>
              <a:rPr lang="tr-TR" altLang="tr-TR" sz="1400" dirty="0">
                <a:solidFill>
                  <a:schemeClr val="tx1"/>
                </a:solidFill>
              </a:rPr>
              <a:t>ATOPİK DERMATİT: </a:t>
            </a:r>
            <a:r>
              <a:rPr lang="tr-TR" altLang="tr-TR" sz="1400" dirty="0" smtClean="0">
                <a:solidFill>
                  <a:srgbClr val="3333FF"/>
                </a:solidFill>
              </a:rPr>
              <a:t>Rasyonel </a:t>
            </a:r>
            <a:r>
              <a:rPr lang="tr-TR" altLang="tr-TR" sz="1400" i="1" dirty="0" err="1">
                <a:solidFill>
                  <a:srgbClr val="3333FF"/>
                </a:solidFill>
              </a:rPr>
              <a:t>M</a:t>
            </a:r>
            <a:r>
              <a:rPr lang="tr-TR" altLang="tr-TR" sz="1400" i="1" dirty="0" err="1" smtClean="0">
                <a:solidFill>
                  <a:srgbClr val="3333FF"/>
                </a:solidFill>
              </a:rPr>
              <a:t>ekano-İmmüno-Patogenez</a:t>
            </a:r>
            <a:r>
              <a:rPr lang="tr-TR" altLang="tr-TR" sz="1400" dirty="0" smtClean="0">
                <a:solidFill>
                  <a:srgbClr val="3333FF"/>
                </a:solidFill>
              </a:rPr>
              <a:t> </a:t>
            </a:r>
            <a:r>
              <a:rPr lang="tr-TR" altLang="tr-TR" sz="1400" dirty="0" err="1" smtClean="0">
                <a:solidFill>
                  <a:srgbClr val="3333FF"/>
                </a:solidFill>
              </a:rPr>
              <a:t>Epidermal</a:t>
            </a:r>
            <a:r>
              <a:rPr lang="tr-TR" altLang="tr-TR" sz="1400" dirty="0" smtClean="0">
                <a:solidFill>
                  <a:srgbClr val="3333FF"/>
                </a:solidFill>
              </a:rPr>
              <a:t> Bariyer </a:t>
            </a:r>
            <a:r>
              <a:rPr lang="tr-TR" altLang="tr-TR" sz="1400" dirty="0" err="1" smtClean="0">
                <a:solidFill>
                  <a:srgbClr val="3333FF"/>
                </a:solidFill>
              </a:rPr>
              <a:t>Disfonksiyonu</a:t>
            </a:r>
            <a:r>
              <a:rPr lang="tr-TR" altLang="tr-TR" sz="1400" dirty="0" smtClean="0">
                <a:solidFill>
                  <a:srgbClr val="3333FF"/>
                </a:solidFill>
              </a:rPr>
              <a:t> !!!</a:t>
            </a:r>
            <a:endParaRPr lang="tr-TR" altLang="tr-TR" sz="14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057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924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2 Metin kutusu"/>
          <p:cNvSpPr txBox="1">
            <a:spLocks noChangeArrowheads="1"/>
          </p:cNvSpPr>
          <p:nvPr/>
        </p:nvSpPr>
        <p:spPr bwMode="auto">
          <a:xfrm>
            <a:off x="914400" y="228600"/>
            <a:ext cx="8229599" cy="400050"/>
          </a:xfrm>
          <a:prstGeom prst="rect">
            <a:avLst/>
          </a:prstGeom>
          <a:solidFill>
            <a:srgbClr val="3333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0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Epidermal</a:t>
            </a:r>
            <a:r>
              <a:rPr lang="tr-TR" altLang="tr-TR" sz="2000" b="1" dirty="0">
                <a:solidFill>
                  <a:srgbClr val="FFFF00"/>
                </a:solidFill>
                <a:latin typeface="Garamond" panose="02020404030301010803" pitchFamily="18" charset="0"/>
              </a:rPr>
              <a:t> Bariyer ve </a:t>
            </a:r>
            <a:r>
              <a:rPr lang="tr-TR" altLang="tr-TR" sz="2000" b="1" dirty="0" err="1">
                <a:solidFill>
                  <a:schemeClr val="bg1"/>
                </a:solidFill>
                <a:latin typeface="Garamond" panose="02020404030301010803" pitchFamily="18" charset="0"/>
              </a:rPr>
              <a:t>Fillagrin</a:t>
            </a:r>
            <a:endParaRPr lang="tr-TR" altLang="tr-TR" sz="20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3 Serbest Form"/>
          <p:cNvSpPr/>
          <p:nvPr/>
        </p:nvSpPr>
        <p:spPr>
          <a:xfrm>
            <a:off x="3994150" y="1635125"/>
            <a:ext cx="2613025" cy="1120775"/>
          </a:xfrm>
          <a:custGeom>
            <a:avLst/>
            <a:gdLst>
              <a:gd name="connsiteX0" fmla="*/ 719633 w 2612827"/>
              <a:gd name="connsiteY0" fmla="*/ 77273 h 1120462"/>
              <a:gd name="connsiteX1" fmla="*/ 796906 w 2612827"/>
              <a:gd name="connsiteY1" fmla="*/ 103031 h 1120462"/>
              <a:gd name="connsiteX2" fmla="*/ 899937 w 2612827"/>
              <a:gd name="connsiteY2" fmla="*/ 128789 h 1120462"/>
              <a:gd name="connsiteX3" fmla="*/ 912816 w 2612827"/>
              <a:gd name="connsiteY3" fmla="*/ 90152 h 1120462"/>
              <a:gd name="connsiteX4" fmla="*/ 1028726 w 2612827"/>
              <a:gd name="connsiteY4" fmla="*/ 38637 h 1120462"/>
              <a:gd name="connsiteX5" fmla="*/ 1105999 w 2612827"/>
              <a:gd name="connsiteY5" fmla="*/ 12879 h 1120462"/>
              <a:gd name="connsiteX6" fmla="*/ 1144635 w 2612827"/>
              <a:gd name="connsiteY6" fmla="*/ 0 h 1120462"/>
              <a:gd name="connsiteX7" fmla="*/ 1183272 w 2612827"/>
              <a:gd name="connsiteY7" fmla="*/ 12879 h 1120462"/>
              <a:gd name="connsiteX8" fmla="*/ 1221909 w 2612827"/>
              <a:gd name="connsiteY8" fmla="*/ 38637 h 1120462"/>
              <a:gd name="connsiteX9" fmla="*/ 1595396 w 2612827"/>
              <a:gd name="connsiteY9" fmla="*/ 25758 h 1120462"/>
              <a:gd name="connsiteX10" fmla="*/ 1685548 w 2612827"/>
              <a:gd name="connsiteY10" fmla="*/ 38637 h 1120462"/>
              <a:gd name="connsiteX11" fmla="*/ 1737064 w 2612827"/>
              <a:gd name="connsiteY11" fmla="*/ 51515 h 1120462"/>
              <a:gd name="connsiteX12" fmla="*/ 1749942 w 2612827"/>
              <a:gd name="connsiteY12" fmla="*/ 90152 h 1120462"/>
              <a:gd name="connsiteX13" fmla="*/ 1556759 w 2612827"/>
              <a:gd name="connsiteY13" fmla="*/ 154546 h 1120462"/>
              <a:gd name="connsiteX14" fmla="*/ 1595396 w 2612827"/>
              <a:gd name="connsiteY14" fmla="*/ 180304 h 1120462"/>
              <a:gd name="connsiteX15" fmla="*/ 1659790 w 2612827"/>
              <a:gd name="connsiteY15" fmla="*/ 167425 h 1120462"/>
              <a:gd name="connsiteX16" fmla="*/ 1737064 w 2612827"/>
              <a:gd name="connsiteY16" fmla="*/ 128789 h 1120462"/>
              <a:gd name="connsiteX17" fmla="*/ 1801458 w 2612827"/>
              <a:gd name="connsiteY17" fmla="*/ 51515 h 1120462"/>
              <a:gd name="connsiteX18" fmla="*/ 2200703 w 2612827"/>
              <a:gd name="connsiteY18" fmla="*/ 77273 h 1120462"/>
              <a:gd name="connsiteX19" fmla="*/ 2239340 w 2612827"/>
              <a:gd name="connsiteY19" fmla="*/ 103031 h 1120462"/>
              <a:gd name="connsiteX20" fmla="*/ 2303734 w 2612827"/>
              <a:gd name="connsiteY20" fmla="*/ 90152 h 1120462"/>
              <a:gd name="connsiteX21" fmla="*/ 2522675 w 2612827"/>
              <a:gd name="connsiteY21" fmla="*/ 103031 h 1120462"/>
              <a:gd name="connsiteX22" fmla="*/ 2290855 w 2612827"/>
              <a:gd name="connsiteY22" fmla="*/ 128789 h 1120462"/>
              <a:gd name="connsiteX23" fmla="*/ 2162066 w 2612827"/>
              <a:gd name="connsiteY23" fmla="*/ 154546 h 1120462"/>
              <a:gd name="connsiteX24" fmla="*/ 2046157 w 2612827"/>
              <a:gd name="connsiteY24" fmla="*/ 180304 h 1120462"/>
              <a:gd name="connsiteX25" fmla="*/ 1968883 w 2612827"/>
              <a:gd name="connsiteY25" fmla="*/ 206062 h 1120462"/>
              <a:gd name="connsiteX26" fmla="*/ 1878731 w 2612827"/>
              <a:gd name="connsiteY26" fmla="*/ 231820 h 1120462"/>
              <a:gd name="connsiteX27" fmla="*/ 1801458 w 2612827"/>
              <a:gd name="connsiteY27" fmla="*/ 218941 h 1120462"/>
              <a:gd name="connsiteX28" fmla="*/ 1775700 w 2612827"/>
              <a:gd name="connsiteY28" fmla="*/ 103031 h 1120462"/>
              <a:gd name="connsiteX29" fmla="*/ 1762821 w 2612827"/>
              <a:gd name="connsiteY29" fmla="*/ 141668 h 1120462"/>
              <a:gd name="connsiteX30" fmla="*/ 1724185 w 2612827"/>
              <a:gd name="connsiteY30" fmla="*/ 180304 h 1120462"/>
              <a:gd name="connsiteX31" fmla="*/ 1634033 w 2612827"/>
              <a:gd name="connsiteY31" fmla="*/ 206062 h 1120462"/>
              <a:gd name="connsiteX32" fmla="*/ 1531002 w 2612827"/>
              <a:gd name="connsiteY32" fmla="*/ 180304 h 1120462"/>
              <a:gd name="connsiteX33" fmla="*/ 1492365 w 2612827"/>
              <a:gd name="connsiteY33" fmla="*/ 154546 h 1120462"/>
              <a:gd name="connsiteX34" fmla="*/ 1337819 w 2612827"/>
              <a:gd name="connsiteY34" fmla="*/ 141668 h 1120462"/>
              <a:gd name="connsiteX35" fmla="*/ 1260545 w 2612827"/>
              <a:gd name="connsiteY35" fmla="*/ 115910 h 1120462"/>
              <a:gd name="connsiteX36" fmla="*/ 1221909 w 2612827"/>
              <a:gd name="connsiteY36" fmla="*/ 103031 h 1120462"/>
              <a:gd name="connsiteX37" fmla="*/ 1183272 w 2612827"/>
              <a:gd name="connsiteY37" fmla="*/ 77273 h 1120462"/>
              <a:gd name="connsiteX38" fmla="*/ 1144635 w 2612827"/>
              <a:gd name="connsiteY38" fmla="*/ 90152 h 1120462"/>
              <a:gd name="connsiteX39" fmla="*/ 1067362 w 2612827"/>
              <a:gd name="connsiteY39" fmla="*/ 141668 h 1120462"/>
              <a:gd name="connsiteX40" fmla="*/ 1028726 w 2612827"/>
              <a:gd name="connsiteY40" fmla="*/ 154546 h 1120462"/>
              <a:gd name="connsiteX41" fmla="*/ 951452 w 2612827"/>
              <a:gd name="connsiteY41" fmla="*/ 167425 h 1120462"/>
              <a:gd name="connsiteX42" fmla="*/ 887058 w 2612827"/>
              <a:gd name="connsiteY42" fmla="*/ 180304 h 1120462"/>
              <a:gd name="connsiteX43" fmla="*/ 848421 w 2612827"/>
              <a:gd name="connsiteY43" fmla="*/ 206062 h 1120462"/>
              <a:gd name="connsiteX44" fmla="*/ 719633 w 2612827"/>
              <a:gd name="connsiteY44" fmla="*/ 167425 h 1120462"/>
              <a:gd name="connsiteX45" fmla="*/ 706754 w 2612827"/>
              <a:gd name="connsiteY45" fmla="*/ 128789 h 1120462"/>
              <a:gd name="connsiteX46" fmla="*/ 384782 w 2612827"/>
              <a:gd name="connsiteY46" fmla="*/ 77273 h 1120462"/>
              <a:gd name="connsiteX47" fmla="*/ 243114 w 2612827"/>
              <a:gd name="connsiteY47" fmla="*/ 90152 h 1120462"/>
              <a:gd name="connsiteX48" fmla="*/ 255993 w 2612827"/>
              <a:gd name="connsiteY48" fmla="*/ 141668 h 1120462"/>
              <a:gd name="connsiteX49" fmla="*/ 243114 w 2612827"/>
              <a:gd name="connsiteY49" fmla="*/ 193183 h 1120462"/>
              <a:gd name="connsiteX50" fmla="*/ 165841 w 2612827"/>
              <a:gd name="connsiteY50" fmla="*/ 180304 h 1120462"/>
              <a:gd name="connsiteX51" fmla="*/ 88568 w 2612827"/>
              <a:gd name="connsiteY51" fmla="*/ 154546 h 1120462"/>
              <a:gd name="connsiteX52" fmla="*/ 11295 w 2612827"/>
              <a:gd name="connsiteY52" fmla="*/ 167425 h 1120462"/>
              <a:gd name="connsiteX53" fmla="*/ 49931 w 2612827"/>
              <a:gd name="connsiteY53" fmla="*/ 180304 h 1120462"/>
              <a:gd name="connsiteX54" fmla="*/ 268872 w 2612827"/>
              <a:gd name="connsiteY54" fmla="*/ 167425 h 1120462"/>
              <a:gd name="connsiteX55" fmla="*/ 384782 w 2612827"/>
              <a:gd name="connsiteY55" fmla="*/ 180304 h 1120462"/>
              <a:gd name="connsiteX56" fmla="*/ 526450 w 2612827"/>
              <a:gd name="connsiteY56" fmla="*/ 218941 h 1120462"/>
              <a:gd name="connsiteX57" fmla="*/ 655238 w 2612827"/>
              <a:gd name="connsiteY57" fmla="*/ 231820 h 1120462"/>
              <a:gd name="connsiteX58" fmla="*/ 784027 w 2612827"/>
              <a:gd name="connsiteY58" fmla="*/ 270456 h 1120462"/>
              <a:gd name="connsiteX59" fmla="*/ 1080241 w 2612827"/>
              <a:gd name="connsiteY59" fmla="*/ 283335 h 1120462"/>
              <a:gd name="connsiteX60" fmla="*/ 1157514 w 2612827"/>
              <a:gd name="connsiteY60" fmla="*/ 309093 h 1120462"/>
              <a:gd name="connsiteX61" fmla="*/ 1247666 w 2612827"/>
              <a:gd name="connsiteY61" fmla="*/ 334851 h 1120462"/>
              <a:gd name="connsiteX62" fmla="*/ 1286303 w 2612827"/>
              <a:gd name="connsiteY62" fmla="*/ 373487 h 1120462"/>
              <a:gd name="connsiteX63" fmla="*/ 1337819 w 2612827"/>
              <a:gd name="connsiteY63" fmla="*/ 450760 h 1120462"/>
              <a:gd name="connsiteX64" fmla="*/ 1376455 w 2612827"/>
              <a:gd name="connsiteY64" fmla="*/ 476518 h 1120462"/>
              <a:gd name="connsiteX65" fmla="*/ 1415092 w 2612827"/>
              <a:gd name="connsiteY65" fmla="*/ 463639 h 1120462"/>
              <a:gd name="connsiteX66" fmla="*/ 1376455 w 2612827"/>
              <a:gd name="connsiteY66" fmla="*/ 425003 h 1120462"/>
              <a:gd name="connsiteX67" fmla="*/ 1402213 w 2612827"/>
              <a:gd name="connsiteY67" fmla="*/ 463639 h 1120462"/>
              <a:gd name="connsiteX68" fmla="*/ 1440850 w 2612827"/>
              <a:gd name="connsiteY68" fmla="*/ 489397 h 1120462"/>
              <a:gd name="connsiteX69" fmla="*/ 1518123 w 2612827"/>
              <a:gd name="connsiteY69" fmla="*/ 515155 h 1120462"/>
              <a:gd name="connsiteX70" fmla="*/ 1543880 w 2612827"/>
              <a:gd name="connsiteY70" fmla="*/ 553791 h 1120462"/>
              <a:gd name="connsiteX71" fmla="*/ 1582517 w 2612827"/>
              <a:gd name="connsiteY71" fmla="*/ 579549 h 1120462"/>
              <a:gd name="connsiteX72" fmla="*/ 1621154 w 2612827"/>
              <a:gd name="connsiteY72" fmla="*/ 618186 h 1120462"/>
              <a:gd name="connsiteX73" fmla="*/ 1582517 w 2612827"/>
              <a:gd name="connsiteY73" fmla="*/ 631065 h 1120462"/>
              <a:gd name="connsiteX74" fmla="*/ 1646911 w 2612827"/>
              <a:gd name="connsiteY74" fmla="*/ 618186 h 1120462"/>
              <a:gd name="connsiteX75" fmla="*/ 1724185 w 2612827"/>
              <a:gd name="connsiteY75" fmla="*/ 592428 h 1120462"/>
              <a:gd name="connsiteX76" fmla="*/ 2046157 w 2612827"/>
              <a:gd name="connsiteY76" fmla="*/ 528034 h 1120462"/>
              <a:gd name="connsiteX77" fmla="*/ 2162066 w 2612827"/>
              <a:gd name="connsiteY77" fmla="*/ 540913 h 1120462"/>
              <a:gd name="connsiteX78" fmla="*/ 2187824 w 2612827"/>
              <a:gd name="connsiteY78" fmla="*/ 592428 h 1120462"/>
              <a:gd name="connsiteX79" fmla="*/ 2239340 w 2612827"/>
              <a:gd name="connsiteY79" fmla="*/ 669701 h 1120462"/>
              <a:gd name="connsiteX80" fmla="*/ 2316613 w 2612827"/>
              <a:gd name="connsiteY80" fmla="*/ 721217 h 1120462"/>
              <a:gd name="connsiteX81" fmla="*/ 2368128 w 2612827"/>
              <a:gd name="connsiteY81" fmla="*/ 708338 h 1120462"/>
              <a:gd name="connsiteX82" fmla="*/ 2406765 w 2612827"/>
              <a:gd name="connsiteY82" fmla="*/ 695459 h 1120462"/>
              <a:gd name="connsiteX83" fmla="*/ 2612827 w 2612827"/>
              <a:gd name="connsiteY83" fmla="*/ 682580 h 1120462"/>
              <a:gd name="connsiteX84" fmla="*/ 2574190 w 2612827"/>
              <a:gd name="connsiteY84" fmla="*/ 669701 h 1120462"/>
              <a:gd name="connsiteX85" fmla="*/ 2381007 w 2612827"/>
              <a:gd name="connsiteY85" fmla="*/ 695459 h 1120462"/>
              <a:gd name="connsiteX86" fmla="*/ 2316613 w 2612827"/>
              <a:gd name="connsiteY86" fmla="*/ 1056068 h 1120462"/>
              <a:gd name="connsiteX87" fmla="*/ 2252219 w 2612827"/>
              <a:gd name="connsiteY87" fmla="*/ 1120462 h 1120462"/>
              <a:gd name="connsiteX88" fmla="*/ 2071914 w 2612827"/>
              <a:gd name="connsiteY88" fmla="*/ 1081825 h 1120462"/>
              <a:gd name="connsiteX89" fmla="*/ 1994641 w 2612827"/>
              <a:gd name="connsiteY89" fmla="*/ 1056068 h 1120462"/>
              <a:gd name="connsiteX90" fmla="*/ 1956004 w 2612827"/>
              <a:gd name="connsiteY90" fmla="*/ 1043189 h 1120462"/>
              <a:gd name="connsiteX91" fmla="*/ 1543880 w 2612827"/>
              <a:gd name="connsiteY91" fmla="*/ 1030310 h 1120462"/>
              <a:gd name="connsiteX92" fmla="*/ 1518123 w 2612827"/>
              <a:gd name="connsiteY92" fmla="*/ 953037 h 1120462"/>
              <a:gd name="connsiteX93" fmla="*/ 1492365 w 2612827"/>
              <a:gd name="connsiteY93" fmla="*/ 850006 h 1120462"/>
              <a:gd name="connsiteX94" fmla="*/ 1479486 w 2612827"/>
              <a:gd name="connsiteY94" fmla="*/ 708338 h 1120462"/>
              <a:gd name="connsiteX95" fmla="*/ 1440850 w 2612827"/>
              <a:gd name="connsiteY95" fmla="*/ 695459 h 1120462"/>
              <a:gd name="connsiteX96" fmla="*/ 964331 w 2612827"/>
              <a:gd name="connsiteY96" fmla="*/ 708338 h 1120462"/>
              <a:gd name="connsiteX97" fmla="*/ 887058 w 2612827"/>
              <a:gd name="connsiteY97" fmla="*/ 746975 h 1120462"/>
              <a:gd name="connsiteX98" fmla="*/ 861300 w 2612827"/>
              <a:gd name="connsiteY98" fmla="*/ 824248 h 1120462"/>
              <a:gd name="connsiteX99" fmla="*/ 874179 w 2612827"/>
              <a:gd name="connsiteY99" fmla="*/ 991673 h 1120462"/>
              <a:gd name="connsiteX100" fmla="*/ 887058 w 2612827"/>
              <a:gd name="connsiteY100" fmla="*/ 1030310 h 1120462"/>
              <a:gd name="connsiteX101" fmla="*/ 925695 w 2612827"/>
              <a:gd name="connsiteY101" fmla="*/ 1068946 h 1120462"/>
              <a:gd name="connsiteX102" fmla="*/ 964331 w 2612827"/>
              <a:gd name="connsiteY102" fmla="*/ 1094704 h 1120462"/>
              <a:gd name="connsiteX103" fmla="*/ 1002968 w 2612827"/>
              <a:gd name="connsiteY103" fmla="*/ 1107583 h 1120462"/>
              <a:gd name="connsiteX104" fmla="*/ 1118878 w 2612827"/>
              <a:gd name="connsiteY104" fmla="*/ 1094704 h 1120462"/>
              <a:gd name="connsiteX105" fmla="*/ 1196151 w 2612827"/>
              <a:gd name="connsiteY105" fmla="*/ 1043189 h 1120462"/>
              <a:gd name="connsiteX106" fmla="*/ 1234788 w 2612827"/>
              <a:gd name="connsiteY106" fmla="*/ 1030310 h 1120462"/>
              <a:gd name="connsiteX107" fmla="*/ 1595396 w 2612827"/>
              <a:gd name="connsiteY107" fmla="*/ 1056068 h 1120462"/>
              <a:gd name="connsiteX108" fmla="*/ 1634033 w 2612827"/>
              <a:gd name="connsiteY108" fmla="*/ 1068946 h 1120462"/>
              <a:gd name="connsiteX109" fmla="*/ 1981762 w 2612827"/>
              <a:gd name="connsiteY109" fmla="*/ 1056068 h 1120462"/>
              <a:gd name="connsiteX110" fmla="*/ 2329492 w 2612827"/>
              <a:gd name="connsiteY110" fmla="*/ 1081825 h 1120462"/>
              <a:gd name="connsiteX111" fmla="*/ 2522675 w 2612827"/>
              <a:gd name="connsiteY111" fmla="*/ 1081825 h 1120462"/>
              <a:gd name="connsiteX112" fmla="*/ 2612827 w 2612827"/>
              <a:gd name="connsiteY112" fmla="*/ 1030310 h 112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2612827" h="1120462">
                <a:moveTo>
                  <a:pt x="719633" y="77273"/>
                </a:moveTo>
                <a:cubicBezTo>
                  <a:pt x="745391" y="85859"/>
                  <a:pt x="770282" y="97706"/>
                  <a:pt x="796906" y="103031"/>
                </a:cubicBezTo>
                <a:cubicBezTo>
                  <a:pt x="874612" y="118572"/>
                  <a:pt x="840534" y="108988"/>
                  <a:pt x="899937" y="128789"/>
                </a:cubicBezTo>
                <a:cubicBezTo>
                  <a:pt x="904230" y="115910"/>
                  <a:pt x="905286" y="101448"/>
                  <a:pt x="912816" y="90152"/>
                </a:cubicBezTo>
                <a:cubicBezTo>
                  <a:pt x="948504" y="36618"/>
                  <a:pt x="964186" y="49393"/>
                  <a:pt x="1028726" y="38637"/>
                </a:cubicBezTo>
                <a:lnTo>
                  <a:pt x="1105999" y="12879"/>
                </a:lnTo>
                <a:lnTo>
                  <a:pt x="1144635" y="0"/>
                </a:lnTo>
                <a:cubicBezTo>
                  <a:pt x="1157514" y="4293"/>
                  <a:pt x="1171130" y="6808"/>
                  <a:pt x="1183272" y="12879"/>
                </a:cubicBezTo>
                <a:cubicBezTo>
                  <a:pt x="1197117" y="19801"/>
                  <a:pt x="1206438" y="38154"/>
                  <a:pt x="1221909" y="38637"/>
                </a:cubicBezTo>
                <a:lnTo>
                  <a:pt x="1595396" y="25758"/>
                </a:lnTo>
                <a:cubicBezTo>
                  <a:pt x="1625447" y="30051"/>
                  <a:pt x="1655682" y="33207"/>
                  <a:pt x="1685548" y="38637"/>
                </a:cubicBezTo>
                <a:cubicBezTo>
                  <a:pt x="1702963" y="41803"/>
                  <a:pt x="1723242" y="40458"/>
                  <a:pt x="1737064" y="51515"/>
                </a:cubicBezTo>
                <a:cubicBezTo>
                  <a:pt x="1747665" y="59996"/>
                  <a:pt x="1745649" y="77273"/>
                  <a:pt x="1749942" y="90152"/>
                </a:cubicBezTo>
                <a:cubicBezTo>
                  <a:pt x="1640324" y="163232"/>
                  <a:pt x="1703437" y="138250"/>
                  <a:pt x="1556759" y="154546"/>
                </a:cubicBezTo>
                <a:cubicBezTo>
                  <a:pt x="1569638" y="163132"/>
                  <a:pt x="1580037" y="178384"/>
                  <a:pt x="1595396" y="180304"/>
                </a:cubicBezTo>
                <a:cubicBezTo>
                  <a:pt x="1617117" y="183019"/>
                  <a:pt x="1638554" y="172734"/>
                  <a:pt x="1659790" y="167425"/>
                </a:cubicBezTo>
                <a:cubicBezTo>
                  <a:pt x="1702447" y="156761"/>
                  <a:pt x="1699291" y="153970"/>
                  <a:pt x="1737064" y="128789"/>
                </a:cubicBezTo>
                <a:cubicBezTo>
                  <a:pt x="1745740" y="115774"/>
                  <a:pt x="1783863" y="53115"/>
                  <a:pt x="1801458" y="51515"/>
                </a:cubicBezTo>
                <a:cubicBezTo>
                  <a:pt x="1853671" y="46768"/>
                  <a:pt x="2119254" y="70485"/>
                  <a:pt x="2200703" y="77273"/>
                </a:cubicBezTo>
                <a:cubicBezTo>
                  <a:pt x="2213582" y="85859"/>
                  <a:pt x="2223981" y="101111"/>
                  <a:pt x="2239340" y="103031"/>
                </a:cubicBezTo>
                <a:cubicBezTo>
                  <a:pt x="2261061" y="105746"/>
                  <a:pt x="2281844" y="90152"/>
                  <a:pt x="2303734" y="90152"/>
                </a:cubicBezTo>
                <a:cubicBezTo>
                  <a:pt x="2376840" y="90152"/>
                  <a:pt x="2449695" y="98738"/>
                  <a:pt x="2522675" y="103031"/>
                </a:cubicBezTo>
                <a:cubicBezTo>
                  <a:pt x="2411942" y="139942"/>
                  <a:pt x="2549263" y="97781"/>
                  <a:pt x="2290855" y="128789"/>
                </a:cubicBezTo>
                <a:cubicBezTo>
                  <a:pt x="2247387" y="134005"/>
                  <a:pt x="2204996" y="145960"/>
                  <a:pt x="2162066" y="154546"/>
                </a:cubicBezTo>
                <a:cubicBezTo>
                  <a:pt x="2125302" y="161899"/>
                  <a:pt x="2082532" y="169391"/>
                  <a:pt x="2046157" y="180304"/>
                </a:cubicBezTo>
                <a:cubicBezTo>
                  <a:pt x="2020151" y="188106"/>
                  <a:pt x="1995224" y="199477"/>
                  <a:pt x="1968883" y="206062"/>
                </a:cubicBezTo>
                <a:cubicBezTo>
                  <a:pt x="1904198" y="222234"/>
                  <a:pt x="1934160" y="213344"/>
                  <a:pt x="1878731" y="231820"/>
                </a:cubicBezTo>
                <a:lnTo>
                  <a:pt x="1801458" y="218941"/>
                </a:lnTo>
                <a:cubicBezTo>
                  <a:pt x="1747161" y="99486"/>
                  <a:pt x="1876830" y="69321"/>
                  <a:pt x="1775700" y="103031"/>
                </a:cubicBezTo>
                <a:cubicBezTo>
                  <a:pt x="1771407" y="115910"/>
                  <a:pt x="1770351" y="130372"/>
                  <a:pt x="1762821" y="141668"/>
                </a:cubicBezTo>
                <a:cubicBezTo>
                  <a:pt x="1752718" y="156822"/>
                  <a:pt x="1739339" y="170201"/>
                  <a:pt x="1724185" y="180304"/>
                </a:cubicBezTo>
                <a:cubicBezTo>
                  <a:pt x="1713100" y="187694"/>
                  <a:pt x="1640903" y="204345"/>
                  <a:pt x="1634033" y="206062"/>
                </a:cubicBezTo>
                <a:cubicBezTo>
                  <a:pt x="1609539" y="201163"/>
                  <a:pt x="1557404" y="193505"/>
                  <a:pt x="1531002" y="180304"/>
                </a:cubicBezTo>
                <a:cubicBezTo>
                  <a:pt x="1517158" y="173382"/>
                  <a:pt x="1507543" y="157582"/>
                  <a:pt x="1492365" y="154546"/>
                </a:cubicBezTo>
                <a:cubicBezTo>
                  <a:pt x="1441675" y="144408"/>
                  <a:pt x="1389334" y="145961"/>
                  <a:pt x="1337819" y="141668"/>
                </a:cubicBezTo>
                <a:lnTo>
                  <a:pt x="1260545" y="115910"/>
                </a:lnTo>
                <a:cubicBezTo>
                  <a:pt x="1247666" y="111617"/>
                  <a:pt x="1233204" y="110561"/>
                  <a:pt x="1221909" y="103031"/>
                </a:cubicBezTo>
                <a:lnTo>
                  <a:pt x="1183272" y="77273"/>
                </a:lnTo>
                <a:cubicBezTo>
                  <a:pt x="1170393" y="81566"/>
                  <a:pt x="1156502" y="83559"/>
                  <a:pt x="1144635" y="90152"/>
                </a:cubicBezTo>
                <a:cubicBezTo>
                  <a:pt x="1117574" y="105186"/>
                  <a:pt x="1096731" y="131879"/>
                  <a:pt x="1067362" y="141668"/>
                </a:cubicBezTo>
                <a:cubicBezTo>
                  <a:pt x="1054483" y="145961"/>
                  <a:pt x="1041978" y="151601"/>
                  <a:pt x="1028726" y="154546"/>
                </a:cubicBezTo>
                <a:cubicBezTo>
                  <a:pt x="1003234" y="160211"/>
                  <a:pt x="977144" y="162754"/>
                  <a:pt x="951452" y="167425"/>
                </a:cubicBezTo>
                <a:cubicBezTo>
                  <a:pt x="929915" y="171341"/>
                  <a:pt x="908523" y="176011"/>
                  <a:pt x="887058" y="180304"/>
                </a:cubicBezTo>
                <a:cubicBezTo>
                  <a:pt x="874179" y="188890"/>
                  <a:pt x="863823" y="204522"/>
                  <a:pt x="848421" y="206062"/>
                </a:cubicBezTo>
                <a:cubicBezTo>
                  <a:pt x="776357" y="213268"/>
                  <a:pt x="766490" y="198664"/>
                  <a:pt x="719633" y="167425"/>
                </a:cubicBezTo>
                <a:cubicBezTo>
                  <a:pt x="715340" y="154546"/>
                  <a:pt x="714284" y="140084"/>
                  <a:pt x="706754" y="128789"/>
                </a:cubicBezTo>
                <a:cubicBezTo>
                  <a:pt x="637526" y="24949"/>
                  <a:pt x="498091" y="82423"/>
                  <a:pt x="384782" y="77273"/>
                </a:cubicBezTo>
                <a:cubicBezTo>
                  <a:pt x="337630" y="65485"/>
                  <a:pt x="289044" y="44221"/>
                  <a:pt x="243114" y="90152"/>
                </a:cubicBezTo>
                <a:cubicBezTo>
                  <a:pt x="230598" y="102668"/>
                  <a:pt x="251700" y="124496"/>
                  <a:pt x="255993" y="141668"/>
                </a:cubicBezTo>
                <a:cubicBezTo>
                  <a:pt x="251700" y="158840"/>
                  <a:pt x="259383" y="186211"/>
                  <a:pt x="243114" y="193183"/>
                </a:cubicBezTo>
                <a:cubicBezTo>
                  <a:pt x="219112" y="203469"/>
                  <a:pt x="191174" y="186637"/>
                  <a:pt x="165841" y="180304"/>
                </a:cubicBezTo>
                <a:cubicBezTo>
                  <a:pt x="139501" y="173719"/>
                  <a:pt x="88568" y="154546"/>
                  <a:pt x="88568" y="154546"/>
                </a:cubicBezTo>
                <a:cubicBezTo>
                  <a:pt x="62810" y="158839"/>
                  <a:pt x="33022" y="152940"/>
                  <a:pt x="11295" y="167425"/>
                </a:cubicBezTo>
                <a:cubicBezTo>
                  <a:pt x="0" y="174955"/>
                  <a:pt x="36356" y="180304"/>
                  <a:pt x="49931" y="180304"/>
                </a:cubicBezTo>
                <a:cubicBezTo>
                  <a:pt x="123037" y="180304"/>
                  <a:pt x="195892" y="171718"/>
                  <a:pt x="268872" y="167425"/>
                </a:cubicBezTo>
                <a:cubicBezTo>
                  <a:pt x="307509" y="171718"/>
                  <a:pt x="346662" y="172680"/>
                  <a:pt x="384782" y="180304"/>
                </a:cubicBezTo>
                <a:cubicBezTo>
                  <a:pt x="566012" y="216550"/>
                  <a:pt x="368360" y="197862"/>
                  <a:pt x="526450" y="218941"/>
                </a:cubicBezTo>
                <a:cubicBezTo>
                  <a:pt x="569215" y="224643"/>
                  <a:pt x="612309" y="227527"/>
                  <a:pt x="655238" y="231820"/>
                </a:cubicBezTo>
                <a:cubicBezTo>
                  <a:pt x="668263" y="236161"/>
                  <a:pt x="759003" y="268602"/>
                  <a:pt x="784027" y="270456"/>
                </a:cubicBezTo>
                <a:cubicBezTo>
                  <a:pt x="882588" y="277757"/>
                  <a:pt x="981503" y="279042"/>
                  <a:pt x="1080241" y="283335"/>
                </a:cubicBezTo>
                <a:cubicBezTo>
                  <a:pt x="1105999" y="291921"/>
                  <a:pt x="1131174" y="302508"/>
                  <a:pt x="1157514" y="309093"/>
                </a:cubicBezTo>
                <a:cubicBezTo>
                  <a:pt x="1222200" y="325265"/>
                  <a:pt x="1192238" y="316374"/>
                  <a:pt x="1247666" y="334851"/>
                </a:cubicBezTo>
                <a:cubicBezTo>
                  <a:pt x="1260545" y="347730"/>
                  <a:pt x="1275121" y="359110"/>
                  <a:pt x="1286303" y="373487"/>
                </a:cubicBezTo>
                <a:cubicBezTo>
                  <a:pt x="1305309" y="397923"/>
                  <a:pt x="1312061" y="433588"/>
                  <a:pt x="1337819" y="450760"/>
                </a:cubicBezTo>
                <a:lnTo>
                  <a:pt x="1376455" y="476518"/>
                </a:lnTo>
                <a:cubicBezTo>
                  <a:pt x="1389334" y="472225"/>
                  <a:pt x="1415092" y="477215"/>
                  <a:pt x="1415092" y="463639"/>
                </a:cubicBezTo>
                <a:cubicBezTo>
                  <a:pt x="1415092" y="445426"/>
                  <a:pt x="1394668" y="425003"/>
                  <a:pt x="1376455" y="425003"/>
                </a:cubicBezTo>
                <a:cubicBezTo>
                  <a:pt x="1360977" y="425003"/>
                  <a:pt x="1391268" y="452694"/>
                  <a:pt x="1402213" y="463639"/>
                </a:cubicBezTo>
                <a:cubicBezTo>
                  <a:pt x="1413158" y="474584"/>
                  <a:pt x="1426705" y="483110"/>
                  <a:pt x="1440850" y="489397"/>
                </a:cubicBezTo>
                <a:cubicBezTo>
                  <a:pt x="1465661" y="500424"/>
                  <a:pt x="1518123" y="515155"/>
                  <a:pt x="1518123" y="515155"/>
                </a:cubicBezTo>
                <a:cubicBezTo>
                  <a:pt x="1526709" y="528034"/>
                  <a:pt x="1532935" y="542846"/>
                  <a:pt x="1543880" y="553791"/>
                </a:cubicBezTo>
                <a:cubicBezTo>
                  <a:pt x="1554825" y="564736"/>
                  <a:pt x="1570626" y="569640"/>
                  <a:pt x="1582517" y="579549"/>
                </a:cubicBezTo>
                <a:cubicBezTo>
                  <a:pt x="1596509" y="591209"/>
                  <a:pt x="1608275" y="605307"/>
                  <a:pt x="1621154" y="618186"/>
                </a:cubicBezTo>
                <a:cubicBezTo>
                  <a:pt x="1608275" y="622479"/>
                  <a:pt x="1568941" y="631065"/>
                  <a:pt x="1582517" y="631065"/>
                </a:cubicBezTo>
                <a:cubicBezTo>
                  <a:pt x="1604407" y="631065"/>
                  <a:pt x="1625793" y="623946"/>
                  <a:pt x="1646911" y="618186"/>
                </a:cubicBezTo>
                <a:cubicBezTo>
                  <a:pt x="1673106" y="611042"/>
                  <a:pt x="1724185" y="592428"/>
                  <a:pt x="1724185" y="592428"/>
                </a:cubicBezTo>
                <a:cubicBezTo>
                  <a:pt x="1869419" y="495606"/>
                  <a:pt x="1770544" y="542540"/>
                  <a:pt x="2046157" y="528034"/>
                </a:cubicBezTo>
                <a:cubicBezTo>
                  <a:pt x="2084793" y="532327"/>
                  <a:pt x="2126676" y="524827"/>
                  <a:pt x="2162066" y="540913"/>
                </a:cubicBezTo>
                <a:cubicBezTo>
                  <a:pt x="2179544" y="548857"/>
                  <a:pt x="2177946" y="575965"/>
                  <a:pt x="2187824" y="592428"/>
                </a:cubicBezTo>
                <a:cubicBezTo>
                  <a:pt x="2203751" y="618973"/>
                  <a:pt x="2213582" y="652529"/>
                  <a:pt x="2239340" y="669701"/>
                </a:cubicBezTo>
                <a:lnTo>
                  <a:pt x="2316613" y="721217"/>
                </a:lnTo>
                <a:cubicBezTo>
                  <a:pt x="2333785" y="716924"/>
                  <a:pt x="2351109" y="713201"/>
                  <a:pt x="2368128" y="708338"/>
                </a:cubicBezTo>
                <a:cubicBezTo>
                  <a:pt x="2381181" y="704608"/>
                  <a:pt x="2393264" y="696880"/>
                  <a:pt x="2406765" y="695459"/>
                </a:cubicBezTo>
                <a:cubicBezTo>
                  <a:pt x="2475208" y="688254"/>
                  <a:pt x="2544140" y="686873"/>
                  <a:pt x="2612827" y="682580"/>
                </a:cubicBezTo>
                <a:cubicBezTo>
                  <a:pt x="2599948" y="678287"/>
                  <a:pt x="2587766" y="669701"/>
                  <a:pt x="2574190" y="669701"/>
                </a:cubicBezTo>
                <a:cubicBezTo>
                  <a:pt x="2472821" y="669701"/>
                  <a:pt x="2456901" y="676486"/>
                  <a:pt x="2381007" y="695459"/>
                </a:cubicBezTo>
                <a:cubicBezTo>
                  <a:pt x="2245972" y="785484"/>
                  <a:pt x="2367093" y="690094"/>
                  <a:pt x="2316613" y="1056068"/>
                </a:cubicBezTo>
                <a:cubicBezTo>
                  <a:pt x="2312266" y="1087584"/>
                  <a:pt x="2273737" y="1106116"/>
                  <a:pt x="2252219" y="1120462"/>
                </a:cubicBezTo>
                <a:cubicBezTo>
                  <a:pt x="2122248" y="1104216"/>
                  <a:pt x="2182021" y="1118528"/>
                  <a:pt x="2071914" y="1081825"/>
                </a:cubicBezTo>
                <a:lnTo>
                  <a:pt x="1994641" y="1056068"/>
                </a:lnTo>
                <a:cubicBezTo>
                  <a:pt x="1981762" y="1051775"/>
                  <a:pt x="1969573" y="1043613"/>
                  <a:pt x="1956004" y="1043189"/>
                </a:cubicBezTo>
                <a:lnTo>
                  <a:pt x="1543880" y="1030310"/>
                </a:lnTo>
                <a:cubicBezTo>
                  <a:pt x="1535294" y="1004552"/>
                  <a:pt x="1524708" y="979377"/>
                  <a:pt x="1518123" y="953037"/>
                </a:cubicBezTo>
                <a:lnTo>
                  <a:pt x="1492365" y="850006"/>
                </a:lnTo>
                <a:cubicBezTo>
                  <a:pt x="1488072" y="802783"/>
                  <a:pt x="1494481" y="753322"/>
                  <a:pt x="1479486" y="708338"/>
                </a:cubicBezTo>
                <a:cubicBezTo>
                  <a:pt x="1475193" y="695459"/>
                  <a:pt x="1454425" y="695459"/>
                  <a:pt x="1440850" y="695459"/>
                </a:cubicBezTo>
                <a:cubicBezTo>
                  <a:pt x="1281952" y="695459"/>
                  <a:pt x="1123171" y="704045"/>
                  <a:pt x="964331" y="708338"/>
                </a:cubicBezTo>
                <a:cubicBezTo>
                  <a:pt x="943279" y="715356"/>
                  <a:pt x="900198" y="725951"/>
                  <a:pt x="887058" y="746975"/>
                </a:cubicBezTo>
                <a:cubicBezTo>
                  <a:pt x="872668" y="769999"/>
                  <a:pt x="861300" y="824248"/>
                  <a:pt x="861300" y="824248"/>
                </a:cubicBezTo>
                <a:cubicBezTo>
                  <a:pt x="865593" y="880056"/>
                  <a:pt x="867236" y="936132"/>
                  <a:pt x="874179" y="991673"/>
                </a:cubicBezTo>
                <a:cubicBezTo>
                  <a:pt x="875863" y="1005144"/>
                  <a:pt x="879528" y="1019014"/>
                  <a:pt x="887058" y="1030310"/>
                </a:cubicBezTo>
                <a:cubicBezTo>
                  <a:pt x="897161" y="1045464"/>
                  <a:pt x="911703" y="1057286"/>
                  <a:pt x="925695" y="1068946"/>
                </a:cubicBezTo>
                <a:cubicBezTo>
                  <a:pt x="937586" y="1078855"/>
                  <a:pt x="950487" y="1087782"/>
                  <a:pt x="964331" y="1094704"/>
                </a:cubicBezTo>
                <a:cubicBezTo>
                  <a:pt x="976473" y="1100775"/>
                  <a:pt x="990089" y="1103290"/>
                  <a:pt x="1002968" y="1107583"/>
                </a:cubicBezTo>
                <a:cubicBezTo>
                  <a:pt x="1041605" y="1103290"/>
                  <a:pt x="1081998" y="1106997"/>
                  <a:pt x="1118878" y="1094704"/>
                </a:cubicBezTo>
                <a:cubicBezTo>
                  <a:pt x="1148246" y="1084915"/>
                  <a:pt x="1166783" y="1052978"/>
                  <a:pt x="1196151" y="1043189"/>
                </a:cubicBezTo>
                <a:lnTo>
                  <a:pt x="1234788" y="1030310"/>
                </a:lnTo>
                <a:cubicBezTo>
                  <a:pt x="1376578" y="1036475"/>
                  <a:pt x="1473136" y="1025504"/>
                  <a:pt x="1595396" y="1056068"/>
                </a:cubicBezTo>
                <a:cubicBezTo>
                  <a:pt x="1608566" y="1059360"/>
                  <a:pt x="1621154" y="1064653"/>
                  <a:pt x="1634033" y="1068946"/>
                </a:cubicBezTo>
                <a:cubicBezTo>
                  <a:pt x="1749943" y="1064653"/>
                  <a:pt x="1865773" y="1056068"/>
                  <a:pt x="1981762" y="1056068"/>
                </a:cubicBezTo>
                <a:cubicBezTo>
                  <a:pt x="2089660" y="1056068"/>
                  <a:pt x="2218909" y="1070767"/>
                  <a:pt x="2329492" y="1081825"/>
                </a:cubicBezTo>
                <a:cubicBezTo>
                  <a:pt x="2415079" y="1103222"/>
                  <a:pt x="2395337" y="1104296"/>
                  <a:pt x="2522675" y="1081825"/>
                </a:cubicBezTo>
                <a:cubicBezTo>
                  <a:pt x="2601625" y="1067893"/>
                  <a:pt x="2590433" y="1075098"/>
                  <a:pt x="2612827" y="1030310"/>
                </a:cubicBezTo>
              </a:path>
            </a:pathLst>
          </a:cu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5" name="4 Serbest Form"/>
          <p:cNvSpPr/>
          <p:nvPr/>
        </p:nvSpPr>
        <p:spPr>
          <a:xfrm>
            <a:off x="5251450" y="1887538"/>
            <a:ext cx="1127125" cy="404812"/>
          </a:xfrm>
          <a:custGeom>
            <a:avLst/>
            <a:gdLst>
              <a:gd name="connsiteX0" fmla="*/ 350212 w 1126623"/>
              <a:gd name="connsiteY0" fmla="*/ 405316 h 405316"/>
              <a:gd name="connsiteX1" fmla="*/ 414606 w 1126623"/>
              <a:gd name="connsiteY1" fmla="*/ 315164 h 405316"/>
              <a:gd name="connsiteX2" fmla="*/ 453243 w 1126623"/>
              <a:gd name="connsiteY2" fmla="*/ 289407 h 405316"/>
              <a:gd name="connsiteX3" fmla="*/ 530516 w 1126623"/>
              <a:gd name="connsiteY3" fmla="*/ 263649 h 405316"/>
              <a:gd name="connsiteX4" fmla="*/ 569153 w 1126623"/>
              <a:gd name="connsiteY4" fmla="*/ 250770 h 405316"/>
              <a:gd name="connsiteX5" fmla="*/ 736578 w 1126623"/>
              <a:gd name="connsiteY5" fmla="*/ 186376 h 405316"/>
              <a:gd name="connsiteX6" fmla="*/ 775215 w 1126623"/>
              <a:gd name="connsiteY6" fmla="*/ 173497 h 405316"/>
              <a:gd name="connsiteX7" fmla="*/ 994156 w 1126623"/>
              <a:gd name="connsiteY7" fmla="*/ 160618 h 405316"/>
              <a:gd name="connsiteX8" fmla="*/ 1019913 w 1126623"/>
              <a:gd name="connsiteY8" fmla="*/ 121981 h 405316"/>
              <a:gd name="connsiteX9" fmla="*/ 1097187 w 1126623"/>
              <a:gd name="connsiteY9" fmla="*/ 83345 h 405316"/>
              <a:gd name="connsiteX10" fmla="*/ 1097187 w 1126623"/>
              <a:gd name="connsiteY10" fmla="*/ 6071 h 405316"/>
              <a:gd name="connsiteX11" fmla="*/ 1058550 w 1126623"/>
              <a:gd name="connsiteY11" fmla="*/ 18950 h 405316"/>
              <a:gd name="connsiteX12" fmla="*/ 1032792 w 1126623"/>
              <a:gd name="connsiteY12" fmla="*/ 57587 h 405316"/>
              <a:gd name="connsiteX13" fmla="*/ 981277 w 1126623"/>
              <a:gd name="connsiteY13" fmla="*/ 70466 h 405316"/>
              <a:gd name="connsiteX14" fmla="*/ 723699 w 1126623"/>
              <a:gd name="connsiteY14" fmla="*/ 96223 h 405316"/>
              <a:gd name="connsiteX15" fmla="*/ 491879 w 1126623"/>
              <a:gd name="connsiteY15" fmla="*/ 96223 h 405316"/>
              <a:gd name="connsiteX16" fmla="*/ 414606 w 1126623"/>
              <a:gd name="connsiteY16" fmla="*/ 70466 h 405316"/>
              <a:gd name="connsiteX17" fmla="*/ 298696 w 1126623"/>
              <a:gd name="connsiteY17" fmla="*/ 57587 h 405316"/>
              <a:gd name="connsiteX18" fmla="*/ 169908 w 1126623"/>
              <a:gd name="connsiteY18" fmla="*/ 18950 h 405316"/>
              <a:gd name="connsiteX19" fmla="*/ 66877 w 1126623"/>
              <a:gd name="connsiteY19" fmla="*/ 57587 h 405316"/>
              <a:gd name="connsiteX20" fmla="*/ 2482 w 1126623"/>
              <a:gd name="connsiteY20" fmla="*/ 96223 h 40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6623" h="405316">
                <a:moveTo>
                  <a:pt x="350212" y="405316"/>
                </a:moveTo>
                <a:cubicBezTo>
                  <a:pt x="388848" y="289409"/>
                  <a:pt x="345920" y="349507"/>
                  <a:pt x="414606" y="315164"/>
                </a:cubicBezTo>
                <a:cubicBezTo>
                  <a:pt x="428450" y="308242"/>
                  <a:pt x="439099" y="295693"/>
                  <a:pt x="453243" y="289407"/>
                </a:cubicBezTo>
                <a:cubicBezTo>
                  <a:pt x="478054" y="278380"/>
                  <a:pt x="504758" y="272235"/>
                  <a:pt x="530516" y="263649"/>
                </a:cubicBezTo>
                <a:lnTo>
                  <a:pt x="569153" y="250770"/>
                </a:lnTo>
                <a:cubicBezTo>
                  <a:pt x="671683" y="182416"/>
                  <a:pt x="615780" y="203632"/>
                  <a:pt x="736578" y="186376"/>
                </a:cubicBezTo>
                <a:cubicBezTo>
                  <a:pt x="749457" y="182083"/>
                  <a:pt x="761707" y="174848"/>
                  <a:pt x="775215" y="173497"/>
                </a:cubicBezTo>
                <a:cubicBezTo>
                  <a:pt x="847959" y="166223"/>
                  <a:pt x="922618" y="175679"/>
                  <a:pt x="994156" y="160618"/>
                </a:cubicBezTo>
                <a:cubicBezTo>
                  <a:pt x="1009302" y="157429"/>
                  <a:pt x="1008968" y="132926"/>
                  <a:pt x="1019913" y="121981"/>
                </a:cubicBezTo>
                <a:cubicBezTo>
                  <a:pt x="1044880" y="97014"/>
                  <a:pt x="1065762" y="93819"/>
                  <a:pt x="1097187" y="83345"/>
                </a:cubicBezTo>
                <a:cubicBezTo>
                  <a:pt x="1102093" y="68627"/>
                  <a:pt x="1126623" y="20789"/>
                  <a:pt x="1097187" y="6071"/>
                </a:cubicBezTo>
                <a:cubicBezTo>
                  <a:pt x="1085045" y="0"/>
                  <a:pt x="1071429" y="14657"/>
                  <a:pt x="1058550" y="18950"/>
                </a:cubicBezTo>
                <a:cubicBezTo>
                  <a:pt x="1049964" y="31829"/>
                  <a:pt x="1045671" y="49001"/>
                  <a:pt x="1032792" y="57587"/>
                </a:cubicBezTo>
                <a:cubicBezTo>
                  <a:pt x="1018065" y="67405"/>
                  <a:pt x="998736" y="67556"/>
                  <a:pt x="981277" y="70466"/>
                </a:cubicBezTo>
                <a:cubicBezTo>
                  <a:pt x="904108" y="83328"/>
                  <a:pt x="797497" y="90074"/>
                  <a:pt x="723699" y="96223"/>
                </a:cubicBezTo>
                <a:cubicBezTo>
                  <a:pt x="625151" y="120861"/>
                  <a:pt x="650956" y="120084"/>
                  <a:pt x="491879" y="96223"/>
                </a:cubicBezTo>
                <a:cubicBezTo>
                  <a:pt x="465028" y="92195"/>
                  <a:pt x="441591" y="73464"/>
                  <a:pt x="414606" y="70466"/>
                </a:cubicBezTo>
                <a:lnTo>
                  <a:pt x="298696" y="57587"/>
                </a:lnTo>
                <a:cubicBezTo>
                  <a:pt x="204631" y="26232"/>
                  <a:pt x="247763" y="38414"/>
                  <a:pt x="169908" y="18950"/>
                </a:cubicBezTo>
                <a:cubicBezTo>
                  <a:pt x="45667" y="43798"/>
                  <a:pt x="155311" y="13369"/>
                  <a:pt x="66877" y="57587"/>
                </a:cubicBezTo>
                <a:cubicBezTo>
                  <a:pt x="0" y="91026"/>
                  <a:pt x="52795" y="45912"/>
                  <a:pt x="2482" y="96223"/>
                </a:cubicBezTo>
              </a:path>
            </a:pathLst>
          </a:cu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6" name="5 Serbest Form"/>
          <p:cNvSpPr/>
          <p:nvPr/>
        </p:nvSpPr>
        <p:spPr>
          <a:xfrm>
            <a:off x="4546600" y="2073275"/>
            <a:ext cx="758825" cy="52388"/>
          </a:xfrm>
          <a:custGeom>
            <a:avLst/>
            <a:gdLst>
              <a:gd name="connsiteX0" fmla="*/ 759854 w 759854"/>
              <a:gd name="connsiteY0" fmla="*/ 25757 h 51515"/>
              <a:gd name="connsiteX1" fmla="*/ 643944 w 759854"/>
              <a:gd name="connsiteY1" fmla="*/ 12878 h 51515"/>
              <a:gd name="connsiteX2" fmla="*/ 566671 w 759854"/>
              <a:gd name="connsiteY2" fmla="*/ 0 h 51515"/>
              <a:gd name="connsiteX3" fmla="*/ 167426 w 759854"/>
              <a:gd name="connsiteY3" fmla="*/ 12878 h 51515"/>
              <a:gd name="connsiteX4" fmla="*/ 115910 w 759854"/>
              <a:gd name="connsiteY4" fmla="*/ 25757 h 51515"/>
              <a:gd name="connsiteX5" fmla="*/ 0 w 759854"/>
              <a:gd name="connsiteY5" fmla="*/ 51515 h 5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9854" h="51515">
                <a:moveTo>
                  <a:pt x="759854" y="25757"/>
                </a:moveTo>
                <a:cubicBezTo>
                  <a:pt x="721217" y="21464"/>
                  <a:pt x="682477" y="18016"/>
                  <a:pt x="643944" y="12878"/>
                </a:cubicBezTo>
                <a:cubicBezTo>
                  <a:pt x="618060" y="9427"/>
                  <a:pt x="592784" y="0"/>
                  <a:pt x="566671" y="0"/>
                </a:cubicBezTo>
                <a:cubicBezTo>
                  <a:pt x="433520" y="0"/>
                  <a:pt x="300508" y="8585"/>
                  <a:pt x="167426" y="12878"/>
                </a:cubicBezTo>
                <a:lnTo>
                  <a:pt x="115910" y="25757"/>
                </a:lnTo>
                <a:lnTo>
                  <a:pt x="0" y="51515"/>
                </a:lnTo>
              </a:path>
            </a:pathLst>
          </a:cu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7" name="6 Metin kutusu"/>
          <p:cNvSpPr txBox="1">
            <a:spLocks noChangeArrowheads="1"/>
          </p:cNvSpPr>
          <p:nvPr/>
        </p:nvSpPr>
        <p:spPr bwMode="auto">
          <a:xfrm>
            <a:off x="6705599" y="1412776"/>
            <a:ext cx="2438399" cy="1816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tr-TR" altLang="tr-TR" sz="1400" b="1" dirty="0">
                <a:solidFill>
                  <a:srgbClr val="FFFF00"/>
                </a:solidFill>
                <a:latin typeface="Garamond" panose="02020404030301010803" pitchFamily="18" charset="0"/>
              </a:rPr>
              <a:t>1.  </a:t>
            </a:r>
            <a:r>
              <a:rPr lang="tr-TR" altLang="tr-TR" sz="1400" b="1" dirty="0" err="1">
                <a:solidFill>
                  <a:schemeClr val="bg1"/>
                </a:solidFill>
                <a:latin typeface="Garamond" panose="02020404030301010803" pitchFamily="18" charset="0"/>
              </a:rPr>
              <a:t>Epidermal</a:t>
            </a:r>
            <a:r>
              <a:rPr lang="tr-TR" altLang="tr-TR" sz="1400" b="1" dirty="0">
                <a:solidFill>
                  <a:schemeClr val="bg1"/>
                </a:solidFill>
                <a:latin typeface="Garamond" panose="02020404030301010803" pitchFamily="18" charset="0"/>
              </a:rPr>
              <a:t> sıvı kaybı </a:t>
            </a:r>
            <a:r>
              <a:rPr lang="tr-TR" altLang="tr-TR" sz="1400" b="1" dirty="0">
                <a:solidFill>
                  <a:schemeClr val="bg1"/>
                </a:solidFill>
                <a:latin typeface="Garamond" panose="02020404030301010803" pitchFamily="18" charset="0"/>
                <a:sym typeface="Wingdings 3" pitchFamily="18" charset="2"/>
              </a:rPr>
              <a:t></a:t>
            </a:r>
            <a:endParaRPr lang="tr-TR" altLang="tr-TR" sz="14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tr-TR" altLang="tr-TR" sz="1400" b="1" dirty="0">
                <a:solidFill>
                  <a:srgbClr val="FFFF00"/>
                </a:solidFill>
                <a:latin typeface="Garamond" panose="02020404030301010803" pitchFamily="18" charset="0"/>
              </a:rPr>
              <a:t>2. </a:t>
            </a:r>
            <a:r>
              <a:rPr lang="tr-TR" altLang="tr-TR" sz="1400" b="1" dirty="0" err="1">
                <a:solidFill>
                  <a:schemeClr val="bg1"/>
                </a:solidFill>
                <a:latin typeface="Garamond" panose="02020404030301010803" pitchFamily="18" charset="0"/>
              </a:rPr>
              <a:t>Transepidermal</a:t>
            </a:r>
            <a:r>
              <a:rPr lang="tr-TR" altLang="tr-TR" sz="1400" b="1" dirty="0">
                <a:solidFill>
                  <a:schemeClr val="bg1"/>
                </a:solidFill>
                <a:latin typeface="Garamond" panose="02020404030301010803" pitchFamily="18" charset="0"/>
              </a:rPr>
              <a:t> blok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tr-TR" altLang="tr-TR" sz="1400" b="1" dirty="0">
                <a:solidFill>
                  <a:srgbClr val="FFFF00"/>
                </a:solidFill>
                <a:latin typeface="Garamond" panose="02020404030301010803" pitchFamily="18" charset="0"/>
              </a:rPr>
              <a:t>3. </a:t>
            </a:r>
            <a:r>
              <a:rPr lang="tr-TR" altLang="tr-TR" sz="1400" b="1" dirty="0" err="1">
                <a:solidFill>
                  <a:schemeClr val="bg1"/>
                </a:solidFill>
                <a:latin typeface="Garamond" panose="02020404030301010803" pitchFamily="18" charset="0"/>
              </a:rPr>
              <a:t>Lipid</a:t>
            </a:r>
            <a:r>
              <a:rPr lang="tr-TR" altLang="tr-TR" sz="1400" b="1" dirty="0">
                <a:solidFill>
                  <a:schemeClr val="bg1"/>
                </a:solidFill>
                <a:latin typeface="Garamond" panose="02020404030301010803" pitchFamily="18" charset="0"/>
              </a:rPr>
              <a:t> tabaka  </a:t>
            </a:r>
            <a:r>
              <a:rPr lang="tr-TR" altLang="tr-TR" sz="1400" b="1" dirty="0" err="1">
                <a:solidFill>
                  <a:schemeClr val="bg1"/>
                </a:solidFill>
                <a:latin typeface="Garamond" panose="02020404030301010803" pitchFamily="18" charset="0"/>
              </a:rPr>
              <a:t>fonk</a:t>
            </a:r>
            <a:r>
              <a:rPr lang="tr-TR" altLang="tr-TR" sz="1400" b="1" dirty="0">
                <a:solidFill>
                  <a:schemeClr val="bg1"/>
                </a:solidFill>
                <a:latin typeface="Garamond" panose="02020404030301010803" pitchFamily="18" charset="0"/>
              </a:rPr>
              <a:t>.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tr-TR" altLang="tr-TR" sz="1400" b="1" dirty="0">
                <a:solidFill>
                  <a:srgbClr val="FFFF00"/>
                </a:solidFill>
                <a:latin typeface="Garamond" panose="02020404030301010803" pitchFamily="18" charset="0"/>
              </a:rPr>
              <a:t>4. </a:t>
            </a:r>
            <a:r>
              <a:rPr lang="tr-TR" altLang="tr-TR" sz="1400" b="1" dirty="0">
                <a:solidFill>
                  <a:schemeClr val="bg1"/>
                </a:solidFill>
                <a:latin typeface="Garamond" panose="02020404030301010803" pitchFamily="18" charset="0"/>
              </a:rPr>
              <a:t>??????????????</a:t>
            </a:r>
          </a:p>
        </p:txBody>
      </p:sp>
      <p:sp>
        <p:nvSpPr>
          <p:cNvPr id="18440" name="7 Metin kutusu"/>
          <p:cNvSpPr txBox="1">
            <a:spLocks noChangeArrowheads="1"/>
          </p:cNvSpPr>
          <p:nvPr/>
        </p:nvSpPr>
        <p:spPr bwMode="auto">
          <a:xfrm rot="-5400000">
            <a:off x="280988" y="1576387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1"/>
              <a:t>Epidermis</a:t>
            </a:r>
          </a:p>
        </p:txBody>
      </p:sp>
    </p:spTree>
    <p:extLst>
      <p:ext uri="{BB962C8B-B14F-4D97-AF65-F5344CB8AC3E}">
        <p14:creationId xmlns:p14="http://schemas.microsoft.com/office/powerpoint/2010/main" val="20354169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924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2 Metin kutusu"/>
          <p:cNvSpPr txBox="1">
            <a:spLocks noChangeArrowheads="1"/>
          </p:cNvSpPr>
          <p:nvPr/>
        </p:nvSpPr>
        <p:spPr bwMode="auto">
          <a:xfrm>
            <a:off x="685800" y="228600"/>
            <a:ext cx="8458200" cy="40011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0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Epidermal</a:t>
            </a:r>
            <a:r>
              <a:rPr lang="tr-TR" altLang="tr-TR" sz="2000" b="1" dirty="0">
                <a:solidFill>
                  <a:srgbClr val="FFFF00"/>
                </a:solidFill>
                <a:latin typeface="Garamond" panose="02020404030301010803" pitchFamily="18" charset="0"/>
              </a:rPr>
              <a:t> Bariyer </a:t>
            </a:r>
            <a:r>
              <a:rPr lang="tr-TR" altLang="tr-TR" sz="20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Disfonksiyonu</a:t>
            </a:r>
            <a:r>
              <a:rPr lang="tr-TR" altLang="tr-TR" sz="2000" b="1" dirty="0">
                <a:solidFill>
                  <a:srgbClr val="FFFF00"/>
                </a:solidFill>
                <a:latin typeface="Garamond" panose="02020404030301010803" pitchFamily="18" charset="0"/>
              </a:rPr>
              <a:t> ve </a:t>
            </a:r>
            <a:r>
              <a:rPr lang="tr-TR" altLang="tr-TR" sz="20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Fillagrin</a:t>
            </a:r>
            <a:r>
              <a:rPr lang="tr-TR" altLang="tr-TR" sz="2000" b="1" dirty="0">
                <a:solidFill>
                  <a:srgbClr val="FFFF00"/>
                </a:solidFill>
                <a:latin typeface="Garamond" panose="02020404030301010803" pitchFamily="18" charset="0"/>
              </a:rPr>
              <a:t> Mutasyonu </a:t>
            </a:r>
          </a:p>
        </p:txBody>
      </p:sp>
      <p:pic>
        <p:nvPicPr>
          <p:cNvPr id="8" name="2 Resim" descr="Novak bariyerler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7" r="58698" b="70045"/>
          <a:stretch>
            <a:fillRect/>
          </a:stretch>
        </p:blipFill>
        <p:spPr bwMode="auto">
          <a:xfrm>
            <a:off x="5181600" y="6096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Serbest Form"/>
          <p:cNvSpPr/>
          <p:nvPr/>
        </p:nvSpPr>
        <p:spPr>
          <a:xfrm>
            <a:off x="6027738" y="1712913"/>
            <a:ext cx="527050" cy="231775"/>
          </a:xfrm>
          <a:custGeom>
            <a:avLst/>
            <a:gdLst>
              <a:gd name="connsiteX0" fmla="*/ 528033 w 528033"/>
              <a:gd name="connsiteY0" fmla="*/ 12879 h 231820"/>
              <a:gd name="connsiteX1" fmla="*/ 489397 w 528033"/>
              <a:gd name="connsiteY1" fmla="*/ 25758 h 231820"/>
              <a:gd name="connsiteX2" fmla="*/ 386366 w 528033"/>
              <a:gd name="connsiteY2" fmla="*/ 0 h 231820"/>
              <a:gd name="connsiteX3" fmla="*/ 283335 w 528033"/>
              <a:gd name="connsiteY3" fmla="*/ 12879 h 231820"/>
              <a:gd name="connsiteX4" fmla="*/ 206062 w 528033"/>
              <a:gd name="connsiteY4" fmla="*/ 51516 h 231820"/>
              <a:gd name="connsiteX5" fmla="*/ 167425 w 528033"/>
              <a:gd name="connsiteY5" fmla="*/ 64395 h 231820"/>
              <a:gd name="connsiteX6" fmla="*/ 141667 w 528033"/>
              <a:gd name="connsiteY6" fmla="*/ 103031 h 231820"/>
              <a:gd name="connsiteX7" fmla="*/ 103031 w 528033"/>
              <a:gd name="connsiteY7" fmla="*/ 180304 h 231820"/>
              <a:gd name="connsiteX8" fmla="*/ 64394 w 528033"/>
              <a:gd name="connsiteY8" fmla="*/ 193183 h 231820"/>
              <a:gd name="connsiteX9" fmla="*/ 25757 w 528033"/>
              <a:gd name="connsiteY9" fmla="*/ 218941 h 231820"/>
              <a:gd name="connsiteX10" fmla="*/ 0 w 528033"/>
              <a:gd name="connsiteY10" fmla="*/ 231820 h 23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8033" h="231820">
                <a:moveTo>
                  <a:pt x="528033" y="12879"/>
                </a:moveTo>
                <a:cubicBezTo>
                  <a:pt x="515154" y="17172"/>
                  <a:pt x="502972" y="25758"/>
                  <a:pt x="489397" y="25758"/>
                </a:cubicBezTo>
                <a:cubicBezTo>
                  <a:pt x="458313" y="25758"/>
                  <a:pt x="416855" y="10163"/>
                  <a:pt x="386366" y="0"/>
                </a:cubicBezTo>
                <a:cubicBezTo>
                  <a:pt x="352022" y="4293"/>
                  <a:pt x="317388" y="6688"/>
                  <a:pt x="283335" y="12879"/>
                </a:cubicBezTo>
                <a:cubicBezTo>
                  <a:pt x="232464" y="22128"/>
                  <a:pt x="253200" y="27946"/>
                  <a:pt x="206062" y="51516"/>
                </a:cubicBezTo>
                <a:cubicBezTo>
                  <a:pt x="193920" y="57587"/>
                  <a:pt x="180304" y="60102"/>
                  <a:pt x="167425" y="64395"/>
                </a:cubicBezTo>
                <a:cubicBezTo>
                  <a:pt x="158839" y="77274"/>
                  <a:pt x="148589" y="89187"/>
                  <a:pt x="141667" y="103031"/>
                </a:cubicBezTo>
                <a:cubicBezTo>
                  <a:pt x="126113" y="134138"/>
                  <a:pt x="133788" y="155699"/>
                  <a:pt x="103031" y="180304"/>
                </a:cubicBezTo>
                <a:cubicBezTo>
                  <a:pt x="92430" y="188785"/>
                  <a:pt x="76536" y="187112"/>
                  <a:pt x="64394" y="193183"/>
                </a:cubicBezTo>
                <a:cubicBezTo>
                  <a:pt x="50549" y="200105"/>
                  <a:pt x="39030" y="210977"/>
                  <a:pt x="25757" y="218941"/>
                </a:cubicBezTo>
                <a:cubicBezTo>
                  <a:pt x="17526" y="223880"/>
                  <a:pt x="8586" y="227527"/>
                  <a:pt x="0" y="231820"/>
                </a:cubicBezTo>
              </a:path>
            </a:pathLst>
          </a:cu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0" name="9 Serbest Form"/>
          <p:cNvSpPr/>
          <p:nvPr/>
        </p:nvSpPr>
        <p:spPr>
          <a:xfrm>
            <a:off x="5157788" y="1720850"/>
            <a:ext cx="444500" cy="365125"/>
          </a:xfrm>
          <a:custGeom>
            <a:avLst/>
            <a:gdLst>
              <a:gd name="connsiteX0" fmla="*/ 444994 w 444994"/>
              <a:gd name="connsiteY0" fmla="*/ 69465 h 365679"/>
              <a:gd name="connsiteX1" fmla="*/ 367721 w 444994"/>
              <a:gd name="connsiteY1" fmla="*/ 56587 h 365679"/>
              <a:gd name="connsiteX2" fmla="*/ 264690 w 444994"/>
              <a:gd name="connsiteY2" fmla="*/ 30829 h 365679"/>
              <a:gd name="connsiteX3" fmla="*/ 97264 w 444994"/>
              <a:gd name="connsiteY3" fmla="*/ 43708 h 365679"/>
              <a:gd name="connsiteX4" fmla="*/ 148780 w 444994"/>
              <a:gd name="connsiteY4" fmla="*/ 249770 h 365679"/>
              <a:gd name="connsiteX5" fmla="*/ 187416 w 444994"/>
              <a:gd name="connsiteY5" fmla="*/ 327043 h 365679"/>
              <a:gd name="connsiteX6" fmla="*/ 148780 w 444994"/>
              <a:gd name="connsiteY6" fmla="*/ 352801 h 365679"/>
              <a:gd name="connsiteX7" fmla="*/ 97264 w 444994"/>
              <a:gd name="connsiteY7" fmla="*/ 365679 h 365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4994" h="365679">
                <a:moveTo>
                  <a:pt x="444994" y="69465"/>
                </a:moveTo>
                <a:cubicBezTo>
                  <a:pt x="419236" y="65172"/>
                  <a:pt x="393254" y="62058"/>
                  <a:pt x="367721" y="56587"/>
                </a:cubicBezTo>
                <a:cubicBezTo>
                  <a:pt x="333106" y="49170"/>
                  <a:pt x="264690" y="30829"/>
                  <a:pt x="264690" y="30829"/>
                </a:cubicBezTo>
                <a:cubicBezTo>
                  <a:pt x="208881" y="35122"/>
                  <a:pt x="132230" y="0"/>
                  <a:pt x="97264" y="43708"/>
                </a:cubicBezTo>
                <a:cubicBezTo>
                  <a:pt x="0" y="165287"/>
                  <a:pt x="88586" y="209641"/>
                  <a:pt x="148780" y="249770"/>
                </a:cubicBezTo>
                <a:cubicBezTo>
                  <a:pt x="154205" y="257907"/>
                  <a:pt x="194082" y="310378"/>
                  <a:pt x="187416" y="327043"/>
                </a:cubicBezTo>
                <a:cubicBezTo>
                  <a:pt x="181667" y="341414"/>
                  <a:pt x="163007" y="346704"/>
                  <a:pt x="148780" y="352801"/>
                </a:cubicBezTo>
                <a:cubicBezTo>
                  <a:pt x="132511" y="359773"/>
                  <a:pt x="97264" y="365679"/>
                  <a:pt x="97264" y="365679"/>
                </a:cubicBezTo>
              </a:path>
            </a:pathLst>
          </a:cu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1" name="10 Serbest Form"/>
          <p:cNvSpPr/>
          <p:nvPr/>
        </p:nvSpPr>
        <p:spPr>
          <a:xfrm>
            <a:off x="5949950" y="2047875"/>
            <a:ext cx="488950" cy="385763"/>
          </a:xfrm>
          <a:custGeom>
            <a:avLst/>
            <a:gdLst>
              <a:gd name="connsiteX0" fmla="*/ 0 w 489398"/>
              <a:gd name="connsiteY0" fmla="*/ 218941 h 386366"/>
              <a:gd name="connsiteX1" fmla="*/ 128789 w 489398"/>
              <a:gd name="connsiteY1" fmla="*/ 257577 h 386366"/>
              <a:gd name="connsiteX2" fmla="*/ 206062 w 489398"/>
              <a:gd name="connsiteY2" fmla="*/ 309093 h 386366"/>
              <a:gd name="connsiteX3" fmla="*/ 296215 w 489398"/>
              <a:gd name="connsiteY3" fmla="*/ 373487 h 386366"/>
              <a:gd name="connsiteX4" fmla="*/ 334851 w 489398"/>
              <a:gd name="connsiteY4" fmla="*/ 386366 h 386366"/>
              <a:gd name="connsiteX5" fmla="*/ 463640 w 489398"/>
              <a:gd name="connsiteY5" fmla="*/ 373487 h 386366"/>
              <a:gd name="connsiteX6" fmla="*/ 489398 w 489398"/>
              <a:gd name="connsiteY6" fmla="*/ 296214 h 386366"/>
              <a:gd name="connsiteX7" fmla="*/ 450761 w 489398"/>
              <a:gd name="connsiteY7" fmla="*/ 167425 h 386366"/>
              <a:gd name="connsiteX8" fmla="*/ 257578 w 489398"/>
              <a:gd name="connsiteY8" fmla="*/ 128789 h 386366"/>
              <a:gd name="connsiteX9" fmla="*/ 309093 w 489398"/>
              <a:gd name="connsiteY9" fmla="*/ 12879 h 386366"/>
              <a:gd name="connsiteX10" fmla="*/ 334851 w 489398"/>
              <a:gd name="connsiteY10" fmla="*/ 0 h 386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9398" h="386366">
                <a:moveTo>
                  <a:pt x="0" y="218941"/>
                </a:moveTo>
                <a:cubicBezTo>
                  <a:pt x="28796" y="226140"/>
                  <a:pt x="109978" y="245036"/>
                  <a:pt x="128789" y="257577"/>
                </a:cubicBezTo>
                <a:cubicBezTo>
                  <a:pt x="154547" y="274749"/>
                  <a:pt x="181296" y="290519"/>
                  <a:pt x="206062" y="309093"/>
                </a:cubicBezTo>
                <a:cubicBezTo>
                  <a:pt x="217727" y="317841"/>
                  <a:pt x="277385" y="364072"/>
                  <a:pt x="296215" y="373487"/>
                </a:cubicBezTo>
                <a:cubicBezTo>
                  <a:pt x="308357" y="379558"/>
                  <a:pt x="321972" y="382073"/>
                  <a:pt x="334851" y="386366"/>
                </a:cubicBezTo>
                <a:lnTo>
                  <a:pt x="463640" y="373487"/>
                </a:lnTo>
                <a:cubicBezTo>
                  <a:pt x="487092" y="359806"/>
                  <a:pt x="489398" y="296214"/>
                  <a:pt x="489398" y="296214"/>
                </a:cubicBezTo>
                <a:cubicBezTo>
                  <a:pt x="484800" y="277823"/>
                  <a:pt x="459313" y="170276"/>
                  <a:pt x="450761" y="167425"/>
                </a:cubicBezTo>
                <a:cubicBezTo>
                  <a:pt x="336609" y="129374"/>
                  <a:pt x="400473" y="144665"/>
                  <a:pt x="257578" y="128789"/>
                </a:cubicBezTo>
                <a:cubicBezTo>
                  <a:pt x="271341" y="32450"/>
                  <a:pt x="245865" y="50816"/>
                  <a:pt x="309093" y="12879"/>
                </a:cubicBezTo>
                <a:cubicBezTo>
                  <a:pt x="317324" y="7940"/>
                  <a:pt x="326265" y="4293"/>
                  <a:pt x="334851" y="0"/>
                </a:cubicBezTo>
              </a:path>
            </a:pathLst>
          </a:cu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2" name="11 Serbest Form"/>
          <p:cNvSpPr/>
          <p:nvPr/>
        </p:nvSpPr>
        <p:spPr>
          <a:xfrm>
            <a:off x="4546600" y="1866900"/>
            <a:ext cx="1274763" cy="142875"/>
          </a:xfrm>
          <a:custGeom>
            <a:avLst/>
            <a:gdLst>
              <a:gd name="connsiteX0" fmla="*/ 1275009 w 1275009"/>
              <a:gd name="connsiteY0" fmla="*/ 115910 h 141668"/>
              <a:gd name="connsiteX1" fmla="*/ 1004552 w 1275009"/>
              <a:gd name="connsiteY1" fmla="*/ 103032 h 141668"/>
              <a:gd name="connsiteX2" fmla="*/ 914400 w 1275009"/>
              <a:gd name="connsiteY2" fmla="*/ 77274 h 141668"/>
              <a:gd name="connsiteX3" fmla="*/ 605307 w 1275009"/>
              <a:gd name="connsiteY3" fmla="*/ 115910 h 141668"/>
              <a:gd name="connsiteX4" fmla="*/ 425003 w 1275009"/>
              <a:gd name="connsiteY4" fmla="*/ 141668 h 141668"/>
              <a:gd name="connsiteX5" fmla="*/ 309093 w 1275009"/>
              <a:gd name="connsiteY5" fmla="*/ 128789 h 141668"/>
              <a:gd name="connsiteX6" fmla="*/ 270457 w 1275009"/>
              <a:gd name="connsiteY6" fmla="*/ 103032 h 141668"/>
              <a:gd name="connsiteX7" fmla="*/ 218941 w 1275009"/>
              <a:gd name="connsiteY7" fmla="*/ 77274 h 141668"/>
              <a:gd name="connsiteX8" fmla="*/ 154547 w 1275009"/>
              <a:gd name="connsiteY8" fmla="*/ 1 h 141668"/>
              <a:gd name="connsiteX9" fmla="*/ 38637 w 1275009"/>
              <a:gd name="connsiteY9" fmla="*/ 38637 h 141668"/>
              <a:gd name="connsiteX10" fmla="*/ 0 w 1275009"/>
              <a:gd name="connsiteY10" fmla="*/ 51516 h 14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5009" h="141668">
                <a:moveTo>
                  <a:pt x="1275009" y="115910"/>
                </a:moveTo>
                <a:cubicBezTo>
                  <a:pt x="1184857" y="111617"/>
                  <a:pt x="1094519" y="110229"/>
                  <a:pt x="1004552" y="103032"/>
                </a:cubicBezTo>
                <a:cubicBezTo>
                  <a:pt x="983275" y="101330"/>
                  <a:pt x="936535" y="84652"/>
                  <a:pt x="914400" y="77274"/>
                </a:cubicBezTo>
                <a:cubicBezTo>
                  <a:pt x="811369" y="90153"/>
                  <a:pt x="706039" y="90726"/>
                  <a:pt x="605307" y="115910"/>
                </a:cubicBezTo>
                <a:cubicBezTo>
                  <a:pt x="511936" y="139253"/>
                  <a:pt x="571404" y="127028"/>
                  <a:pt x="425003" y="141668"/>
                </a:cubicBezTo>
                <a:cubicBezTo>
                  <a:pt x="386366" y="137375"/>
                  <a:pt x="346807" y="138217"/>
                  <a:pt x="309093" y="128789"/>
                </a:cubicBezTo>
                <a:cubicBezTo>
                  <a:pt x="294077" y="125035"/>
                  <a:pt x="283896" y="110711"/>
                  <a:pt x="270457" y="103032"/>
                </a:cubicBezTo>
                <a:cubicBezTo>
                  <a:pt x="253788" y="93507"/>
                  <a:pt x="236113" y="85860"/>
                  <a:pt x="218941" y="77274"/>
                </a:cubicBezTo>
                <a:cubicBezTo>
                  <a:pt x="210048" y="63934"/>
                  <a:pt x="172396" y="1984"/>
                  <a:pt x="154547" y="1"/>
                </a:cubicBezTo>
                <a:cubicBezTo>
                  <a:pt x="154542" y="0"/>
                  <a:pt x="57958" y="32197"/>
                  <a:pt x="38637" y="38637"/>
                </a:cubicBezTo>
                <a:lnTo>
                  <a:pt x="0" y="51516"/>
                </a:lnTo>
              </a:path>
            </a:pathLst>
          </a:cu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3" name="12 Metin kutusu"/>
          <p:cNvSpPr txBox="1">
            <a:spLocks noChangeArrowheads="1"/>
          </p:cNvSpPr>
          <p:nvPr/>
        </p:nvSpPr>
        <p:spPr bwMode="auto">
          <a:xfrm>
            <a:off x="6194425" y="1524000"/>
            <a:ext cx="2949575" cy="224676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tr-TR" altLang="tr-TR" sz="1400" b="1" dirty="0">
                <a:solidFill>
                  <a:srgbClr val="FFFF99"/>
                </a:solidFill>
                <a:latin typeface="Garamond" panose="02020404030301010803" pitchFamily="18" charset="0"/>
              </a:rPr>
              <a:t>1.</a:t>
            </a:r>
            <a:r>
              <a:rPr lang="tr-TR" altLang="tr-TR" sz="1400" b="1" dirty="0">
                <a:solidFill>
                  <a:schemeClr val="bg1"/>
                </a:solidFill>
                <a:latin typeface="Garamond" panose="02020404030301010803" pitchFamily="18" charset="0"/>
              </a:rPr>
              <a:t>  </a:t>
            </a:r>
            <a:r>
              <a:rPr lang="tr-TR" altLang="tr-TR" sz="1400" b="1" dirty="0" err="1">
                <a:solidFill>
                  <a:schemeClr val="bg1"/>
                </a:solidFill>
                <a:latin typeface="Garamond" panose="02020404030301010803" pitchFamily="18" charset="0"/>
              </a:rPr>
              <a:t>Epidermal</a:t>
            </a:r>
            <a:r>
              <a:rPr lang="tr-TR" altLang="tr-TR" sz="1400" b="1" dirty="0">
                <a:solidFill>
                  <a:schemeClr val="bg1"/>
                </a:solidFill>
                <a:latin typeface="Garamond" panose="02020404030301010803" pitchFamily="18" charset="0"/>
              </a:rPr>
              <a:t> sıvı kaybı </a:t>
            </a:r>
            <a:r>
              <a:rPr lang="tr-TR" altLang="tr-TR" sz="1400" b="1" dirty="0">
                <a:solidFill>
                  <a:schemeClr val="bg1"/>
                </a:solidFill>
                <a:latin typeface="Garamond" panose="02020404030301010803" pitchFamily="18" charset="0"/>
                <a:sym typeface="Wingdings 3" pitchFamily="18" charset="2"/>
              </a:rPr>
              <a:t></a:t>
            </a:r>
            <a:endParaRPr lang="tr-TR" altLang="tr-TR" sz="14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tr-TR" altLang="tr-TR" sz="1400" b="1" dirty="0">
                <a:solidFill>
                  <a:srgbClr val="FFFF99"/>
                </a:solidFill>
                <a:latin typeface="Garamond" panose="02020404030301010803" pitchFamily="18" charset="0"/>
              </a:rPr>
              <a:t>2. </a:t>
            </a:r>
            <a:r>
              <a:rPr lang="tr-TR" altLang="tr-TR" sz="1400" b="1" dirty="0" err="1">
                <a:solidFill>
                  <a:schemeClr val="bg1"/>
                </a:solidFill>
                <a:latin typeface="Garamond" panose="02020404030301010803" pitchFamily="18" charset="0"/>
              </a:rPr>
              <a:t>Transepidermal</a:t>
            </a:r>
            <a:r>
              <a:rPr lang="tr-TR" altLang="tr-TR" sz="1400" b="1" dirty="0">
                <a:solidFill>
                  <a:schemeClr val="bg1"/>
                </a:solidFill>
                <a:latin typeface="Garamond" panose="02020404030301010803" pitchFamily="18" charset="0"/>
              </a:rPr>
              <a:t> geçiş (Alerjen ?)</a:t>
            </a: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tr-TR" altLang="tr-TR" sz="1400" b="1" dirty="0">
                <a:solidFill>
                  <a:srgbClr val="FFFF99"/>
                </a:solidFill>
                <a:latin typeface="Garamond" panose="02020404030301010803" pitchFamily="18" charset="0"/>
              </a:rPr>
              <a:t>3. </a:t>
            </a:r>
            <a:r>
              <a:rPr lang="tr-TR" altLang="tr-TR" sz="1400" b="1" dirty="0" err="1">
                <a:solidFill>
                  <a:schemeClr val="bg1"/>
                </a:solidFill>
                <a:latin typeface="Garamond" panose="02020404030301010803" pitchFamily="18" charset="0"/>
              </a:rPr>
              <a:t>Lipid</a:t>
            </a:r>
            <a:r>
              <a:rPr lang="tr-TR" altLang="tr-TR" sz="1400" b="1" dirty="0">
                <a:solidFill>
                  <a:schemeClr val="bg1"/>
                </a:solidFill>
                <a:latin typeface="Garamond" panose="02020404030301010803" pitchFamily="18" charset="0"/>
              </a:rPr>
              <a:t> tabaka  </a:t>
            </a:r>
            <a:r>
              <a:rPr lang="tr-TR" altLang="tr-TR" sz="1400" b="1" dirty="0" err="1">
                <a:solidFill>
                  <a:schemeClr val="bg1"/>
                </a:solidFill>
                <a:latin typeface="Garamond" panose="02020404030301010803" pitchFamily="18" charset="0"/>
              </a:rPr>
              <a:t>disfonk</a:t>
            </a:r>
            <a:r>
              <a:rPr lang="tr-TR" altLang="tr-TR" sz="1400" b="1" dirty="0">
                <a:solidFill>
                  <a:schemeClr val="bg1"/>
                </a:solidFill>
                <a:latin typeface="Garamond" panose="02020404030301010803" pitchFamily="18" charset="0"/>
              </a:rPr>
              <a:t> (NMF </a:t>
            </a:r>
            <a:r>
              <a:rPr lang="tr-TR" altLang="tr-TR" sz="1400" b="1" dirty="0" err="1">
                <a:solidFill>
                  <a:schemeClr val="bg1"/>
                </a:solidFill>
                <a:latin typeface="Garamond" panose="02020404030301010803" pitchFamily="18" charset="0"/>
              </a:rPr>
              <a:t>vb</a:t>
            </a:r>
            <a:r>
              <a:rPr lang="tr-TR" altLang="tr-TR" sz="1400" b="1" dirty="0">
                <a:solidFill>
                  <a:schemeClr val="bg1"/>
                </a:solidFill>
                <a:latin typeface="Garamond" panose="02020404030301010803" pitchFamily="18" charset="0"/>
              </a:rPr>
              <a:t>)</a:t>
            </a: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tr-TR" altLang="tr-TR" sz="1400" b="1" dirty="0">
                <a:solidFill>
                  <a:srgbClr val="FFFF99"/>
                </a:solidFill>
                <a:latin typeface="Garamond" panose="02020404030301010803" pitchFamily="18" charset="0"/>
              </a:rPr>
              <a:t>4. </a:t>
            </a:r>
            <a:r>
              <a:rPr lang="tr-TR" altLang="tr-TR" sz="1400" b="1" dirty="0">
                <a:solidFill>
                  <a:schemeClr val="bg1"/>
                </a:solidFill>
                <a:latin typeface="Garamond" panose="02020404030301010803" pitchFamily="18" charset="0"/>
              </a:rPr>
              <a:t>Çevre-</a:t>
            </a:r>
            <a:r>
              <a:rPr lang="tr-TR" altLang="tr-TR" sz="1400" b="1" dirty="0" err="1">
                <a:solidFill>
                  <a:schemeClr val="bg1"/>
                </a:solidFill>
                <a:latin typeface="Garamond" panose="02020404030301010803" pitchFamily="18" charset="0"/>
              </a:rPr>
              <a:t>immün</a:t>
            </a:r>
            <a:r>
              <a:rPr lang="tr-TR" altLang="tr-TR" sz="1400" b="1" dirty="0">
                <a:solidFill>
                  <a:schemeClr val="bg1"/>
                </a:solidFill>
                <a:latin typeface="Garamond" panose="02020404030301010803" pitchFamily="18" charset="0"/>
              </a:rPr>
              <a:t> etkileşim (</a:t>
            </a:r>
            <a:r>
              <a:rPr lang="tr-TR" altLang="tr-TR" sz="1400" b="1" dirty="0" err="1">
                <a:solidFill>
                  <a:schemeClr val="bg1"/>
                </a:solidFill>
                <a:latin typeface="Garamond" panose="02020404030301010803" pitchFamily="18" charset="0"/>
              </a:rPr>
              <a:t>Aj</a:t>
            </a:r>
            <a:r>
              <a:rPr lang="tr-TR" altLang="tr-TR" sz="1400" b="1" dirty="0">
                <a:solidFill>
                  <a:schemeClr val="bg1"/>
                </a:solidFill>
                <a:latin typeface="Garamond" panose="02020404030301010803" pitchFamily="18" charset="0"/>
              </a:rPr>
              <a:t>, </a:t>
            </a:r>
            <a:r>
              <a:rPr lang="tr-TR" altLang="tr-TR" sz="1400" b="1" dirty="0" err="1">
                <a:solidFill>
                  <a:schemeClr val="bg1"/>
                </a:solidFill>
                <a:latin typeface="Garamond" panose="02020404030301010803" pitchFamily="18" charset="0"/>
              </a:rPr>
              <a:t>enz</a:t>
            </a:r>
            <a:r>
              <a:rPr lang="tr-TR" altLang="tr-TR" sz="1400" b="1" dirty="0">
                <a:solidFill>
                  <a:schemeClr val="bg1"/>
                </a:solidFill>
                <a:latin typeface="Garamond" panose="02020404030301010803" pitchFamily="18" charset="0"/>
              </a:rPr>
              <a:t>.)</a:t>
            </a:r>
          </a:p>
        </p:txBody>
      </p:sp>
      <p:sp>
        <p:nvSpPr>
          <p:cNvPr id="19466" name="13 Metin kutusu"/>
          <p:cNvSpPr txBox="1">
            <a:spLocks noChangeArrowheads="1"/>
          </p:cNvSpPr>
          <p:nvPr/>
        </p:nvSpPr>
        <p:spPr bwMode="auto">
          <a:xfrm rot="-5400000">
            <a:off x="280988" y="1576387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1"/>
              <a:t>Epidermis</a:t>
            </a:r>
          </a:p>
        </p:txBody>
      </p:sp>
    </p:spTree>
    <p:extLst>
      <p:ext uri="{BB962C8B-B14F-4D97-AF65-F5344CB8AC3E}">
        <p14:creationId xmlns:p14="http://schemas.microsoft.com/office/powerpoint/2010/main" val="426554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2.07216E-6 C -0.00052 0.0148 -0.00174 0.03955 0.00486 0.05181 C 0.00555 0.0562 0.00642 0.06106 0.00711 0.06545 C 0.00746 0.06776 0.00833 0.07216 0.00833 0.07239 C 0.00659 0.08742 0.00225 0.10407 -0.00226 0.11725 C -0.00295 0.12165 -0.00382 0.12627 -0.00452 0.1309 C -0.00486 0.13298 -0.00556 0.13737 -0.00556 0.13784 C -0.00504 0.15033 -0.00556 0.15865 -0.0033 0.16906 C -0.00261 0.1723 -0.00209 0.1753 -0.00104 0.17808 C -0.00052 0.17993 0.00121 0.1827 0.00121 0.18317 " pathEditMode="relative" rAng="0" ptsTypes="fffffffff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91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0.18316 C 0.00277 0.1975 0.00433 0.21207 0.00694 0.22618 C 0.00642 0.24121 0.00642 0.25624 0.00555 0.27127 C 0.00538 0.27336 0.00433 0.27498 0.00399 0.27683 C 0.0026 0.28376 0.0019 0.29556 -0.00574 0.29556 " pathEditMode="relative" ptsTypes="ffff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8763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Dikdörtgen"/>
          <p:cNvSpPr>
            <a:spLocks noChangeArrowheads="1"/>
          </p:cNvSpPr>
          <p:nvPr/>
        </p:nvSpPr>
        <p:spPr bwMode="auto">
          <a:xfrm>
            <a:off x="5105400" y="1030288"/>
            <a:ext cx="3886200" cy="9223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Fillagrin: </a:t>
            </a:r>
            <a:r>
              <a:rPr lang="tr-TR" altLang="tr-TR" sz="1200" b="1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tr-TR" altLang="tr-TR" sz="1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Filament-aggregating protein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Epidermal-epitelial differansiasyon faktör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Mukozal bariyer ?</a:t>
            </a:r>
          </a:p>
        </p:txBody>
      </p:sp>
      <p:sp>
        <p:nvSpPr>
          <p:cNvPr id="4" name="3 Dikdörtgen"/>
          <p:cNvSpPr>
            <a:spLocks noChangeArrowheads="1"/>
          </p:cNvSpPr>
          <p:nvPr/>
        </p:nvSpPr>
        <p:spPr bwMode="auto">
          <a:xfrm>
            <a:off x="5105400" y="2636838"/>
            <a:ext cx="3886200" cy="14779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AD Komorbiditesi Patogenezi ve  Fillagrin 	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AD + Besin Alerjisi 	      ?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 AD + Besin Alerjisi  + Astım     ?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AD + Astım 		      ?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AD + Astım+ Rinit 	      ?</a:t>
            </a:r>
            <a:endParaRPr lang="tr-TR" altLang="tr-TR" sz="1200">
              <a:solidFill>
                <a:srgbClr val="FFFF00"/>
              </a:solidFill>
            </a:endParaRPr>
          </a:p>
        </p:txBody>
      </p:sp>
      <p:cxnSp>
        <p:nvCxnSpPr>
          <p:cNvPr id="5" name="4 Düz Ok Bağlayıcısı"/>
          <p:cNvCxnSpPr/>
          <p:nvPr/>
        </p:nvCxnSpPr>
        <p:spPr>
          <a:xfrm rot="5400000">
            <a:off x="6781800" y="2284413"/>
            <a:ext cx="608013" cy="158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0" name="5 Metin kutusu"/>
          <p:cNvSpPr txBox="1">
            <a:spLocks noChangeArrowheads="1"/>
          </p:cNvSpPr>
          <p:nvPr/>
        </p:nvSpPr>
        <p:spPr bwMode="auto">
          <a:xfrm>
            <a:off x="0" y="228600"/>
            <a:ext cx="8839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500" b="1">
                <a:solidFill>
                  <a:srgbClr val="0033CC"/>
                </a:solidFill>
                <a:latin typeface="Century Gothic" pitchFamily="34" charset="0"/>
              </a:rPr>
              <a:t>Fillagrin Mutasyonu/Epidermal Bariyer Disfonksiyonu </a:t>
            </a:r>
            <a:r>
              <a:rPr lang="tr-TR" altLang="tr-TR" sz="1500" b="1">
                <a:latin typeface="Century Gothic" pitchFamily="34" charset="0"/>
              </a:rPr>
              <a:t>= Atopik Dermatit Komorbiditesi (Astım)</a:t>
            </a:r>
          </a:p>
        </p:txBody>
      </p:sp>
      <p:sp>
        <p:nvSpPr>
          <p:cNvPr id="7" name="6 Dikdörtgen"/>
          <p:cNvSpPr>
            <a:spLocks noChangeArrowheads="1"/>
          </p:cNvSpPr>
          <p:nvPr/>
        </p:nvSpPr>
        <p:spPr bwMode="auto">
          <a:xfrm>
            <a:off x="5105400" y="4921250"/>
            <a:ext cx="3886200" cy="1384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1400" b="1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Fillagrin vb </a:t>
            </a:r>
            <a:r>
              <a:rPr lang="tr-TR" altLang="tr-TR" sz="1400" b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epidermal/epitaliyal bariyer disfonkisyonu AD ilişkili allerjik hastalıklarda </a:t>
            </a:r>
            <a:r>
              <a:rPr lang="tr-TR" altLang="tr-TR" sz="1400" b="1">
                <a:solidFill>
                  <a:srgbClr val="FFFF00"/>
                </a:solidFill>
                <a:latin typeface="Comic Sans MS" pitchFamily="66" charset="0"/>
                <a:cs typeface="Times New Roman" pitchFamily="18" charset="0"/>
              </a:rPr>
              <a:t>santral patogenetik </a:t>
            </a:r>
            <a:r>
              <a:rPr lang="tr-TR" altLang="tr-TR" sz="1400" b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rol oynayabilir. </a:t>
            </a:r>
            <a:endParaRPr lang="tr-TR" altLang="tr-TR" sz="1400">
              <a:solidFill>
                <a:srgbClr val="FFFF00"/>
              </a:solidFill>
              <a:latin typeface="Comic Sans MS" pitchFamily="66" charset="0"/>
            </a:endParaRPr>
          </a:p>
        </p:txBody>
      </p:sp>
      <p:cxnSp>
        <p:nvCxnSpPr>
          <p:cNvPr id="8" name="7 Düz Ok Bağlayıcısı"/>
          <p:cNvCxnSpPr/>
          <p:nvPr/>
        </p:nvCxnSpPr>
        <p:spPr>
          <a:xfrm rot="5400000">
            <a:off x="6630988" y="4495800"/>
            <a:ext cx="608012" cy="158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Düz Ok Bağlayıcısı"/>
          <p:cNvCxnSpPr/>
          <p:nvPr/>
        </p:nvCxnSpPr>
        <p:spPr>
          <a:xfrm rot="5400000">
            <a:off x="6935788" y="4495800"/>
            <a:ext cx="608012" cy="158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4" name="9 Metin kutusu"/>
          <p:cNvSpPr txBox="1">
            <a:spLocks noChangeArrowheads="1"/>
          </p:cNvSpPr>
          <p:nvPr/>
        </p:nvSpPr>
        <p:spPr bwMode="auto">
          <a:xfrm>
            <a:off x="0" y="6627813"/>
            <a:ext cx="9144000" cy="2301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900" dirty="0" err="1">
                <a:solidFill>
                  <a:srgbClr val="3333FF"/>
                </a:solidFill>
              </a:rPr>
              <a:t>Rodrı´guez</a:t>
            </a:r>
            <a:r>
              <a:rPr lang="tr-TR" altLang="tr-TR" sz="900" dirty="0">
                <a:solidFill>
                  <a:srgbClr val="3333FF"/>
                </a:solidFill>
              </a:rPr>
              <a:t>  E et al. </a:t>
            </a:r>
            <a:r>
              <a:rPr lang="en-US" altLang="tr-TR" sz="900" dirty="0">
                <a:solidFill>
                  <a:srgbClr val="3333FF"/>
                </a:solidFill>
              </a:rPr>
              <a:t>Meta-analysis of </a:t>
            </a:r>
            <a:r>
              <a:rPr lang="en-US" altLang="tr-TR" sz="900" dirty="0" err="1">
                <a:solidFill>
                  <a:srgbClr val="3333FF"/>
                </a:solidFill>
              </a:rPr>
              <a:t>filaggrin</a:t>
            </a:r>
            <a:r>
              <a:rPr lang="en-US" altLang="tr-TR" sz="900" dirty="0">
                <a:solidFill>
                  <a:srgbClr val="3333FF"/>
                </a:solidFill>
              </a:rPr>
              <a:t> polymorphisms in eczema and</a:t>
            </a:r>
            <a:r>
              <a:rPr lang="tr-TR" altLang="tr-TR" sz="900" dirty="0">
                <a:solidFill>
                  <a:srgbClr val="3333FF"/>
                </a:solidFill>
              </a:rPr>
              <a:t> </a:t>
            </a:r>
            <a:r>
              <a:rPr lang="en-US" altLang="tr-TR" sz="900" dirty="0">
                <a:solidFill>
                  <a:srgbClr val="3333FF"/>
                </a:solidFill>
              </a:rPr>
              <a:t>asthma: Robust risk factors in atopic disease</a:t>
            </a:r>
            <a:r>
              <a:rPr lang="tr-TR" altLang="tr-TR" sz="900" dirty="0">
                <a:solidFill>
                  <a:srgbClr val="3333FF"/>
                </a:solidFill>
              </a:rPr>
              <a:t>. J </a:t>
            </a:r>
            <a:r>
              <a:rPr lang="tr-TR" altLang="tr-TR" sz="900" dirty="0" err="1">
                <a:solidFill>
                  <a:srgbClr val="3333FF"/>
                </a:solidFill>
              </a:rPr>
              <a:t>Allergy</a:t>
            </a:r>
            <a:r>
              <a:rPr lang="tr-TR" altLang="tr-TR" sz="900" dirty="0">
                <a:solidFill>
                  <a:srgbClr val="3333FF"/>
                </a:solidFill>
              </a:rPr>
              <a:t> </a:t>
            </a:r>
            <a:r>
              <a:rPr lang="tr-TR" altLang="tr-TR" sz="900" dirty="0" err="1">
                <a:solidFill>
                  <a:srgbClr val="3333FF"/>
                </a:solidFill>
              </a:rPr>
              <a:t>Clin</a:t>
            </a:r>
            <a:r>
              <a:rPr lang="tr-TR" altLang="tr-TR" sz="900" dirty="0">
                <a:solidFill>
                  <a:srgbClr val="3333FF"/>
                </a:solidFill>
              </a:rPr>
              <a:t> </a:t>
            </a:r>
            <a:r>
              <a:rPr lang="tr-TR" altLang="tr-TR" sz="900" dirty="0" err="1">
                <a:solidFill>
                  <a:srgbClr val="3333FF"/>
                </a:solidFill>
              </a:rPr>
              <a:t>Immunol</a:t>
            </a:r>
            <a:r>
              <a:rPr lang="tr-TR" altLang="tr-TR" sz="900" dirty="0">
                <a:solidFill>
                  <a:srgbClr val="3333FF"/>
                </a:solidFill>
              </a:rPr>
              <a:t> 2009;123:1361-70.</a:t>
            </a:r>
          </a:p>
        </p:txBody>
      </p:sp>
    </p:spTree>
    <p:extLst>
      <p:ext uri="{BB962C8B-B14F-4D97-AF65-F5344CB8AC3E}">
        <p14:creationId xmlns:p14="http://schemas.microsoft.com/office/powerpoint/2010/main" val="40588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etin kutusu"/>
          <p:cNvSpPr txBox="1">
            <a:spLocks noChangeArrowheads="1"/>
          </p:cNvSpPr>
          <p:nvPr/>
        </p:nvSpPr>
        <p:spPr bwMode="auto">
          <a:xfrm>
            <a:off x="228600" y="210543"/>
            <a:ext cx="8915400" cy="369332"/>
          </a:xfrm>
          <a:prstGeom prst="rect">
            <a:avLst/>
          </a:prstGeom>
          <a:solidFill>
            <a:srgbClr val="3333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8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Fillagrin</a:t>
            </a:r>
            <a:r>
              <a:rPr lang="tr-TR" altLang="tr-TR" sz="1800" b="1" dirty="0">
                <a:solidFill>
                  <a:srgbClr val="FFFF00"/>
                </a:solidFill>
                <a:latin typeface="Garamond" panose="02020404030301010803" pitchFamily="18" charset="0"/>
              </a:rPr>
              <a:t> Mutasyonu/</a:t>
            </a:r>
            <a:r>
              <a:rPr lang="tr-TR" altLang="tr-TR" sz="18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Epidermal</a:t>
            </a:r>
            <a:r>
              <a:rPr lang="tr-TR" altLang="tr-TR" sz="1800" b="1" dirty="0">
                <a:solidFill>
                  <a:srgbClr val="FFFF00"/>
                </a:solidFill>
                <a:latin typeface="Garamond" panose="02020404030301010803" pitchFamily="18" charset="0"/>
              </a:rPr>
              <a:t> Bariyer </a:t>
            </a:r>
            <a:r>
              <a:rPr lang="tr-TR" altLang="tr-TR" sz="18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Disfonksiyonu</a:t>
            </a:r>
            <a:r>
              <a:rPr lang="tr-TR" altLang="tr-TR" sz="1800" b="1" dirty="0">
                <a:solidFill>
                  <a:srgbClr val="FFFF00"/>
                </a:solidFill>
                <a:latin typeface="Garamond" panose="02020404030301010803" pitchFamily="18" charset="0"/>
              </a:rPr>
              <a:t> = </a:t>
            </a:r>
            <a:r>
              <a:rPr lang="tr-TR" altLang="tr-TR" sz="1800" b="1" dirty="0">
                <a:solidFill>
                  <a:schemeClr val="bg1"/>
                </a:solidFill>
                <a:latin typeface="Garamond" panose="02020404030301010803" pitchFamily="18" charset="0"/>
              </a:rPr>
              <a:t>AD, GİS, Astım, </a:t>
            </a:r>
            <a:r>
              <a:rPr lang="tr-TR" altLang="tr-TR" sz="1800" b="1" dirty="0" err="1">
                <a:solidFill>
                  <a:schemeClr val="bg1"/>
                </a:solidFill>
                <a:latin typeface="Garamond" panose="02020404030301010803" pitchFamily="18" charset="0"/>
              </a:rPr>
              <a:t>Rinit</a:t>
            </a:r>
            <a:r>
              <a:rPr lang="tr-TR" altLang="tr-TR" sz="1800" b="1" dirty="0">
                <a:solidFill>
                  <a:schemeClr val="bg1"/>
                </a:solidFill>
                <a:latin typeface="Garamond" panose="02020404030301010803" pitchFamily="18" charset="0"/>
              </a:rPr>
              <a:t>, GİS.. ?? </a:t>
            </a:r>
          </a:p>
        </p:txBody>
      </p:sp>
      <p:pic>
        <p:nvPicPr>
          <p:cNvPr id="22531" name="Picture 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1103313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1295400"/>
            <a:ext cx="110331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77" descr="hclogo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95400"/>
            <a:ext cx="2743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 Box 78"/>
          <p:cNvSpPr txBox="1">
            <a:spLocks noChangeArrowheads="1"/>
          </p:cNvSpPr>
          <p:nvPr/>
        </p:nvSpPr>
        <p:spPr bwMode="auto">
          <a:xfrm>
            <a:off x="4114800" y="1219200"/>
            <a:ext cx="13017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4200" b="1">
                <a:solidFill>
                  <a:srgbClr val="CC3300"/>
                </a:solidFill>
              </a:rPr>
              <a:t>+</a:t>
            </a:r>
          </a:p>
        </p:txBody>
      </p:sp>
      <p:pic>
        <p:nvPicPr>
          <p:cNvPr id="22535" name="Picture 134" descr="PARAMYX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1295400"/>
            <a:ext cx="939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" name="50 Düz Bağlayıcı"/>
          <p:cNvCxnSpPr/>
          <p:nvPr/>
        </p:nvCxnSpPr>
        <p:spPr>
          <a:xfrm>
            <a:off x="457200" y="2133600"/>
            <a:ext cx="80010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Düz Ok Bağlayıcısı"/>
          <p:cNvCxnSpPr/>
          <p:nvPr/>
        </p:nvCxnSpPr>
        <p:spPr>
          <a:xfrm rot="5400000">
            <a:off x="6287294" y="2477294"/>
            <a:ext cx="68421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84 Düz Ok Bağlayıcısı"/>
          <p:cNvCxnSpPr/>
          <p:nvPr/>
        </p:nvCxnSpPr>
        <p:spPr>
          <a:xfrm rot="5400000">
            <a:off x="2019300" y="2476500"/>
            <a:ext cx="685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00 Grup"/>
          <p:cNvGrpSpPr>
            <a:grpSpLocks/>
          </p:cNvGrpSpPr>
          <p:nvPr/>
        </p:nvGrpSpPr>
        <p:grpSpPr bwMode="auto">
          <a:xfrm>
            <a:off x="457200" y="3048000"/>
            <a:ext cx="7924800" cy="1219200"/>
            <a:chOff x="457200" y="2895600"/>
            <a:chExt cx="7924800" cy="1219200"/>
          </a:xfrm>
        </p:grpSpPr>
        <p:grpSp>
          <p:nvGrpSpPr>
            <p:cNvPr id="22602" name="2 Grup"/>
            <p:cNvGrpSpPr>
              <a:grpSpLocks/>
            </p:cNvGrpSpPr>
            <p:nvPr/>
          </p:nvGrpSpPr>
          <p:grpSpPr bwMode="auto">
            <a:xfrm>
              <a:off x="457200" y="2895600"/>
              <a:ext cx="1905000" cy="1157288"/>
              <a:chOff x="4343400" y="4648200"/>
              <a:chExt cx="1905000" cy="1157288"/>
            </a:xfrm>
          </p:grpSpPr>
          <p:sp>
            <p:nvSpPr>
              <p:cNvPr id="22627" name="Rectangle 12"/>
              <p:cNvSpPr>
                <a:spLocks noChangeArrowheads="1"/>
              </p:cNvSpPr>
              <p:nvPr/>
            </p:nvSpPr>
            <p:spPr bwMode="auto">
              <a:xfrm>
                <a:off x="4648200" y="4891088"/>
                <a:ext cx="1219200" cy="457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200"/>
              </a:p>
            </p:txBody>
          </p:sp>
          <p:sp>
            <p:nvSpPr>
              <p:cNvPr id="22628" name="Oval 13"/>
              <p:cNvSpPr>
                <a:spLocks noChangeArrowheads="1"/>
              </p:cNvSpPr>
              <p:nvPr/>
            </p:nvSpPr>
            <p:spPr bwMode="auto">
              <a:xfrm>
                <a:off x="5105400" y="5043488"/>
                <a:ext cx="304800" cy="152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200"/>
              </a:p>
            </p:txBody>
          </p:sp>
          <p:sp>
            <p:nvSpPr>
              <p:cNvPr id="22629" name="Line 14"/>
              <p:cNvSpPr>
                <a:spLocks noChangeShapeType="1"/>
              </p:cNvSpPr>
              <p:nvPr/>
            </p:nvSpPr>
            <p:spPr bwMode="auto">
              <a:xfrm>
                <a:off x="4343400" y="4891088"/>
                <a:ext cx="2286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630" name="Line 15"/>
              <p:cNvSpPr>
                <a:spLocks noChangeShapeType="1"/>
              </p:cNvSpPr>
              <p:nvPr/>
            </p:nvSpPr>
            <p:spPr bwMode="auto">
              <a:xfrm>
                <a:off x="4572000" y="4891088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631" name="Line 16"/>
              <p:cNvSpPr>
                <a:spLocks noChangeShapeType="1"/>
              </p:cNvSpPr>
              <p:nvPr/>
            </p:nvSpPr>
            <p:spPr bwMode="auto">
              <a:xfrm>
                <a:off x="4343400" y="5348288"/>
                <a:ext cx="2286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632" name="Line 17"/>
              <p:cNvSpPr>
                <a:spLocks noChangeShapeType="1"/>
              </p:cNvSpPr>
              <p:nvPr/>
            </p:nvSpPr>
            <p:spPr bwMode="auto">
              <a:xfrm>
                <a:off x="5943600" y="4891088"/>
                <a:ext cx="2286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633" name="Line 18"/>
              <p:cNvSpPr>
                <a:spLocks noChangeShapeType="1"/>
              </p:cNvSpPr>
              <p:nvPr/>
            </p:nvSpPr>
            <p:spPr bwMode="auto">
              <a:xfrm>
                <a:off x="5943600" y="4891088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634" name="Line 19"/>
              <p:cNvSpPr>
                <a:spLocks noChangeShapeType="1"/>
              </p:cNvSpPr>
              <p:nvPr/>
            </p:nvSpPr>
            <p:spPr bwMode="auto">
              <a:xfrm>
                <a:off x="5943600" y="5348288"/>
                <a:ext cx="2286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635" name="Line 28"/>
              <p:cNvSpPr>
                <a:spLocks noChangeShapeType="1"/>
              </p:cNvSpPr>
              <p:nvPr/>
            </p:nvSpPr>
            <p:spPr bwMode="auto">
              <a:xfrm>
                <a:off x="4343400" y="5195888"/>
                <a:ext cx="228600" cy="22860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636" name="Line 29"/>
              <p:cNvSpPr>
                <a:spLocks noChangeShapeType="1"/>
              </p:cNvSpPr>
              <p:nvPr/>
            </p:nvSpPr>
            <p:spPr bwMode="auto">
              <a:xfrm flipV="1">
                <a:off x="4572000" y="5195888"/>
                <a:ext cx="228600" cy="22860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637" name="Line 30"/>
              <p:cNvSpPr>
                <a:spLocks noChangeShapeType="1"/>
              </p:cNvSpPr>
              <p:nvPr/>
            </p:nvSpPr>
            <p:spPr bwMode="auto">
              <a:xfrm>
                <a:off x="4572000" y="5424488"/>
                <a:ext cx="0" cy="30480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638" name="Oval 31"/>
              <p:cNvSpPr>
                <a:spLocks noChangeArrowheads="1"/>
              </p:cNvSpPr>
              <p:nvPr/>
            </p:nvSpPr>
            <p:spPr bwMode="auto">
              <a:xfrm>
                <a:off x="4495800" y="5653088"/>
                <a:ext cx="152400" cy="152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200"/>
              </a:p>
            </p:txBody>
          </p:sp>
          <p:pic>
            <p:nvPicPr>
              <p:cNvPr id="22639" name="Picture 74" descr="deri sağlıklı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722" t="7727" r="35924" b="48636"/>
              <a:stretch>
                <a:fillRect/>
              </a:stretch>
            </p:blipFill>
            <p:spPr bwMode="auto">
              <a:xfrm>
                <a:off x="4343400" y="4648200"/>
                <a:ext cx="1905000" cy="22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2603" name="Group 55"/>
            <p:cNvGrpSpPr>
              <a:grpSpLocks/>
            </p:cNvGrpSpPr>
            <p:nvPr/>
          </p:nvGrpSpPr>
          <p:grpSpPr bwMode="auto">
            <a:xfrm>
              <a:off x="4224338" y="3048000"/>
              <a:ext cx="4157662" cy="1066800"/>
              <a:chOff x="2517" y="1835"/>
              <a:chExt cx="2591" cy="672"/>
            </a:xfrm>
          </p:grpSpPr>
          <p:sp>
            <p:nvSpPr>
              <p:cNvPr id="22606" name="Rectangle 28"/>
              <p:cNvSpPr>
                <a:spLocks noChangeArrowheads="1"/>
              </p:cNvSpPr>
              <p:nvPr/>
            </p:nvSpPr>
            <p:spPr bwMode="auto">
              <a:xfrm>
                <a:off x="2709" y="1931"/>
                <a:ext cx="768" cy="28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200"/>
              </a:p>
            </p:txBody>
          </p:sp>
          <p:sp>
            <p:nvSpPr>
              <p:cNvPr id="22607" name="Oval 29"/>
              <p:cNvSpPr>
                <a:spLocks noChangeArrowheads="1"/>
              </p:cNvSpPr>
              <p:nvPr/>
            </p:nvSpPr>
            <p:spPr bwMode="auto">
              <a:xfrm>
                <a:off x="2997" y="2027"/>
                <a:ext cx="192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200"/>
              </a:p>
            </p:txBody>
          </p:sp>
          <p:sp>
            <p:nvSpPr>
              <p:cNvPr id="22608" name="Line 30"/>
              <p:cNvSpPr>
                <a:spLocks noChangeShapeType="1"/>
              </p:cNvSpPr>
              <p:nvPr/>
            </p:nvSpPr>
            <p:spPr bwMode="auto">
              <a:xfrm>
                <a:off x="2517" y="1931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609" name="Line 31"/>
              <p:cNvSpPr>
                <a:spLocks noChangeShapeType="1"/>
              </p:cNvSpPr>
              <p:nvPr/>
            </p:nvSpPr>
            <p:spPr bwMode="auto">
              <a:xfrm>
                <a:off x="2661" y="1931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610" name="Line 32"/>
              <p:cNvSpPr>
                <a:spLocks noChangeShapeType="1"/>
              </p:cNvSpPr>
              <p:nvPr/>
            </p:nvSpPr>
            <p:spPr bwMode="auto">
              <a:xfrm>
                <a:off x="2517" y="2219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611" name="Line 33"/>
              <p:cNvSpPr>
                <a:spLocks noChangeShapeType="1"/>
              </p:cNvSpPr>
              <p:nvPr/>
            </p:nvSpPr>
            <p:spPr bwMode="auto">
              <a:xfrm>
                <a:off x="3525" y="1931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612" name="Line 34"/>
              <p:cNvSpPr>
                <a:spLocks noChangeShapeType="1"/>
              </p:cNvSpPr>
              <p:nvPr/>
            </p:nvSpPr>
            <p:spPr bwMode="auto">
              <a:xfrm>
                <a:off x="3525" y="1931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613" name="Line 35"/>
              <p:cNvSpPr>
                <a:spLocks noChangeShapeType="1"/>
              </p:cNvSpPr>
              <p:nvPr/>
            </p:nvSpPr>
            <p:spPr bwMode="auto">
              <a:xfrm>
                <a:off x="3525" y="2219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614" name="Line 36"/>
              <p:cNvSpPr>
                <a:spLocks noChangeShapeType="1"/>
              </p:cNvSpPr>
              <p:nvPr/>
            </p:nvSpPr>
            <p:spPr bwMode="auto">
              <a:xfrm>
                <a:off x="2757" y="1835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615" name="Line 37"/>
              <p:cNvSpPr>
                <a:spLocks noChangeShapeType="1"/>
              </p:cNvSpPr>
              <p:nvPr/>
            </p:nvSpPr>
            <p:spPr bwMode="auto">
              <a:xfrm>
                <a:off x="2853" y="1835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616" name="Line 38"/>
              <p:cNvSpPr>
                <a:spLocks noChangeShapeType="1"/>
              </p:cNvSpPr>
              <p:nvPr/>
            </p:nvSpPr>
            <p:spPr bwMode="auto">
              <a:xfrm>
                <a:off x="2997" y="1835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617" name="Line 39"/>
              <p:cNvSpPr>
                <a:spLocks noChangeShapeType="1"/>
              </p:cNvSpPr>
              <p:nvPr/>
            </p:nvSpPr>
            <p:spPr bwMode="auto">
              <a:xfrm>
                <a:off x="3573" y="1835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618" name="Line 40"/>
              <p:cNvSpPr>
                <a:spLocks noChangeShapeType="1"/>
              </p:cNvSpPr>
              <p:nvPr/>
            </p:nvSpPr>
            <p:spPr bwMode="auto">
              <a:xfrm>
                <a:off x="3141" y="1835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619" name="Line 41"/>
              <p:cNvSpPr>
                <a:spLocks noChangeShapeType="1"/>
              </p:cNvSpPr>
              <p:nvPr/>
            </p:nvSpPr>
            <p:spPr bwMode="auto">
              <a:xfrm>
                <a:off x="3237" y="1835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620" name="Line 42"/>
              <p:cNvSpPr>
                <a:spLocks noChangeShapeType="1"/>
              </p:cNvSpPr>
              <p:nvPr/>
            </p:nvSpPr>
            <p:spPr bwMode="auto">
              <a:xfrm>
                <a:off x="3333" y="1835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621" name="Line 43"/>
              <p:cNvSpPr>
                <a:spLocks noChangeShapeType="1"/>
              </p:cNvSpPr>
              <p:nvPr/>
            </p:nvSpPr>
            <p:spPr bwMode="auto">
              <a:xfrm>
                <a:off x="2565" y="1835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622" name="Line 44"/>
              <p:cNvSpPr>
                <a:spLocks noChangeShapeType="1"/>
              </p:cNvSpPr>
              <p:nvPr/>
            </p:nvSpPr>
            <p:spPr bwMode="auto">
              <a:xfrm>
                <a:off x="2517" y="2123"/>
                <a:ext cx="144" cy="144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623" name="Line 45"/>
              <p:cNvSpPr>
                <a:spLocks noChangeShapeType="1"/>
              </p:cNvSpPr>
              <p:nvPr/>
            </p:nvSpPr>
            <p:spPr bwMode="auto">
              <a:xfrm flipV="1">
                <a:off x="2661" y="2123"/>
                <a:ext cx="144" cy="144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624" name="Line 46"/>
              <p:cNvSpPr>
                <a:spLocks noChangeShapeType="1"/>
              </p:cNvSpPr>
              <p:nvPr/>
            </p:nvSpPr>
            <p:spPr bwMode="auto">
              <a:xfrm>
                <a:off x="2661" y="2267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625" name="Oval 47"/>
              <p:cNvSpPr>
                <a:spLocks noChangeArrowheads="1"/>
              </p:cNvSpPr>
              <p:nvPr/>
            </p:nvSpPr>
            <p:spPr bwMode="auto">
              <a:xfrm>
                <a:off x="2613" y="2411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200"/>
              </a:p>
            </p:txBody>
          </p:sp>
          <p:pic>
            <p:nvPicPr>
              <p:cNvPr id="22626" name="Picture 5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38" y="1907"/>
                <a:ext cx="1270" cy="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604" name="Picture 35" descr="Normal deri mikroskopi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3070225"/>
              <a:ext cx="1219200" cy="5873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" name="111 Serbest Form"/>
            <p:cNvSpPr/>
            <p:nvPr/>
          </p:nvSpPr>
          <p:spPr>
            <a:xfrm>
              <a:off x="4267200" y="3140075"/>
              <a:ext cx="1793875" cy="60325"/>
            </a:xfrm>
            <a:custGeom>
              <a:avLst/>
              <a:gdLst>
                <a:gd name="connsiteX0" fmla="*/ 0 w 1288473"/>
                <a:gd name="connsiteY0" fmla="*/ 45925 h 59780"/>
                <a:gd name="connsiteX1" fmla="*/ 277091 w 1288473"/>
                <a:gd name="connsiteY1" fmla="*/ 32071 h 59780"/>
                <a:gd name="connsiteX2" fmla="*/ 665019 w 1288473"/>
                <a:gd name="connsiteY2" fmla="*/ 59780 h 59780"/>
                <a:gd name="connsiteX3" fmla="*/ 1288473 w 1288473"/>
                <a:gd name="connsiteY3" fmla="*/ 45925 h 5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8473" h="59780">
                  <a:moveTo>
                    <a:pt x="0" y="45925"/>
                  </a:moveTo>
                  <a:cubicBezTo>
                    <a:pt x="92364" y="41307"/>
                    <a:pt x="184612" y="32071"/>
                    <a:pt x="277091" y="32071"/>
                  </a:cubicBezTo>
                  <a:cubicBezTo>
                    <a:pt x="346399" y="32071"/>
                    <a:pt x="581121" y="52788"/>
                    <a:pt x="665019" y="59780"/>
                  </a:cubicBezTo>
                  <a:cubicBezTo>
                    <a:pt x="904129" y="0"/>
                    <a:pt x="701396" y="45925"/>
                    <a:pt x="1288473" y="45925"/>
                  </a:cubicBezTo>
                </a:path>
              </a:pathLst>
            </a:cu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</p:grpSp>
      <p:grpSp>
        <p:nvGrpSpPr>
          <p:cNvPr id="5" name="101 Grup"/>
          <p:cNvGrpSpPr>
            <a:grpSpLocks/>
          </p:cNvGrpSpPr>
          <p:nvPr/>
        </p:nvGrpSpPr>
        <p:grpSpPr bwMode="auto">
          <a:xfrm>
            <a:off x="76200" y="3124200"/>
            <a:ext cx="8763000" cy="2209800"/>
            <a:chOff x="76200" y="4572000"/>
            <a:chExt cx="8763000" cy="2209800"/>
          </a:xfrm>
        </p:grpSpPr>
        <p:sp>
          <p:nvSpPr>
            <p:cNvPr id="116" name="115 Dikdörtgen"/>
            <p:cNvSpPr/>
            <p:nvPr/>
          </p:nvSpPr>
          <p:spPr>
            <a:xfrm>
              <a:off x="76200" y="4572000"/>
              <a:ext cx="8763000" cy="2209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/>
            </a:p>
          </p:txBody>
        </p:sp>
        <p:grpSp>
          <p:nvGrpSpPr>
            <p:cNvPr id="22554" name="57 Grup"/>
            <p:cNvGrpSpPr>
              <a:grpSpLocks/>
            </p:cNvGrpSpPr>
            <p:nvPr/>
          </p:nvGrpSpPr>
          <p:grpSpPr bwMode="auto">
            <a:xfrm>
              <a:off x="4197350" y="4635500"/>
              <a:ext cx="4143375" cy="1069975"/>
              <a:chOff x="3851275" y="3213100"/>
              <a:chExt cx="4143375" cy="1214438"/>
            </a:xfrm>
          </p:grpSpPr>
          <p:sp>
            <p:nvSpPr>
              <p:cNvPr id="22582" name="Oval 100"/>
              <p:cNvSpPr>
                <a:spLocks noChangeArrowheads="1"/>
              </p:cNvSpPr>
              <p:nvPr/>
            </p:nvSpPr>
            <p:spPr bwMode="auto">
              <a:xfrm>
                <a:off x="4613275" y="3551238"/>
                <a:ext cx="304800" cy="152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200"/>
              </a:p>
            </p:txBody>
          </p:sp>
          <p:sp>
            <p:nvSpPr>
              <p:cNvPr id="22583" name="Line 101"/>
              <p:cNvSpPr>
                <a:spLocks noChangeShapeType="1"/>
              </p:cNvSpPr>
              <p:nvPr/>
            </p:nvSpPr>
            <p:spPr bwMode="auto">
              <a:xfrm>
                <a:off x="3851275" y="3398838"/>
                <a:ext cx="2286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584" name="Line 102"/>
              <p:cNvSpPr>
                <a:spLocks noChangeShapeType="1"/>
              </p:cNvSpPr>
              <p:nvPr/>
            </p:nvSpPr>
            <p:spPr bwMode="auto">
              <a:xfrm>
                <a:off x="3851275" y="3856038"/>
                <a:ext cx="2286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585" name="Line 103"/>
              <p:cNvSpPr>
                <a:spLocks noChangeShapeType="1"/>
              </p:cNvSpPr>
              <p:nvPr/>
            </p:nvSpPr>
            <p:spPr bwMode="auto">
              <a:xfrm>
                <a:off x="5451475" y="3398838"/>
                <a:ext cx="2286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586" name="Line 104"/>
              <p:cNvSpPr>
                <a:spLocks noChangeShapeType="1"/>
              </p:cNvSpPr>
              <p:nvPr/>
            </p:nvSpPr>
            <p:spPr bwMode="auto">
              <a:xfrm>
                <a:off x="5451475" y="3398838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587" name="Line 105"/>
              <p:cNvSpPr>
                <a:spLocks noChangeShapeType="1"/>
              </p:cNvSpPr>
              <p:nvPr/>
            </p:nvSpPr>
            <p:spPr bwMode="auto">
              <a:xfrm>
                <a:off x="5451475" y="3856038"/>
                <a:ext cx="2286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588" name="Line 106"/>
              <p:cNvSpPr>
                <a:spLocks noChangeShapeType="1"/>
              </p:cNvSpPr>
              <p:nvPr/>
            </p:nvSpPr>
            <p:spPr bwMode="auto">
              <a:xfrm>
                <a:off x="3851275" y="3703638"/>
                <a:ext cx="228600" cy="22860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589" name="Line 107"/>
              <p:cNvSpPr>
                <a:spLocks noChangeShapeType="1"/>
              </p:cNvSpPr>
              <p:nvPr/>
            </p:nvSpPr>
            <p:spPr bwMode="auto">
              <a:xfrm flipV="1">
                <a:off x="4079875" y="3703638"/>
                <a:ext cx="228600" cy="22860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590" name="Line 108"/>
              <p:cNvSpPr>
                <a:spLocks noChangeShapeType="1"/>
              </p:cNvSpPr>
              <p:nvPr/>
            </p:nvSpPr>
            <p:spPr bwMode="auto">
              <a:xfrm>
                <a:off x="4079875" y="3932238"/>
                <a:ext cx="0" cy="30480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591" name="Oval 109"/>
              <p:cNvSpPr>
                <a:spLocks noChangeArrowheads="1"/>
              </p:cNvSpPr>
              <p:nvPr/>
            </p:nvSpPr>
            <p:spPr bwMode="auto">
              <a:xfrm>
                <a:off x="4003675" y="4160838"/>
                <a:ext cx="152400" cy="152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200"/>
              </a:p>
            </p:txBody>
          </p:sp>
          <p:sp>
            <p:nvSpPr>
              <p:cNvPr id="22592" name="Line 120"/>
              <p:cNvSpPr>
                <a:spLocks noChangeShapeType="1"/>
              </p:cNvSpPr>
              <p:nvPr/>
            </p:nvSpPr>
            <p:spPr bwMode="auto">
              <a:xfrm>
                <a:off x="4224338" y="3860800"/>
                <a:ext cx="11509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2593" name="Line 121"/>
              <p:cNvSpPr>
                <a:spLocks noChangeShapeType="1"/>
              </p:cNvSpPr>
              <p:nvPr/>
            </p:nvSpPr>
            <p:spPr bwMode="auto">
              <a:xfrm flipV="1">
                <a:off x="5375275" y="3429000"/>
                <a:ext cx="0" cy="431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2594" name="Line 122"/>
              <p:cNvSpPr>
                <a:spLocks noChangeShapeType="1"/>
              </p:cNvSpPr>
              <p:nvPr/>
            </p:nvSpPr>
            <p:spPr bwMode="auto">
              <a:xfrm>
                <a:off x="4079875" y="3429000"/>
                <a:ext cx="0" cy="1444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2595" name="Freeform 123"/>
              <p:cNvSpPr>
                <a:spLocks/>
              </p:cNvSpPr>
              <p:nvPr/>
            </p:nvSpPr>
            <p:spPr bwMode="auto">
              <a:xfrm>
                <a:off x="5087938" y="3357563"/>
                <a:ext cx="574675" cy="490537"/>
              </a:xfrm>
              <a:custGeom>
                <a:avLst/>
                <a:gdLst>
                  <a:gd name="T0" fmla="*/ 2147483647 w 362"/>
                  <a:gd name="T1" fmla="*/ 2147483647 h 309"/>
                  <a:gd name="T2" fmla="*/ 2147483647 w 362"/>
                  <a:gd name="T3" fmla="*/ 2147483647 h 309"/>
                  <a:gd name="T4" fmla="*/ 2147483647 w 362"/>
                  <a:gd name="T5" fmla="*/ 2147483647 h 309"/>
                  <a:gd name="T6" fmla="*/ 2147483647 w 362"/>
                  <a:gd name="T7" fmla="*/ 2147483647 h 309"/>
                  <a:gd name="T8" fmla="*/ 2147483647 w 362"/>
                  <a:gd name="T9" fmla="*/ 2147483647 h 309"/>
                  <a:gd name="T10" fmla="*/ 2147483647 w 362"/>
                  <a:gd name="T11" fmla="*/ 2147483647 h 309"/>
                  <a:gd name="T12" fmla="*/ 2147483647 w 362"/>
                  <a:gd name="T13" fmla="*/ 2147483647 h 309"/>
                  <a:gd name="T14" fmla="*/ 2147483647 w 362"/>
                  <a:gd name="T15" fmla="*/ 2147483647 h 309"/>
                  <a:gd name="T16" fmla="*/ 2147483647 w 362"/>
                  <a:gd name="T17" fmla="*/ 2147483647 h 309"/>
                  <a:gd name="T18" fmla="*/ 2147483647 w 362"/>
                  <a:gd name="T19" fmla="*/ 2147483647 h 309"/>
                  <a:gd name="T20" fmla="*/ 2147483647 w 362"/>
                  <a:gd name="T21" fmla="*/ 2147483647 h 309"/>
                  <a:gd name="T22" fmla="*/ 2147483647 w 362"/>
                  <a:gd name="T23" fmla="*/ 2147483647 h 309"/>
                  <a:gd name="T24" fmla="*/ 2147483647 w 362"/>
                  <a:gd name="T25" fmla="*/ 2147483647 h 30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2"/>
                  <a:gd name="T40" fmla="*/ 0 h 309"/>
                  <a:gd name="T41" fmla="*/ 362 w 362"/>
                  <a:gd name="T42" fmla="*/ 309 h 30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2" h="309">
                    <a:moveTo>
                      <a:pt x="125" y="99"/>
                    </a:moveTo>
                    <a:cubicBezTo>
                      <a:pt x="128" y="134"/>
                      <a:pt x="124" y="170"/>
                      <a:pt x="133" y="204"/>
                    </a:cubicBezTo>
                    <a:cubicBezTo>
                      <a:pt x="145" y="248"/>
                      <a:pt x="197" y="295"/>
                      <a:pt x="238" y="309"/>
                    </a:cubicBezTo>
                    <a:cubicBezTo>
                      <a:pt x="273" y="274"/>
                      <a:pt x="263" y="256"/>
                      <a:pt x="256" y="204"/>
                    </a:cubicBezTo>
                    <a:cubicBezTo>
                      <a:pt x="275" y="143"/>
                      <a:pt x="310" y="193"/>
                      <a:pt x="352" y="151"/>
                    </a:cubicBezTo>
                    <a:cubicBezTo>
                      <a:pt x="349" y="122"/>
                      <a:pt x="362" y="86"/>
                      <a:pt x="343" y="64"/>
                    </a:cubicBezTo>
                    <a:cubicBezTo>
                      <a:pt x="331" y="50"/>
                      <a:pt x="291" y="82"/>
                      <a:pt x="291" y="82"/>
                    </a:cubicBezTo>
                    <a:cubicBezTo>
                      <a:pt x="282" y="79"/>
                      <a:pt x="271" y="80"/>
                      <a:pt x="264" y="73"/>
                    </a:cubicBezTo>
                    <a:cubicBezTo>
                      <a:pt x="259" y="68"/>
                      <a:pt x="253" y="26"/>
                      <a:pt x="247" y="21"/>
                    </a:cubicBezTo>
                    <a:cubicBezTo>
                      <a:pt x="232" y="10"/>
                      <a:pt x="195" y="3"/>
                      <a:pt x="195" y="3"/>
                    </a:cubicBezTo>
                    <a:cubicBezTo>
                      <a:pt x="145" y="6"/>
                      <a:pt x="94" y="0"/>
                      <a:pt x="46" y="12"/>
                    </a:cubicBezTo>
                    <a:cubicBezTo>
                      <a:pt x="0" y="23"/>
                      <a:pt x="73" y="44"/>
                      <a:pt x="81" y="47"/>
                    </a:cubicBezTo>
                    <a:cubicBezTo>
                      <a:pt x="90" y="74"/>
                      <a:pt x="93" y="99"/>
                      <a:pt x="125" y="9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2596" name="Text Box 127"/>
              <p:cNvSpPr txBox="1">
                <a:spLocks noChangeArrowheads="1"/>
              </p:cNvSpPr>
              <p:nvPr/>
            </p:nvSpPr>
            <p:spPr bwMode="auto">
              <a:xfrm>
                <a:off x="4727575" y="3298825"/>
                <a:ext cx="576263" cy="314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tr-TR" altLang="tr-TR" sz="1200" b="1">
                  <a:solidFill>
                    <a:srgbClr val="CC0000"/>
                  </a:solidFill>
                </a:endParaRPr>
              </a:p>
            </p:txBody>
          </p:sp>
          <p:sp>
            <p:nvSpPr>
              <p:cNvPr id="22597" name="Text Box 128"/>
              <p:cNvSpPr txBox="1">
                <a:spLocks noChangeArrowheads="1"/>
              </p:cNvSpPr>
              <p:nvPr/>
            </p:nvSpPr>
            <p:spPr bwMode="auto">
              <a:xfrm>
                <a:off x="4284663" y="3213100"/>
                <a:ext cx="720725" cy="3142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tr-TR" altLang="tr-TR" sz="1200" b="1">
                  <a:solidFill>
                    <a:srgbClr val="CC0000"/>
                  </a:solidFill>
                </a:endParaRPr>
              </a:p>
            </p:txBody>
          </p:sp>
          <p:pic>
            <p:nvPicPr>
              <p:cNvPr id="22598" name="Picture 13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8525" y="3262313"/>
                <a:ext cx="2016125" cy="671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99" name="Picture 136" descr="Basophil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015" t="63756" r="27162" b="20346"/>
              <a:stretch>
                <a:fillRect/>
              </a:stretch>
            </p:blipFill>
            <p:spPr bwMode="auto">
              <a:xfrm>
                <a:off x="4932363" y="3851275"/>
                <a:ext cx="320675" cy="358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600" name="Picture 137" descr="lenfo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8" t="44965" r="45160" b="45703"/>
              <a:stretch>
                <a:fillRect/>
              </a:stretch>
            </p:blipFill>
            <p:spPr bwMode="auto">
              <a:xfrm>
                <a:off x="4643438" y="4149725"/>
                <a:ext cx="287337" cy="277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601" name="Picture 140" descr="Eosinophil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174" t="31250" r="16168" b="43750"/>
              <a:stretch>
                <a:fillRect/>
              </a:stretch>
            </p:blipFill>
            <p:spPr bwMode="auto">
              <a:xfrm>
                <a:off x="4356100" y="3933825"/>
                <a:ext cx="360363" cy="257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2555" name="85 Grup"/>
            <p:cNvGrpSpPr>
              <a:grpSpLocks/>
            </p:cNvGrpSpPr>
            <p:nvPr/>
          </p:nvGrpSpPr>
          <p:grpSpPr bwMode="auto">
            <a:xfrm>
              <a:off x="381000" y="4797425"/>
              <a:ext cx="3276600" cy="993775"/>
              <a:chOff x="4284663" y="4797425"/>
              <a:chExt cx="3276600" cy="993775"/>
            </a:xfrm>
          </p:grpSpPr>
          <p:sp>
            <p:nvSpPr>
              <p:cNvPr id="22559" name="Oval 41"/>
              <p:cNvSpPr>
                <a:spLocks noChangeArrowheads="1"/>
              </p:cNvSpPr>
              <p:nvPr/>
            </p:nvSpPr>
            <p:spPr bwMode="auto">
              <a:xfrm>
                <a:off x="5046663" y="4991100"/>
                <a:ext cx="304800" cy="152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200"/>
              </a:p>
            </p:txBody>
          </p:sp>
          <p:sp>
            <p:nvSpPr>
              <p:cNvPr id="22560" name="Line 42"/>
              <p:cNvSpPr>
                <a:spLocks noChangeShapeType="1"/>
              </p:cNvSpPr>
              <p:nvPr/>
            </p:nvSpPr>
            <p:spPr bwMode="auto">
              <a:xfrm>
                <a:off x="4284663" y="4838700"/>
                <a:ext cx="2286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561" name="Line 43"/>
              <p:cNvSpPr>
                <a:spLocks noChangeShapeType="1"/>
              </p:cNvSpPr>
              <p:nvPr/>
            </p:nvSpPr>
            <p:spPr bwMode="auto">
              <a:xfrm>
                <a:off x="4284663" y="5295900"/>
                <a:ext cx="2286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562" name="Line 44"/>
              <p:cNvSpPr>
                <a:spLocks noChangeShapeType="1"/>
              </p:cNvSpPr>
              <p:nvPr/>
            </p:nvSpPr>
            <p:spPr bwMode="auto">
              <a:xfrm>
                <a:off x="5884863" y="4838700"/>
                <a:ext cx="2286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563" name="Line 45"/>
              <p:cNvSpPr>
                <a:spLocks noChangeShapeType="1"/>
              </p:cNvSpPr>
              <p:nvPr/>
            </p:nvSpPr>
            <p:spPr bwMode="auto">
              <a:xfrm>
                <a:off x="5884863" y="4838700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564" name="Line 46"/>
              <p:cNvSpPr>
                <a:spLocks noChangeShapeType="1"/>
              </p:cNvSpPr>
              <p:nvPr/>
            </p:nvSpPr>
            <p:spPr bwMode="auto">
              <a:xfrm>
                <a:off x="5884863" y="5295900"/>
                <a:ext cx="2286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565" name="Line 47"/>
              <p:cNvSpPr>
                <a:spLocks noChangeShapeType="1"/>
              </p:cNvSpPr>
              <p:nvPr/>
            </p:nvSpPr>
            <p:spPr bwMode="auto">
              <a:xfrm>
                <a:off x="4284663" y="5143500"/>
                <a:ext cx="228600" cy="22860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566" name="Line 48"/>
              <p:cNvSpPr>
                <a:spLocks noChangeShapeType="1"/>
              </p:cNvSpPr>
              <p:nvPr/>
            </p:nvSpPr>
            <p:spPr bwMode="auto">
              <a:xfrm flipV="1">
                <a:off x="4513263" y="5143500"/>
                <a:ext cx="228600" cy="22860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567" name="Line 49"/>
              <p:cNvSpPr>
                <a:spLocks noChangeShapeType="1"/>
              </p:cNvSpPr>
              <p:nvPr/>
            </p:nvSpPr>
            <p:spPr bwMode="auto">
              <a:xfrm>
                <a:off x="4513263" y="5372100"/>
                <a:ext cx="0" cy="30480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568" name="Oval 50"/>
              <p:cNvSpPr>
                <a:spLocks noChangeArrowheads="1"/>
              </p:cNvSpPr>
              <p:nvPr/>
            </p:nvSpPr>
            <p:spPr bwMode="auto">
              <a:xfrm>
                <a:off x="4437063" y="5600700"/>
                <a:ext cx="152400" cy="152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200"/>
              </a:p>
            </p:txBody>
          </p:sp>
          <p:sp>
            <p:nvSpPr>
              <p:cNvPr id="22569" name="Oval 51"/>
              <p:cNvSpPr>
                <a:spLocks noChangeArrowheads="1"/>
              </p:cNvSpPr>
              <p:nvPr/>
            </p:nvSpPr>
            <p:spPr bwMode="auto">
              <a:xfrm>
                <a:off x="4970463" y="5372100"/>
                <a:ext cx="457200" cy="2286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200"/>
              </a:p>
            </p:txBody>
          </p:sp>
          <p:sp>
            <p:nvSpPr>
              <p:cNvPr id="22570" name="Freeform 52"/>
              <p:cNvSpPr>
                <a:spLocks/>
              </p:cNvSpPr>
              <p:nvPr/>
            </p:nvSpPr>
            <p:spPr bwMode="auto">
              <a:xfrm>
                <a:off x="5108575" y="5397500"/>
                <a:ext cx="242888" cy="180975"/>
              </a:xfrm>
              <a:custGeom>
                <a:avLst/>
                <a:gdLst>
                  <a:gd name="T0" fmla="*/ 0 w 153"/>
                  <a:gd name="T1" fmla="*/ 2147483647 h 114"/>
                  <a:gd name="T2" fmla="*/ 2147483647 w 153"/>
                  <a:gd name="T3" fmla="*/ 2147483647 h 114"/>
                  <a:gd name="T4" fmla="*/ 2147483647 w 153"/>
                  <a:gd name="T5" fmla="*/ 2147483647 h 114"/>
                  <a:gd name="T6" fmla="*/ 2147483647 w 153"/>
                  <a:gd name="T7" fmla="*/ 2147483647 h 114"/>
                  <a:gd name="T8" fmla="*/ 0 w 153"/>
                  <a:gd name="T9" fmla="*/ 2147483647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3"/>
                  <a:gd name="T16" fmla="*/ 0 h 114"/>
                  <a:gd name="T17" fmla="*/ 153 w 153"/>
                  <a:gd name="T18" fmla="*/ 114 h 1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3" h="114">
                    <a:moveTo>
                      <a:pt x="0" y="32"/>
                    </a:moveTo>
                    <a:cubicBezTo>
                      <a:pt x="4" y="48"/>
                      <a:pt x="2" y="66"/>
                      <a:pt x="12" y="79"/>
                    </a:cubicBezTo>
                    <a:cubicBezTo>
                      <a:pt x="40" y="114"/>
                      <a:pt x="60" y="77"/>
                      <a:pt x="82" y="67"/>
                    </a:cubicBezTo>
                    <a:cubicBezTo>
                      <a:pt x="105" y="57"/>
                      <a:pt x="129" y="52"/>
                      <a:pt x="153" y="44"/>
                    </a:cubicBezTo>
                    <a:cubicBezTo>
                      <a:pt x="89" y="0"/>
                      <a:pt x="88" y="32"/>
                      <a:pt x="0" y="32"/>
                    </a:cubicBezTo>
                    <a:close/>
                  </a:path>
                </a:pathLst>
              </a:custGeom>
              <a:solidFill>
                <a:srgbClr val="00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571" name="Oval 53"/>
              <p:cNvSpPr>
                <a:spLocks noChangeArrowheads="1"/>
              </p:cNvSpPr>
              <p:nvPr/>
            </p:nvSpPr>
            <p:spPr bwMode="auto">
              <a:xfrm>
                <a:off x="5580063" y="5448300"/>
                <a:ext cx="533400" cy="2286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200"/>
              </a:p>
            </p:txBody>
          </p:sp>
          <p:sp>
            <p:nvSpPr>
              <p:cNvPr id="22572" name="Oval 54"/>
              <p:cNvSpPr>
                <a:spLocks noChangeArrowheads="1"/>
              </p:cNvSpPr>
              <p:nvPr/>
            </p:nvSpPr>
            <p:spPr bwMode="auto">
              <a:xfrm>
                <a:off x="5732463" y="5524500"/>
                <a:ext cx="152400" cy="76200"/>
              </a:xfrm>
              <a:prstGeom prst="ellipse">
                <a:avLst/>
              </a:prstGeom>
              <a:solidFill>
                <a:srgbClr val="000099"/>
              </a:solidFill>
              <a:ln w="9525">
                <a:solidFill>
                  <a:srgbClr val="000099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200"/>
              </a:p>
            </p:txBody>
          </p:sp>
          <p:sp>
            <p:nvSpPr>
              <p:cNvPr id="22573" name="Oval 56"/>
              <p:cNvSpPr>
                <a:spLocks noChangeArrowheads="1"/>
              </p:cNvSpPr>
              <p:nvPr/>
            </p:nvSpPr>
            <p:spPr bwMode="auto">
              <a:xfrm>
                <a:off x="4741863" y="5562600"/>
                <a:ext cx="228600" cy="228600"/>
              </a:xfrm>
              <a:prstGeom prst="ellipse">
                <a:avLst/>
              </a:prstGeom>
              <a:solidFill>
                <a:srgbClr val="66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200"/>
              </a:p>
            </p:txBody>
          </p:sp>
          <p:sp>
            <p:nvSpPr>
              <p:cNvPr id="22574" name="Oval 57"/>
              <p:cNvSpPr>
                <a:spLocks noChangeArrowheads="1"/>
              </p:cNvSpPr>
              <p:nvPr/>
            </p:nvSpPr>
            <p:spPr bwMode="auto">
              <a:xfrm>
                <a:off x="4970463" y="56388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200"/>
              </a:p>
            </p:txBody>
          </p:sp>
          <p:sp>
            <p:nvSpPr>
              <p:cNvPr id="22575" name="Oval 58"/>
              <p:cNvSpPr>
                <a:spLocks noChangeArrowheads="1"/>
              </p:cNvSpPr>
              <p:nvPr/>
            </p:nvSpPr>
            <p:spPr bwMode="auto">
              <a:xfrm>
                <a:off x="4970463" y="55626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200"/>
              </a:p>
            </p:txBody>
          </p:sp>
          <p:sp>
            <p:nvSpPr>
              <p:cNvPr id="22576" name="Oval 59"/>
              <p:cNvSpPr>
                <a:spLocks noChangeArrowheads="1"/>
              </p:cNvSpPr>
              <p:nvPr/>
            </p:nvSpPr>
            <p:spPr bwMode="auto">
              <a:xfrm>
                <a:off x="4894263" y="560070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tr-TR" altLang="tr-TR" sz="1200"/>
              </a:p>
            </p:txBody>
          </p:sp>
          <p:sp>
            <p:nvSpPr>
              <p:cNvPr id="22577" name="Line 62"/>
              <p:cNvSpPr>
                <a:spLocks noChangeShapeType="1"/>
              </p:cNvSpPr>
              <p:nvPr/>
            </p:nvSpPr>
            <p:spPr bwMode="auto">
              <a:xfrm>
                <a:off x="4657725" y="5300663"/>
                <a:ext cx="11509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2578" name="Line 63"/>
              <p:cNvSpPr>
                <a:spLocks noChangeShapeType="1"/>
              </p:cNvSpPr>
              <p:nvPr/>
            </p:nvSpPr>
            <p:spPr bwMode="auto">
              <a:xfrm flipV="1">
                <a:off x="5808663" y="4868863"/>
                <a:ext cx="0" cy="431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2579" name="Line 64"/>
              <p:cNvSpPr>
                <a:spLocks noChangeShapeType="1"/>
              </p:cNvSpPr>
              <p:nvPr/>
            </p:nvSpPr>
            <p:spPr bwMode="auto">
              <a:xfrm>
                <a:off x="4513263" y="4868863"/>
                <a:ext cx="0" cy="1444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2580" name="Freeform 65"/>
              <p:cNvSpPr>
                <a:spLocks/>
              </p:cNvSpPr>
              <p:nvPr/>
            </p:nvSpPr>
            <p:spPr bwMode="auto">
              <a:xfrm>
                <a:off x="5521325" y="4797425"/>
                <a:ext cx="574675" cy="490538"/>
              </a:xfrm>
              <a:custGeom>
                <a:avLst/>
                <a:gdLst>
                  <a:gd name="T0" fmla="*/ 2147483647 w 362"/>
                  <a:gd name="T1" fmla="*/ 2147483647 h 309"/>
                  <a:gd name="T2" fmla="*/ 2147483647 w 362"/>
                  <a:gd name="T3" fmla="*/ 2147483647 h 309"/>
                  <a:gd name="T4" fmla="*/ 2147483647 w 362"/>
                  <a:gd name="T5" fmla="*/ 2147483647 h 309"/>
                  <a:gd name="T6" fmla="*/ 2147483647 w 362"/>
                  <a:gd name="T7" fmla="*/ 2147483647 h 309"/>
                  <a:gd name="T8" fmla="*/ 2147483647 w 362"/>
                  <a:gd name="T9" fmla="*/ 2147483647 h 309"/>
                  <a:gd name="T10" fmla="*/ 2147483647 w 362"/>
                  <a:gd name="T11" fmla="*/ 2147483647 h 309"/>
                  <a:gd name="T12" fmla="*/ 2147483647 w 362"/>
                  <a:gd name="T13" fmla="*/ 2147483647 h 309"/>
                  <a:gd name="T14" fmla="*/ 2147483647 w 362"/>
                  <a:gd name="T15" fmla="*/ 2147483647 h 309"/>
                  <a:gd name="T16" fmla="*/ 2147483647 w 362"/>
                  <a:gd name="T17" fmla="*/ 2147483647 h 309"/>
                  <a:gd name="T18" fmla="*/ 2147483647 w 362"/>
                  <a:gd name="T19" fmla="*/ 2147483647 h 309"/>
                  <a:gd name="T20" fmla="*/ 2147483647 w 362"/>
                  <a:gd name="T21" fmla="*/ 2147483647 h 309"/>
                  <a:gd name="T22" fmla="*/ 2147483647 w 362"/>
                  <a:gd name="T23" fmla="*/ 2147483647 h 309"/>
                  <a:gd name="T24" fmla="*/ 2147483647 w 362"/>
                  <a:gd name="T25" fmla="*/ 2147483647 h 30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2"/>
                  <a:gd name="T40" fmla="*/ 0 h 309"/>
                  <a:gd name="T41" fmla="*/ 362 w 362"/>
                  <a:gd name="T42" fmla="*/ 309 h 30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2" h="309">
                    <a:moveTo>
                      <a:pt x="125" y="99"/>
                    </a:moveTo>
                    <a:cubicBezTo>
                      <a:pt x="128" y="134"/>
                      <a:pt x="124" y="170"/>
                      <a:pt x="133" y="204"/>
                    </a:cubicBezTo>
                    <a:cubicBezTo>
                      <a:pt x="145" y="248"/>
                      <a:pt x="197" y="295"/>
                      <a:pt x="238" y="309"/>
                    </a:cubicBezTo>
                    <a:cubicBezTo>
                      <a:pt x="273" y="274"/>
                      <a:pt x="263" y="256"/>
                      <a:pt x="256" y="204"/>
                    </a:cubicBezTo>
                    <a:cubicBezTo>
                      <a:pt x="275" y="143"/>
                      <a:pt x="310" y="193"/>
                      <a:pt x="352" y="151"/>
                    </a:cubicBezTo>
                    <a:cubicBezTo>
                      <a:pt x="349" y="122"/>
                      <a:pt x="362" y="86"/>
                      <a:pt x="343" y="64"/>
                    </a:cubicBezTo>
                    <a:cubicBezTo>
                      <a:pt x="331" y="50"/>
                      <a:pt x="291" y="82"/>
                      <a:pt x="291" y="82"/>
                    </a:cubicBezTo>
                    <a:cubicBezTo>
                      <a:pt x="282" y="79"/>
                      <a:pt x="271" y="80"/>
                      <a:pt x="264" y="73"/>
                    </a:cubicBezTo>
                    <a:cubicBezTo>
                      <a:pt x="259" y="68"/>
                      <a:pt x="253" y="26"/>
                      <a:pt x="247" y="21"/>
                    </a:cubicBezTo>
                    <a:cubicBezTo>
                      <a:pt x="232" y="10"/>
                      <a:pt x="195" y="3"/>
                      <a:pt x="195" y="3"/>
                    </a:cubicBezTo>
                    <a:cubicBezTo>
                      <a:pt x="145" y="6"/>
                      <a:pt x="94" y="0"/>
                      <a:pt x="46" y="12"/>
                    </a:cubicBezTo>
                    <a:cubicBezTo>
                      <a:pt x="0" y="23"/>
                      <a:pt x="73" y="44"/>
                      <a:pt x="81" y="47"/>
                    </a:cubicBezTo>
                    <a:cubicBezTo>
                      <a:pt x="90" y="74"/>
                      <a:pt x="93" y="99"/>
                      <a:pt x="125" y="9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pic>
            <p:nvPicPr>
              <p:cNvPr id="22581" name="Picture 70" descr="AD sonuç mikroskopi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4600" y="4800600"/>
                <a:ext cx="1236663" cy="60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556" name="Picture 70" descr="1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5867400"/>
              <a:ext cx="17526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7" name="Picture 71" descr="akciğerler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5791200"/>
              <a:ext cx="1981200" cy="922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58" name="Picture 14" descr="100_0030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5867400"/>
              <a:ext cx="13716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05" name="104 Düz Bağlayıcı"/>
          <p:cNvCxnSpPr/>
          <p:nvPr/>
        </p:nvCxnSpPr>
        <p:spPr>
          <a:xfrm>
            <a:off x="4419600" y="3503613"/>
            <a:ext cx="2286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105 Düz Bağlayıcı"/>
          <p:cNvCxnSpPr/>
          <p:nvPr/>
        </p:nvCxnSpPr>
        <p:spPr>
          <a:xfrm>
            <a:off x="5715000" y="365760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106 Düz Bağlayıcı"/>
          <p:cNvCxnSpPr/>
          <p:nvPr/>
        </p:nvCxnSpPr>
        <p:spPr>
          <a:xfrm>
            <a:off x="5715000" y="350520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107 Düz Bağlayıcı"/>
          <p:cNvCxnSpPr/>
          <p:nvPr/>
        </p:nvCxnSpPr>
        <p:spPr>
          <a:xfrm>
            <a:off x="609600" y="342900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108 Düz Bağlayıcı"/>
          <p:cNvCxnSpPr/>
          <p:nvPr/>
        </p:nvCxnSpPr>
        <p:spPr>
          <a:xfrm>
            <a:off x="1905000" y="365760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117 Düz Bağlayıcı"/>
          <p:cNvCxnSpPr/>
          <p:nvPr/>
        </p:nvCxnSpPr>
        <p:spPr>
          <a:xfrm>
            <a:off x="1905000" y="342900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Picture 53" descr="Hava kirl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28738"/>
            <a:ext cx="83661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1" name="110 Düz Ok Bağlayıcısı"/>
          <p:cNvCxnSpPr/>
          <p:nvPr/>
        </p:nvCxnSpPr>
        <p:spPr>
          <a:xfrm>
            <a:off x="1600200" y="6172200"/>
            <a:ext cx="495300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112 Düz Bağlayıcı"/>
          <p:cNvCxnSpPr/>
          <p:nvPr/>
        </p:nvCxnSpPr>
        <p:spPr>
          <a:xfrm rot="5400000" flipH="1" flipV="1">
            <a:off x="1333501" y="5905500"/>
            <a:ext cx="533400" cy="3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118 Düz Bağlayıcı"/>
          <p:cNvCxnSpPr/>
          <p:nvPr/>
        </p:nvCxnSpPr>
        <p:spPr>
          <a:xfrm rot="5400000" flipH="1" flipV="1">
            <a:off x="6284913" y="5903912"/>
            <a:ext cx="533400" cy="3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119 Metin kutusu"/>
          <p:cNvSpPr txBox="1">
            <a:spLocks noChangeArrowheads="1"/>
          </p:cNvSpPr>
          <p:nvPr/>
        </p:nvSpPr>
        <p:spPr bwMode="auto">
          <a:xfrm>
            <a:off x="2286000" y="5791200"/>
            <a:ext cx="3657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1"/>
              <a:t>Ortak Epidermal/Epiteliyal Bariyer Elemanları</a:t>
            </a:r>
          </a:p>
        </p:txBody>
      </p:sp>
      <p:sp>
        <p:nvSpPr>
          <p:cNvPr id="122" name="121 Metin kutusu"/>
          <p:cNvSpPr txBox="1">
            <a:spLocks noChangeArrowheads="1"/>
          </p:cNvSpPr>
          <p:nvPr/>
        </p:nvSpPr>
        <p:spPr bwMode="auto">
          <a:xfrm>
            <a:off x="1182960" y="6362972"/>
            <a:ext cx="7961040" cy="338554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6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“ </a:t>
            </a:r>
            <a:r>
              <a:rPr lang="tr-TR" altLang="tr-TR" sz="16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Epidermal</a:t>
            </a:r>
            <a:r>
              <a:rPr lang="tr-TR" altLang="tr-TR" sz="16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/</a:t>
            </a:r>
            <a:r>
              <a:rPr lang="tr-TR" altLang="tr-TR" sz="16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Epiteliyal</a:t>
            </a:r>
            <a:r>
              <a:rPr lang="tr-TR" altLang="tr-TR" sz="16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r>
              <a:rPr lang="tr-TR" altLang="tr-TR" sz="1600" b="1" dirty="0">
                <a:solidFill>
                  <a:srgbClr val="FFFF00"/>
                </a:solidFill>
                <a:latin typeface="Garamond" panose="02020404030301010803" pitchFamily="18" charset="0"/>
              </a:rPr>
              <a:t>Bariyer </a:t>
            </a:r>
            <a:r>
              <a:rPr lang="tr-TR" altLang="tr-TR" sz="16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Disfonksiyonu</a:t>
            </a:r>
            <a:r>
              <a:rPr lang="tr-TR" altLang="tr-TR" sz="1600" b="1" dirty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r>
              <a:rPr lang="tr-TR" altLang="tr-TR" sz="16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Enflamasyondan</a:t>
            </a:r>
            <a:r>
              <a:rPr lang="tr-TR" altLang="tr-TR" sz="1600" b="1" dirty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r>
              <a:rPr lang="tr-TR" altLang="tr-TR" sz="16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Öncedir ”</a:t>
            </a:r>
            <a:endParaRPr lang="tr-TR" altLang="tr-TR" sz="1600" b="1" dirty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1053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20" grpId="0"/>
      <p:bldP spid="1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etin kutusu"/>
          <p:cNvSpPr txBox="1">
            <a:spLocks noChangeArrowheads="1"/>
          </p:cNvSpPr>
          <p:nvPr/>
        </p:nvSpPr>
        <p:spPr bwMode="auto">
          <a:xfrm>
            <a:off x="228600" y="119063"/>
            <a:ext cx="8915400" cy="400110"/>
          </a:xfrm>
          <a:prstGeom prst="rect">
            <a:avLst/>
          </a:prstGeom>
          <a:solidFill>
            <a:srgbClr val="3333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0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Fillagrin</a:t>
            </a:r>
            <a:r>
              <a:rPr lang="tr-TR" altLang="tr-TR" sz="2000" b="1" dirty="0">
                <a:solidFill>
                  <a:srgbClr val="FFFF00"/>
                </a:solidFill>
                <a:latin typeface="Garamond" panose="02020404030301010803" pitchFamily="18" charset="0"/>
              </a:rPr>
              <a:t> Mutasyonu/</a:t>
            </a:r>
            <a:r>
              <a:rPr lang="tr-TR" altLang="tr-TR" sz="20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Epidermal</a:t>
            </a:r>
            <a:r>
              <a:rPr lang="tr-TR" altLang="tr-TR" sz="2000" b="1" dirty="0">
                <a:solidFill>
                  <a:srgbClr val="FFFF00"/>
                </a:solidFill>
                <a:latin typeface="Garamond" panose="02020404030301010803" pitchFamily="18" charset="0"/>
              </a:rPr>
              <a:t> Bariyer </a:t>
            </a:r>
            <a:r>
              <a:rPr lang="tr-TR" altLang="tr-TR" sz="20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Disfonksiyonu</a:t>
            </a:r>
            <a:r>
              <a:rPr lang="tr-TR" altLang="tr-TR" sz="2000" b="1" dirty="0">
                <a:solidFill>
                  <a:srgbClr val="FFFF00"/>
                </a:solidFill>
                <a:latin typeface="Garamond" panose="02020404030301010803" pitchFamily="18" charset="0"/>
              </a:rPr>
              <a:t> = </a:t>
            </a:r>
            <a:r>
              <a:rPr lang="tr-TR" altLang="tr-TR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AD ve Astım </a:t>
            </a:r>
          </a:p>
        </p:txBody>
      </p:sp>
      <p:sp>
        <p:nvSpPr>
          <p:cNvPr id="23555" name="2 Dikdörtgen"/>
          <p:cNvSpPr>
            <a:spLocks noChangeArrowheads="1"/>
          </p:cNvSpPr>
          <p:nvPr/>
        </p:nvSpPr>
        <p:spPr bwMode="auto">
          <a:xfrm>
            <a:off x="0" y="6611938"/>
            <a:ext cx="9144000" cy="2460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000">
                <a:solidFill>
                  <a:srgbClr val="3333FF"/>
                </a:solidFill>
              </a:rPr>
              <a:t>Weidinger S et al. Filaggrin mutations, atopic eczema, hay fever, and asthma in children . </a:t>
            </a:r>
            <a:r>
              <a:rPr lang="de-DE" altLang="tr-TR" sz="1000">
                <a:solidFill>
                  <a:srgbClr val="3333FF"/>
                </a:solidFill>
              </a:rPr>
              <a:t>J Allergy Clin Immunol 2008;121:1203-9</a:t>
            </a:r>
            <a:r>
              <a:rPr lang="tr-TR" altLang="tr-TR" sz="1000">
                <a:solidFill>
                  <a:srgbClr val="3333FF"/>
                </a:solidFill>
              </a:rPr>
              <a:t>.</a:t>
            </a:r>
          </a:p>
        </p:txBody>
      </p:sp>
      <p:graphicFrame>
        <p:nvGraphicFramePr>
          <p:cNvPr id="4" name="1 Grafik"/>
          <p:cNvGraphicFramePr/>
          <p:nvPr/>
        </p:nvGraphicFramePr>
        <p:xfrm>
          <a:off x="762000" y="1143000"/>
          <a:ext cx="45720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557" name="4 Dikdörtgen"/>
          <p:cNvSpPr>
            <a:spLocks noChangeArrowheads="1"/>
          </p:cNvSpPr>
          <p:nvPr/>
        </p:nvSpPr>
        <p:spPr bwMode="auto">
          <a:xfrm rot="-5400000">
            <a:off x="-1727993" y="3436143"/>
            <a:ext cx="44640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000" b="1"/>
              <a:t>Homozigot Mutasyon Kombine (R501X, 2282del4, R2447X, S3247X) OR</a:t>
            </a:r>
          </a:p>
        </p:txBody>
      </p:sp>
      <p:sp>
        <p:nvSpPr>
          <p:cNvPr id="23558" name="5 Dikdörtgen"/>
          <p:cNvSpPr>
            <a:spLocks noChangeArrowheads="1"/>
          </p:cNvSpPr>
          <p:nvPr/>
        </p:nvSpPr>
        <p:spPr bwMode="auto">
          <a:xfrm>
            <a:off x="1371600" y="1219200"/>
            <a:ext cx="742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/>
              <a:t>n= 5629</a:t>
            </a:r>
          </a:p>
        </p:txBody>
      </p:sp>
      <p:sp>
        <p:nvSpPr>
          <p:cNvPr id="8" name="7 Dikdörtgen"/>
          <p:cNvSpPr/>
          <p:nvPr/>
        </p:nvSpPr>
        <p:spPr>
          <a:xfrm>
            <a:off x="4495800" y="3048000"/>
            <a:ext cx="914400" cy="304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23560" name="10 Metin kutusu"/>
          <p:cNvSpPr txBox="1">
            <a:spLocks noChangeArrowheads="1"/>
          </p:cNvSpPr>
          <p:nvPr/>
        </p:nvSpPr>
        <p:spPr bwMode="auto">
          <a:xfrm>
            <a:off x="5257800" y="1524000"/>
            <a:ext cx="3200400" cy="1016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rgbClr val="FFFF00"/>
                </a:solidFill>
              </a:rPr>
              <a:t>R501X </a:t>
            </a:r>
            <a:r>
              <a:rPr lang="tr-TR" altLang="tr-TR" sz="1200" b="1">
                <a:solidFill>
                  <a:schemeClr val="bg1"/>
                </a:solidFill>
              </a:rPr>
              <a:t>	: AD 		(+ )</a:t>
            </a: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chemeClr val="bg1"/>
                </a:solidFill>
              </a:rPr>
              <a:t>	: AD </a:t>
            </a:r>
            <a:r>
              <a:rPr lang="tr-TR" altLang="tr-TR" sz="1200" b="1" u="sng">
                <a:solidFill>
                  <a:schemeClr val="bg1"/>
                </a:solidFill>
              </a:rPr>
              <a:t>+</a:t>
            </a:r>
            <a:r>
              <a:rPr lang="tr-TR" altLang="tr-TR" sz="1200" b="1">
                <a:solidFill>
                  <a:schemeClr val="bg1"/>
                </a:solidFill>
              </a:rPr>
              <a:t> Astım 	(</a:t>
            </a:r>
            <a:r>
              <a:rPr lang="tr-TR" altLang="tr-TR" sz="1200" b="1" u="sng">
                <a:solidFill>
                  <a:schemeClr val="bg1"/>
                </a:solidFill>
              </a:rPr>
              <a:t>+</a:t>
            </a:r>
            <a:r>
              <a:rPr lang="tr-TR" altLang="tr-TR" sz="1200" b="1">
                <a:solidFill>
                  <a:schemeClr val="bg1"/>
                </a:solidFill>
              </a:rPr>
              <a:t>) 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4800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12 Metin kutusu"/>
          <p:cNvSpPr txBox="1">
            <a:spLocks noChangeArrowheads="1"/>
          </p:cNvSpPr>
          <p:nvPr/>
        </p:nvSpPr>
        <p:spPr bwMode="auto">
          <a:xfrm>
            <a:off x="5105400" y="5664200"/>
            <a:ext cx="32766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900"/>
              <a:t>Basu K et al. </a:t>
            </a:r>
            <a:r>
              <a:rPr lang="en-US" altLang="tr-TR" sz="900"/>
              <a:t>Filaggrin null mutations are associated with increased asthma</a:t>
            </a:r>
            <a:r>
              <a:rPr lang="tr-TR" altLang="tr-TR" sz="900"/>
              <a:t> </a:t>
            </a:r>
            <a:r>
              <a:rPr lang="en-US" altLang="tr-TR" sz="900"/>
              <a:t>exacerbations in children and young adults</a:t>
            </a:r>
            <a:r>
              <a:rPr lang="tr-TR" altLang="tr-TR" sz="900"/>
              <a:t>. Allergy 2009; 63: 1211–1217.</a:t>
            </a:r>
          </a:p>
        </p:txBody>
      </p:sp>
      <p:sp>
        <p:nvSpPr>
          <p:cNvPr id="11" name="10 Metin kutusu"/>
          <p:cNvSpPr txBox="1">
            <a:spLocks noChangeArrowheads="1"/>
          </p:cNvSpPr>
          <p:nvPr/>
        </p:nvSpPr>
        <p:spPr bwMode="auto">
          <a:xfrm>
            <a:off x="5257800" y="3833813"/>
            <a:ext cx="3200400" cy="19383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rgbClr val="FFFF00"/>
                </a:solidFill>
              </a:rPr>
              <a:t>Cevaplar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chemeClr val="bg1"/>
                </a:solidFill>
              </a:rPr>
              <a:t>Neden vizing allerjiden önce gelir ?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chemeClr val="bg1"/>
                </a:solidFill>
              </a:rPr>
              <a:t>Niçin her astım allerjik değildir ?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chemeClr val="bg1"/>
                </a:solidFill>
              </a:rPr>
              <a:t>Niçin her allerji astım olmaz ?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chemeClr val="bg1"/>
                </a:solidFill>
              </a:rPr>
              <a:t>Niçin aynı  allerjide fenotip aynı değildir ? </a:t>
            </a:r>
          </a:p>
        </p:txBody>
      </p:sp>
    </p:spTree>
    <p:extLst>
      <p:ext uri="{BB962C8B-B14F-4D97-AF65-F5344CB8AC3E}">
        <p14:creationId xmlns:p14="http://schemas.microsoft.com/office/powerpoint/2010/main" val="65726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4" grpId="0"/>
      <p:bldP spid="21514" grpId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2 Dikdörtgen"/>
          <p:cNvSpPr>
            <a:spLocks noChangeArrowheads="1"/>
          </p:cNvSpPr>
          <p:nvPr/>
        </p:nvSpPr>
        <p:spPr bwMode="auto">
          <a:xfrm>
            <a:off x="0" y="6611938"/>
            <a:ext cx="9144000" cy="2460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000">
                <a:solidFill>
                  <a:srgbClr val="3333FF"/>
                </a:solidFill>
              </a:rPr>
              <a:t>Weidinger S et al. Filaggrin mutations, atopic eczema, hay fever, and asthma in children . </a:t>
            </a:r>
            <a:r>
              <a:rPr lang="de-DE" altLang="tr-TR" sz="1000">
                <a:solidFill>
                  <a:srgbClr val="3333FF"/>
                </a:solidFill>
              </a:rPr>
              <a:t>J Allergy Clin Immunol 2008;121:1203-9</a:t>
            </a:r>
            <a:r>
              <a:rPr lang="tr-TR" altLang="tr-TR" sz="1000">
                <a:solidFill>
                  <a:srgbClr val="3333FF"/>
                </a:solidFill>
              </a:rPr>
              <a:t>.</a:t>
            </a:r>
          </a:p>
        </p:txBody>
      </p:sp>
      <p:graphicFrame>
        <p:nvGraphicFramePr>
          <p:cNvPr id="4" name="1 Grafik"/>
          <p:cNvGraphicFramePr/>
          <p:nvPr/>
        </p:nvGraphicFramePr>
        <p:xfrm>
          <a:off x="762000" y="1143000"/>
          <a:ext cx="45720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581" name="4 Dikdörtgen"/>
          <p:cNvSpPr>
            <a:spLocks noChangeArrowheads="1"/>
          </p:cNvSpPr>
          <p:nvPr/>
        </p:nvSpPr>
        <p:spPr bwMode="auto">
          <a:xfrm rot="-5400000">
            <a:off x="-1727993" y="3436143"/>
            <a:ext cx="44640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000" b="1"/>
              <a:t>Homozigot Mutasyon Kombine (R501X, 2282del4, R2447X, S3247X) OR</a:t>
            </a:r>
          </a:p>
        </p:txBody>
      </p:sp>
      <p:sp>
        <p:nvSpPr>
          <p:cNvPr id="24582" name="5 Dikdörtgen"/>
          <p:cNvSpPr>
            <a:spLocks noChangeArrowheads="1"/>
          </p:cNvSpPr>
          <p:nvPr/>
        </p:nvSpPr>
        <p:spPr bwMode="auto">
          <a:xfrm>
            <a:off x="1371600" y="1219200"/>
            <a:ext cx="742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/>
              <a:t>n= 5629</a:t>
            </a:r>
          </a:p>
        </p:txBody>
      </p:sp>
      <p:sp>
        <p:nvSpPr>
          <p:cNvPr id="24583" name="6 Metin kutusu"/>
          <p:cNvSpPr txBox="1">
            <a:spLocks noChangeArrowheads="1"/>
          </p:cNvSpPr>
          <p:nvPr/>
        </p:nvSpPr>
        <p:spPr bwMode="auto">
          <a:xfrm>
            <a:off x="5257800" y="1524000"/>
            <a:ext cx="3200400" cy="1477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rgbClr val="FFFF00"/>
                </a:solidFill>
              </a:rPr>
              <a:t>R501X </a:t>
            </a:r>
            <a:r>
              <a:rPr lang="tr-TR" altLang="tr-TR" sz="1200" b="1">
                <a:solidFill>
                  <a:schemeClr val="bg1"/>
                </a:solidFill>
              </a:rPr>
              <a:t>	: AD 		(+ )</a:t>
            </a: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chemeClr val="bg1"/>
                </a:solidFill>
              </a:rPr>
              <a:t>	: AD </a:t>
            </a:r>
            <a:r>
              <a:rPr lang="tr-TR" altLang="tr-TR" sz="1200" b="1" u="sng">
                <a:solidFill>
                  <a:schemeClr val="bg1"/>
                </a:solidFill>
              </a:rPr>
              <a:t>+</a:t>
            </a:r>
            <a:r>
              <a:rPr lang="tr-TR" altLang="tr-TR" sz="1200" b="1">
                <a:solidFill>
                  <a:schemeClr val="bg1"/>
                </a:solidFill>
              </a:rPr>
              <a:t> Astım 	(</a:t>
            </a:r>
            <a:r>
              <a:rPr lang="tr-TR" altLang="tr-TR" sz="1200" b="1" u="sng">
                <a:solidFill>
                  <a:schemeClr val="bg1"/>
                </a:solidFill>
              </a:rPr>
              <a:t>+</a:t>
            </a:r>
            <a:r>
              <a:rPr lang="tr-TR" altLang="tr-TR" sz="1200" b="1">
                <a:solidFill>
                  <a:schemeClr val="bg1"/>
                </a:solidFill>
              </a:rPr>
              <a:t>) </a:t>
            </a:r>
          </a:p>
          <a:p>
            <a:pPr eaLnBrk="1" hangingPunct="1">
              <a:lnSpc>
                <a:spcPct val="250000"/>
              </a:lnSpc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chemeClr val="bg1"/>
                </a:solidFill>
              </a:rPr>
              <a:t>	: AD </a:t>
            </a:r>
            <a:r>
              <a:rPr lang="tr-TR" altLang="tr-TR" sz="1200" b="1" u="sng">
                <a:solidFill>
                  <a:schemeClr val="bg1"/>
                </a:solidFill>
              </a:rPr>
              <a:t>+</a:t>
            </a:r>
            <a:r>
              <a:rPr lang="tr-TR" altLang="tr-TR" sz="1200" b="1">
                <a:solidFill>
                  <a:schemeClr val="bg1"/>
                </a:solidFill>
              </a:rPr>
              <a:t> Rinit		 (+) </a:t>
            </a:r>
          </a:p>
        </p:txBody>
      </p:sp>
      <p:sp>
        <p:nvSpPr>
          <p:cNvPr id="8" name="1 Metin kutusu"/>
          <p:cNvSpPr txBox="1">
            <a:spLocks noChangeArrowheads="1"/>
          </p:cNvSpPr>
          <p:nvPr/>
        </p:nvSpPr>
        <p:spPr bwMode="auto">
          <a:xfrm>
            <a:off x="228600" y="119063"/>
            <a:ext cx="8915400" cy="400110"/>
          </a:xfrm>
          <a:prstGeom prst="rect">
            <a:avLst/>
          </a:prstGeom>
          <a:solidFill>
            <a:srgbClr val="3333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0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Fillagrin</a:t>
            </a:r>
            <a:r>
              <a:rPr lang="tr-TR" altLang="tr-TR" sz="2000" b="1" dirty="0">
                <a:solidFill>
                  <a:srgbClr val="FFFF00"/>
                </a:solidFill>
                <a:latin typeface="Garamond" panose="02020404030301010803" pitchFamily="18" charset="0"/>
              </a:rPr>
              <a:t> Mutasyonu/</a:t>
            </a:r>
            <a:r>
              <a:rPr lang="tr-TR" altLang="tr-TR" sz="20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Epidermal</a:t>
            </a:r>
            <a:r>
              <a:rPr lang="tr-TR" altLang="tr-TR" sz="2000" b="1" dirty="0">
                <a:solidFill>
                  <a:srgbClr val="FFFF00"/>
                </a:solidFill>
                <a:latin typeface="Garamond" panose="02020404030301010803" pitchFamily="18" charset="0"/>
              </a:rPr>
              <a:t> Bariyer </a:t>
            </a:r>
            <a:r>
              <a:rPr lang="tr-TR" altLang="tr-TR" sz="20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Disfonksiyonu</a:t>
            </a:r>
            <a:r>
              <a:rPr lang="tr-TR" altLang="tr-TR" sz="2000" b="1" dirty="0">
                <a:solidFill>
                  <a:srgbClr val="FFFF00"/>
                </a:solidFill>
                <a:latin typeface="Garamond" panose="02020404030301010803" pitchFamily="18" charset="0"/>
              </a:rPr>
              <a:t> = </a:t>
            </a:r>
            <a:r>
              <a:rPr lang="tr-TR" altLang="tr-TR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AD ve </a:t>
            </a:r>
            <a:r>
              <a:rPr lang="tr-TR" altLang="tr-TR" sz="20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Astım ve </a:t>
            </a:r>
            <a:r>
              <a:rPr lang="tr-TR" altLang="tr-TR" sz="2000" b="1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Rinit</a:t>
            </a:r>
            <a:r>
              <a:rPr lang="tr-TR" altLang="tr-TR" sz="20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endParaRPr lang="tr-TR" altLang="tr-TR" sz="20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81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Metin kutusu"/>
          <p:cNvSpPr txBox="1">
            <a:spLocks noChangeArrowheads="1"/>
          </p:cNvSpPr>
          <p:nvPr/>
        </p:nvSpPr>
        <p:spPr bwMode="auto">
          <a:xfrm>
            <a:off x="228600" y="119063"/>
            <a:ext cx="8915400" cy="384721"/>
          </a:xfrm>
          <a:prstGeom prst="rect">
            <a:avLst/>
          </a:prstGeom>
          <a:solidFill>
            <a:srgbClr val="3333FF"/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tr-TR"/>
            </a:defPPr>
            <a:lvl1pPr>
              <a:spcBef>
                <a:spcPct val="0"/>
              </a:spcBef>
              <a:buFontTx/>
              <a:buNone/>
              <a:defRPr sz="2000" b="1">
                <a:solidFill>
                  <a:srgbClr val="FFFF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charset="0"/>
              </a:defRPr>
            </a:lvl9pPr>
          </a:lstStyle>
          <a:p>
            <a:r>
              <a:rPr lang="tr-TR" altLang="tr-TR" sz="1900" dirty="0" err="1"/>
              <a:t>Fillagrin</a:t>
            </a:r>
            <a:r>
              <a:rPr lang="tr-TR" altLang="tr-TR" sz="1900" dirty="0"/>
              <a:t> Mutasyonu/</a:t>
            </a:r>
            <a:r>
              <a:rPr lang="tr-TR" altLang="tr-TR" sz="1900" dirty="0" err="1"/>
              <a:t>Epidermal</a:t>
            </a:r>
            <a:r>
              <a:rPr lang="tr-TR" altLang="tr-TR" sz="1900" dirty="0"/>
              <a:t> Bariyer </a:t>
            </a:r>
            <a:r>
              <a:rPr lang="tr-TR" altLang="tr-TR" sz="1900" dirty="0" err="1"/>
              <a:t>Disfonksiyonu</a:t>
            </a:r>
            <a:r>
              <a:rPr lang="tr-TR" altLang="tr-TR" sz="1900" dirty="0"/>
              <a:t> </a:t>
            </a:r>
            <a:r>
              <a:rPr lang="tr-TR" altLang="tr-TR" sz="1900" dirty="0">
                <a:solidFill>
                  <a:schemeClr val="bg1"/>
                </a:solidFill>
              </a:rPr>
              <a:t>= AD, Besin Alerjisi ve Astım 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36957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/>
          <a:stretch>
            <a:fillRect/>
          </a:stretch>
        </p:blipFill>
        <p:spPr bwMode="auto">
          <a:xfrm>
            <a:off x="609600" y="3505200"/>
            <a:ext cx="3657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5 Metin kutusu"/>
          <p:cNvSpPr txBox="1">
            <a:spLocks noChangeArrowheads="1"/>
          </p:cNvSpPr>
          <p:nvPr/>
        </p:nvSpPr>
        <p:spPr bwMode="auto">
          <a:xfrm rot="-5400000">
            <a:off x="23813" y="4624387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/>
              <a:t>FEV1/FVC</a:t>
            </a:r>
          </a:p>
        </p:txBody>
      </p:sp>
      <p:sp>
        <p:nvSpPr>
          <p:cNvPr id="25606" name="6 Dikdörtgen"/>
          <p:cNvSpPr>
            <a:spLocks noChangeArrowheads="1"/>
          </p:cNvSpPr>
          <p:nvPr/>
        </p:nvSpPr>
        <p:spPr bwMode="auto">
          <a:xfrm>
            <a:off x="4972050" y="1055688"/>
            <a:ext cx="20256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tr-TR" altLang="tr-TR" sz="1200" b="1"/>
              <a:t>n= 871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tr-TR" altLang="tr-TR" sz="1200" b="1"/>
              <a:t>R501X, 2282del4, R2447X</a:t>
            </a:r>
          </a:p>
        </p:txBody>
      </p:sp>
      <p:sp>
        <p:nvSpPr>
          <p:cNvPr id="8" name="7 Metin kutusu"/>
          <p:cNvSpPr txBox="1">
            <a:spLocks noChangeArrowheads="1"/>
          </p:cNvSpPr>
          <p:nvPr/>
        </p:nvSpPr>
        <p:spPr bwMode="auto">
          <a:xfrm>
            <a:off x="5029200" y="2209800"/>
            <a:ext cx="3505200" cy="1384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tr-TR" altLang="tr-TR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FLG  mutasyonu ve besin alerjisi varlığı astım riskini çok yüksek oranda arttırmaktadır. </a:t>
            </a:r>
          </a:p>
        </p:txBody>
      </p:sp>
      <p:sp>
        <p:nvSpPr>
          <p:cNvPr id="9" name="8 Metin kutusu"/>
          <p:cNvSpPr txBox="1">
            <a:spLocks noChangeArrowheads="1"/>
          </p:cNvSpPr>
          <p:nvPr/>
        </p:nvSpPr>
        <p:spPr bwMode="auto">
          <a:xfrm>
            <a:off x="5029200" y="4267200"/>
            <a:ext cx="3505200" cy="20313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300000"/>
              </a:lnSpc>
              <a:spcBef>
                <a:spcPct val="0"/>
              </a:spcBef>
              <a:buFontTx/>
              <a:buNone/>
            </a:pPr>
            <a:r>
              <a:rPr lang="tr-TR" altLang="tr-TR" sz="1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Atopik Dermatitide </a:t>
            </a:r>
            <a:r>
              <a:rPr lang="tr-TR" altLang="tr-TR" sz="1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Fillagrin mutasyonu</a:t>
            </a:r>
            <a:r>
              <a:rPr lang="tr-TR" altLang="tr-TR" sz="1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bronşiyal ve intestinal mukozal tutuluş açısından santral rol oynuyor. </a:t>
            </a:r>
          </a:p>
        </p:txBody>
      </p:sp>
    </p:spTree>
    <p:extLst>
      <p:ext uri="{BB962C8B-B14F-4D97-AF65-F5344CB8AC3E}">
        <p14:creationId xmlns:p14="http://schemas.microsoft.com/office/powerpoint/2010/main" val="347726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Resim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" r="70187"/>
          <a:stretch/>
        </p:blipFill>
        <p:spPr>
          <a:xfrm>
            <a:off x="35496" y="2852936"/>
            <a:ext cx="1672542" cy="1512168"/>
          </a:xfrm>
          <a:prstGeom prst="rect">
            <a:avLst/>
          </a:prstGeom>
        </p:spPr>
      </p:pic>
      <p:grpSp>
        <p:nvGrpSpPr>
          <p:cNvPr id="6" name="Grup 5"/>
          <p:cNvGrpSpPr/>
          <p:nvPr/>
        </p:nvGrpSpPr>
        <p:grpSpPr>
          <a:xfrm>
            <a:off x="1403648" y="1988840"/>
            <a:ext cx="7740352" cy="3024336"/>
            <a:chOff x="107504" y="1772816"/>
            <a:chExt cx="8874191" cy="288032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97" b="3709"/>
            <a:stretch/>
          </p:blipFill>
          <p:spPr bwMode="auto">
            <a:xfrm>
              <a:off x="107504" y="1844824"/>
              <a:ext cx="4320480" cy="280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9612" y="2348880"/>
              <a:ext cx="2772668" cy="2249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"/>
            <p:cNvPicPr>
              <a:picLocks noChangeAspect="1" noChangeArrowheads="1"/>
            </p:cNvPicPr>
            <p:nvPr/>
          </p:nvPicPr>
          <p:blipFill rotWithShape="1">
            <a:blip r:embed="rId5"/>
            <a:srcRect l="37328"/>
            <a:stretch/>
          </p:blipFill>
          <p:spPr bwMode="auto">
            <a:xfrm>
              <a:off x="7249212" y="1844824"/>
              <a:ext cx="1732483" cy="1352762"/>
            </a:xfrm>
            <a:prstGeom prst="rect">
              <a:avLst/>
            </a:prstGeom>
            <a:solidFill>
              <a:schemeClr val="tx1"/>
            </a:solidFill>
            <a:ln w="6350">
              <a:noFill/>
              <a:miter lim="800000"/>
              <a:headEnd/>
              <a:tailEnd/>
            </a:ln>
            <a:effectLst/>
          </p:spPr>
        </p:pic>
        <p:cxnSp>
          <p:nvCxnSpPr>
            <p:cNvPr id="3" name="Düz Ok Bağlayıcısı 2"/>
            <p:cNvCxnSpPr/>
            <p:nvPr/>
          </p:nvCxnSpPr>
          <p:spPr>
            <a:xfrm flipV="1">
              <a:off x="5927236" y="2708920"/>
              <a:ext cx="1381068" cy="48866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Yuvarlatılmış Dikdörtgen 3"/>
            <p:cNvSpPr/>
            <p:nvPr/>
          </p:nvSpPr>
          <p:spPr>
            <a:xfrm>
              <a:off x="7164288" y="1772816"/>
              <a:ext cx="648072" cy="14401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7" name="Metin kutusu 6"/>
          <p:cNvSpPr txBox="1"/>
          <p:nvPr/>
        </p:nvSpPr>
        <p:spPr>
          <a:xfrm>
            <a:off x="179512" y="296134"/>
            <a:ext cx="898562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solidFill>
                  <a:srgbClr val="3333FF"/>
                </a:solidFill>
                <a:latin typeface="Garamond" panose="02020404030301010803" pitchFamily="18" charset="0"/>
              </a:rPr>
              <a:t>Yaşam nedir </a:t>
            </a:r>
            <a:r>
              <a:rPr lang="tr-TR" sz="2800" b="1" dirty="0">
                <a:solidFill>
                  <a:srgbClr val="3333FF"/>
                </a:solidFill>
                <a:latin typeface="Garamond" panose="02020404030301010803" pitchFamily="18" charset="0"/>
              </a:rPr>
              <a:t>.</a:t>
            </a:r>
            <a:r>
              <a:rPr lang="tr-TR" sz="2800" b="1" dirty="0" smtClean="0">
                <a:solidFill>
                  <a:srgbClr val="3333FF"/>
                </a:solidFill>
                <a:latin typeface="Garamond" panose="02020404030301010803" pitchFamily="18" charset="0"/>
              </a:rPr>
              <a:t>.?</a:t>
            </a:r>
            <a:endParaRPr lang="tr-TR" sz="2800" b="1" dirty="0">
              <a:solidFill>
                <a:srgbClr val="3333FF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179512" y="6165304"/>
            <a:ext cx="8964488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800" b="1" dirty="0" err="1" smtClean="0">
                <a:solidFill>
                  <a:srgbClr val="3333FF"/>
                </a:solidFill>
                <a:latin typeface="Garamond" panose="02020404030301010803" pitchFamily="18" charset="0"/>
              </a:rPr>
              <a:t>Homeostasis</a:t>
            </a:r>
            <a:r>
              <a:rPr lang="tr-TR" sz="2800" b="1" dirty="0" smtClean="0">
                <a:solidFill>
                  <a:srgbClr val="3333FF"/>
                </a:solidFill>
                <a:latin typeface="Garamond" panose="02020404030301010803" pitchFamily="18" charset="0"/>
              </a:rPr>
              <a:t> ……. !</a:t>
            </a:r>
            <a:endParaRPr lang="tr-TR" sz="2800" b="1" dirty="0">
              <a:solidFill>
                <a:srgbClr val="3333FF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44624"/>
            <a:ext cx="1853682" cy="1296144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5"/>
            <a:ext cx="1224136" cy="1159329"/>
          </a:xfrm>
          <a:prstGeom prst="rect">
            <a:avLst/>
          </a:prstGeom>
        </p:spPr>
      </p:pic>
      <p:pic>
        <p:nvPicPr>
          <p:cNvPr id="20" name="Resim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9" r="22008"/>
          <a:stretch/>
        </p:blipFill>
        <p:spPr>
          <a:xfrm>
            <a:off x="35496" y="4535995"/>
            <a:ext cx="1512168" cy="1557301"/>
          </a:xfrm>
          <a:prstGeom prst="rect">
            <a:avLst/>
          </a:prstGeom>
        </p:spPr>
      </p:pic>
      <p:cxnSp>
        <p:nvCxnSpPr>
          <p:cNvPr id="17" name="Düz Bağlayıcı 16"/>
          <p:cNvCxnSpPr/>
          <p:nvPr/>
        </p:nvCxnSpPr>
        <p:spPr>
          <a:xfrm>
            <a:off x="0" y="3717032"/>
            <a:ext cx="914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up 29"/>
          <p:cNvGrpSpPr/>
          <p:nvPr/>
        </p:nvGrpSpPr>
        <p:grpSpPr>
          <a:xfrm>
            <a:off x="5077583" y="764704"/>
            <a:ext cx="1438633" cy="1656184"/>
            <a:chOff x="5077583" y="764704"/>
            <a:chExt cx="1438633" cy="1656184"/>
          </a:xfrm>
        </p:grpSpPr>
        <p:cxnSp>
          <p:nvCxnSpPr>
            <p:cNvPr id="24" name="Düz Ok Bağlayıcısı 23"/>
            <p:cNvCxnSpPr/>
            <p:nvPr/>
          </p:nvCxnSpPr>
          <p:spPr>
            <a:xfrm>
              <a:off x="5077583" y="764704"/>
              <a:ext cx="1438633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Düz Ok Bağlayıcısı 25"/>
            <p:cNvCxnSpPr/>
            <p:nvPr/>
          </p:nvCxnSpPr>
          <p:spPr>
            <a:xfrm>
              <a:off x="6516216" y="764704"/>
              <a:ext cx="0" cy="1656184"/>
            </a:xfrm>
            <a:prstGeom prst="straightConnector1">
              <a:avLst/>
            </a:prstGeom>
            <a:ln w="57150">
              <a:solidFill>
                <a:srgbClr val="3333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Düz Ok Bağlayıcısı 32"/>
          <p:cNvCxnSpPr/>
          <p:nvPr/>
        </p:nvCxnSpPr>
        <p:spPr>
          <a:xfrm flipV="1">
            <a:off x="4644008" y="980728"/>
            <a:ext cx="0" cy="1991021"/>
          </a:xfrm>
          <a:prstGeom prst="straightConnector1">
            <a:avLst/>
          </a:prstGeom>
          <a:ln w="57150">
            <a:solidFill>
              <a:srgbClr val="3333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9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Metin kutusu"/>
          <p:cNvSpPr txBox="1">
            <a:spLocks noChangeArrowheads="1"/>
          </p:cNvSpPr>
          <p:nvPr/>
        </p:nvSpPr>
        <p:spPr bwMode="auto">
          <a:xfrm>
            <a:off x="304800" y="180975"/>
            <a:ext cx="4915272" cy="338138"/>
          </a:xfrm>
          <a:prstGeom prst="rect">
            <a:avLst/>
          </a:prstGeom>
          <a:solidFill>
            <a:srgbClr val="3333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600" b="1" dirty="0">
                <a:solidFill>
                  <a:schemeClr val="bg1"/>
                </a:solidFill>
              </a:rPr>
              <a:t>Sonuç	: </a:t>
            </a:r>
            <a:r>
              <a:rPr lang="tr-TR" altLang="tr-TR" sz="1600" b="1" dirty="0">
                <a:solidFill>
                  <a:srgbClr val="FFFF00"/>
                </a:solidFill>
              </a:rPr>
              <a:t>AD </a:t>
            </a:r>
            <a:r>
              <a:rPr lang="tr-TR" altLang="tr-TR" sz="1600" b="1" dirty="0" err="1">
                <a:solidFill>
                  <a:srgbClr val="FFFF00"/>
                </a:solidFill>
              </a:rPr>
              <a:t>Patogenezinde</a:t>
            </a:r>
            <a:r>
              <a:rPr lang="tr-TR" altLang="tr-TR" sz="1600" b="1" dirty="0">
                <a:solidFill>
                  <a:srgbClr val="FFFF00"/>
                </a:solidFill>
              </a:rPr>
              <a:t> </a:t>
            </a:r>
            <a:r>
              <a:rPr lang="tr-TR" altLang="tr-TR" sz="1600" b="1" dirty="0" smtClean="0">
                <a:solidFill>
                  <a:srgbClr val="FFFF00"/>
                </a:solidFill>
              </a:rPr>
              <a:t>Rasyonel Kuram ?! </a:t>
            </a:r>
            <a:endParaRPr lang="tr-TR" altLang="tr-TR" sz="1600" b="1" dirty="0">
              <a:solidFill>
                <a:srgbClr val="FFFF00"/>
              </a:solidFill>
            </a:endParaRPr>
          </a:p>
        </p:txBody>
      </p:sp>
      <p:sp>
        <p:nvSpPr>
          <p:cNvPr id="28675" name="2 Metin kutusu"/>
          <p:cNvSpPr txBox="1">
            <a:spLocks noChangeArrowheads="1"/>
          </p:cNvSpPr>
          <p:nvPr/>
        </p:nvSpPr>
        <p:spPr bwMode="auto">
          <a:xfrm>
            <a:off x="381000" y="3505200"/>
            <a:ext cx="1828800" cy="6461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chemeClr val="bg1"/>
                </a:solidFill>
              </a:rPr>
              <a:t>Epidermal / Epiteliyal 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chemeClr val="bg1"/>
                </a:solidFill>
              </a:rPr>
              <a:t>Bariyer Disfonksiyonu</a:t>
            </a:r>
          </a:p>
        </p:txBody>
      </p:sp>
      <p:grpSp>
        <p:nvGrpSpPr>
          <p:cNvPr id="28676" name="33 Grup"/>
          <p:cNvGrpSpPr>
            <a:grpSpLocks/>
          </p:cNvGrpSpPr>
          <p:nvPr/>
        </p:nvGrpSpPr>
        <p:grpSpPr bwMode="auto">
          <a:xfrm>
            <a:off x="381000" y="4267200"/>
            <a:ext cx="1828800" cy="1066800"/>
            <a:chOff x="3995738" y="2924175"/>
            <a:chExt cx="1828800" cy="1066800"/>
          </a:xfrm>
        </p:grpSpPr>
        <p:sp>
          <p:nvSpPr>
            <p:cNvPr id="28723" name="Rectangle 28"/>
            <p:cNvSpPr>
              <a:spLocks noChangeArrowheads="1"/>
            </p:cNvSpPr>
            <p:nvPr/>
          </p:nvSpPr>
          <p:spPr bwMode="auto">
            <a:xfrm>
              <a:off x="4300538" y="3076575"/>
              <a:ext cx="1219200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200"/>
            </a:p>
          </p:txBody>
        </p:sp>
        <p:sp>
          <p:nvSpPr>
            <p:cNvPr id="28724" name="Oval 29"/>
            <p:cNvSpPr>
              <a:spLocks noChangeArrowheads="1"/>
            </p:cNvSpPr>
            <p:nvPr/>
          </p:nvSpPr>
          <p:spPr bwMode="auto">
            <a:xfrm>
              <a:off x="4757738" y="3228975"/>
              <a:ext cx="3048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200"/>
            </a:p>
          </p:txBody>
        </p:sp>
        <p:sp>
          <p:nvSpPr>
            <p:cNvPr id="28725" name="Line 30"/>
            <p:cNvSpPr>
              <a:spLocks noChangeShapeType="1"/>
            </p:cNvSpPr>
            <p:nvPr/>
          </p:nvSpPr>
          <p:spPr bwMode="auto">
            <a:xfrm>
              <a:off x="3995738" y="3076575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8726" name="Line 31"/>
            <p:cNvSpPr>
              <a:spLocks noChangeShapeType="1"/>
            </p:cNvSpPr>
            <p:nvPr/>
          </p:nvSpPr>
          <p:spPr bwMode="auto">
            <a:xfrm>
              <a:off x="4224338" y="3076575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8727" name="Line 32"/>
            <p:cNvSpPr>
              <a:spLocks noChangeShapeType="1"/>
            </p:cNvSpPr>
            <p:nvPr/>
          </p:nvSpPr>
          <p:spPr bwMode="auto">
            <a:xfrm>
              <a:off x="3995738" y="3533775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8728" name="Line 33"/>
            <p:cNvSpPr>
              <a:spLocks noChangeShapeType="1"/>
            </p:cNvSpPr>
            <p:nvPr/>
          </p:nvSpPr>
          <p:spPr bwMode="auto">
            <a:xfrm>
              <a:off x="5595938" y="3076575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8729" name="Line 34"/>
            <p:cNvSpPr>
              <a:spLocks noChangeShapeType="1"/>
            </p:cNvSpPr>
            <p:nvPr/>
          </p:nvSpPr>
          <p:spPr bwMode="auto">
            <a:xfrm>
              <a:off x="5595938" y="3076575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8730" name="Line 35"/>
            <p:cNvSpPr>
              <a:spLocks noChangeShapeType="1"/>
            </p:cNvSpPr>
            <p:nvPr/>
          </p:nvSpPr>
          <p:spPr bwMode="auto">
            <a:xfrm>
              <a:off x="5595938" y="3533775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8731" name="Line 36"/>
            <p:cNvSpPr>
              <a:spLocks noChangeShapeType="1"/>
            </p:cNvSpPr>
            <p:nvPr/>
          </p:nvSpPr>
          <p:spPr bwMode="auto">
            <a:xfrm>
              <a:off x="4376738" y="2924175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8732" name="Line 37"/>
            <p:cNvSpPr>
              <a:spLocks noChangeShapeType="1"/>
            </p:cNvSpPr>
            <p:nvPr/>
          </p:nvSpPr>
          <p:spPr bwMode="auto">
            <a:xfrm>
              <a:off x="4529138" y="2924175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8733" name="Line 38"/>
            <p:cNvSpPr>
              <a:spLocks noChangeShapeType="1"/>
            </p:cNvSpPr>
            <p:nvPr/>
          </p:nvSpPr>
          <p:spPr bwMode="auto">
            <a:xfrm>
              <a:off x="4757738" y="2924175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8734" name="Line 39"/>
            <p:cNvSpPr>
              <a:spLocks noChangeShapeType="1"/>
            </p:cNvSpPr>
            <p:nvPr/>
          </p:nvSpPr>
          <p:spPr bwMode="auto">
            <a:xfrm>
              <a:off x="5672138" y="2924175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8735" name="Line 40"/>
            <p:cNvSpPr>
              <a:spLocks noChangeShapeType="1"/>
            </p:cNvSpPr>
            <p:nvPr/>
          </p:nvSpPr>
          <p:spPr bwMode="auto">
            <a:xfrm>
              <a:off x="4986338" y="2924175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8736" name="Line 41"/>
            <p:cNvSpPr>
              <a:spLocks noChangeShapeType="1"/>
            </p:cNvSpPr>
            <p:nvPr/>
          </p:nvSpPr>
          <p:spPr bwMode="auto">
            <a:xfrm>
              <a:off x="5138738" y="2924175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8737" name="Line 42"/>
            <p:cNvSpPr>
              <a:spLocks noChangeShapeType="1"/>
            </p:cNvSpPr>
            <p:nvPr/>
          </p:nvSpPr>
          <p:spPr bwMode="auto">
            <a:xfrm>
              <a:off x="5291138" y="2924175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8738" name="Line 43"/>
            <p:cNvSpPr>
              <a:spLocks noChangeShapeType="1"/>
            </p:cNvSpPr>
            <p:nvPr/>
          </p:nvSpPr>
          <p:spPr bwMode="auto">
            <a:xfrm>
              <a:off x="4071938" y="2924175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8739" name="Line 44"/>
            <p:cNvSpPr>
              <a:spLocks noChangeShapeType="1"/>
            </p:cNvSpPr>
            <p:nvPr/>
          </p:nvSpPr>
          <p:spPr bwMode="auto">
            <a:xfrm>
              <a:off x="3995738" y="3381375"/>
              <a:ext cx="228600" cy="2286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8740" name="Line 45"/>
            <p:cNvSpPr>
              <a:spLocks noChangeShapeType="1"/>
            </p:cNvSpPr>
            <p:nvPr/>
          </p:nvSpPr>
          <p:spPr bwMode="auto">
            <a:xfrm flipV="1">
              <a:off x="4224338" y="3381375"/>
              <a:ext cx="228600" cy="2286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8741" name="Line 46"/>
            <p:cNvSpPr>
              <a:spLocks noChangeShapeType="1"/>
            </p:cNvSpPr>
            <p:nvPr/>
          </p:nvSpPr>
          <p:spPr bwMode="auto">
            <a:xfrm>
              <a:off x="4224338" y="3609975"/>
              <a:ext cx="0" cy="304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8742" name="Oval 47"/>
            <p:cNvSpPr>
              <a:spLocks noChangeArrowheads="1"/>
            </p:cNvSpPr>
            <p:nvPr/>
          </p:nvSpPr>
          <p:spPr bwMode="auto">
            <a:xfrm>
              <a:off x="4148138" y="3838575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200"/>
            </a:p>
          </p:txBody>
        </p:sp>
        <p:cxnSp>
          <p:nvCxnSpPr>
            <p:cNvPr id="31" name="30 Düz Bağlayıcı"/>
            <p:cNvCxnSpPr/>
            <p:nvPr/>
          </p:nvCxnSpPr>
          <p:spPr>
            <a:xfrm>
              <a:off x="5410201" y="3200400"/>
              <a:ext cx="2286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31 Düz Bağlayıcı"/>
            <p:cNvCxnSpPr/>
            <p:nvPr/>
          </p:nvCxnSpPr>
          <p:spPr>
            <a:xfrm>
              <a:off x="5410201" y="3352800"/>
              <a:ext cx="2286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32 Düz Bağlayıcı"/>
            <p:cNvCxnSpPr/>
            <p:nvPr/>
          </p:nvCxnSpPr>
          <p:spPr>
            <a:xfrm>
              <a:off x="4191001" y="3200400"/>
              <a:ext cx="2286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77" name="47 Grup"/>
          <p:cNvGrpSpPr>
            <a:grpSpLocks/>
          </p:cNvGrpSpPr>
          <p:nvPr/>
        </p:nvGrpSpPr>
        <p:grpSpPr bwMode="auto">
          <a:xfrm flipV="1">
            <a:off x="381000" y="1981200"/>
            <a:ext cx="1905000" cy="1447800"/>
            <a:chOff x="4343400" y="4648200"/>
            <a:chExt cx="1905000" cy="1157288"/>
          </a:xfrm>
        </p:grpSpPr>
        <p:sp>
          <p:nvSpPr>
            <p:cNvPr id="28710" name="Rectangle 12"/>
            <p:cNvSpPr>
              <a:spLocks noChangeArrowheads="1"/>
            </p:cNvSpPr>
            <p:nvPr/>
          </p:nvSpPr>
          <p:spPr bwMode="auto">
            <a:xfrm>
              <a:off x="4648200" y="4891088"/>
              <a:ext cx="1219200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200"/>
            </a:p>
          </p:txBody>
        </p:sp>
        <p:sp>
          <p:nvSpPr>
            <p:cNvPr id="28711" name="Oval 13"/>
            <p:cNvSpPr>
              <a:spLocks noChangeArrowheads="1"/>
            </p:cNvSpPr>
            <p:nvPr/>
          </p:nvSpPr>
          <p:spPr bwMode="auto">
            <a:xfrm>
              <a:off x="5105400" y="5043488"/>
              <a:ext cx="3048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200"/>
            </a:p>
          </p:txBody>
        </p:sp>
        <p:sp>
          <p:nvSpPr>
            <p:cNvPr id="28712" name="Line 14"/>
            <p:cNvSpPr>
              <a:spLocks noChangeShapeType="1"/>
            </p:cNvSpPr>
            <p:nvPr/>
          </p:nvSpPr>
          <p:spPr bwMode="auto">
            <a:xfrm>
              <a:off x="4343400" y="4891088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8713" name="Line 15"/>
            <p:cNvSpPr>
              <a:spLocks noChangeShapeType="1"/>
            </p:cNvSpPr>
            <p:nvPr/>
          </p:nvSpPr>
          <p:spPr bwMode="auto">
            <a:xfrm>
              <a:off x="4572000" y="4891088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8714" name="Line 16"/>
            <p:cNvSpPr>
              <a:spLocks noChangeShapeType="1"/>
            </p:cNvSpPr>
            <p:nvPr/>
          </p:nvSpPr>
          <p:spPr bwMode="auto">
            <a:xfrm>
              <a:off x="4343400" y="5348288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8715" name="Line 17"/>
            <p:cNvSpPr>
              <a:spLocks noChangeShapeType="1"/>
            </p:cNvSpPr>
            <p:nvPr/>
          </p:nvSpPr>
          <p:spPr bwMode="auto">
            <a:xfrm>
              <a:off x="5943600" y="4891088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8716" name="Line 18"/>
            <p:cNvSpPr>
              <a:spLocks noChangeShapeType="1"/>
            </p:cNvSpPr>
            <p:nvPr/>
          </p:nvSpPr>
          <p:spPr bwMode="auto">
            <a:xfrm>
              <a:off x="5943600" y="4891088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8717" name="Line 19"/>
            <p:cNvSpPr>
              <a:spLocks noChangeShapeType="1"/>
            </p:cNvSpPr>
            <p:nvPr/>
          </p:nvSpPr>
          <p:spPr bwMode="auto">
            <a:xfrm>
              <a:off x="5943600" y="5348288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8718" name="Line 28"/>
            <p:cNvSpPr>
              <a:spLocks noChangeShapeType="1"/>
            </p:cNvSpPr>
            <p:nvPr/>
          </p:nvSpPr>
          <p:spPr bwMode="auto">
            <a:xfrm>
              <a:off x="4343400" y="5195888"/>
              <a:ext cx="228600" cy="2286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8719" name="Line 29"/>
            <p:cNvSpPr>
              <a:spLocks noChangeShapeType="1"/>
            </p:cNvSpPr>
            <p:nvPr/>
          </p:nvSpPr>
          <p:spPr bwMode="auto">
            <a:xfrm flipV="1">
              <a:off x="4572000" y="5195888"/>
              <a:ext cx="228600" cy="2286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8720" name="Line 30"/>
            <p:cNvSpPr>
              <a:spLocks noChangeShapeType="1"/>
            </p:cNvSpPr>
            <p:nvPr/>
          </p:nvSpPr>
          <p:spPr bwMode="auto">
            <a:xfrm>
              <a:off x="4572000" y="5424488"/>
              <a:ext cx="0" cy="304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8721" name="Oval 31"/>
            <p:cNvSpPr>
              <a:spLocks noChangeArrowheads="1"/>
            </p:cNvSpPr>
            <p:nvPr/>
          </p:nvSpPr>
          <p:spPr bwMode="auto">
            <a:xfrm>
              <a:off x="4495800" y="5653088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200"/>
            </a:p>
          </p:txBody>
        </p:sp>
        <p:pic>
          <p:nvPicPr>
            <p:cNvPr id="28722" name="Picture 74" descr="deri sağlıklı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22" t="7727" r="35924" b="48636"/>
            <a:stretch>
              <a:fillRect/>
            </a:stretch>
          </p:blipFill>
          <p:spPr bwMode="auto">
            <a:xfrm>
              <a:off x="4343400" y="4648200"/>
              <a:ext cx="19050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9" name="48 Düz Bağlayıcı"/>
          <p:cNvCxnSpPr/>
          <p:nvPr/>
        </p:nvCxnSpPr>
        <p:spPr>
          <a:xfrm>
            <a:off x="1828800" y="274320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49 Düz Bağlayıcı"/>
          <p:cNvCxnSpPr/>
          <p:nvPr/>
        </p:nvCxnSpPr>
        <p:spPr>
          <a:xfrm>
            <a:off x="1828800" y="289560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50 Düz Bağlayıcı"/>
          <p:cNvCxnSpPr/>
          <p:nvPr/>
        </p:nvCxnSpPr>
        <p:spPr>
          <a:xfrm>
            <a:off x="533400" y="289560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Düz Bağlayıcı"/>
          <p:cNvCxnSpPr/>
          <p:nvPr/>
        </p:nvCxnSpPr>
        <p:spPr>
          <a:xfrm>
            <a:off x="2133600" y="3579813"/>
            <a:ext cx="762000" cy="1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58 Düz Bağlayıcı"/>
          <p:cNvCxnSpPr/>
          <p:nvPr/>
        </p:nvCxnSpPr>
        <p:spPr>
          <a:xfrm rot="5400000" flipH="1" flipV="1">
            <a:off x="2133601" y="2816225"/>
            <a:ext cx="1524000" cy="3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59 Düz Bağlayıcı"/>
          <p:cNvCxnSpPr/>
          <p:nvPr/>
        </p:nvCxnSpPr>
        <p:spPr>
          <a:xfrm>
            <a:off x="2895600" y="2057400"/>
            <a:ext cx="7620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60 Metin kutusu"/>
          <p:cNvSpPr txBox="1">
            <a:spLocks noChangeArrowheads="1"/>
          </p:cNvSpPr>
          <p:nvPr/>
        </p:nvSpPr>
        <p:spPr bwMode="auto">
          <a:xfrm>
            <a:off x="3733800" y="1905000"/>
            <a:ext cx="1600200" cy="2762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chemeClr val="bg1"/>
                </a:solidFill>
              </a:rPr>
              <a:t>Atopik Dermatit</a:t>
            </a:r>
          </a:p>
        </p:txBody>
      </p:sp>
      <p:cxnSp>
        <p:nvCxnSpPr>
          <p:cNvPr id="62" name="61 Düz Bağlayıcı"/>
          <p:cNvCxnSpPr/>
          <p:nvPr/>
        </p:nvCxnSpPr>
        <p:spPr>
          <a:xfrm>
            <a:off x="2209800" y="3886200"/>
            <a:ext cx="13716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63 Metin kutusu"/>
          <p:cNvSpPr txBox="1">
            <a:spLocks noChangeArrowheads="1"/>
          </p:cNvSpPr>
          <p:nvPr/>
        </p:nvSpPr>
        <p:spPr bwMode="auto">
          <a:xfrm>
            <a:off x="3733800" y="3762375"/>
            <a:ext cx="1600200" cy="2762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chemeClr val="bg1"/>
                </a:solidFill>
              </a:rPr>
              <a:t>Astım </a:t>
            </a:r>
          </a:p>
        </p:txBody>
      </p:sp>
      <p:sp>
        <p:nvSpPr>
          <p:cNvPr id="65" name="64 Metin kutusu"/>
          <p:cNvSpPr txBox="1">
            <a:spLocks noChangeArrowheads="1"/>
          </p:cNvSpPr>
          <p:nvPr/>
        </p:nvSpPr>
        <p:spPr bwMode="auto">
          <a:xfrm>
            <a:off x="3733800" y="5438775"/>
            <a:ext cx="1600200" cy="2762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chemeClr val="bg1"/>
                </a:solidFill>
              </a:rPr>
              <a:t>Rinit  </a:t>
            </a:r>
          </a:p>
        </p:txBody>
      </p:sp>
      <p:cxnSp>
        <p:nvCxnSpPr>
          <p:cNvPr id="66" name="65 Düz Bağlayıcı"/>
          <p:cNvCxnSpPr/>
          <p:nvPr/>
        </p:nvCxnSpPr>
        <p:spPr>
          <a:xfrm>
            <a:off x="2133600" y="4037013"/>
            <a:ext cx="762000" cy="1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66 Düz Bağlayıcı"/>
          <p:cNvCxnSpPr/>
          <p:nvPr/>
        </p:nvCxnSpPr>
        <p:spPr>
          <a:xfrm rot="5400000" flipH="1" flipV="1">
            <a:off x="2134394" y="4799806"/>
            <a:ext cx="15240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Düz Bağlayıcı"/>
          <p:cNvCxnSpPr/>
          <p:nvPr/>
        </p:nvCxnSpPr>
        <p:spPr>
          <a:xfrm>
            <a:off x="2895600" y="5561013"/>
            <a:ext cx="762000" cy="1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68 Metin kutusu"/>
          <p:cNvSpPr txBox="1"/>
          <p:nvPr/>
        </p:nvSpPr>
        <p:spPr>
          <a:xfrm>
            <a:off x="5638800" y="304800"/>
            <a:ext cx="11430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1400" b="1" dirty="0" err="1"/>
              <a:t>İmmün</a:t>
            </a:r>
            <a:r>
              <a:rPr lang="tr-TR" sz="1400" b="1" dirty="0"/>
              <a:t> </a:t>
            </a:r>
            <a:r>
              <a:rPr lang="tr-TR" sz="1400" b="1" dirty="0" err="1"/>
              <a:t>Reg</a:t>
            </a:r>
            <a:r>
              <a:rPr lang="tr-TR" sz="1400" b="1" dirty="0"/>
              <a:t>. </a:t>
            </a:r>
          </a:p>
        </p:txBody>
      </p:sp>
      <p:sp>
        <p:nvSpPr>
          <p:cNvPr id="70" name="69 Metin kutusu"/>
          <p:cNvSpPr txBox="1"/>
          <p:nvPr/>
        </p:nvSpPr>
        <p:spPr>
          <a:xfrm>
            <a:off x="5638800" y="833438"/>
            <a:ext cx="11430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1400" b="1" dirty="0" err="1"/>
              <a:t>Allerji</a:t>
            </a:r>
            <a:r>
              <a:rPr lang="tr-TR" sz="1400" b="1" dirty="0"/>
              <a:t>  </a:t>
            </a:r>
          </a:p>
        </p:txBody>
      </p:sp>
      <p:sp>
        <p:nvSpPr>
          <p:cNvPr id="71" name="70 Metin kutusu"/>
          <p:cNvSpPr txBox="1"/>
          <p:nvPr/>
        </p:nvSpPr>
        <p:spPr>
          <a:xfrm>
            <a:off x="5638800" y="6353175"/>
            <a:ext cx="11430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1600" b="1" dirty="0"/>
              <a:t>Çevre  </a:t>
            </a:r>
          </a:p>
        </p:txBody>
      </p:sp>
      <p:cxnSp>
        <p:nvCxnSpPr>
          <p:cNvPr id="73" name="72 Düz Bağlayıcı"/>
          <p:cNvCxnSpPr/>
          <p:nvPr/>
        </p:nvCxnSpPr>
        <p:spPr>
          <a:xfrm>
            <a:off x="5486400" y="3886200"/>
            <a:ext cx="18288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81 Düz Bağlayıcı"/>
          <p:cNvCxnSpPr/>
          <p:nvPr/>
        </p:nvCxnSpPr>
        <p:spPr>
          <a:xfrm>
            <a:off x="5486400" y="1981200"/>
            <a:ext cx="18288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82 Düz Bağlayıcı"/>
          <p:cNvCxnSpPr/>
          <p:nvPr/>
        </p:nvCxnSpPr>
        <p:spPr>
          <a:xfrm>
            <a:off x="5486400" y="5561013"/>
            <a:ext cx="1828800" cy="1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84 Düz Ok Bağlayıcısı"/>
          <p:cNvCxnSpPr/>
          <p:nvPr/>
        </p:nvCxnSpPr>
        <p:spPr>
          <a:xfrm rot="5400000">
            <a:off x="5791201" y="1524000"/>
            <a:ext cx="609600" cy="3175"/>
          </a:xfrm>
          <a:prstGeom prst="straightConnector1">
            <a:avLst/>
          </a:prstGeom>
          <a:ln w="28575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85 Düz Ok Bağlayıcısı"/>
          <p:cNvCxnSpPr/>
          <p:nvPr/>
        </p:nvCxnSpPr>
        <p:spPr>
          <a:xfrm rot="5400000">
            <a:off x="5791994" y="5942806"/>
            <a:ext cx="609600" cy="1588"/>
          </a:xfrm>
          <a:prstGeom prst="straightConnector1">
            <a:avLst/>
          </a:prstGeom>
          <a:ln w="28575">
            <a:solidFill>
              <a:srgbClr val="0033CC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86 Metin kutusu"/>
          <p:cNvSpPr txBox="1">
            <a:spLocks noChangeArrowheads="1"/>
          </p:cNvSpPr>
          <p:nvPr/>
        </p:nvSpPr>
        <p:spPr bwMode="auto">
          <a:xfrm>
            <a:off x="7848600" y="908720"/>
            <a:ext cx="228600" cy="50783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800" b="1">
                <a:solidFill>
                  <a:srgbClr val="FFFF00"/>
                </a:solidFill>
              </a:rPr>
              <a:t>Klinik ve Prognoz </a:t>
            </a:r>
          </a:p>
        </p:txBody>
      </p:sp>
      <p:sp>
        <p:nvSpPr>
          <p:cNvPr id="72" name="71 Serbest Form"/>
          <p:cNvSpPr/>
          <p:nvPr/>
        </p:nvSpPr>
        <p:spPr bwMode="auto">
          <a:xfrm>
            <a:off x="381000" y="4343400"/>
            <a:ext cx="1793875" cy="60325"/>
          </a:xfrm>
          <a:custGeom>
            <a:avLst/>
            <a:gdLst>
              <a:gd name="connsiteX0" fmla="*/ 0 w 1288473"/>
              <a:gd name="connsiteY0" fmla="*/ 45925 h 59780"/>
              <a:gd name="connsiteX1" fmla="*/ 277091 w 1288473"/>
              <a:gd name="connsiteY1" fmla="*/ 32071 h 59780"/>
              <a:gd name="connsiteX2" fmla="*/ 665019 w 1288473"/>
              <a:gd name="connsiteY2" fmla="*/ 59780 h 59780"/>
              <a:gd name="connsiteX3" fmla="*/ 1288473 w 1288473"/>
              <a:gd name="connsiteY3" fmla="*/ 45925 h 5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8473" h="59780">
                <a:moveTo>
                  <a:pt x="0" y="45925"/>
                </a:moveTo>
                <a:cubicBezTo>
                  <a:pt x="92364" y="41307"/>
                  <a:pt x="184612" y="32071"/>
                  <a:pt x="277091" y="32071"/>
                </a:cubicBezTo>
                <a:cubicBezTo>
                  <a:pt x="346399" y="32071"/>
                  <a:pt x="581121" y="52788"/>
                  <a:pt x="665019" y="59780"/>
                </a:cubicBezTo>
                <a:cubicBezTo>
                  <a:pt x="904129" y="0"/>
                  <a:pt x="701396" y="45925"/>
                  <a:pt x="1288473" y="45925"/>
                </a:cubicBezTo>
              </a:path>
            </a:pathLst>
          </a:cu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cxnSp>
        <p:nvCxnSpPr>
          <p:cNvPr id="75" name="74 Düz Bağlayıcı"/>
          <p:cNvCxnSpPr/>
          <p:nvPr/>
        </p:nvCxnSpPr>
        <p:spPr>
          <a:xfrm>
            <a:off x="533400" y="3200400"/>
            <a:ext cx="1524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75 Düz Bağlayıcı"/>
          <p:cNvCxnSpPr/>
          <p:nvPr/>
        </p:nvCxnSpPr>
        <p:spPr>
          <a:xfrm>
            <a:off x="838200" y="3200400"/>
            <a:ext cx="1524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76 Düz Bağlayıcı"/>
          <p:cNvCxnSpPr/>
          <p:nvPr/>
        </p:nvCxnSpPr>
        <p:spPr>
          <a:xfrm>
            <a:off x="1219200" y="3200400"/>
            <a:ext cx="1524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77 Düz Bağlayıcı"/>
          <p:cNvCxnSpPr/>
          <p:nvPr/>
        </p:nvCxnSpPr>
        <p:spPr>
          <a:xfrm>
            <a:off x="1828800" y="3198813"/>
            <a:ext cx="152400" cy="15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78 Düz Bağlayıcı"/>
          <p:cNvCxnSpPr/>
          <p:nvPr/>
        </p:nvCxnSpPr>
        <p:spPr>
          <a:xfrm>
            <a:off x="457200" y="4343400"/>
            <a:ext cx="1524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79 Düz Bağlayıcı"/>
          <p:cNvCxnSpPr/>
          <p:nvPr/>
        </p:nvCxnSpPr>
        <p:spPr>
          <a:xfrm>
            <a:off x="685800" y="4343400"/>
            <a:ext cx="1524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87 Düz Bağlayıcı"/>
          <p:cNvCxnSpPr/>
          <p:nvPr/>
        </p:nvCxnSpPr>
        <p:spPr>
          <a:xfrm>
            <a:off x="1066800" y="4343400"/>
            <a:ext cx="152400" cy="1079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88 Düz Bağlayıcı"/>
          <p:cNvCxnSpPr/>
          <p:nvPr/>
        </p:nvCxnSpPr>
        <p:spPr>
          <a:xfrm>
            <a:off x="1447800" y="4343400"/>
            <a:ext cx="1524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89 Düz Bağlayıcı"/>
          <p:cNvCxnSpPr/>
          <p:nvPr/>
        </p:nvCxnSpPr>
        <p:spPr>
          <a:xfrm>
            <a:off x="1752600" y="4343400"/>
            <a:ext cx="157163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5414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4" grpId="0" animBg="1"/>
      <p:bldP spid="65" grpId="0" animBg="1"/>
      <p:bldP spid="69" grpId="0" animBg="1"/>
      <p:bldP spid="70" grpId="0" animBg="1"/>
      <p:bldP spid="71" grpId="0" animBg="1"/>
      <p:bldP spid="8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48 Oval"/>
          <p:cNvSpPr/>
          <p:nvPr/>
        </p:nvSpPr>
        <p:spPr>
          <a:xfrm>
            <a:off x="2895600" y="1752600"/>
            <a:ext cx="2819400" cy="4038600"/>
          </a:xfrm>
          <a:prstGeom prst="ellipse">
            <a:avLst/>
          </a:prstGeom>
          <a:solidFill>
            <a:schemeClr val="bg1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30723" name="1 Metin kutusu"/>
          <p:cNvSpPr txBox="1">
            <a:spLocks noChangeArrowheads="1"/>
          </p:cNvSpPr>
          <p:nvPr/>
        </p:nvSpPr>
        <p:spPr bwMode="auto">
          <a:xfrm>
            <a:off x="3429000" y="3581400"/>
            <a:ext cx="1828800" cy="588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chemeClr val="bg1"/>
                </a:solidFill>
              </a:rPr>
              <a:t>Epidermal / Epiteliyal 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rgbClr val="FFC000"/>
                </a:solidFill>
              </a:rPr>
              <a:t>Bariyer Disfonksiyonu</a:t>
            </a:r>
          </a:p>
        </p:txBody>
      </p:sp>
      <p:grpSp>
        <p:nvGrpSpPr>
          <p:cNvPr id="30724" name="2 Grup"/>
          <p:cNvGrpSpPr>
            <a:grpSpLocks/>
          </p:cNvGrpSpPr>
          <p:nvPr/>
        </p:nvGrpSpPr>
        <p:grpSpPr bwMode="auto">
          <a:xfrm>
            <a:off x="3429000" y="4343400"/>
            <a:ext cx="1828800" cy="1066800"/>
            <a:chOff x="3995738" y="2924175"/>
            <a:chExt cx="1828800" cy="1066800"/>
          </a:xfrm>
        </p:grpSpPr>
        <p:sp>
          <p:nvSpPr>
            <p:cNvPr id="30769" name="Rectangle 28"/>
            <p:cNvSpPr>
              <a:spLocks noChangeArrowheads="1"/>
            </p:cNvSpPr>
            <p:nvPr/>
          </p:nvSpPr>
          <p:spPr bwMode="auto">
            <a:xfrm>
              <a:off x="4300538" y="3076575"/>
              <a:ext cx="1219200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200"/>
            </a:p>
          </p:txBody>
        </p:sp>
        <p:sp>
          <p:nvSpPr>
            <p:cNvPr id="30770" name="Oval 29"/>
            <p:cNvSpPr>
              <a:spLocks noChangeArrowheads="1"/>
            </p:cNvSpPr>
            <p:nvPr/>
          </p:nvSpPr>
          <p:spPr bwMode="auto">
            <a:xfrm>
              <a:off x="4757738" y="3228975"/>
              <a:ext cx="3048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200"/>
            </a:p>
          </p:txBody>
        </p:sp>
        <p:sp>
          <p:nvSpPr>
            <p:cNvPr id="30771" name="Line 30"/>
            <p:cNvSpPr>
              <a:spLocks noChangeShapeType="1"/>
            </p:cNvSpPr>
            <p:nvPr/>
          </p:nvSpPr>
          <p:spPr bwMode="auto">
            <a:xfrm>
              <a:off x="3995738" y="3076575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0772" name="Line 31"/>
            <p:cNvSpPr>
              <a:spLocks noChangeShapeType="1"/>
            </p:cNvSpPr>
            <p:nvPr/>
          </p:nvSpPr>
          <p:spPr bwMode="auto">
            <a:xfrm>
              <a:off x="4224338" y="3076575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0773" name="Line 32"/>
            <p:cNvSpPr>
              <a:spLocks noChangeShapeType="1"/>
            </p:cNvSpPr>
            <p:nvPr/>
          </p:nvSpPr>
          <p:spPr bwMode="auto">
            <a:xfrm>
              <a:off x="3995738" y="3533775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0774" name="Line 33"/>
            <p:cNvSpPr>
              <a:spLocks noChangeShapeType="1"/>
            </p:cNvSpPr>
            <p:nvPr/>
          </p:nvSpPr>
          <p:spPr bwMode="auto">
            <a:xfrm>
              <a:off x="5595938" y="3076575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0775" name="Line 34"/>
            <p:cNvSpPr>
              <a:spLocks noChangeShapeType="1"/>
            </p:cNvSpPr>
            <p:nvPr/>
          </p:nvSpPr>
          <p:spPr bwMode="auto">
            <a:xfrm>
              <a:off x="5595938" y="3076575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0776" name="Line 35"/>
            <p:cNvSpPr>
              <a:spLocks noChangeShapeType="1"/>
            </p:cNvSpPr>
            <p:nvPr/>
          </p:nvSpPr>
          <p:spPr bwMode="auto">
            <a:xfrm>
              <a:off x="5595938" y="3533775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0777" name="Line 36"/>
            <p:cNvSpPr>
              <a:spLocks noChangeShapeType="1"/>
            </p:cNvSpPr>
            <p:nvPr/>
          </p:nvSpPr>
          <p:spPr bwMode="auto">
            <a:xfrm>
              <a:off x="4376738" y="2924175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0778" name="Line 37"/>
            <p:cNvSpPr>
              <a:spLocks noChangeShapeType="1"/>
            </p:cNvSpPr>
            <p:nvPr/>
          </p:nvSpPr>
          <p:spPr bwMode="auto">
            <a:xfrm>
              <a:off x="4529138" y="2924175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0779" name="Line 38"/>
            <p:cNvSpPr>
              <a:spLocks noChangeShapeType="1"/>
            </p:cNvSpPr>
            <p:nvPr/>
          </p:nvSpPr>
          <p:spPr bwMode="auto">
            <a:xfrm>
              <a:off x="4757738" y="2924175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0780" name="Line 39"/>
            <p:cNvSpPr>
              <a:spLocks noChangeShapeType="1"/>
            </p:cNvSpPr>
            <p:nvPr/>
          </p:nvSpPr>
          <p:spPr bwMode="auto">
            <a:xfrm>
              <a:off x="5672138" y="2924175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0781" name="Line 40"/>
            <p:cNvSpPr>
              <a:spLocks noChangeShapeType="1"/>
            </p:cNvSpPr>
            <p:nvPr/>
          </p:nvSpPr>
          <p:spPr bwMode="auto">
            <a:xfrm>
              <a:off x="4986338" y="2924175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0782" name="Line 41"/>
            <p:cNvSpPr>
              <a:spLocks noChangeShapeType="1"/>
            </p:cNvSpPr>
            <p:nvPr/>
          </p:nvSpPr>
          <p:spPr bwMode="auto">
            <a:xfrm>
              <a:off x="5138738" y="2924175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0783" name="Line 42"/>
            <p:cNvSpPr>
              <a:spLocks noChangeShapeType="1"/>
            </p:cNvSpPr>
            <p:nvPr/>
          </p:nvSpPr>
          <p:spPr bwMode="auto">
            <a:xfrm>
              <a:off x="5291138" y="2924175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0784" name="Line 43"/>
            <p:cNvSpPr>
              <a:spLocks noChangeShapeType="1"/>
            </p:cNvSpPr>
            <p:nvPr/>
          </p:nvSpPr>
          <p:spPr bwMode="auto">
            <a:xfrm>
              <a:off x="4071938" y="2924175"/>
              <a:ext cx="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0785" name="Line 44"/>
            <p:cNvSpPr>
              <a:spLocks noChangeShapeType="1"/>
            </p:cNvSpPr>
            <p:nvPr/>
          </p:nvSpPr>
          <p:spPr bwMode="auto">
            <a:xfrm>
              <a:off x="3995738" y="3381375"/>
              <a:ext cx="228600" cy="2286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0786" name="Line 45"/>
            <p:cNvSpPr>
              <a:spLocks noChangeShapeType="1"/>
            </p:cNvSpPr>
            <p:nvPr/>
          </p:nvSpPr>
          <p:spPr bwMode="auto">
            <a:xfrm flipV="1">
              <a:off x="4224338" y="3381375"/>
              <a:ext cx="228600" cy="2286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0787" name="Line 46"/>
            <p:cNvSpPr>
              <a:spLocks noChangeShapeType="1"/>
            </p:cNvSpPr>
            <p:nvPr/>
          </p:nvSpPr>
          <p:spPr bwMode="auto">
            <a:xfrm>
              <a:off x="4224338" y="3609975"/>
              <a:ext cx="0" cy="304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0788" name="Oval 47"/>
            <p:cNvSpPr>
              <a:spLocks noChangeArrowheads="1"/>
            </p:cNvSpPr>
            <p:nvPr/>
          </p:nvSpPr>
          <p:spPr bwMode="auto">
            <a:xfrm>
              <a:off x="4148138" y="3838575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200"/>
            </a:p>
          </p:txBody>
        </p:sp>
        <p:cxnSp>
          <p:nvCxnSpPr>
            <p:cNvPr id="24" name="23 Düz Bağlayıcı"/>
            <p:cNvCxnSpPr/>
            <p:nvPr/>
          </p:nvCxnSpPr>
          <p:spPr>
            <a:xfrm>
              <a:off x="5410201" y="3200400"/>
              <a:ext cx="2286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24 Düz Bağlayıcı"/>
            <p:cNvCxnSpPr/>
            <p:nvPr/>
          </p:nvCxnSpPr>
          <p:spPr>
            <a:xfrm>
              <a:off x="5410201" y="3352800"/>
              <a:ext cx="2286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25 Düz Bağlayıcı"/>
            <p:cNvCxnSpPr/>
            <p:nvPr/>
          </p:nvCxnSpPr>
          <p:spPr>
            <a:xfrm>
              <a:off x="4191001" y="3200400"/>
              <a:ext cx="2286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25" name="26 Grup"/>
          <p:cNvGrpSpPr>
            <a:grpSpLocks/>
          </p:cNvGrpSpPr>
          <p:nvPr/>
        </p:nvGrpSpPr>
        <p:grpSpPr bwMode="auto">
          <a:xfrm>
            <a:off x="3429000" y="2514600"/>
            <a:ext cx="1905000" cy="990600"/>
            <a:chOff x="4343400" y="4648200"/>
            <a:chExt cx="1905000" cy="1157288"/>
          </a:xfrm>
        </p:grpSpPr>
        <p:sp>
          <p:nvSpPr>
            <p:cNvPr id="30756" name="Rectangle 12"/>
            <p:cNvSpPr>
              <a:spLocks noChangeArrowheads="1"/>
            </p:cNvSpPr>
            <p:nvPr/>
          </p:nvSpPr>
          <p:spPr bwMode="auto">
            <a:xfrm>
              <a:off x="4648200" y="4891088"/>
              <a:ext cx="1219200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200"/>
            </a:p>
          </p:txBody>
        </p:sp>
        <p:sp>
          <p:nvSpPr>
            <p:cNvPr id="30757" name="Oval 13"/>
            <p:cNvSpPr>
              <a:spLocks noChangeArrowheads="1"/>
            </p:cNvSpPr>
            <p:nvPr/>
          </p:nvSpPr>
          <p:spPr bwMode="auto">
            <a:xfrm>
              <a:off x="5105400" y="5043488"/>
              <a:ext cx="3048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200"/>
            </a:p>
          </p:txBody>
        </p:sp>
        <p:sp>
          <p:nvSpPr>
            <p:cNvPr id="30758" name="Line 14"/>
            <p:cNvSpPr>
              <a:spLocks noChangeShapeType="1"/>
            </p:cNvSpPr>
            <p:nvPr/>
          </p:nvSpPr>
          <p:spPr bwMode="auto">
            <a:xfrm>
              <a:off x="4343400" y="4891088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0759" name="Line 15"/>
            <p:cNvSpPr>
              <a:spLocks noChangeShapeType="1"/>
            </p:cNvSpPr>
            <p:nvPr/>
          </p:nvSpPr>
          <p:spPr bwMode="auto">
            <a:xfrm>
              <a:off x="4572000" y="4891088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0760" name="Line 16"/>
            <p:cNvSpPr>
              <a:spLocks noChangeShapeType="1"/>
            </p:cNvSpPr>
            <p:nvPr/>
          </p:nvSpPr>
          <p:spPr bwMode="auto">
            <a:xfrm>
              <a:off x="4343400" y="5348288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0761" name="Line 17"/>
            <p:cNvSpPr>
              <a:spLocks noChangeShapeType="1"/>
            </p:cNvSpPr>
            <p:nvPr/>
          </p:nvSpPr>
          <p:spPr bwMode="auto">
            <a:xfrm>
              <a:off x="5943600" y="4891088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0762" name="Line 18"/>
            <p:cNvSpPr>
              <a:spLocks noChangeShapeType="1"/>
            </p:cNvSpPr>
            <p:nvPr/>
          </p:nvSpPr>
          <p:spPr bwMode="auto">
            <a:xfrm>
              <a:off x="5943600" y="4891088"/>
              <a:ext cx="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0763" name="Line 19"/>
            <p:cNvSpPr>
              <a:spLocks noChangeShapeType="1"/>
            </p:cNvSpPr>
            <p:nvPr/>
          </p:nvSpPr>
          <p:spPr bwMode="auto">
            <a:xfrm>
              <a:off x="5943600" y="5348288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0764" name="Line 28"/>
            <p:cNvSpPr>
              <a:spLocks noChangeShapeType="1"/>
            </p:cNvSpPr>
            <p:nvPr/>
          </p:nvSpPr>
          <p:spPr bwMode="auto">
            <a:xfrm>
              <a:off x="4343400" y="5195888"/>
              <a:ext cx="228600" cy="2286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0765" name="Line 29"/>
            <p:cNvSpPr>
              <a:spLocks noChangeShapeType="1"/>
            </p:cNvSpPr>
            <p:nvPr/>
          </p:nvSpPr>
          <p:spPr bwMode="auto">
            <a:xfrm flipV="1">
              <a:off x="4572000" y="5195888"/>
              <a:ext cx="228600" cy="2286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0766" name="Line 30"/>
            <p:cNvSpPr>
              <a:spLocks noChangeShapeType="1"/>
            </p:cNvSpPr>
            <p:nvPr/>
          </p:nvSpPr>
          <p:spPr bwMode="auto">
            <a:xfrm>
              <a:off x="4572000" y="5424488"/>
              <a:ext cx="0" cy="3048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30767" name="Oval 31"/>
            <p:cNvSpPr>
              <a:spLocks noChangeArrowheads="1"/>
            </p:cNvSpPr>
            <p:nvPr/>
          </p:nvSpPr>
          <p:spPr bwMode="auto">
            <a:xfrm>
              <a:off x="4495800" y="5653088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200"/>
            </a:p>
          </p:txBody>
        </p:sp>
        <p:pic>
          <p:nvPicPr>
            <p:cNvPr id="30768" name="Picture 74" descr="deri sağlıklı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22" t="7727" r="35924" b="48636"/>
            <a:stretch>
              <a:fillRect/>
            </a:stretch>
          </p:blipFill>
          <p:spPr bwMode="auto">
            <a:xfrm>
              <a:off x="4343400" y="4648200"/>
              <a:ext cx="19050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1" name="40 Düz Bağlayıcı"/>
          <p:cNvCxnSpPr/>
          <p:nvPr/>
        </p:nvCxnSpPr>
        <p:spPr>
          <a:xfrm>
            <a:off x="4876800" y="281940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Düz Bağlayıcı"/>
          <p:cNvCxnSpPr/>
          <p:nvPr/>
        </p:nvCxnSpPr>
        <p:spPr>
          <a:xfrm>
            <a:off x="4876800" y="297180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Düz Bağlayıcı"/>
          <p:cNvCxnSpPr/>
          <p:nvPr/>
        </p:nvCxnSpPr>
        <p:spPr>
          <a:xfrm>
            <a:off x="3581400" y="2971800"/>
            <a:ext cx="228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9" name="43 Metin kutusu"/>
          <p:cNvSpPr txBox="1">
            <a:spLocks noChangeArrowheads="1"/>
          </p:cNvSpPr>
          <p:nvPr/>
        </p:nvSpPr>
        <p:spPr bwMode="auto">
          <a:xfrm>
            <a:off x="457200" y="222473"/>
            <a:ext cx="8686800" cy="830263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1600" b="1" dirty="0">
                <a:solidFill>
                  <a:srgbClr val="FFFF00"/>
                </a:solidFill>
              </a:rPr>
              <a:t>Hipotez	: </a:t>
            </a:r>
            <a:r>
              <a:rPr lang="tr-TR" altLang="tr-TR" sz="1600" b="1" dirty="0">
                <a:solidFill>
                  <a:schemeClr val="bg1"/>
                </a:solidFill>
              </a:rPr>
              <a:t>Sistemik bir hastalık olarak “</a:t>
            </a:r>
            <a:r>
              <a:rPr lang="tr-TR" altLang="tr-TR" sz="1600" b="1" dirty="0" err="1">
                <a:solidFill>
                  <a:schemeClr val="bg1"/>
                </a:solidFill>
              </a:rPr>
              <a:t>Atopik</a:t>
            </a:r>
            <a:r>
              <a:rPr lang="tr-TR" altLang="tr-TR" sz="1600" b="1" dirty="0">
                <a:solidFill>
                  <a:schemeClr val="bg1"/>
                </a:solidFill>
              </a:rPr>
              <a:t> </a:t>
            </a:r>
            <a:r>
              <a:rPr lang="tr-TR" altLang="tr-TR" sz="1600" b="1" dirty="0" err="1">
                <a:solidFill>
                  <a:schemeClr val="bg1"/>
                </a:solidFill>
              </a:rPr>
              <a:t>Dermattit</a:t>
            </a:r>
            <a:r>
              <a:rPr lang="tr-TR" altLang="tr-TR" sz="1600" b="1" dirty="0">
                <a:solidFill>
                  <a:schemeClr val="bg1"/>
                </a:solidFill>
              </a:rPr>
              <a:t>”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1600" b="1" dirty="0">
                <a:solidFill>
                  <a:srgbClr val="FFFF00"/>
                </a:solidFill>
              </a:rPr>
              <a:t>	   “</a:t>
            </a:r>
            <a:r>
              <a:rPr lang="tr-TR" altLang="tr-TR" sz="1600" b="1" dirty="0" err="1">
                <a:solidFill>
                  <a:srgbClr val="FFFF00"/>
                </a:solidFill>
              </a:rPr>
              <a:t>Epidermal</a:t>
            </a:r>
            <a:r>
              <a:rPr lang="tr-TR" altLang="tr-TR" sz="1600" b="1" dirty="0">
                <a:solidFill>
                  <a:srgbClr val="FFFF00"/>
                </a:solidFill>
              </a:rPr>
              <a:t> ve </a:t>
            </a:r>
            <a:r>
              <a:rPr lang="tr-TR" altLang="tr-TR" sz="1600" b="1" dirty="0" err="1">
                <a:solidFill>
                  <a:srgbClr val="FFFF00"/>
                </a:solidFill>
              </a:rPr>
              <a:t>epitelial</a:t>
            </a:r>
            <a:r>
              <a:rPr lang="tr-TR" altLang="tr-TR" sz="1600" b="1" dirty="0">
                <a:solidFill>
                  <a:srgbClr val="FFFF00"/>
                </a:solidFill>
              </a:rPr>
              <a:t> ortak bariyer yapı ve fonksiyon elemanları”  </a:t>
            </a:r>
          </a:p>
        </p:txBody>
      </p:sp>
      <p:sp>
        <p:nvSpPr>
          <p:cNvPr id="45" name="44 Metin kutusu"/>
          <p:cNvSpPr txBox="1">
            <a:spLocks noChangeArrowheads="1"/>
          </p:cNvSpPr>
          <p:nvPr/>
        </p:nvSpPr>
        <p:spPr bwMode="auto">
          <a:xfrm>
            <a:off x="533400" y="1905000"/>
            <a:ext cx="1600200" cy="2762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chemeClr val="bg1"/>
                </a:solidFill>
              </a:rPr>
              <a:t>Atopik Dermatit</a:t>
            </a:r>
          </a:p>
        </p:txBody>
      </p:sp>
      <p:sp>
        <p:nvSpPr>
          <p:cNvPr id="46" name="45 Metin kutusu"/>
          <p:cNvSpPr txBox="1">
            <a:spLocks noChangeArrowheads="1"/>
          </p:cNvSpPr>
          <p:nvPr/>
        </p:nvSpPr>
        <p:spPr bwMode="auto">
          <a:xfrm>
            <a:off x="6781800" y="1857375"/>
            <a:ext cx="1600200" cy="2762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chemeClr val="bg1"/>
                </a:solidFill>
              </a:rPr>
              <a:t>Astım </a:t>
            </a:r>
          </a:p>
        </p:txBody>
      </p:sp>
      <p:sp>
        <p:nvSpPr>
          <p:cNvPr id="47" name="46 Metin kutusu"/>
          <p:cNvSpPr txBox="1">
            <a:spLocks noChangeArrowheads="1"/>
          </p:cNvSpPr>
          <p:nvPr/>
        </p:nvSpPr>
        <p:spPr bwMode="auto">
          <a:xfrm>
            <a:off x="6781800" y="5410200"/>
            <a:ext cx="1600200" cy="2762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chemeClr val="bg1"/>
                </a:solidFill>
              </a:rPr>
              <a:t>Allerjik Rinit  </a:t>
            </a:r>
          </a:p>
        </p:txBody>
      </p:sp>
      <p:sp>
        <p:nvSpPr>
          <p:cNvPr id="48" name="47 Metin kutusu"/>
          <p:cNvSpPr txBox="1">
            <a:spLocks noChangeArrowheads="1"/>
          </p:cNvSpPr>
          <p:nvPr/>
        </p:nvSpPr>
        <p:spPr bwMode="auto">
          <a:xfrm>
            <a:off x="533400" y="5410200"/>
            <a:ext cx="1600200" cy="2762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chemeClr val="bg1"/>
                </a:solidFill>
              </a:rPr>
              <a:t>Besin Allerjisi   </a:t>
            </a:r>
          </a:p>
        </p:txBody>
      </p:sp>
      <p:cxnSp>
        <p:nvCxnSpPr>
          <p:cNvPr id="51" name="50 Düz Ok Bağlayıcısı"/>
          <p:cNvCxnSpPr/>
          <p:nvPr/>
        </p:nvCxnSpPr>
        <p:spPr>
          <a:xfrm rot="10800000">
            <a:off x="2362200" y="1981200"/>
            <a:ext cx="1295400" cy="1588"/>
          </a:xfrm>
          <a:prstGeom prst="straightConnector1">
            <a:avLst/>
          </a:prstGeom>
          <a:ln w="28575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51 Düz Ok Bağlayıcısı"/>
          <p:cNvCxnSpPr/>
          <p:nvPr/>
        </p:nvCxnSpPr>
        <p:spPr>
          <a:xfrm rot="10800000">
            <a:off x="2362200" y="5562600"/>
            <a:ext cx="1295400" cy="1588"/>
          </a:xfrm>
          <a:prstGeom prst="straightConnector1">
            <a:avLst/>
          </a:prstGeom>
          <a:ln w="28575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52 Düz Ok Bağlayıcısı"/>
          <p:cNvCxnSpPr/>
          <p:nvPr/>
        </p:nvCxnSpPr>
        <p:spPr>
          <a:xfrm rot="10800000">
            <a:off x="4953000" y="5562600"/>
            <a:ext cx="1295400" cy="1588"/>
          </a:xfrm>
          <a:prstGeom prst="straightConnector1">
            <a:avLst/>
          </a:prstGeom>
          <a:ln w="28575">
            <a:solidFill>
              <a:srgbClr val="0033CC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53 Düz Ok Bağlayıcısı"/>
          <p:cNvCxnSpPr/>
          <p:nvPr/>
        </p:nvCxnSpPr>
        <p:spPr>
          <a:xfrm rot="10800000">
            <a:off x="4953000" y="1981200"/>
            <a:ext cx="1295400" cy="1588"/>
          </a:xfrm>
          <a:prstGeom prst="straightConnector1">
            <a:avLst/>
          </a:prstGeom>
          <a:ln w="28575">
            <a:solidFill>
              <a:srgbClr val="0033CC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54 Metin kutusu"/>
          <p:cNvSpPr txBox="1">
            <a:spLocks noChangeArrowheads="1"/>
          </p:cNvSpPr>
          <p:nvPr/>
        </p:nvSpPr>
        <p:spPr bwMode="auto">
          <a:xfrm>
            <a:off x="6781800" y="3609975"/>
            <a:ext cx="1905000" cy="276225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chemeClr val="bg1"/>
                </a:solidFill>
              </a:rPr>
              <a:t>Allerjik Yanıt (Defans ?)</a:t>
            </a:r>
          </a:p>
        </p:txBody>
      </p:sp>
      <p:sp>
        <p:nvSpPr>
          <p:cNvPr id="56" name="55 Metin kutusu"/>
          <p:cNvSpPr txBox="1">
            <a:spLocks noChangeArrowheads="1"/>
          </p:cNvSpPr>
          <p:nvPr/>
        </p:nvSpPr>
        <p:spPr bwMode="auto">
          <a:xfrm>
            <a:off x="152400" y="3609975"/>
            <a:ext cx="1905000" cy="276225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200" b="1">
                <a:solidFill>
                  <a:schemeClr val="bg1"/>
                </a:solidFill>
              </a:rPr>
              <a:t>Allerjik Yanıt (Defans ?) </a:t>
            </a:r>
          </a:p>
        </p:txBody>
      </p:sp>
      <p:cxnSp>
        <p:nvCxnSpPr>
          <p:cNvPr id="57" name="56 Düz Ok Bağlayıcısı"/>
          <p:cNvCxnSpPr/>
          <p:nvPr/>
        </p:nvCxnSpPr>
        <p:spPr>
          <a:xfrm rot="10800000" flipV="1">
            <a:off x="5715000" y="3733800"/>
            <a:ext cx="914400" cy="0"/>
          </a:xfrm>
          <a:prstGeom prst="straightConnector1">
            <a:avLst/>
          </a:prstGeom>
          <a:ln w="28575">
            <a:solidFill>
              <a:srgbClr val="0033CC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58 Düz Ok Bağlayıcısı"/>
          <p:cNvCxnSpPr/>
          <p:nvPr/>
        </p:nvCxnSpPr>
        <p:spPr>
          <a:xfrm rot="10800000">
            <a:off x="2133600" y="3733800"/>
            <a:ext cx="762000" cy="1588"/>
          </a:xfrm>
          <a:prstGeom prst="straightConnector1">
            <a:avLst/>
          </a:prstGeom>
          <a:ln w="28575">
            <a:solidFill>
              <a:srgbClr val="0033C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61 Düz Ok Bağlayıcısı"/>
          <p:cNvCxnSpPr/>
          <p:nvPr/>
        </p:nvCxnSpPr>
        <p:spPr>
          <a:xfrm rot="5400000">
            <a:off x="1219201" y="2971800"/>
            <a:ext cx="1066800" cy="3175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Düz Ok Bağlayıcısı"/>
          <p:cNvCxnSpPr/>
          <p:nvPr/>
        </p:nvCxnSpPr>
        <p:spPr>
          <a:xfrm rot="5400000">
            <a:off x="1218407" y="4647406"/>
            <a:ext cx="1066800" cy="158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Düz Ok Bağlayıcısı"/>
          <p:cNvCxnSpPr/>
          <p:nvPr/>
        </p:nvCxnSpPr>
        <p:spPr>
          <a:xfrm rot="5400000">
            <a:off x="6857207" y="2971006"/>
            <a:ext cx="1066800" cy="1587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Düz Ok Bağlayıcısı"/>
          <p:cNvCxnSpPr/>
          <p:nvPr/>
        </p:nvCxnSpPr>
        <p:spPr>
          <a:xfrm rot="5400000">
            <a:off x="6858794" y="4647406"/>
            <a:ext cx="1066800" cy="158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65 Serbest Form"/>
          <p:cNvSpPr/>
          <p:nvPr/>
        </p:nvSpPr>
        <p:spPr bwMode="auto">
          <a:xfrm>
            <a:off x="3429000" y="4419600"/>
            <a:ext cx="1793875" cy="60325"/>
          </a:xfrm>
          <a:custGeom>
            <a:avLst/>
            <a:gdLst>
              <a:gd name="connsiteX0" fmla="*/ 0 w 1288473"/>
              <a:gd name="connsiteY0" fmla="*/ 45925 h 59780"/>
              <a:gd name="connsiteX1" fmla="*/ 277091 w 1288473"/>
              <a:gd name="connsiteY1" fmla="*/ 32071 h 59780"/>
              <a:gd name="connsiteX2" fmla="*/ 665019 w 1288473"/>
              <a:gd name="connsiteY2" fmla="*/ 59780 h 59780"/>
              <a:gd name="connsiteX3" fmla="*/ 1288473 w 1288473"/>
              <a:gd name="connsiteY3" fmla="*/ 45925 h 5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8473" h="59780">
                <a:moveTo>
                  <a:pt x="0" y="45925"/>
                </a:moveTo>
                <a:cubicBezTo>
                  <a:pt x="92364" y="41307"/>
                  <a:pt x="184612" y="32071"/>
                  <a:pt x="277091" y="32071"/>
                </a:cubicBezTo>
                <a:cubicBezTo>
                  <a:pt x="346399" y="32071"/>
                  <a:pt x="581121" y="52788"/>
                  <a:pt x="665019" y="59780"/>
                </a:cubicBezTo>
                <a:cubicBezTo>
                  <a:pt x="904129" y="0"/>
                  <a:pt x="701396" y="45925"/>
                  <a:pt x="1288473" y="45925"/>
                </a:cubicBezTo>
              </a:path>
            </a:pathLst>
          </a:cu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cxnSp>
        <p:nvCxnSpPr>
          <p:cNvPr id="67" name="66 Düz Bağlayıcı"/>
          <p:cNvCxnSpPr/>
          <p:nvPr/>
        </p:nvCxnSpPr>
        <p:spPr>
          <a:xfrm>
            <a:off x="3505200" y="2667000"/>
            <a:ext cx="1524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Düz Bağlayıcı"/>
          <p:cNvCxnSpPr/>
          <p:nvPr/>
        </p:nvCxnSpPr>
        <p:spPr>
          <a:xfrm>
            <a:off x="4038600" y="2667000"/>
            <a:ext cx="1524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Düz Bağlayıcı"/>
          <p:cNvCxnSpPr/>
          <p:nvPr/>
        </p:nvCxnSpPr>
        <p:spPr>
          <a:xfrm>
            <a:off x="4495800" y="2667000"/>
            <a:ext cx="1524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Düz Bağlayıcı"/>
          <p:cNvCxnSpPr/>
          <p:nvPr/>
        </p:nvCxnSpPr>
        <p:spPr>
          <a:xfrm>
            <a:off x="4953000" y="2667000"/>
            <a:ext cx="1524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Düz Bağlayıcı"/>
          <p:cNvCxnSpPr/>
          <p:nvPr/>
        </p:nvCxnSpPr>
        <p:spPr>
          <a:xfrm>
            <a:off x="3581400" y="4419600"/>
            <a:ext cx="1524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Düz Bağlayıcı"/>
          <p:cNvCxnSpPr/>
          <p:nvPr/>
        </p:nvCxnSpPr>
        <p:spPr>
          <a:xfrm>
            <a:off x="4038600" y="4419600"/>
            <a:ext cx="1524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72 Düz Bağlayıcı"/>
          <p:cNvCxnSpPr/>
          <p:nvPr/>
        </p:nvCxnSpPr>
        <p:spPr>
          <a:xfrm>
            <a:off x="4495800" y="4419600"/>
            <a:ext cx="1524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73 Düz Bağlayıcı"/>
          <p:cNvCxnSpPr/>
          <p:nvPr/>
        </p:nvCxnSpPr>
        <p:spPr>
          <a:xfrm>
            <a:off x="4876800" y="4419600"/>
            <a:ext cx="1524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55" name="74 Metin kutusu"/>
          <p:cNvSpPr txBox="1">
            <a:spLocks noChangeArrowheads="1"/>
          </p:cNvSpPr>
          <p:nvPr/>
        </p:nvSpPr>
        <p:spPr bwMode="auto">
          <a:xfrm>
            <a:off x="0" y="6353175"/>
            <a:ext cx="9144000" cy="338554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6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“ </a:t>
            </a:r>
            <a:r>
              <a:rPr lang="tr-TR" altLang="tr-TR" sz="16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Epidermal</a:t>
            </a:r>
            <a:r>
              <a:rPr lang="tr-TR" altLang="tr-TR" sz="16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/</a:t>
            </a:r>
            <a:r>
              <a:rPr lang="tr-TR" altLang="tr-TR" sz="16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Epiteliyal</a:t>
            </a:r>
            <a:r>
              <a:rPr lang="tr-TR" altLang="tr-TR" sz="16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r>
              <a:rPr lang="tr-TR" altLang="tr-TR" sz="1600" b="1" dirty="0">
                <a:solidFill>
                  <a:srgbClr val="FFFF00"/>
                </a:solidFill>
                <a:latin typeface="Garamond" panose="02020404030301010803" pitchFamily="18" charset="0"/>
              </a:rPr>
              <a:t>Bariyer </a:t>
            </a:r>
            <a:r>
              <a:rPr lang="tr-TR" altLang="tr-TR" sz="16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Disfonksiyonu</a:t>
            </a:r>
            <a:r>
              <a:rPr lang="tr-TR" altLang="tr-TR" sz="1600" b="1" dirty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r>
              <a:rPr lang="tr-TR" altLang="tr-TR" sz="16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Allerjik</a:t>
            </a:r>
            <a:r>
              <a:rPr lang="tr-TR" altLang="tr-TR" sz="1600" b="1" dirty="0">
                <a:solidFill>
                  <a:srgbClr val="FFFF00"/>
                </a:solidFill>
                <a:latin typeface="Garamond" panose="02020404030301010803" pitchFamily="18" charset="0"/>
              </a:rPr>
              <a:t> Yanıttan Öncedir </a:t>
            </a:r>
            <a:r>
              <a:rPr lang="tr-TR" altLang="tr-TR" sz="16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! </a:t>
            </a:r>
            <a:r>
              <a:rPr lang="tr-TR" altLang="tr-TR" sz="1600" b="1" dirty="0">
                <a:solidFill>
                  <a:srgbClr val="FFFF00"/>
                </a:solidFill>
                <a:latin typeface="Garamond" panose="02020404030301010803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875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55" grpId="0" animBg="1"/>
      <p:bldP spid="5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132856"/>
            <a:ext cx="2476872" cy="1991916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124772"/>
            <a:ext cx="4680520" cy="2616596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1" b="12582"/>
          <a:stretch/>
        </p:blipFill>
        <p:spPr>
          <a:xfrm>
            <a:off x="251520" y="186417"/>
            <a:ext cx="1825752" cy="173041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4" b="9876"/>
          <a:stretch/>
        </p:blipFill>
        <p:spPr>
          <a:xfrm>
            <a:off x="2195736" y="186417"/>
            <a:ext cx="1224136" cy="1730415"/>
          </a:xfrm>
          <a:prstGeom prst="rect">
            <a:avLst/>
          </a:prstGeom>
        </p:spPr>
      </p:pic>
      <p:sp>
        <p:nvSpPr>
          <p:cNvPr id="6" name="43 Metin kutusu"/>
          <p:cNvSpPr txBox="1">
            <a:spLocks noChangeArrowheads="1"/>
          </p:cNvSpPr>
          <p:nvPr/>
        </p:nvSpPr>
        <p:spPr bwMode="auto">
          <a:xfrm>
            <a:off x="5940152" y="116632"/>
            <a:ext cx="3131840" cy="2677656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1600" b="1" dirty="0" smtClean="0">
                <a:solidFill>
                  <a:srgbClr val="FFFF00"/>
                </a:solidFill>
              </a:rPr>
              <a:t>Hipotezden Rasyonele 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1600" b="1" dirty="0" smtClean="0">
                <a:solidFill>
                  <a:schemeClr val="bg1"/>
                </a:solidFill>
              </a:rPr>
              <a:t>Sistemik </a:t>
            </a:r>
            <a:r>
              <a:rPr lang="tr-TR" altLang="tr-TR" sz="1600" b="1" dirty="0">
                <a:solidFill>
                  <a:schemeClr val="bg1"/>
                </a:solidFill>
              </a:rPr>
              <a:t>bir hastalık olarak “</a:t>
            </a:r>
            <a:r>
              <a:rPr lang="tr-TR" altLang="tr-TR" sz="1600" b="1" dirty="0" err="1" smtClean="0">
                <a:solidFill>
                  <a:schemeClr val="bg1"/>
                </a:solidFill>
              </a:rPr>
              <a:t>Atopi</a:t>
            </a:r>
            <a:r>
              <a:rPr lang="tr-TR" altLang="tr-TR" sz="1600" b="1" dirty="0">
                <a:solidFill>
                  <a:schemeClr val="bg1"/>
                </a:solidFill>
              </a:rPr>
              <a:t> </a:t>
            </a:r>
            <a:r>
              <a:rPr lang="tr-TR" altLang="tr-TR" sz="1600" b="1" dirty="0" smtClean="0">
                <a:solidFill>
                  <a:schemeClr val="bg1"/>
                </a:solidFill>
              </a:rPr>
              <a:t>/ </a:t>
            </a:r>
            <a:r>
              <a:rPr lang="tr-TR" altLang="tr-TR" sz="1600" b="1" dirty="0" err="1" smtClean="0">
                <a:solidFill>
                  <a:schemeClr val="bg1"/>
                </a:solidFill>
              </a:rPr>
              <a:t>Allerji</a:t>
            </a:r>
            <a:r>
              <a:rPr lang="tr-TR" altLang="tr-TR" sz="1600" b="1" dirty="0" smtClean="0">
                <a:solidFill>
                  <a:schemeClr val="bg1"/>
                </a:solidFill>
              </a:rPr>
              <a:t>»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tr-TR" altLang="tr-TR" sz="16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16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“</a:t>
            </a:r>
            <a:r>
              <a:rPr lang="tr-TR" altLang="tr-TR" sz="16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Epidermal</a:t>
            </a:r>
            <a:r>
              <a:rPr lang="tr-TR" altLang="tr-TR" sz="1600" b="1" dirty="0">
                <a:solidFill>
                  <a:srgbClr val="FFFF00"/>
                </a:solidFill>
                <a:latin typeface="Garamond" panose="02020404030301010803" pitchFamily="18" charset="0"/>
              </a:rPr>
              <a:t> ve </a:t>
            </a:r>
            <a:r>
              <a:rPr lang="tr-TR" altLang="tr-TR" sz="16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epitelial</a:t>
            </a:r>
            <a:r>
              <a:rPr lang="tr-TR" altLang="tr-TR" sz="1600" b="1" dirty="0">
                <a:solidFill>
                  <a:srgbClr val="FFFF00"/>
                </a:solidFill>
                <a:latin typeface="Garamond" panose="02020404030301010803" pitchFamily="18" charset="0"/>
              </a:rPr>
              <a:t> ortak bariyer yapı ve fonksiyon elemanları”  </a:t>
            </a:r>
          </a:p>
        </p:txBody>
      </p:sp>
    </p:spTree>
    <p:extLst>
      <p:ext uri="{BB962C8B-B14F-4D97-AF65-F5344CB8AC3E}">
        <p14:creationId xmlns:p14="http://schemas.microsoft.com/office/powerpoint/2010/main" val="144233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79388" y="890326"/>
            <a:ext cx="3168650" cy="602615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 flipH="1">
            <a:off x="684213" y="1052736"/>
            <a:ext cx="1727200" cy="5470328"/>
            <a:chOff x="1415" y="618"/>
            <a:chExt cx="2281" cy="260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779" y="618"/>
              <a:ext cx="1917" cy="785"/>
              <a:chOff x="809" y="1020"/>
              <a:chExt cx="680" cy="871"/>
            </a:xfrm>
          </p:grpSpPr>
          <p:sp>
            <p:nvSpPr>
              <p:cNvPr id="11319" name="Freeform 5"/>
              <p:cNvSpPr>
                <a:spLocks/>
              </p:cNvSpPr>
              <p:nvPr/>
            </p:nvSpPr>
            <p:spPr bwMode="auto">
              <a:xfrm>
                <a:off x="809" y="1020"/>
                <a:ext cx="680" cy="857"/>
              </a:xfrm>
              <a:custGeom>
                <a:avLst/>
                <a:gdLst>
                  <a:gd name="T0" fmla="*/ 195 w 680"/>
                  <a:gd name="T1" fmla="*/ 856 h 857"/>
                  <a:gd name="T2" fmla="*/ 204 w 680"/>
                  <a:gd name="T3" fmla="*/ 630 h 857"/>
                  <a:gd name="T4" fmla="*/ 195 w 680"/>
                  <a:gd name="T5" fmla="*/ 608 h 857"/>
                  <a:gd name="T6" fmla="*/ 132 w 680"/>
                  <a:gd name="T7" fmla="*/ 583 h 857"/>
                  <a:gd name="T8" fmla="*/ 52 w 680"/>
                  <a:gd name="T9" fmla="*/ 557 h 857"/>
                  <a:gd name="T10" fmla="*/ 33 w 680"/>
                  <a:gd name="T11" fmla="*/ 540 h 857"/>
                  <a:gd name="T12" fmla="*/ 24 w 680"/>
                  <a:gd name="T13" fmla="*/ 520 h 857"/>
                  <a:gd name="T14" fmla="*/ 30 w 680"/>
                  <a:gd name="T15" fmla="*/ 496 h 857"/>
                  <a:gd name="T16" fmla="*/ 40 w 680"/>
                  <a:gd name="T17" fmla="*/ 474 h 857"/>
                  <a:gd name="T18" fmla="*/ 35 w 680"/>
                  <a:gd name="T19" fmla="*/ 456 h 857"/>
                  <a:gd name="T20" fmla="*/ 34 w 680"/>
                  <a:gd name="T21" fmla="*/ 441 h 857"/>
                  <a:gd name="T22" fmla="*/ 45 w 680"/>
                  <a:gd name="T23" fmla="*/ 432 h 857"/>
                  <a:gd name="T24" fmla="*/ 53 w 680"/>
                  <a:gd name="T25" fmla="*/ 429 h 857"/>
                  <a:gd name="T26" fmla="*/ 41 w 680"/>
                  <a:gd name="T27" fmla="*/ 422 h 857"/>
                  <a:gd name="T28" fmla="*/ 34 w 680"/>
                  <a:gd name="T29" fmla="*/ 413 h 857"/>
                  <a:gd name="T30" fmla="*/ 34 w 680"/>
                  <a:gd name="T31" fmla="*/ 402 h 857"/>
                  <a:gd name="T32" fmla="*/ 43 w 680"/>
                  <a:gd name="T33" fmla="*/ 389 h 857"/>
                  <a:gd name="T34" fmla="*/ 50 w 680"/>
                  <a:gd name="T35" fmla="*/ 368 h 857"/>
                  <a:gd name="T36" fmla="*/ 45 w 680"/>
                  <a:gd name="T37" fmla="*/ 357 h 857"/>
                  <a:gd name="T38" fmla="*/ 22 w 680"/>
                  <a:gd name="T39" fmla="*/ 352 h 857"/>
                  <a:gd name="T40" fmla="*/ 6 w 680"/>
                  <a:gd name="T41" fmla="*/ 339 h 857"/>
                  <a:gd name="T42" fmla="*/ 0 w 680"/>
                  <a:gd name="T43" fmla="*/ 319 h 857"/>
                  <a:gd name="T44" fmla="*/ 10 w 680"/>
                  <a:gd name="T45" fmla="*/ 304 h 857"/>
                  <a:gd name="T46" fmla="*/ 53 w 680"/>
                  <a:gd name="T47" fmla="*/ 262 h 857"/>
                  <a:gd name="T48" fmla="*/ 88 w 680"/>
                  <a:gd name="T49" fmla="*/ 225 h 857"/>
                  <a:gd name="T50" fmla="*/ 91 w 680"/>
                  <a:gd name="T51" fmla="*/ 200 h 857"/>
                  <a:gd name="T52" fmla="*/ 94 w 680"/>
                  <a:gd name="T53" fmla="*/ 168 h 857"/>
                  <a:gd name="T54" fmla="*/ 110 w 680"/>
                  <a:gd name="T55" fmla="*/ 129 h 857"/>
                  <a:gd name="T56" fmla="*/ 156 w 680"/>
                  <a:gd name="T57" fmla="*/ 64 h 857"/>
                  <a:gd name="T58" fmla="*/ 212 w 680"/>
                  <a:gd name="T59" fmla="*/ 30 h 857"/>
                  <a:gd name="T60" fmla="*/ 275 w 680"/>
                  <a:gd name="T61" fmla="*/ 12 h 857"/>
                  <a:gd name="T62" fmla="*/ 343 w 680"/>
                  <a:gd name="T63" fmla="*/ 0 h 857"/>
                  <a:gd name="T64" fmla="*/ 426 w 680"/>
                  <a:gd name="T65" fmla="*/ 4 h 857"/>
                  <a:gd name="T66" fmla="*/ 507 w 680"/>
                  <a:gd name="T67" fmla="*/ 22 h 857"/>
                  <a:gd name="T68" fmla="*/ 571 w 680"/>
                  <a:gd name="T69" fmla="*/ 50 h 857"/>
                  <a:gd name="T70" fmla="*/ 619 w 680"/>
                  <a:gd name="T71" fmla="*/ 91 h 857"/>
                  <a:gd name="T72" fmla="*/ 655 w 680"/>
                  <a:gd name="T73" fmla="*/ 148 h 857"/>
                  <a:gd name="T74" fmla="*/ 675 w 680"/>
                  <a:gd name="T75" fmla="*/ 218 h 857"/>
                  <a:gd name="T76" fmla="*/ 675 w 680"/>
                  <a:gd name="T77" fmla="*/ 284 h 857"/>
                  <a:gd name="T78" fmla="*/ 656 w 680"/>
                  <a:gd name="T79" fmla="*/ 342 h 857"/>
                  <a:gd name="T80" fmla="*/ 616 w 680"/>
                  <a:gd name="T81" fmla="*/ 398 h 857"/>
                  <a:gd name="T82" fmla="*/ 580 w 680"/>
                  <a:gd name="T83" fmla="*/ 455 h 857"/>
                  <a:gd name="T84" fmla="*/ 568 w 680"/>
                  <a:gd name="T85" fmla="*/ 511 h 857"/>
                  <a:gd name="T86" fmla="*/ 571 w 680"/>
                  <a:gd name="T87" fmla="*/ 576 h 857"/>
                  <a:gd name="T88" fmla="*/ 601 w 680"/>
                  <a:gd name="T89" fmla="*/ 663 h 857"/>
                  <a:gd name="T90" fmla="*/ 634 w 680"/>
                  <a:gd name="T91" fmla="*/ 767 h 857"/>
                  <a:gd name="T92" fmla="*/ 664 w 680"/>
                  <a:gd name="T93" fmla="*/ 856 h 85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80"/>
                  <a:gd name="T142" fmla="*/ 0 h 857"/>
                  <a:gd name="T143" fmla="*/ 680 w 680"/>
                  <a:gd name="T144" fmla="*/ 857 h 85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80" h="857">
                    <a:moveTo>
                      <a:pt x="664" y="856"/>
                    </a:moveTo>
                    <a:lnTo>
                      <a:pt x="195" y="856"/>
                    </a:lnTo>
                    <a:lnTo>
                      <a:pt x="205" y="657"/>
                    </a:lnTo>
                    <a:lnTo>
                      <a:pt x="204" y="630"/>
                    </a:lnTo>
                    <a:lnTo>
                      <a:pt x="201" y="617"/>
                    </a:lnTo>
                    <a:lnTo>
                      <a:pt x="195" y="608"/>
                    </a:lnTo>
                    <a:lnTo>
                      <a:pt x="175" y="598"/>
                    </a:lnTo>
                    <a:lnTo>
                      <a:pt x="132" y="583"/>
                    </a:lnTo>
                    <a:lnTo>
                      <a:pt x="94" y="571"/>
                    </a:lnTo>
                    <a:lnTo>
                      <a:pt x="52" y="557"/>
                    </a:lnTo>
                    <a:lnTo>
                      <a:pt x="41" y="550"/>
                    </a:lnTo>
                    <a:lnTo>
                      <a:pt x="33" y="540"/>
                    </a:lnTo>
                    <a:lnTo>
                      <a:pt x="28" y="531"/>
                    </a:lnTo>
                    <a:lnTo>
                      <a:pt x="24" y="520"/>
                    </a:lnTo>
                    <a:lnTo>
                      <a:pt x="26" y="509"/>
                    </a:lnTo>
                    <a:lnTo>
                      <a:pt x="30" y="496"/>
                    </a:lnTo>
                    <a:lnTo>
                      <a:pt x="37" y="485"/>
                    </a:lnTo>
                    <a:lnTo>
                      <a:pt x="40" y="474"/>
                    </a:lnTo>
                    <a:lnTo>
                      <a:pt x="40" y="463"/>
                    </a:lnTo>
                    <a:lnTo>
                      <a:pt x="35" y="456"/>
                    </a:lnTo>
                    <a:lnTo>
                      <a:pt x="33" y="449"/>
                    </a:lnTo>
                    <a:lnTo>
                      <a:pt x="34" y="441"/>
                    </a:lnTo>
                    <a:lnTo>
                      <a:pt x="38" y="436"/>
                    </a:lnTo>
                    <a:lnTo>
                      <a:pt x="45" y="432"/>
                    </a:lnTo>
                    <a:lnTo>
                      <a:pt x="49" y="430"/>
                    </a:lnTo>
                    <a:lnTo>
                      <a:pt x="53" y="429"/>
                    </a:lnTo>
                    <a:lnTo>
                      <a:pt x="46" y="425"/>
                    </a:lnTo>
                    <a:lnTo>
                      <a:pt x="41" y="422"/>
                    </a:lnTo>
                    <a:lnTo>
                      <a:pt x="38" y="419"/>
                    </a:lnTo>
                    <a:lnTo>
                      <a:pt x="34" y="413"/>
                    </a:lnTo>
                    <a:lnTo>
                      <a:pt x="33" y="408"/>
                    </a:lnTo>
                    <a:lnTo>
                      <a:pt x="34" y="402"/>
                    </a:lnTo>
                    <a:lnTo>
                      <a:pt x="36" y="397"/>
                    </a:lnTo>
                    <a:lnTo>
                      <a:pt x="43" y="389"/>
                    </a:lnTo>
                    <a:lnTo>
                      <a:pt x="48" y="379"/>
                    </a:lnTo>
                    <a:lnTo>
                      <a:pt x="50" y="368"/>
                    </a:lnTo>
                    <a:lnTo>
                      <a:pt x="50" y="361"/>
                    </a:lnTo>
                    <a:lnTo>
                      <a:pt x="45" y="357"/>
                    </a:lnTo>
                    <a:lnTo>
                      <a:pt x="35" y="355"/>
                    </a:lnTo>
                    <a:lnTo>
                      <a:pt x="22" y="352"/>
                    </a:lnTo>
                    <a:lnTo>
                      <a:pt x="13" y="346"/>
                    </a:lnTo>
                    <a:lnTo>
                      <a:pt x="6" y="339"/>
                    </a:lnTo>
                    <a:lnTo>
                      <a:pt x="0" y="329"/>
                    </a:lnTo>
                    <a:lnTo>
                      <a:pt x="0" y="319"/>
                    </a:lnTo>
                    <a:lnTo>
                      <a:pt x="4" y="310"/>
                    </a:lnTo>
                    <a:lnTo>
                      <a:pt x="10" y="304"/>
                    </a:lnTo>
                    <a:lnTo>
                      <a:pt x="22" y="295"/>
                    </a:lnTo>
                    <a:lnTo>
                      <a:pt x="53" y="262"/>
                    </a:lnTo>
                    <a:lnTo>
                      <a:pt x="83" y="234"/>
                    </a:lnTo>
                    <a:lnTo>
                      <a:pt x="88" y="225"/>
                    </a:lnTo>
                    <a:lnTo>
                      <a:pt x="91" y="218"/>
                    </a:lnTo>
                    <a:lnTo>
                      <a:pt x="91" y="200"/>
                    </a:lnTo>
                    <a:lnTo>
                      <a:pt x="91" y="185"/>
                    </a:lnTo>
                    <a:lnTo>
                      <a:pt x="94" y="168"/>
                    </a:lnTo>
                    <a:lnTo>
                      <a:pt x="101" y="150"/>
                    </a:lnTo>
                    <a:lnTo>
                      <a:pt x="110" y="129"/>
                    </a:lnTo>
                    <a:lnTo>
                      <a:pt x="133" y="93"/>
                    </a:lnTo>
                    <a:lnTo>
                      <a:pt x="156" y="64"/>
                    </a:lnTo>
                    <a:lnTo>
                      <a:pt x="186" y="42"/>
                    </a:lnTo>
                    <a:lnTo>
                      <a:pt x="212" y="30"/>
                    </a:lnTo>
                    <a:lnTo>
                      <a:pt x="242" y="19"/>
                    </a:lnTo>
                    <a:lnTo>
                      <a:pt x="275" y="12"/>
                    </a:lnTo>
                    <a:lnTo>
                      <a:pt x="307" y="5"/>
                    </a:lnTo>
                    <a:lnTo>
                      <a:pt x="343" y="0"/>
                    </a:lnTo>
                    <a:lnTo>
                      <a:pt x="387" y="0"/>
                    </a:lnTo>
                    <a:lnTo>
                      <a:pt x="426" y="4"/>
                    </a:lnTo>
                    <a:lnTo>
                      <a:pt x="468" y="11"/>
                    </a:lnTo>
                    <a:lnTo>
                      <a:pt x="507" y="22"/>
                    </a:lnTo>
                    <a:lnTo>
                      <a:pt x="540" y="34"/>
                    </a:lnTo>
                    <a:lnTo>
                      <a:pt x="571" y="50"/>
                    </a:lnTo>
                    <a:lnTo>
                      <a:pt x="598" y="70"/>
                    </a:lnTo>
                    <a:lnTo>
                      <a:pt x="619" y="91"/>
                    </a:lnTo>
                    <a:lnTo>
                      <a:pt x="640" y="119"/>
                    </a:lnTo>
                    <a:lnTo>
                      <a:pt x="655" y="148"/>
                    </a:lnTo>
                    <a:lnTo>
                      <a:pt x="668" y="181"/>
                    </a:lnTo>
                    <a:lnTo>
                      <a:pt x="675" y="218"/>
                    </a:lnTo>
                    <a:lnTo>
                      <a:pt x="679" y="250"/>
                    </a:lnTo>
                    <a:lnTo>
                      <a:pt x="675" y="284"/>
                    </a:lnTo>
                    <a:lnTo>
                      <a:pt x="669" y="313"/>
                    </a:lnTo>
                    <a:lnTo>
                      <a:pt x="656" y="342"/>
                    </a:lnTo>
                    <a:lnTo>
                      <a:pt x="641" y="366"/>
                    </a:lnTo>
                    <a:lnTo>
                      <a:pt x="616" y="398"/>
                    </a:lnTo>
                    <a:lnTo>
                      <a:pt x="596" y="424"/>
                    </a:lnTo>
                    <a:lnTo>
                      <a:pt x="580" y="455"/>
                    </a:lnTo>
                    <a:lnTo>
                      <a:pt x="573" y="481"/>
                    </a:lnTo>
                    <a:lnTo>
                      <a:pt x="568" y="511"/>
                    </a:lnTo>
                    <a:lnTo>
                      <a:pt x="568" y="538"/>
                    </a:lnTo>
                    <a:lnTo>
                      <a:pt x="571" y="576"/>
                    </a:lnTo>
                    <a:lnTo>
                      <a:pt x="582" y="622"/>
                    </a:lnTo>
                    <a:lnTo>
                      <a:pt x="601" y="663"/>
                    </a:lnTo>
                    <a:lnTo>
                      <a:pt x="619" y="717"/>
                    </a:lnTo>
                    <a:lnTo>
                      <a:pt x="634" y="767"/>
                    </a:lnTo>
                    <a:lnTo>
                      <a:pt x="648" y="813"/>
                    </a:lnTo>
                    <a:lnTo>
                      <a:pt x="664" y="856"/>
                    </a:lnTo>
                  </a:path>
                </a:pathLst>
              </a:custGeom>
              <a:solidFill>
                <a:srgbClr val="A2C1FE"/>
              </a:solidFill>
              <a:ln w="12700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320" name="Freeform 6"/>
              <p:cNvSpPr>
                <a:spLocks/>
              </p:cNvSpPr>
              <p:nvPr/>
            </p:nvSpPr>
            <p:spPr bwMode="auto">
              <a:xfrm>
                <a:off x="821" y="1250"/>
                <a:ext cx="376" cy="641"/>
              </a:xfrm>
              <a:custGeom>
                <a:avLst/>
                <a:gdLst>
                  <a:gd name="T0" fmla="*/ 19 w 376"/>
                  <a:gd name="T1" fmla="*/ 95 h 641"/>
                  <a:gd name="T2" fmla="*/ 44 w 376"/>
                  <a:gd name="T3" fmla="*/ 70 h 641"/>
                  <a:gd name="T4" fmla="*/ 80 w 376"/>
                  <a:gd name="T5" fmla="*/ 38 h 641"/>
                  <a:gd name="T6" fmla="*/ 118 w 376"/>
                  <a:gd name="T7" fmla="*/ 0 h 641"/>
                  <a:gd name="T8" fmla="*/ 182 w 376"/>
                  <a:gd name="T9" fmla="*/ 15 h 641"/>
                  <a:gd name="T10" fmla="*/ 251 w 376"/>
                  <a:gd name="T11" fmla="*/ 22 h 641"/>
                  <a:gd name="T12" fmla="*/ 265 w 376"/>
                  <a:gd name="T13" fmla="*/ 77 h 641"/>
                  <a:gd name="T14" fmla="*/ 306 w 376"/>
                  <a:gd name="T15" fmla="*/ 98 h 641"/>
                  <a:gd name="T16" fmla="*/ 322 w 376"/>
                  <a:gd name="T17" fmla="*/ 145 h 641"/>
                  <a:gd name="T18" fmla="*/ 375 w 376"/>
                  <a:gd name="T19" fmla="*/ 190 h 641"/>
                  <a:gd name="T20" fmla="*/ 348 w 376"/>
                  <a:gd name="T21" fmla="*/ 640 h 641"/>
                  <a:gd name="T22" fmla="*/ 314 w 376"/>
                  <a:gd name="T23" fmla="*/ 640 h 641"/>
                  <a:gd name="T24" fmla="*/ 331 w 376"/>
                  <a:gd name="T25" fmla="*/ 565 h 641"/>
                  <a:gd name="T26" fmla="*/ 331 w 376"/>
                  <a:gd name="T27" fmla="*/ 443 h 641"/>
                  <a:gd name="T28" fmla="*/ 337 w 376"/>
                  <a:gd name="T29" fmla="*/ 323 h 641"/>
                  <a:gd name="T30" fmla="*/ 337 w 376"/>
                  <a:gd name="T31" fmla="*/ 285 h 641"/>
                  <a:gd name="T32" fmla="*/ 309 w 376"/>
                  <a:gd name="T33" fmla="*/ 285 h 641"/>
                  <a:gd name="T34" fmla="*/ 306 w 376"/>
                  <a:gd name="T35" fmla="*/ 307 h 641"/>
                  <a:gd name="T36" fmla="*/ 298 w 376"/>
                  <a:gd name="T37" fmla="*/ 288 h 641"/>
                  <a:gd name="T38" fmla="*/ 270 w 376"/>
                  <a:gd name="T39" fmla="*/ 240 h 641"/>
                  <a:gd name="T40" fmla="*/ 254 w 376"/>
                  <a:gd name="T41" fmla="*/ 172 h 641"/>
                  <a:gd name="T42" fmla="*/ 218 w 376"/>
                  <a:gd name="T43" fmla="*/ 148 h 641"/>
                  <a:gd name="T44" fmla="*/ 157 w 376"/>
                  <a:gd name="T45" fmla="*/ 140 h 641"/>
                  <a:gd name="T46" fmla="*/ 110 w 376"/>
                  <a:gd name="T47" fmla="*/ 158 h 641"/>
                  <a:gd name="T48" fmla="*/ 88 w 376"/>
                  <a:gd name="T49" fmla="*/ 195 h 641"/>
                  <a:gd name="T50" fmla="*/ 75 w 376"/>
                  <a:gd name="T51" fmla="*/ 220 h 641"/>
                  <a:gd name="T52" fmla="*/ 88 w 376"/>
                  <a:gd name="T53" fmla="*/ 240 h 641"/>
                  <a:gd name="T54" fmla="*/ 80 w 376"/>
                  <a:gd name="T55" fmla="*/ 245 h 641"/>
                  <a:gd name="T56" fmla="*/ 66 w 376"/>
                  <a:gd name="T57" fmla="*/ 232 h 641"/>
                  <a:gd name="T58" fmla="*/ 46 w 376"/>
                  <a:gd name="T59" fmla="*/ 218 h 641"/>
                  <a:gd name="T60" fmla="*/ 14 w 376"/>
                  <a:gd name="T61" fmla="*/ 230 h 641"/>
                  <a:gd name="T62" fmla="*/ 0 w 376"/>
                  <a:gd name="T63" fmla="*/ 207 h 641"/>
                  <a:gd name="T64" fmla="*/ 41 w 376"/>
                  <a:gd name="T65" fmla="*/ 203 h 641"/>
                  <a:gd name="T66" fmla="*/ 56 w 376"/>
                  <a:gd name="T67" fmla="*/ 195 h 641"/>
                  <a:gd name="T68" fmla="*/ 69 w 376"/>
                  <a:gd name="T69" fmla="*/ 197 h 641"/>
                  <a:gd name="T70" fmla="*/ 96 w 376"/>
                  <a:gd name="T71" fmla="*/ 150 h 641"/>
                  <a:gd name="T72" fmla="*/ 140 w 376"/>
                  <a:gd name="T73" fmla="*/ 120 h 641"/>
                  <a:gd name="T74" fmla="*/ 198 w 376"/>
                  <a:gd name="T75" fmla="*/ 123 h 641"/>
                  <a:gd name="T76" fmla="*/ 238 w 376"/>
                  <a:gd name="T77" fmla="*/ 135 h 641"/>
                  <a:gd name="T78" fmla="*/ 273 w 376"/>
                  <a:gd name="T79" fmla="*/ 175 h 641"/>
                  <a:gd name="T80" fmla="*/ 287 w 376"/>
                  <a:gd name="T81" fmla="*/ 225 h 641"/>
                  <a:gd name="T82" fmla="*/ 298 w 376"/>
                  <a:gd name="T83" fmla="*/ 240 h 641"/>
                  <a:gd name="T84" fmla="*/ 325 w 376"/>
                  <a:gd name="T85" fmla="*/ 243 h 641"/>
                  <a:gd name="T86" fmla="*/ 331 w 376"/>
                  <a:gd name="T87" fmla="*/ 222 h 641"/>
                  <a:gd name="T88" fmla="*/ 325 w 376"/>
                  <a:gd name="T89" fmla="*/ 187 h 641"/>
                  <a:gd name="T90" fmla="*/ 303 w 376"/>
                  <a:gd name="T91" fmla="*/ 155 h 641"/>
                  <a:gd name="T92" fmla="*/ 259 w 376"/>
                  <a:gd name="T93" fmla="*/ 108 h 641"/>
                  <a:gd name="T94" fmla="*/ 207 w 376"/>
                  <a:gd name="T95" fmla="*/ 98 h 641"/>
                  <a:gd name="T96" fmla="*/ 116 w 376"/>
                  <a:gd name="T97" fmla="*/ 98 h 641"/>
                  <a:gd name="T98" fmla="*/ 69 w 376"/>
                  <a:gd name="T99" fmla="*/ 102 h 641"/>
                  <a:gd name="T100" fmla="*/ 19 w 376"/>
                  <a:gd name="T101" fmla="*/ 95 h 64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76"/>
                  <a:gd name="T154" fmla="*/ 0 h 641"/>
                  <a:gd name="T155" fmla="*/ 376 w 376"/>
                  <a:gd name="T156" fmla="*/ 641 h 64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76" h="641">
                    <a:moveTo>
                      <a:pt x="19" y="95"/>
                    </a:moveTo>
                    <a:lnTo>
                      <a:pt x="44" y="70"/>
                    </a:lnTo>
                    <a:lnTo>
                      <a:pt x="80" y="38"/>
                    </a:lnTo>
                    <a:lnTo>
                      <a:pt x="118" y="0"/>
                    </a:lnTo>
                    <a:lnTo>
                      <a:pt x="182" y="15"/>
                    </a:lnTo>
                    <a:lnTo>
                      <a:pt x="251" y="22"/>
                    </a:lnTo>
                    <a:lnTo>
                      <a:pt x="265" y="77"/>
                    </a:lnTo>
                    <a:lnTo>
                      <a:pt x="306" y="98"/>
                    </a:lnTo>
                    <a:lnTo>
                      <a:pt x="322" y="145"/>
                    </a:lnTo>
                    <a:lnTo>
                      <a:pt x="375" y="190"/>
                    </a:lnTo>
                    <a:lnTo>
                      <a:pt x="348" y="640"/>
                    </a:lnTo>
                    <a:lnTo>
                      <a:pt x="314" y="640"/>
                    </a:lnTo>
                    <a:lnTo>
                      <a:pt x="331" y="565"/>
                    </a:lnTo>
                    <a:lnTo>
                      <a:pt x="331" y="443"/>
                    </a:lnTo>
                    <a:lnTo>
                      <a:pt x="337" y="323"/>
                    </a:lnTo>
                    <a:lnTo>
                      <a:pt x="337" y="285"/>
                    </a:lnTo>
                    <a:lnTo>
                      <a:pt x="309" y="285"/>
                    </a:lnTo>
                    <a:lnTo>
                      <a:pt x="306" y="307"/>
                    </a:lnTo>
                    <a:lnTo>
                      <a:pt x="298" y="288"/>
                    </a:lnTo>
                    <a:lnTo>
                      <a:pt x="270" y="240"/>
                    </a:lnTo>
                    <a:lnTo>
                      <a:pt x="254" y="172"/>
                    </a:lnTo>
                    <a:lnTo>
                      <a:pt x="218" y="148"/>
                    </a:lnTo>
                    <a:lnTo>
                      <a:pt x="157" y="140"/>
                    </a:lnTo>
                    <a:lnTo>
                      <a:pt x="110" y="158"/>
                    </a:lnTo>
                    <a:lnTo>
                      <a:pt x="88" y="195"/>
                    </a:lnTo>
                    <a:lnTo>
                      <a:pt x="75" y="220"/>
                    </a:lnTo>
                    <a:lnTo>
                      <a:pt x="88" y="240"/>
                    </a:lnTo>
                    <a:lnTo>
                      <a:pt x="80" y="245"/>
                    </a:lnTo>
                    <a:lnTo>
                      <a:pt x="66" y="232"/>
                    </a:lnTo>
                    <a:lnTo>
                      <a:pt x="46" y="218"/>
                    </a:lnTo>
                    <a:lnTo>
                      <a:pt x="14" y="230"/>
                    </a:lnTo>
                    <a:lnTo>
                      <a:pt x="0" y="207"/>
                    </a:lnTo>
                    <a:lnTo>
                      <a:pt x="41" y="203"/>
                    </a:lnTo>
                    <a:lnTo>
                      <a:pt x="56" y="195"/>
                    </a:lnTo>
                    <a:lnTo>
                      <a:pt x="69" y="197"/>
                    </a:lnTo>
                    <a:lnTo>
                      <a:pt x="96" y="150"/>
                    </a:lnTo>
                    <a:lnTo>
                      <a:pt x="140" y="120"/>
                    </a:lnTo>
                    <a:lnTo>
                      <a:pt x="198" y="123"/>
                    </a:lnTo>
                    <a:lnTo>
                      <a:pt x="238" y="135"/>
                    </a:lnTo>
                    <a:lnTo>
                      <a:pt x="273" y="175"/>
                    </a:lnTo>
                    <a:lnTo>
                      <a:pt x="287" y="225"/>
                    </a:lnTo>
                    <a:lnTo>
                      <a:pt x="298" y="240"/>
                    </a:lnTo>
                    <a:lnTo>
                      <a:pt x="325" y="243"/>
                    </a:lnTo>
                    <a:lnTo>
                      <a:pt x="331" y="222"/>
                    </a:lnTo>
                    <a:lnTo>
                      <a:pt x="325" y="187"/>
                    </a:lnTo>
                    <a:lnTo>
                      <a:pt x="303" y="155"/>
                    </a:lnTo>
                    <a:lnTo>
                      <a:pt x="259" y="108"/>
                    </a:lnTo>
                    <a:lnTo>
                      <a:pt x="207" y="98"/>
                    </a:lnTo>
                    <a:lnTo>
                      <a:pt x="116" y="98"/>
                    </a:lnTo>
                    <a:lnTo>
                      <a:pt x="69" y="102"/>
                    </a:lnTo>
                    <a:lnTo>
                      <a:pt x="19" y="95"/>
                    </a:lnTo>
                  </a:path>
                </a:pathLst>
              </a:custGeom>
              <a:solidFill>
                <a:schemeClr val="bg1"/>
              </a:solidFill>
              <a:ln w="12700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321" name="Freeform 7"/>
              <p:cNvSpPr>
                <a:spLocks/>
              </p:cNvSpPr>
              <p:nvPr/>
            </p:nvSpPr>
            <p:spPr bwMode="auto">
              <a:xfrm>
                <a:off x="916" y="1270"/>
                <a:ext cx="104" cy="32"/>
              </a:xfrm>
              <a:custGeom>
                <a:avLst/>
                <a:gdLst>
                  <a:gd name="T0" fmla="*/ 24 w 104"/>
                  <a:gd name="T1" fmla="*/ 9 h 32"/>
                  <a:gd name="T2" fmla="*/ 38 w 104"/>
                  <a:gd name="T3" fmla="*/ 0 h 32"/>
                  <a:gd name="T4" fmla="*/ 65 w 104"/>
                  <a:gd name="T5" fmla="*/ 12 h 32"/>
                  <a:gd name="T6" fmla="*/ 100 w 104"/>
                  <a:gd name="T7" fmla="*/ 15 h 32"/>
                  <a:gd name="T8" fmla="*/ 103 w 104"/>
                  <a:gd name="T9" fmla="*/ 31 h 32"/>
                  <a:gd name="T10" fmla="*/ 65 w 104"/>
                  <a:gd name="T11" fmla="*/ 31 h 32"/>
                  <a:gd name="T12" fmla="*/ 0 w 104"/>
                  <a:gd name="T13" fmla="*/ 22 h 32"/>
                  <a:gd name="T14" fmla="*/ 24 w 104"/>
                  <a:gd name="T15" fmla="*/ 9 h 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4"/>
                  <a:gd name="T25" fmla="*/ 0 h 32"/>
                  <a:gd name="T26" fmla="*/ 104 w 104"/>
                  <a:gd name="T27" fmla="*/ 32 h 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4" h="32">
                    <a:moveTo>
                      <a:pt x="24" y="9"/>
                    </a:moveTo>
                    <a:lnTo>
                      <a:pt x="38" y="0"/>
                    </a:lnTo>
                    <a:lnTo>
                      <a:pt x="65" y="12"/>
                    </a:lnTo>
                    <a:lnTo>
                      <a:pt x="100" y="15"/>
                    </a:lnTo>
                    <a:lnTo>
                      <a:pt x="103" y="31"/>
                    </a:lnTo>
                    <a:lnTo>
                      <a:pt x="65" y="31"/>
                    </a:lnTo>
                    <a:lnTo>
                      <a:pt x="0" y="22"/>
                    </a:lnTo>
                    <a:lnTo>
                      <a:pt x="24" y="9"/>
                    </a:lnTo>
                  </a:path>
                </a:pathLst>
              </a:custGeom>
              <a:solidFill>
                <a:srgbClr val="A2C1FE"/>
              </a:solidFill>
              <a:ln w="12700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1322" name="Freeform 8"/>
              <p:cNvSpPr>
                <a:spLocks/>
              </p:cNvSpPr>
              <p:nvPr/>
            </p:nvSpPr>
            <p:spPr bwMode="auto">
              <a:xfrm>
                <a:off x="876" y="1315"/>
                <a:ext cx="163" cy="23"/>
              </a:xfrm>
              <a:custGeom>
                <a:avLst/>
                <a:gdLst>
                  <a:gd name="T0" fmla="*/ 0 w 163"/>
                  <a:gd name="T1" fmla="*/ 22 h 23"/>
                  <a:gd name="T2" fmla="*/ 24 w 163"/>
                  <a:gd name="T3" fmla="*/ 0 h 23"/>
                  <a:gd name="T4" fmla="*/ 50 w 163"/>
                  <a:gd name="T5" fmla="*/ 0 h 23"/>
                  <a:gd name="T6" fmla="*/ 107 w 163"/>
                  <a:gd name="T7" fmla="*/ 5 h 23"/>
                  <a:gd name="T8" fmla="*/ 159 w 163"/>
                  <a:gd name="T9" fmla="*/ 7 h 23"/>
                  <a:gd name="T10" fmla="*/ 162 w 163"/>
                  <a:gd name="T11" fmla="*/ 17 h 23"/>
                  <a:gd name="T12" fmla="*/ 96 w 163"/>
                  <a:gd name="T13" fmla="*/ 17 h 23"/>
                  <a:gd name="T14" fmla="*/ 44 w 163"/>
                  <a:gd name="T15" fmla="*/ 17 h 23"/>
                  <a:gd name="T16" fmla="*/ 0 w 163"/>
                  <a:gd name="T17" fmla="*/ 22 h 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3"/>
                  <a:gd name="T28" fmla="*/ 0 h 23"/>
                  <a:gd name="T29" fmla="*/ 163 w 163"/>
                  <a:gd name="T30" fmla="*/ 23 h 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3" h="23">
                    <a:moveTo>
                      <a:pt x="0" y="22"/>
                    </a:moveTo>
                    <a:lnTo>
                      <a:pt x="24" y="0"/>
                    </a:lnTo>
                    <a:lnTo>
                      <a:pt x="50" y="0"/>
                    </a:lnTo>
                    <a:lnTo>
                      <a:pt x="107" y="5"/>
                    </a:lnTo>
                    <a:lnTo>
                      <a:pt x="159" y="7"/>
                    </a:lnTo>
                    <a:lnTo>
                      <a:pt x="162" y="17"/>
                    </a:lnTo>
                    <a:lnTo>
                      <a:pt x="96" y="17"/>
                    </a:lnTo>
                    <a:lnTo>
                      <a:pt x="44" y="17"/>
                    </a:lnTo>
                    <a:lnTo>
                      <a:pt x="0" y="22"/>
                    </a:lnTo>
                  </a:path>
                </a:pathLst>
              </a:custGeom>
              <a:solidFill>
                <a:srgbClr val="A2C1FE"/>
              </a:solidFill>
              <a:ln w="12700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</p:grpSp>
        <p:sp>
          <p:nvSpPr>
            <p:cNvPr id="11300" name="Freeform 9"/>
            <p:cNvSpPr>
              <a:spLocks/>
            </p:cNvSpPr>
            <p:nvPr/>
          </p:nvSpPr>
          <p:spPr bwMode="auto">
            <a:xfrm>
              <a:off x="1720" y="1423"/>
              <a:ext cx="854" cy="496"/>
            </a:xfrm>
            <a:custGeom>
              <a:avLst/>
              <a:gdLst>
                <a:gd name="T0" fmla="*/ 3389780 w 303"/>
                <a:gd name="T1" fmla="*/ 0 h 551"/>
                <a:gd name="T2" fmla="*/ 3389780 w 303"/>
                <a:gd name="T3" fmla="*/ 105 h 551"/>
                <a:gd name="T4" fmla="*/ 1592008 w 303"/>
                <a:gd name="T5" fmla="*/ 214 h 551"/>
                <a:gd name="T6" fmla="*/ 0 w 303"/>
                <a:gd name="T7" fmla="*/ 214 h 55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3"/>
                <a:gd name="T13" fmla="*/ 0 h 551"/>
                <a:gd name="T14" fmla="*/ 303 w 303"/>
                <a:gd name="T15" fmla="*/ 551 h 55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3" h="551">
                  <a:moveTo>
                    <a:pt x="302" y="0"/>
                  </a:moveTo>
                  <a:lnTo>
                    <a:pt x="302" y="271"/>
                  </a:lnTo>
                  <a:lnTo>
                    <a:pt x="142" y="550"/>
                  </a:lnTo>
                  <a:lnTo>
                    <a:pt x="0" y="550"/>
                  </a:lnTo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1301" name="Freeform 10"/>
            <p:cNvSpPr>
              <a:spLocks/>
            </p:cNvSpPr>
            <p:nvPr/>
          </p:nvSpPr>
          <p:spPr bwMode="auto">
            <a:xfrm>
              <a:off x="3118" y="1402"/>
              <a:ext cx="381" cy="491"/>
            </a:xfrm>
            <a:custGeom>
              <a:avLst/>
              <a:gdLst>
                <a:gd name="T0" fmla="*/ 0 w 135"/>
                <a:gd name="T1" fmla="*/ 0 h 545"/>
                <a:gd name="T2" fmla="*/ 0 w 135"/>
                <a:gd name="T3" fmla="*/ 129 h 545"/>
                <a:gd name="T4" fmla="*/ 1521477 w 135"/>
                <a:gd name="T5" fmla="*/ 213 h 545"/>
                <a:gd name="T6" fmla="*/ 0 60000 65536"/>
                <a:gd name="T7" fmla="*/ 0 60000 65536"/>
                <a:gd name="T8" fmla="*/ 0 60000 65536"/>
                <a:gd name="T9" fmla="*/ 0 w 135"/>
                <a:gd name="T10" fmla="*/ 0 h 545"/>
                <a:gd name="T11" fmla="*/ 135 w 135"/>
                <a:gd name="T12" fmla="*/ 545 h 5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5" h="545">
                  <a:moveTo>
                    <a:pt x="0" y="0"/>
                  </a:moveTo>
                  <a:lnTo>
                    <a:pt x="0" y="332"/>
                  </a:lnTo>
                  <a:lnTo>
                    <a:pt x="134" y="544"/>
                  </a:lnTo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1302" name="Freeform 11"/>
            <p:cNvSpPr>
              <a:spLocks/>
            </p:cNvSpPr>
            <p:nvPr/>
          </p:nvSpPr>
          <p:spPr bwMode="auto">
            <a:xfrm>
              <a:off x="1720" y="1979"/>
              <a:ext cx="245" cy="103"/>
            </a:xfrm>
            <a:custGeom>
              <a:avLst/>
              <a:gdLst>
                <a:gd name="T0" fmla="*/ 0 w 87"/>
                <a:gd name="T1" fmla="*/ 0 h 115"/>
                <a:gd name="T2" fmla="*/ 956579 w 87"/>
                <a:gd name="T3" fmla="*/ 4 h 115"/>
                <a:gd name="T4" fmla="*/ 91182 w 87"/>
                <a:gd name="T5" fmla="*/ 42 h 115"/>
                <a:gd name="T6" fmla="*/ 0 60000 65536"/>
                <a:gd name="T7" fmla="*/ 0 60000 65536"/>
                <a:gd name="T8" fmla="*/ 0 60000 65536"/>
                <a:gd name="T9" fmla="*/ 0 w 87"/>
                <a:gd name="T10" fmla="*/ 0 h 115"/>
                <a:gd name="T11" fmla="*/ 87 w 87"/>
                <a:gd name="T12" fmla="*/ 115 h 1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7" h="115">
                  <a:moveTo>
                    <a:pt x="0" y="0"/>
                  </a:moveTo>
                  <a:lnTo>
                    <a:pt x="86" y="7"/>
                  </a:lnTo>
                  <a:lnTo>
                    <a:pt x="8" y="114"/>
                  </a:lnTo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1303" name="Freeform 12"/>
            <p:cNvSpPr>
              <a:spLocks/>
            </p:cNvSpPr>
            <p:nvPr/>
          </p:nvSpPr>
          <p:spPr bwMode="auto">
            <a:xfrm>
              <a:off x="1415" y="2054"/>
              <a:ext cx="739" cy="367"/>
            </a:xfrm>
            <a:custGeom>
              <a:avLst/>
              <a:gdLst>
                <a:gd name="T0" fmla="*/ 1806765 w 262"/>
                <a:gd name="T1" fmla="*/ 23 h 408"/>
                <a:gd name="T2" fmla="*/ 2948818 w 262"/>
                <a:gd name="T3" fmla="*/ 0 h 408"/>
                <a:gd name="T4" fmla="*/ 2948818 w 262"/>
                <a:gd name="T5" fmla="*/ 52 h 408"/>
                <a:gd name="T6" fmla="*/ 0 w 262"/>
                <a:gd name="T7" fmla="*/ 157 h 4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2"/>
                <a:gd name="T13" fmla="*/ 0 h 408"/>
                <a:gd name="T14" fmla="*/ 262 w 262"/>
                <a:gd name="T15" fmla="*/ 408 h 4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2" h="408">
                  <a:moveTo>
                    <a:pt x="160" y="60"/>
                  </a:moveTo>
                  <a:lnTo>
                    <a:pt x="261" y="0"/>
                  </a:lnTo>
                  <a:lnTo>
                    <a:pt x="261" y="135"/>
                  </a:lnTo>
                  <a:lnTo>
                    <a:pt x="0" y="407"/>
                  </a:lnTo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1304" name="Freeform 13"/>
            <p:cNvSpPr>
              <a:spLocks/>
            </p:cNvSpPr>
            <p:nvPr/>
          </p:nvSpPr>
          <p:spPr bwMode="auto">
            <a:xfrm>
              <a:off x="2430" y="1817"/>
              <a:ext cx="764" cy="809"/>
            </a:xfrm>
            <a:custGeom>
              <a:avLst/>
              <a:gdLst>
                <a:gd name="T0" fmla="*/ 3035981 w 271"/>
                <a:gd name="T1" fmla="*/ 62 h 897"/>
                <a:gd name="T2" fmla="*/ 1711022 w 271"/>
                <a:gd name="T3" fmla="*/ 0 h 897"/>
                <a:gd name="T4" fmla="*/ 0 w 271"/>
                <a:gd name="T5" fmla="*/ 83 h 897"/>
                <a:gd name="T6" fmla="*/ 370918 w 271"/>
                <a:gd name="T7" fmla="*/ 319 h 897"/>
                <a:gd name="T8" fmla="*/ 1224511 w 271"/>
                <a:gd name="T9" fmla="*/ 354 h 8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1"/>
                <a:gd name="T16" fmla="*/ 0 h 897"/>
                <a:gd name="T17" fmla="*/ 271 w 271"/>
                <a:gd name="T18" fmla="*/ 897 h 8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1" h="897">
                  <a:moveTo>
                    <a:pt x="270" y="158"/>
                  </a:moveTo>
                  <a:lnTo>
                    <a:pt x="152" y="0"/>
                  </a:lnTo>
                  <a:lnTo>
                    <a:pt x="0" y="211"/>
                  </a:lnTo>
                  <a:lnTo>
                    <a:pt x="33" y="806"/>
                  </a:lnTo>
                  <a:lnTo>
                    <a:pt x="109" y="896"/>
                  </a:lnTo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1305" name="Freeform 14"/>
            <p:cNvSpPr>
              <a:spLocks/>
            </p:cNvSpPr>
            <p:nvPr/>
          </p:nvSpPr>
          <p:spPr bwMode="auto">
            <a:xfrm>
              <a:off x="1576" y="2259"/>
              <a:ext cx="668" cy="183"/>
            </a:xfrm>
            <a:custGeom>
              <a:avLst/>
              <a:gdLst>
                <a:gd name="T0" fmla="*/ 0 w 237"/>
                <a:gd name="T1" fmla="*/ 78 h 203"/>
                <a:gd name="T2" fmla="*/ 2369988 w 237"/>
                <a:gd name="T3" fmla="*/ 0 h 203"/>
                <a:gd name="T4" fmla="*/ 2648364 w 237"/>
                <a:gd name="T5" fmla="*/ 12 h 203"/>
                <a:gd name="T6" fmla="*/ 1517722 w 237"/>
                <a:gd name="T7" fmla="*/ 7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7"/>
                <a:gd name="T13" fmla="*/ 0 h 203"/>
                <a:gd name="T14" fmla="*/ 237 w 237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7" h="203">
                  <a:moveTo>
                    <a:pt x="0" y="202"/>
                  </a:moveTo>
                  <a:lnTo>
                    <a:pt x="211" y="0"/>
                  </a:lnTo>
                  <a:lnTo>
                    <a:pt x="236" y="29"/>
                  </a:lnTo>
                  <a:lnTo>
                    <a:pt x="135" y="180"/>
                  </a:lnTo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1306" name="Freeform 15"/>
            <p:cNvSpPr>
              <a:spLocks/>
            </p:cNvSpPr>
            <p:nvPr/>
          </p:nvSpPr>
          <p:spPr bwMode="auto">
            <a:xfrm>
              <a:off x="1863" y="2386"/>
              <a:ext cx="432" cy="356"/>
            </a:xfrm>
            <a:custGeom>
              <a:avLst/>
              <a:gdLst>
                <a:gd name="T0" fmla="*/ 868577 w 153"/>
                <a:gd name="T1" fmla="*/ 33 h 395"/>
                <a:gd name="T2" fmla="*/ 1643867 w 153"/>
                <a:gd name="T3" fmla="*/ 0 h 395"/>
                <a:gd name="T4" fmla="*/ 1732464 w 153"/>
                <a:gd name="T5" fmla="*/ 78 h 395"/>
                <a:gd name="T6" fmla="*/ 376523 w 153"/>
                <a:gd name="T7" fmla="*/ 145 h 395"/>
                <a:gd name="T8" fmla="*/ 0 w 153"/>
                <a:gd name="T9" fmla="*/ 154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3"/>
                <a:gd name="T16" fmla="*/ 0 h 395"/>
                <a:gd name="T17" fmla="*/ 153 w 153"/>
                <a:gd name="T18" fmla="*/ 395 h 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3" h="395">
                  <a:moveTo>
                    <a:pt x="76" y="84"/>
                  </a:moveTo>
                  <a:lnTo>
                    <a:pt x="144" y="0"/>
                  </a:lnTo>
                  <a:lnTo>
                    <a:pt x="152" y="197"/>
                  </a:lnTo>
                  <a:lnTo>
                    <a:pt x="33" y="372"/>
                  </a:lnTo>
                  <a:lnTo>
                    <a:pt x="0" y="394"/>
                  </a:lnTo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1307" name="Freeform 16"/>
            <p:cNvSpPr>
              <a:spLocks/>
            </p:cNvSpPr>
            <p:nvPr/>
          </p:nvSpPr>
          <p:spPr bwMode="auto">
            <a:xfrm>
              <a:off x="1863" y="2741"/>
              <a:ext cx="240" cy="28"/>
            </a:xfrm>
            <a:custGeom>
              <a:avLst/>
              <a:gdLst>
                <a:gd name="T0" fmla="*/ 0 w 85"/>
                <a:gd name="T1" fmla="*/ 12 h 31"/>
                <a:gd name="T2" fmla="*/ 764146 w 85"/>
                <a:gd name="T3" fmla="*/ 0 h 31"/>
                <a:gd name="T4" fmla="*/ 957244 w 85"/>
                <a:gd name="T5" fmla="*/ 11 h 31"/>
                <a:gd name="T6" fmla="*/ 0 60000 65536"/>
                <a:gd name="T7" fmla="*/ 0 60000 65536"/>
                <a:gd name="T8" fmla="*/ 0 60000 65536"/>
                <a:gd name="T9" fmla="*/ 0 w 85"/>
                <a:gd name="T10" fmla="*/ 0 h 31"/>
                <a:gd name="T11" fmla="*/ 85 w 85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31">
                  <a:moveTo>
                    <a:pt x="0" y="30"/>
                  </a:moveTo>
                  <a:lnTo>
                    <a:pt x="67" y="0"/>
                  </a:lnTo>
                  <a:lnTo>
                    <a:pt x="84" y="26"/>
                  </a:lnTo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1308" name="Freeform 17"/>
            <p:cNvSpPr>
              <a:spLocks/>
            </p:cNvSpPr>
            <p:nvPr/>
          </p:nvSpPr>
          <p:spPr bwMode="auto">
            <a:xfrm>
              <a:off x="2126" y="2628"/>
              <a:ext cx="262" cy="124"/>
            </a:xfrm>
            <a:custGeom>
              <a:avLst/>
              <a:gdLst>
                <a:gd name="T0" fmla="*/ 190051 w 93"/>
                <a:gd name="T1" fmla="*/ 53 h 138"/>
                <a:gd name="T2" fmla="*/ 0 w 93"/>
                <a:gd name="T3" fmla="*/ 40 h 138"/>
                <a:gd name="T4" fmla="*/ 984342 w 93"/>
                <a:gd name="T5" fmla="*/ 0 h 138"/>
                <a:gd name="T6" fmla="*/ 1028381 w 93"/>
                <a:gd name="T7" fmla="*/ 35 h 138"/>
                <a:gd name="T8" fmla="*/ 571946 w 93"/>
                <a:gd name="T9" fmla="*/ 53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"/>
                <a:gd name="T16" fmla="*/ 0 h 138"/>
                <a:gd name="T17" fmla="*/ 93 w 93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" h="138">
                  <a:moveTo>
                    <a:pt x="17" y="137"/>
                  </a:moveTo>
                  <a:lnTo>
                    <a:pt x="0" y="103"/>
                  </a:lnTo>
                  <a:lnTo>
                    <a:pt x="88" y="0"/>
                  </a:lnTo>
                  <a:lnTo>
                    <a:pt x="92" y="91"/>
                  </a:lnTo>
                  <a:lnTo>
                    <a:pt x="51" y="137"/>
                  </a:lnTo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1309" name="Freeform 18"/>
            <p:cNvSpPr>
              <a:spLocks/>
            </p:cNvSpPr>
            <p:nvPr/>
          </p:nvSpPr>
          <p:spPr bwMode="auto">
            <a:xfrm>
              <a:off x="2489" y="2615"/>
              <a:ext cx="328" cy="204"/>
            </a:xfrm>
            <a:custGeom>
              <a:avLst/>
              <a:gdLst>
                <a:gd name="T0" fmla="*/ 890382 w 116"/>
                <a:gd name="T1" fmla="*/ 19 h 226"/>
                <a:gd name="T2" fmla="*/ 45012 w 116"/>
                <a:gd name="T3" fmla="*/ 0 h 226"/>
                <a:gd name="T4" fmla="*/ 0 w 116"/>
                <a:gd name="T5" fmla="*/ 40 h 226"/>
                <a:gd name="T6" fmla="*/ 784469 w 116"/>
                <a:gd name="T7" fmla="*/ 84 h 226"/>
                <a:gd name="T8" fmla="*/ 1328329 w 116"/>
                <a:gd name="T9" fmla="*/ 88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6"/>
                <a:gd name="T16" fmla="*/ 0 h 226"/>
                <a:gd name="T17" fmla="*/ 116 w 116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6" h="226">
                  <a:moveTo>
                    <a:pt x="77" y="48"/>
                  </a:moveTo>
                  <a:lnTo>
                    <a:pt x="4" y="0"/>
                  </a:lnTo>
                  <a:lnTo>
                    <a:pt x="0" y="101"/>
                  </a:lnTo>
                  <a:lnTo>
                    <a:pt x="68" y="210"/>
                  </a:lnTo>
                  <a:lnTo>
                    <a:pt x="115" y="225"/>
                  </a:lnTo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1310" name="Freeform 19"/>
            <p:cNvSpPr>
              <a:spLocks/>
            </p:cNvSpPr>
            <p:nvPr/>
          </p:nvSpPr>
          <p:spPr bwMode="auto">
            <a:xfrm>
              <a:off x="2354" y="2743"/>
              <a:ext cx="262" cy="114"/>
            </a:xfrm>
            <a:custGeom>
              <a:avLst/>
              <a:gdLst>
                <a:gd name="T0" fmla="*/ 0 w 93"/>
                <a:gd name="T1" fmla="*/ 9 h 126"/>
                <a:gd name="T2" fmla="*/ 277545 w 93"/>
                <a:gd name="T3" fmla="*/ 0 h 126"/>
                <a:gd name="T4" fmla="*/ 1028381 w 93"/>
                <a:gd name="T5" fmla="*/ 35 h 126"/>
                <a:gd name="T6" fmla="*/ 792854 w 93"/>
                <a:gd name="T7" fmla="*/ 51 h 126"/>
                <a:gd name="T8" fmla="*/ 135051 w 93"/>
                <a:gd name="T9" fmla="*/ 51 h 1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"/>
                <a:gd name="T16" fmla="*/ 0 h 126"/>
                <a:gd name="T17" fmla="*/ 93 w 93"/>
                <a:gd name="T18" fmla="*/ 126 h 1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" h="126">
                  <a:moveTo>
                    <a:pt x="0" y="22"/>
                  </a:moveTo>
                  <a:lnTo>
                    <a:pt x="25" y="0"/>
                  </a:lnTo>
                  <a:lnTo>
                    <a:pt x="92" y="88"/>
                  </a:lnTo>
                  <a:lnTo>
                    <a:pt x="71" y="125"/>
                  </a:lnTo>
                  <a:lnTo>
                    <a:pt x="12" y="125"/>
                  </a:lnTo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1311" name="Freeform 20"/>
            <p:cNvSpPr>
              <a:spLocks/>
            </p:cNvSpPr>
            <p:nvPr/>
          </p:nvSpPr>
          <p:spPr bwMode="auto">
            <a:xfrm>
              <a:off x="2399" y="2880"/>
              <a:ext cx="203" cy="65"/>
            </a:xfrm>
            <a:custGeom>
              <a:avLst/>
              <a:gdLst>
                <a:gd name="T0" fmla="*/ 0 w 72"/>
                <a:gd name="T1" fmla="*/ 0 h 72"/>
                <a:gd name="T2" fmla="*/ 519883 w 72"/>
                <a:gd name="T3" fmla="*/ 0 h 72"/>
                <a:gd name="T4" fmla="*/ 798735 w 72"/>
                <a:gd name="T5" fmla="*/ 15 h 72"/>
                <a:gd name="T6" fmla="*/ 136109 w 72"/>
                <a:gd name="T7" fmla="*/ 28 h 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"/>
                <a:gd name="T13" fmla="*/ 0 h 72"/>
                <a:gd name="T14" fmla="*/ 72 w 72"/>
                <a:gd name="T15" fmla="*/ 72 h 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" h="72">
                  <a:moveTo>
                    <a:pt x="0" y="0"/>
                  </a:moveTo>
                  <a:lnTo>
                    <a:pt x="46" y="0"/>
                  </a:lnTo>
                  <a:lnTo>
                    <a:pt x="71" y="38"/>
                  </a:lnTo>
                  <a:lnTo>
                    <a:pt x="12" y="71"/>
                  </a:lnTo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1312" name="Freeform 21"/>
            <p:cNvSpPr>
              <a:spLocks/>
            </p:cNvSpPr>
            <p:nvPr/>
          </p:nvSpPr>
          <p:spPr bwMode="auto">
            <a:xfrm>
              <a:off x="2614" y="2832"/>
              <a:ext cx="236" cy="102"/>
            </a:xfrm>
            <a:custGeom>
              <a:avLst/>
              <a:gdLst>
                <a:gd name="T0" fmla="*/ 718569 w 84"/>
                <a:gd name="T1" fmla="*/ 4 h 113"/>
                <a:gd name="T2" fmla="*/ 360437 w 84"/>
                <a:gd name="T3" fmla="*/ 0 h 113"/>
                <a:gd name="T4" fmla="*/ 0 w 84"/>
                <a:gd name="T5" fmla="*/ 18 h 113"/>
                <a:gd name="T6" fmla="*/ 315262 w 84"/>
                <a:gd name="T7" fmla="*/ 38 h 113"/>
                <a:gd name="T8" fmla="*/ 904990 w 84"/>
                <a:gd name="T9" fmla="*/ 44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4"/>
                <a:gd name="T16" fmla="*/ 0 h 113"/>
                <a:gd name="T17" fmla="*/ 84 w 84"/>
                <a:gd name="T18" fmla="*/ 113 h 1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4" h="113">
                  <a:moveTo>
                    <a:pt x="66" y="4"/>
                  </a:moveTo>
                  <a:lnTo>
                    <a:pt x="33" y="0"/>
                  </a:lnTo>
                  <a:lnTo>
                    <a:pt x="0" y="45"/>
                  </a:lnTo>
                  <a:lnTo>
                    <a:pt x="29" y="93"/>
                  </a:lnTo>
                  <a:lnTo>
                    <a:pt x="83" y="112"/>
                  </a:lnTo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1313" name="Freeform 22"/>
            <p:cNvSpPr>
              <a:spLocks/>
            </p:cNvSpPr>
            <p:nvPr/>
          </p:nvSpPr>
          <p:spPr bwMode="auto">
            <a:xfrm>
              <a:off x="2425" y="2944"/>
              <a:ext cx="191" cy="82"/>
            </a:xfrm>
            <a:custGeom>
              <a:avLst/>
              <a:gdLst>
                <a:gd name="T0" fmla="*/ 42635 w 68"/>
                <a:gd name="T1" fmla="*/ 8 h 91"/>
                <a:gd name="T2" fmla="*/ 728185 w 68"/>
                <a:gd name="T3" fmla="*/ 0 h 91"/>
                <a:gd name="T4" fmla="*/ 728185 w 68"/>
                <a:gd name="T5" fmla="*/ 21 h 91"/>
                <a:gd name="T6" fmla="*/ 0 w 68"/>
                <a:gd name="T7" fmla="*/ 35 h 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8"/>
                <a:gd name="T13" fmla="*/ 0 h 91"/>
                <a:gd name="T14" fmla="*/ 68 w 68"/>
                <a:gd name="T15" fmla="*/ 91 h 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8" h="91">
                  <a:moveTo>
                    <a:pt x="4" y="19"/>
                  </a:moveTo>
                  <a:lnTo>
                    <a:pt x="67" y="0"/>
                  </a:lnTo>
                  <a:lnTo>
                    <a:pt x="67" y="52"/>
                  </a:lnTo>
                  <a:lnTo>
                    <a:pt x="0" y="90"/>
                  </a:lnTo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1314" name="Freeform 23"/>
            <p:cNvSpPr>
              <a:spLocks/>
            </p:cNvSpPr>
            <p:nvPr/>
          </p:nvSpPr>
          <p:spPr bwMode="auto">
            <a:xfrm>
              <a:off x="2182" y="3025"/>
              <a:ext cx="465" cy="201"/>
            </a:xfrm>
            <a:custGeom>
              <a:avLst/>
              <a:gdLst>
                <a:gd name="T0" fmla="*/ 986978 w 165"/>
                <a:gd name="T1" fmla="*/ 9 h 223"/>
                <a:gd name="T2" fmla="*/ 1560030 w 165"/>
                <a:gd name="T3" fmla="*/ 0 h 223"/>
                <a:gd name="T4" fmla="*/ 1560030 w 165"/>
                <a:gd name="T5" fmla="*/ 8 h 223"/>
                <a:gd name="T6" fmla="*/ 1356661 w 165"/>
                <a:gd name="T7" fmla="*/ 30 h 223"/>
                <a:gd name="T8" fmla="*/ 1177335 w 165"/>
                <a:gd name="T9" fmla="*/ 29 h 223"/>
                <a:gd name="T10" fmla="*/ 1177335 w 165"/>
                <a:gd name="T11" fmla="*/ 23 h 223"/>
                <a:gd name="T12" fmla="*/ 1085637 w 165"/>
                <a:gd name="T13" fmla="*/ 23 h 223"/>
                <a:gd name="T14" fmla="*/ 943400 w 165"/>
                <a:gd name="T15" fmla="*/ 23 h 223"/>
                <a:gd name="T16" fmla="*/ 851113 w 165"/>
                <a:gd name="T17" fmla="*/ 27 h 223"/>
                <a:gd name="T18" fmla="*/ 752455 w 165"/>
                <a:gd name="T19" fmla="*/ 25 h 223"/>
                <a:gd name="T20" fmla="*/ 481396 w 165"/>
                <a:gd name="T21" fmla="*/ 23 h 223"/>
                <a:gd name="T22" fmla="*/ 413850 w 165"/>
                <a:gd name="T23" fmla="*/ 29 h 223"/>
                <a:gd name="T24" fmla="*/ 190365 w 165"/>
                <a:gd name="T25" fmla="*/ 29 h 223"/>
                <a:gd name="T26" fmla="*/ 43530 w 165"/>
                <a:gd name="T27" fmla="*/ 30 h 223"/>
                <a:gd name="T28" fmla="*/ 0 w 165"/>
                <a:gd name="T29" fmla="*/ 33 h 223"/>
                <a:gd name="T30" fmla="*/ 0 w 165"/>
                <a:gd name="T31" fmla="*/ 38 h 223"/>
                <a:gd name="T32" fmla="*/ 135819 w 165"/>
                <a:gd name="T33" fmla="*/ 41 h 223"/>
                <a:gd name="T34" fmla="*/ 0 w 165"/>
                <a:gd name="T35" fmla="*/ 45 h 223"/>
                <a:gd name="T36" fmla="*/ 0 w 165"/>
                <a:gd name="T37" fmla="*/ 50 h 223"/>
                <a:gd name="T38" fmla="*/ 135819 w 165"/>
                <a:gd name="T39" fmla="*/ 53 h 223"/>
                <a:gd name="T40" fmla="*/ 326176 w 165"/>
                <a:gd name="T41" fmla="*/ 57 h 223"/>
                <a:gd name="T42" fmla="*/ 524937 w 165"/>
                <a:gd name="T43" fmla="*/ 57 h 223"/>
                <a:gd name="T44" fmla="*/ 369754 w 165"/>
                <a:gd name="T45" fmla="*/ 63 h 223"/>
                <a:gd name="T46" fmla="*/ 524937 w 165"/>
                <a:gd name="T47" fmla="*/ 70 h 223"/>
                <a:gd name="T48" fmla="*/ 708939 w 165"/>
                <a:gd name="T49" fmla="*/ 70 h 223"/>
                <a:gd name="T50" fmla="*/ 573122 w 165"/>
                <a:gd name="T51" fmla="*/ 72 h 223"/>
                <a:gd name="T52" fmla="*/ 617216 w 165"/>
                <a:gd name="T53" fmla="*/ 79 h 223"/>
                <a:gd name="T54" fmla="*/ 752455 w 165"/>
                <a:gd name="T55" fmla="*/ 86 h 223"/>
                <a:gd name="T56" fmla="*/ 943400 w 165"/>
                <a:gd name="T57" fmla="*/ 86 h 223"/>
                <a:gd name="T58" fmla="*/ 1085637 w 165"/>
                <a:gd name="T59" fmla="*/ 82 h 223"/>
                <a:gd name="T60" fmla="*/ 1177335 w 165"/>
                <a:gd name="T61" fmla="*/ 85 h 223"/>
                <a:gd name="T62" fmla="*/ 1356661 w 165"/>
                <a:gd name="T63" fmla="*/ 87 h 223"/>
                <a:gd name="T64" fmla="*/ 1468329 w 165"/>
                <a:gd name="T65" fmla="*/ 85 h 223"/>
                <a:gd name="T66" fmla="*/ 1468329 w 165"/>
                <a:gd name="T67" fmla="*/ 78 h 223"/>
                <a:gd name="T68" fmla="*/ 1603630 w 165"/>
                <a:gd name="T69" fmla="*/ 78 h 223"/>
                <a:gd name="T70" fmla="*/ 1794553 w 165"/>
                <a:gd name="T71" fmla="*/ 78 h 223"/>
                <a:gd name="T72" fmla="*/ 1838091 w 165"/>
                <a:gd name="T73" fmla="*/ 78 h 2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5"/>
                <a:gd name="T112" fmla="*/ 0 h 223"/>
                <a:gd name="T113" fmla="*/ 165 w 165"/>
                <a:gd name="T114" fmla="*/ 223 h 22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5" h="223">
                  <a:moveTo>
                    <a:pt x="88" y="22"/>
                  </a:moveTo>
                  <a:lnTo>
                    <a:pt x="139" y="0"/>
                  </a:lnTo>
                  <a:lnTo>
                    <a:pt x="139" y="19"/>
                  </a:lnTo>
                  <a:lnTo>
                    <a:pt x="121" y="75"/>
                  </a:lnTo>
                  <a:lnTo>
                    <a:pt x="105" y="72"/>
                  </a:lnTo>
                  <a:lnTo>
                    <a:pt x="105" y="60"/>
                  </a:lnTo>
                  <a:lnTo>
                    <a:pt x="97" y="60"/>
                  </a:lnTo>
                  <a:lnTo>
                    <a:pt x="84" y="60"/>
                  </a:lnTo>
                  <a:lnTo>
                    <a:pt x="76" y="68"/>
                  </a:lnTo>
                  <a:lnTo>
                    <a:pt x="67" y="64"/>
                  </a:lnTo>
                  <a:lnTo>
                    <a:pt x="43" y="60"/>
                  </a:lnTo>
                  <a:lnTo>
                    <a:pt x="37" y="72"/>
                  </a:lnTo>
                  <a:lnTo>
                    <a:pt x="17" y="72"/>
                  </a:lnTo>
                  <a:lnTo>
                    <a:pt x="4" y="75"/>
                  </a:lnTo>
                  <a:lnTo>
                    <a:pt x="0" y="87"/>
                  </a:lnTo>
                  <a:lnTo>
                    <a:pt x="0" y="98"/>
                  </a:lnTo>
                  <a:lnTo>
                    <a:pt x="12" y="106"/>
                  </a:lnTo>
                  <a:lnTo>
                    <a:pt x="0" y="113"/>
                  </a:lnTo>
                  <a:lnTo>
                    <a:pt x="0" y="128"/>
                  </a:lnTo>
                  <a:lnTo>
                    <a:pt x="12" y="135"/>
                  </a:lnTo>
                  <a:lnTo>
                    <a:pt x="29" y="143"/>
                  </a:lnTo>
                  <a:lnTo>
                    <a:pt x="47" y="143"/>
                  </a:lnTo>
                  <a:lnTo>
                    <a:pt x="33" y="162"/>
                  </a:lnTo>
                  <a:lnTo>
                    <a:pt x="47" y="177"/>
                  </a:lnTo>
                  <a:lnTo>
                    <a:pt x="63" y="177"/>
                  </a:lnTo>
                  <a:lnTo>
                    <a:pt x="51" y="184"/>
                  </a:lnTo>
                  <a:lnTo>
                    <a:pt x="55" y="203"/>
                  </a:lnTo>
                  <a:lnTo>
                    <a:pt x="67" y="218"/>
                  </a:lnTo>
                  <a:lnTo>
                    <a:pt x="84" y="218"/>
                  </a:lnTo>
                  <a:lnTo>
                    <a:pt x="97" y="210"/>
                  </a:lnTo>
                  <a:lnTo>
                    <a:pt x="105" y="215"/>
                  </a:lnTo>
                  <a:lnTo>
                    <a:pt x="121" y="222"/>
                  </a:lnTo>
                  <a:lnTo>
                    <a:pt x="131" y="215"/>
                  </a:lnTo>
                  <a:lnTo>
                    <a:pt x="131" y="200"/>
                  </a:lnTo>
                  <a:lnTo>
                    <a:pt x="143" y="200"/>
                  </a:lnTo>
                  <a:lnTo>
                    <a:pt x="160" y="200"/>
                  </a:lnTo>
                  <a:lnTo>
                    <a:pt x="164" y="196"/>
                  </a:lnTo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1315" name="Freeform 24"/>
            <p:cNvSpPr>
              <a:spLocks/>
            </p:cNvSpPr>
            <p:nvPr/>
          </p:nvSpPr>
          <p:spPr bwMode="auto">
            <a:xfrm>
              <a:off x="2645" y="3175"/>
              <a:ext cx="62" cy="27"/>
            </a:xfrm>
            <a:custGeom>
              <a:avLst/>
              <a:gdLst>
                <a:gd name="T0" fmla="*/ 0 w 22"/>
                <a:gd name="T1" fmla="*/ 12 h 30"/>
                <a:gd name="T2" fmla="*/ 0 w 22"/>
                <a:gd name="T3" fmla="*/ 6 h 30"/>
                <a:gd name="T4" fmla="*/ 91723 w 22"/>
                <a:gd name="T5" fmla="*/ 0 h 30"/>
                <a:gd name="T6" fmla="*/ 234453 w 22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30"/>
                <a:gd name="T14" fmla="*/ 22 w 22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30">
                  <a:moveTo>
                    <a:pt x="0" y="29"/>
                  </a:moveTo>
                  <a:lnTo>
                    <a:pt x="0" y="15"/>
                  </a:lnTo>
                  <a:lnTo>
                    <a:pt x="8" y="0"/>
                  </a:lnTo>
                  <a:lnTo>
                    <a:pt x="21" y="0"/>
                  </a:lnTo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1316" name="Freeform 25"/>
            <p:cNvSpPr>
              <a:spLocks/>
            </p:cNvSpPr>
            <p:nvPr/>
          </p:nvSpPr>
          <p:spPr bwMode="auto">
            <a:xfrm>
              <a:off x="2687" y="2939"/>
              <a:ext cx="177" cy="76"/>
            </a:xfrm>
            <a:custGeom>
              <a:avLst/>
              <a:gdLst>
                <a:gd name="T0" fmla="*/ 675702 w 63"/>
                <a:gd name="T1" fmla="*/ 4 h 85"/>
                <a:gd name="T2" fmla="*/ 0 w 63"/>
                <a:gd name="T3" fmla="*/ 0 h 85"/>
                <a:gd name="T4" fmla="*/ 0 w 63"/>
                <a:gd name="T5" fmla="*/ 17 h 85"/>
                <a:gd name="T6" fmla="*/ 632966 w 63"/>
                <a:gd name="T7" fmla="*/ 30 h 8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"/>
                <a:gd name="T13" fmla="*/ 0 h 85"/>
                <a:gd name="T14" fmla="*/ 63 w 63"/>
                <a:gd name="T15" fmla="*/ 85 h 8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" h="85">
                  <a:moveTo>
                    <a:pt x="62" y="12"/>
                  </a:moveTo>
                  <a:lnTo>
                    <a:pt x="0" y="0"/>
                  </a:lnTo>
                  <a:lnTo>
                    <a:pt x="0" y="46"/>
                  </a:lnTo>
                  <a:lnTo>
                    <a:pt x="58" y="84"/>
                  </a:lnTo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1317" name="Freeform 26"/>
            <p:cNvSpPr>
              <a:spLocks/>
            </p:cNvSpPr>
            <p:nvPr/>
          </p:nvSpPr>
          <p:spPr bwMode="auto">
            <a:xfrm>
              <a:off x="2687" y="3014"/>
              <a:ext cx="152" cy="57"/>
            </a:xfrm>
            <a:custGeom>
              <a:avLst/>
              <a:gdLst>
                <a:gd name="T0" fmla="*/ 586458 w 54"/>
                <a:gd name="T1" fmla="*/ 8 h 63"/>
                <a:gd name="T2" fmla="*/ 0 w 54"/>
                <a:gd name="T3" fmla="*/ 0 h 63"/>
                <a:gd name="T4" fmla="*/ 586458 w 54"/>
                <a:gd name="T5" fmla="*/ 25 h 63"/>
                <a:gd name="T6" fmla="*/ 0 60000 65536"/>
                <a:gd name="T7" fmla="*/ 0 60000 65536"/>
                <a:gd name="T8" fmla="*/ 0 60000 65536"/>
                <a:gd name="T9" fmla="*/ 0 w 54"/>
                <a:gd name="T10" fmla="*/ 0 h 63"/>
                <a:gd name="T11" fmla="*/ 54 w 54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" h="63">
                  <a:moveTo>
                    <a:pt x="53" y="20"/>
                  </a:moveTo>
                  <a:lnTo>
                    <a:pt x="0" y="0"/>
                  </a:lnTo>
                  <a:lnTo>
                    <a:pt x="53" y="62"/>
                  </a:lnTo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1318" name="Freeform 27"/>
            <p:cNvSpPr>
              <a:spLocks/>
            </p:cNvSpPr>
            <p:nvPr/>
          </p:nvSpPr>
          <p:spPr bwMode="auto">
            <a:xfrm>
              <a:off x="2614" y="3045"/>
              <a:ext cx="225" cy="128"/>
            </a:xfrm>
            <a:custGeom>
              <a:avLst/>
              <a:gdLst>
                <a:gd name="T0" fmla="*/ 637408 w 80"/>
                <a:gd name="T1" fmla="*/ 14 h 142"/>
                <a:gd name="T2" fmla="*/ 231081 w 80"/>
                <a:gd name="T3" fmla="*/ 0 h 142"/>
                <a:gd name="T4" fmla="*/ 0 w 80"/>
                <a:gd name="T5" fmla="*/ 21 h 142"/>
                <a:gd name="T6" fmla="*/ 133594 w 80"/>
                <a:gd name="T7" fmla="*/ 21 h 142"/>
                <a:gd name="T8" fmla="*/ 364792 w 80"/>
                <a:gd name="T9" fmla="*/ 22 h 142"/>
                <a:gd name="T10" fmla="*/ 462277 w 80"/>
                <a:gd name="T11" fmla="*/ 27 h 142"/>
                <a:gd name="T12" fmla="*/ 637408 w 80"/>
                <a:gd name="T13" fmla="*/ 27 h 142"/>
                <a:gd name="T14" fmla="*/ 782575 w 80"/>
                <a:gd name="T15" fmla="*/ 32 h 142"/>
                <a:gd name="T16" fmla="*/ 868669 w 80"/>
                <a:gd name="T17" fmla="*/ 39 h 142"/>
                <a:gd name="T18" fmla="*/ 825488 w 80"/>
                <a:gd name="T19" fmla="*/ 45 h 142"/>
                <a:gd name="T20" fmla="*/ 680526 w 80"/>
                <a:gd name="T21" fmla="*/ 46 h 142"/>
                <a:gd name="T22" fmla="*/ 505395 w 80"/>
                <a:gd name="T23" fmla="*/ 46 h 142"/>
                <a:gd name="T24" fmla="*/ 595848 w 80"/>
                <a:gd name="T25" fmla="*/ 52 h 142"/>
                <a:gd name="T26" fmla="*/ 462277 w 80"/>
                <a:gd name="T27" fmla="*/ 53 h 142"/>
                <a:gd name="T28" fmla="*/ 274174 w 80"/>
                <a:gd name="T29" fmla="*/ 56 h 1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0"/>
                <a:gd name="T46" fmla="*/ 0 h 142"/>
                <a:gd name="T47" fmla="*/ 80 w 80"/>
                <a:gd name="T48" fmla="*/ 142 h 14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0" h="142">
                  <a:moveTo>
                    <a:pt x="58" y="34"/>
                  </a:moveTo>
                  <a:lnTo>
                    <a:pt x="21" y="0"/>
                  </a:lnTo>
                  <a:lnTo>
                    <a:pt x="0" y="53"/>
                  </a:lnTo>
                  <a:lnTo>
                    <a:pt x="12" y="53"/>
                  </a:lnTo>
                  <a:lnTo>
                    <a:pt x="33" y="57"/>
                  </a:lnTo>
                  <a:lnTo>
                    <a:pt x="42" y="68"/>
                  </a:lnTo>
                  <a:lnTo>
                    <a:pt x="58" y="68"/>
                  </a:lnTo>
                  <a:lnTo>
                    <a:pt x="71" y="80"/>
                  </a:lnTo>
                  <a:lnTo>
                    <a:pt x="79" y="99"/>
                  </a:lnTo>
                  <a:lnTo>
                    <a:pt x="75" y="114"/>
                  </a:lnTo>
                  <a:lnTo>
                    <a:pt x="62" y="119"/>
                  </a:lnTo>
                  <a:lnTo>
                    <a:pt x="46" y="119"/>
                  </a:lnTo>
                  <a:lnTo>
                    <a:pt x="54" y="134"/>
                  </a:lnTo>
                  <a:lnTo>
                    <a:pt x="42" y="137"/>
                  </a:lnTo>
                  <a:lnTo>
                    <a:pt x="25" y="141"/>
                  </a:lnTo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4" name="Group 55"/>
          <p:cNvGrpSpPr>
            <a:grpSpLocks/>
          </p:cNvGrpSpPr>
          <p:nvPr/>
        </p:nvGrpSpPr>
        <p:grpSpPr bwMode="auto">
          <a:xfrm>
            <a:off x="3995738" y="3209951"/>
            <a:ext cx="4897437" cy="1066800"/>
            <a:chOff x="2517" y="1835"/>
            <a:chExt cx="3085" cy="672"/>
          </a:xfrm>
        </p:grpSpPr>
        <p:sp>
          <p:nvSpPr>
            <p:cNvPr id="11276" name="Rectangle 28"/>
            <p:cNvSpPr>
              <a:spLocks noChangeArrowheads="1"/>
            </p:cNvSpPr>
            <p:nvPr/>
          </p:nvSpPr>
          <p:spPr bwMode="auto">
            <a:xfrm>
              <a:off x="2709" y="1931"/>
              <a:ext cx="76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1277" name="Oval 29"/>
            <p:cNvSpPr>
              <a:spLocks noChangeArrowheads="1"/>
            </p:cNvSpPr>
            <p:nvPr/>
          </p:nvSpPr>
          <p:spPr bwMode="auto">
            <a:xfrm>
              <a:off x="2997" y="2027"/>
              <a:ext cx="192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1278" name="Line 30"/>
            <p:cNvSpPr>
              <a:spLocks noChangeShapeType="1"/>
            </p:cNvSpPr>
            <p:nvPr/>
          </p:nvSpPr>
          <p:spPr bwMode="auto">
            <a:xfrm>
              <a:off x="2517" y="193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1279" name="Line 31"/>
            <p:cNvSpPr>
              <a:spLocks noChangeShapeType="1"/>
            </p:cNvSpPr>
            <p:nvPr/>
          </p:nvSpPr>
          <p:spPr bwMode="auto">
            <a:xfrm>
              <a:off x="2661" y="1931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1280" name="Line 32"/>
            <p:cNvSpPr>
              <a:spLocks noChangeShapeType="1"/>
            </p:cNvSpPr>
            <p:nvPr/>
          </p:nvSpPr>
          <p:spPr bwMode="auto">
            <a:xfrm>
              <a:off x="2517" y="221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1281" name="Line 33"/>
            <p:cNvSpPr>
              <a:spLocks noChangeShapeType="1"/>
            </p:cNvSpPr>
            <p:nvPr/>
          </p:nvSpPr>
          <p:spPr bwMode="auto">
            <a:xfrm>
              <a:off x="3525" y="1931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1282" name="Line 34"/>
            <p:cNvSpPr>
              <a:spLocks noChangeShapeType="1"/>
            </p:cNvSpPr>
            <p:nvPr/>
          </p:nvSpPr>
          <p:spPr bwMode="auto">
            <a:xfrm>
              <a:off x="3525" y="1931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1283" name="Line 35"/>
            <p:cNvSpPr>
              <a:spLocks noChangeShapeType="1"/>
            </p:cNvSpPr>
            <p:nvPr/>
          </p:nvSpPr>
          <p:spPr bwMode="auto">
            <a:xfrm>
              <a:off x="3525" y="221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1284" name="Line 36"/>
            <p:cNvSpPr>
              <a:spLocks noChangeShapeType="1"/>
            </p:cNvSpPr>
            <p:nvPr/>
          </p:nvSpPr>
          <p:spPr bwMode="auto">
            <a:xfrm>
              <a:off x="2757" y="1835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1285" name="Line 37"/>
            <p:cNvSpPr>
              <a:spLocks noChangeShapeType="1"/>
            </p:cNvSpPr>
            <p:nvPr/>
          </p:nvSpPr>
          <p:spPr bwMode="auto">
            <a:xfrm>
              <a:off x="2853" y="1835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1286" name="Line 38"/>
            <p:cNvSpPr>
              <a:spLocks noChangeShapeType="1"/>
            </p:cNvSpPr>
            <p:nvPr/>
          </p:nvSpPr>
          <p:spPr bwMode="auto">
            <a:xfrm>
              <a:off x="2997" y="1835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1287" name="Line 39"/>
            <p:cNvSpPr>
              <a:spLocks noChangeShapeType="1"/>
            </p:cNvSpPr>
            <p:nvPr/>
          </p:nvSpPr>
          <p:spPr bwMode="auto">
            <a:xfrm>
              <a:off x="3573" y="1835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1288" name="Line 40"/>
            <p:cNvSpPr>
              <a:spLocks noChangeShapeType="1"/>
            </p:cNvSpPr>
            <p:nvPr/>
          </p:nvSpPr>
          <p:spPr bwMode="auto">
            <a:xfrm>
              <a:off x="3141" y="1835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1289" name="Line 41"/>
            <p:cNvSpPr>
              <a:spLocks noChangeShapeType="1"/>
            </p:cNvSpPr>
            <p:nvPr/>
          </p:nvSpPr>
          <p:spPr bwMode="auto">
            <a:xfrm>
              <a:off x="3237" y="1835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1290" name="Line 42"/>
            <p:cNvSpPr>
              <a:spLocks noChangeShapeType="1"/>
            </p:cNvSpPr>
            <p:nvPr/>
          </p:nvSpPr>
          <p:spPr bwMode="auto">
            <a:xfrm>
              <a:off x="3333" y="1835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1291" name="Line 43"/>
            <p:cNvSpPr>
              <a:spLocks noChangeShapeType="1"/>
            </p:cNvSpPr>
            <p:nvPr/>
          </p:nvSpPr>
          <p:spPr bwMode="auto">
            <a:xfrm>
              <a:off x="2565" y="1835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1292" name="Line 44"/>
            <p:cNvSpPr>
              <a:spLocks noChangeShapeType="1"/>
            </p:cNvSpPr>
            <p:nvPr/>
          </p:nvSpPr>
          <p:spPr bwMode="auto">
            <a:xfrm>
              <a:off x="2517" y="2123"/>
              <a:ext cx="144" cy="14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1293" name="Line 45"/>
            <p:cNvSpPr>
              <a:spLocks noChangeShapeType="1"/>
            </p:cNvSpPr>
            <p:nvPr/>
          </p:nvSpPr>
          <p:spPr bwMode="auto">
            <a:xfrm flipV="1">
              <a:off x="2661" y="2123"/>
              <a:ext cx="144" cy="14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1294" name="Line 46"/>
            <p:cNvSpPr>
              <a:spLocks noChangeShapeType="1"/>
            </p:cNvSpPr>
            <p:nvPr/>
          </p:nvSpPr>
          <p:spPr bwMode="auto">
            <a:xfrm>
              <a:off x="2661" y="2267"/>
              <a:ext cx="0" cy="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1295" name="Oval 47"/>
            <p:cNvSpPr>
              <a:spLocks noChangeArrowheads="1"/>
            </p:cNvSpPr>
            <p:nvPr/>
          </p:nvSpPr>
          <p:spPr bwMode="auto">
            <a:xfrm>
              <a:off x="2613" y="2411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1296" name="Oval 48"/>
            <p:cNvSpPr>
              <a:spLocks noChangeArrowheads="1"/>
            </p:cNvSpPr>
            <p:nvPr/>
          </p:nvSpPr>
          <p:spPr bwMode="auto">
            <a:xfrm>
              <a:off x="3614" y="1859"/>
              <a:ext cx="672" cy="38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11297" name="Text Box 49"/>
            <p:cNvSpPr txBox="1">
              <a:spLocks noChangeArrowheads="1"/>
            </p:cNvSpPr>
            <p:nvPr/>
          </p:nvSpPr>
          <p:spPr bwMode="auto">
            <a:xfrm>
              <a:off x="3696" y="1950"/>
              <a:ext cx="77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tr-TR" sz="1600" b="1">
                  <a:solidFill>
                    <a:srgbClr val="FFFF00"/>
                  </a:solidFill>
                </a:rPr>
                <a:t>Epitel</a:t>
              </a:r>
            </a:p>
          </p:txBody>
        </p:sp>
        <p:pic>
          <p:nvPicPr>
            <p:cNvPr id="11298" name="Picture 5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32" y="1842"/>
              <a:ext cx="1270" cy="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0371" name="Line 51"/>
          <p:cNvSpPr>
            <a:spLocks noChangeShapeType="1"/>
          </p:cNvSpPr>
          <p:nvPr/>
        </p:nvSpPr>
        <p:spPr bwMode="auto">
          <a:xfrm>
            <a:off x="1835150" y="1556792"/>
            <a:ext cx="3384550" cy="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440372" name="Line 52"/>
          <p:cNvSpPr>
            <a:spLocks noChangeShapeType="1"/>
          </p:cNvSpPr>
          <p:nvPr/>
        </p:nvSpPr>
        <p:spPr bwMode="auto">
          <a:xfrm>
            <a:off x="5219700" y="1556395"/>
            <a:ext cx="0" cy="1152525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tr-TR"/>
          </a:p>
        </p:txBody>
      </p:sp>
      <p:sp>
        <p:nvSpPr>
          <p:cNvPr id="440373" name="Line 53"/>
          <p:cNvSpPr>
            <a:spLocks noChangeShapeType="1"/>
          </p:cNvSpPr>
          <p:nvPr/>
        </p:nvSpPr>
        <p:spPr bwMode="auto">
          <a:xfrm>
            <a:off x="1835150" y="5659464"/>
            <a:ext cx="3384550" cy="0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440374" name="Line 54"/>
          <p:cNvSpPr>
            <a:spLocks noChangeShapeType="1"/>
          </p:cNvSpPr>
          <p:nvPr/>
        </p:nvSpPr>
        <p:spPr bwMode="auto">
          <a:xfrm>
            <a:off x="5219700" y="4506939"/>
            <a:ext cx="0" cy="1152525"/>
          </a:xfrm>
          <a:prstGeom prst="line">
            <a:avLst/>
          </a:prstGeom>
          <a:noFill/>
          <a:ln w="57150">
            <a:solidFill>
              <a:srgbClr val="CC33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60" name="58 Metin kutusu"/>
          <p:cNvSpPr txBox="1"/>
          <p:nvPr/>
        </p:nvSpPr>
        <p:spPr>
          <a:xfrm>
            <a:off x="214282" y="142852"/>
            <a:ext cx="8929718" cy="400110"/>
          </a:xfrm>
          <a:prstGeom prst="rect">
            <a:avLst/>
          </a:prstGeom>
          <a:solidFill>
            <a:srgbClr val="808000"/>
          </a:solidFill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FF00"/>
                </a:solidFill>
                <a:latin typeface="Garamond" panose="02020404030301010803" pitchFamily="18" charset="0"/>
              </a:rPr>
              <a:t>H</a:t>
            </a:r>
            <a:r>
              <a:rPr lang="tr-TR" sz="20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ava yolunda FONKSİYONEL Ünite :  </a:t>
            </a:r>
            <a:r>
              <a:rPr lang="tr-TR" sz="2000" b="1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Epiteliyal</a:t>
            </a:r>
            <a:r>
              <a:rPr lang="tr-TR" sz="20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 (</a:t>
            </a:r>
            <a:r>
              <a:rPr lang="tr-TR" sz="2000" b="1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Nörinal</a:t>
            </a:r>
            <a:r>
              <a:rPr lang="tr-TR" sz="20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) </a:t>
            </a:r>
            <a:r>
              <a:rPr lang="tr-TR" sz="2000" b="1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Mezenkimal</a:t>
            </a:r>
            <a:r>
              <a:rPr lang="tr-TR" sz="20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tr-TR" sz="2000" b="1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Unite</a:t>
            </a:r>
            <a:endParaRPr lang="tr-TR" sz="20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4896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40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40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40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40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440371" grpId="0" animBg="1"/>
      <p:bldP spid="440372" grpId="0" animBg="1"/>
      <p:bldP spid="440373" grpId="0" animBg="1"/>
      <p:bldP spid="44037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-32" y="6453916"/>
            <a:ext cx="772184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</a:rPr>
              <a:t>Pearce N, </a:t>
            </a:r>
            <a:r>
              <a:rPr lang="en-US" sz="800" dirty="0" err="1">
                <a:solidFill>
                  <a:schemeClr val="tx2"/>
                </a:solidFill>
              </a:rPr>
              <a:t>Pekkanen</a:t>
            </a:r>
            <a:r>
              <a:rPr lang="en-US" sz="800" dirty="0">
                <a:solidFill>
                  <a:schemeClr val="tx2"/>
                </a:solidFill>
              </a:rPr>
              <a:t> J, Beasley R. How much asthma is really </a:t>
            </a:r>
            <a:r>
              <a:rPr lang="en-US" sz="800" dirty="0" smtClean="0">
                <a:solidFill>
                  <a:schemeClr val="tx2"/>
                </a:solidFill>
              </a:rPr>
              <a:t>attributable</a:t>
            </a:r>
            <a:r>
              <a:rPr lang="tr-TR" sz="800" dirty="0" smtClean="0">
                <a:solidFill>
                  <a:schemeClr val="tx2"/>
                </a:solidFill>
              </a:rPr>
              <a:t> </a:t>
            </a:r>
            <a:r>
              <a:rPr lang="tr-TR" sz="800" dirty="0" err="1" smtClean="0">
                <a:solidFill>
                  <a:schemeClr val="tx2"/>
                </a:solidFill>
              </a:rPr>
              <a:t>to</a:t>
            </a:r>
            <a:r>
              <a:rPr lang="tr-TR" sz="800" dirty="0" smtClean="0">
                <a:solidFill>
                  <a:schemeClr val="tx2"/>
                </a:solidFill>
              </a:rPr>
              <a:t> </a:t>
            </a:r>
            <a:r>
              <a:rPr lang="tr-TR" sz="800" dirty="0" err="1" smtClean="0">
                <a:solidFill>
                  <a:schemeClr val="tx2"/>
                </a:solidFill>
              </a:rPr>
              <a:t>atopy</a:t>
            </a:r>
            <a:r>
              <a:rPr lang="tr-TR" sz="800" dirty="0" smtClean="0">
                <a:solidFill>
                  <a:schemeClr val="tx2"/>
                </a:solidFill>
              </a:rPr>
              <a:t> ? </a:t>
            </a:r>
            <a:r>
              <a:rPr lang="tr-TR" sz="800" dirty="0" err="1">
                <a:solidFill>
                  <a:schemeClr val="tx2"/>
                </a:solidFill>
              </a:rPr>
              <a:t>Thorax</a:t>
            </a:r>
            <a:r>
              <a:rPr lang="tr-TR" sz="800" dirty="0">
                <a:solidFill>
                  <a:schemeClr val="tx2"/>
                </a:solidFill>
              </a:rPr>
              <a:t> 1999;54:268-72</a:t>
            </a:r>
          </a:p>
        </p:txBody>
      </p:sp>
      <p:sp>
        <p:nvSpPr>
          <p:cNvPr id="4" name="3 Metin kutusu"/>
          <p:cNvSpPr txBox="1"/>
          <p:nvPr/>
        </p:nvSpPr>
        <p:spPr>
          <a:xfrm>
            <a:off x="-32" y="2162598"/>
            <a:ext cx="7715304" cy="178510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tr-TR" sz="2000" b="1" dirty="0" smtClean="0">
                <a:solidFill>
                  <a:schemeClr val="bg1"/>
                </a:solidFill>
                <a:latin typeface="Garamond" panose="02020404030301010803" pitchFamily="18" charset="0"/>
                <a:cs typeface="Calibri" pitchFamily="34" charset="0"/>
              </a:rPr>
              <a:t>	Neden tüm deri testi pozitif olanlarda astım ve hastalık yok ? </a:t>
            </a:r>
          </a:p>
          <a:p>
            <a:pPr>
              <a:buClr>
                <a:srgbClr val="FFFF00"/>
              </a:buClr>
            </a:pPr>
            <a:endParaRPr lang="tr-TR" sz="2000" b="1" dirty="0" smtClean="0">
              <a:solidFill>
                <a:schemeClr val="bg1"/>
              </a:solidFill>
              <a:latin typeface="Garamond" panose="02020404030301010803" pitchFamily="18" charset="0"/>
              <a:cs typeface="Calibri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tr-TR" sz="2000" b="1" dirty="0" smtClean="0">
                <a:solidFill>
                  <a:schemeClr val="bg1"/>
                </a:solidFill>
                <a:latin typeface="Garamond" panose="02020404030301010803" pitchFamily="18" charset="0"/>
                <a:cs typeface="Calibri" pitchFamily="34" charset="0"/>
              </a:rPr>
              <a:t>	</a:t>
            </a:r>
            <a:r>
              <a:rPr lang="tr-TR" sz="2000" b="1" dirty="0" err="1" smtClean="0">
                <a:solidFill>
                  <a:schemeClr val="bg1"/>
                </a:solidFill>
                <a:latin typeface="Garamond" panose="02020404030301010803" pitchFamily="18" charset="0"/>
                <a:cs typeface="Calibri" pitchFamily="34" charset="0"/>
              </a:rPr>
              <a:t>Populasyonda</a:t>
            </a:r>
            <a:r>
              <a:rPr lang="tr-TR" sz="2000" b="1" dirty="0" smtClean="0">
                <a:solidFill>
                  <a:schemeClr val="bg1"/>
                </a:solidFill>
                <a:latin typeface="Garamond" panose="02020404030301010803" pitchFamily="18" charset="0"/>
                <a:cs typeface="Calibri" pitchFamily="34" charset="0"/>
              </a:rPr>
              <a:t> 		</a:t>
            </a:r>
            <a:r>
              <a:rPr lang="tr-TR" sz="2000" b="1" dirty="0" err="1" smtClean="0">
                <a:solidFill>
                  <a:srgbClr val="FFFF00"/>
                </a:solidFill>
                <a:latin typeface="Garamond" panose="02020404030301010803" pitchFamily="18" charset="0"/>
                <a:cs typeface="Calibri" pitchFamily="34" charset="0"/>
              </a:rPr>
              <a:t>Atopi</a:t>
            </a:r>
            <a:r>
              <a:rPr lang="tr-TR" sz="2000" b="1" dirty="0" smtClean="0">
                <a:solidFill>
                  <a:srgbClr val="FFFF00"/>
                </a:solidFill>
                <a:latin typeface="Garamond" panose="02020404030301010803" pitchFamily="18" charset="0"/>
                <a:cs typeface="Calibri" pitchFamily="34" charset="0"/>
              </a:rPr>
              <a:t> 			% 30 </a:t>
            </a:r>
          </a:p>
          <a:p>
            <a:pPr marL="342900" indent="-342900">
              <a:lnSpc>
                <a:spcPct val="1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tr-TR" sz="2000" b="1" dirty="0" smtClean="0">
                <a:solidFill>
                  <a:schemeClr val="bg1"/>
                </a:solidFill>
                <a:latin typeface="Garamond" panose="02020404030301010803" pitchFamily="18" charset="0"/>
                <a:cs typeface="Calibri" pitchFamily="34" charset="0"/>
              </a:rPr>
              <a:t>	</a:t>
            </a:r>
            <a:r>
              <a:rPr lang="tr-TR" sz="2000" b="1" dirty="0" err="1" smtClean="0">
                <a:solidFill>
                  <a:schemeClr val="bg1"/>
                </a:solidFill>
                <a:latin typeface="Garamond" panose="02020404030301010803" pitchFamily="18" charset="0"/>
                <a:cs typeface="Calibri" pitchFamily="34" charset="0"/>
              </a:rPr>
              <a:t>Populasyonda</a:t>
            </a:r>
            <a:r>
              <a:rPr lang="tr-TR" sz="2000" b="1" dirty="0" smtClean="0">
                <a:solidFill>
                  <a:schemeClr val="bg1"/>
                </a:solidFill>
                <a:latin typeface="Garamond" panose="02020404030301010803" pitchFamily="18" charset="0"/>
                <a:cs typeface="Calibri" pitchFamily="34" charset="0"/>
              </a:rPr>
              <a:t> 		</a:t>
            </a:r>
            <a:r>
              <a:rPr lang="tr-TR" sz="2000" b="1" dirty="0" err="1" smtClean="0">
                <a:solidFill>
                  <a:srgbClr val="FFFF00"/>
                </a:solidFill>
                <a:latin typeface="Garamond" panose="02020404030301010803" pitchFamily="18" charset="0"/>
                <a:cs typeface="Calibri" pitchFamily="34" charset="0"/>
              </a:rPr>
              <a:t>Allerjik</a:t>
            </a:r>
            <a:r>
              <a:rPr lang="tr-TR" sz="2000" b="1" dirty="0" smtClean="0">
                <a:solidFill>
                  <a:srgbClr val="FFFF00"/>
                </a:solidFill>
                <a:latin typeface="Garamond" panose="02020404030301010803" pitchFamily="18" charset="0"/>
                <a:cs typeface="Calibri" pitchFamily="34" charset="0"/>
              </a:rPr>
              <a:t> Hastalık 	% 12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260648"/>
            <a:ext cx="9144000" cy="507831"/>
          </a:xfrm>
          <a:prstGeom prst="rect">
            <a:avLst/>
          </a:prstGeom>
          <a:solidFill>
            <a:srgbClr val="8080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  <a:spcBef>
                <a:spcPct val="70000"/>
              </a:spcBef>
              <a:defRPr/>
            </a:pP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Hava Yolunda 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Atopi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ve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Allerjik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Enflamasyon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:</a:t>
            </a:r>
            <a:r>
              <a:rPr lang="tr-TR" sz="18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tr-TR" sz="1800" b="1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Herşeyi</a:t>
            </a:r>
            <a:r>
              <a:rPr lang="tr-TR" sz="18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 Açıklamada Yeterli mi ?</a:t>
            </a:r>
            <a:endParaRPr lang="tr-TR" sz="18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8149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up 37"/>
          <p:cNvGrpSpPr/>
          <p:nvPr/>
        </p:nvGrpSpPr>
        <p:grpSpPr>
          <a:xfrm>
            <a:off x="5875766" y="2535690"/>
            <a:ext cx="3088722" cy="1680468"/>
            <a:chOff x="5676900" y="2438400"/>
            <a:chExt cx="3238500" cy="1851932"/>
          </a:xfrm>
        </p:grpSpPr>
        <p:sp>
          <p:nvSpPr>
            <p:cNvPr id="37" name="Dikdörtgen 36"/>
            <p:cNvSpPr/>
            <p:nvPr/>
          </p:nvSpPr>
          <p:spPr>
            <a:xfrm>
              <a:off x="5676900" y="2438400"/>
              <a:ext cx="3238500" cy="18519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C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grpSp>
          <p:nvGrpSpPr>
            <p:cNvPr id="31" name="Grup 30"/>
            <p:cNvGrpSpPr/>
            <p:nvPr/>
          </p:nvGrpSpPr>
          <p:grpSpPr>
            <a:xfrm>
              <a:off x="5826678" y="2514600"/>
              <a:ext cx="2928958" cy="1657350"/>
              <a:chOff x="2571736" y="3798877"/>
              <a:chExt cx="2928958" cy="1066800"/>
            </a:xfrm>
          </p:grpSpPr>
          <p:sp>
            <p:nvSpPr>
              <p:cNvPr id="5" name="Rectangle 48"/>
              <p:cNvSpPr>
                <a:spLocks noChangeArrowheads="1"/>
              </p:cNvSpPr>
              <p:nvPr/>
            </p:nvSpPr>
            <p:spPr bwMode="auto">
              <a:xfrm>
                <a:off x="3976694" y="3951277"/>
                <a:ext cx="1219200" cy="45720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6" name="Oval 49"/>
              <p:cNvSpPr>
                <a:spLocks noChangeArrowheads="1"/>
              </p:cNvSpPr>
              <p:nvPr/>
            </p:nvSpPr>
            <p:spPr bwMode="auto">
              <a:xfrm>
                <a:off x="4433894" y="4103677"/>
                <a:ext cx="304800" cy="152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7" name="Line 50"/>
              <p:cNvSpPr>
                <a:spLocks noChangeShapeType="1"/>
              </p:cNvSpPr>
              <p:nvPr/>
            </p:nvSpPr>
            <p:spPr bwMode="auto">
              <a:xfrm>
                <a:off x="3671894" y="3951277"/>
                <a:ext cx="2286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8" name="Line 51"/>
              <p:cNvSpPr>
                <a:spLocks noChangeShapeType="1"/>
              </p:cNvSpPr>
              <p:nvPr/>
            </p:nvSpPr>
            <p:spPr bwMode="auto">
              <a:xfrm>
                <a:off x="3900494" y="3951277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9" name="Line 52"/>
              <p:cNvSpPr>
                <a:spLocks noChangeShapeType="1"/>
              </p:cNvSpPr>
              <p:nvPr/>
            </p:nvSpPr>
            <p:spPr bwMode="auto">
              <a:xfrm>
                <a:off x="3671894" y="4408477"/>
                <a:ext cx="2286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0" name="Line 53"/>
              <p:cNvSpPr>
                <a:spLocks noChangeShapeType="1"/>
              </p:cNvSpPr>
              <p:nvPr/>
            </p:nvSpPr>
            <p:spPr bwMode="auto">
              <a:xfrm>
                <a:off x="5272094" y="3951277"/>
                <a:ext cx="2286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1" name="Line 54"/>
              <p:cNvSpPr>
                <a:spLocks noChangeShapeType="1"/>
              </p:cNvSpPr>
              <p:nvPr/>
            </p:nvSpPr>
            <p:spPr bwMode="auto">
              <a:xfrm>
                <a:off x="5272094" y="3951277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2" name="Line 55"/>
              <p:cNvSpPr>
                <a:spLocks noChangeShapeType="1"/>
              </p:cNvSpPr>
              <p:nvPr/>
            </p:nvSpPr>
            <p:spPr bwMode="auto">
              <a:xfrm>
                <a:off x="5272094" y="4408477"/>
                <a:ext cx="2286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3" name="Line 56"/>
              <p:cNvSpPr>
                <a:spLocks noChangeShapeType="1"/>
              </p:cNvSpPr>
              <p:nvPr/>
            </p:nvSpPr>
            <p:spPr bwMode="auto">
              <a:xfrm>
                <a:off x="4052894" y="3798877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4" name="Line 57"/>
              <p:cNvSpPr>
                <a:spLocks noChangeShapeType="1"/>
              </p:cNvSpPr>
              <p:nvPr/>
            </p:nvSpPr>
            <p:spPr bwMode="auto">
              <a:xfrm>
                <a:off x="4205294" y="3798877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5" name="Line 58"/>
              <p:cNvSpPr>
                <a:spLocks noChangeShapeType="1"/>
              </p:cNvSpPr>
              <p:nvPr/>
            </p:nvSpPr>
            <p:spPr bwMode="auto">
              <a:xfrm>
                <a:off x="4433894" y="3798877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6" name="Line 59"/>
              <p:cNvSpPr>
                <a:spLocks noChangeShapeType="1"/>
              </p:cNvSpPr>
              <p:nvPr/>
            </p:nvSpPr>
            <p:spPr bwMode="auto">
              <a:xfrm>
                <a:off x="5348294" y="3798877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7" name="Line 60"/>
              <p:cNvSpPr>
                <a:spLocks noChangeShapeType="1"/>
              </p:cNvSpPr>
              <p:nvPr/>
            </p:nvSpPr>
            <p:spPr bwMode="auto">
              <a:xfrm>
                <a:off x="4662494" y="3798877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8" name="Line 61"/>
              <p:cNvSpPr>
                <a:spLocks noChangeShapeType="1"/>
              </p:cNvSpPr>
              <p:nvPr/>
            </p:nvSpPr>
            <p:spPr bwMode="auto">
              <a:xfrm>
                <a:off x="4814894" y="3798877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19" name="Line 62"/>
              <p:cNvSpPr>
                <a:spLocks noChangeShapeType="1"/>
              </p:cNvSpPr>
              <p:nvPr/>
            </p:nvSpPr>
            <p:spPr bwMode="auto">
              <a:xfrm>
                <a:off x="4967294" y="3798877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0" name="Line 63"/>
              <p:cNvSpPr>
                <a:spLocks noChangeShapeType="1"/>
              </p:cNvSpPr>
              <p:nvPr/>
            </p:nvSpPr>
            <p:spPr bwMode="auto">
              <a:xfrm>
                <a:off x="3748094" y="3798877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1" name="Line 64"/>
              <p:cNvSpPr>
                <a:spLocks noChangeShapeType="1"/>
              </p:cNvSpPr>
              <p:nvPr/>
            </p:nvSpPr>
            <p:spPr bwMode="auto">
              <a:xfrm>
                <a:off x="5000628" y="4256077"/>
                <a:ext cx="228600" cy="22860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2" name="Line 65"/>
              <p:cNvSpPr>
                <a:spLocks noChangeShapeType="1"/>
              </p:cNvSpPr>
              <p:nvPr/>
            </p:nvSpPr>
            <p:spPr bwMode="auto">
              <a:xfrm flipV="1">
                <a:off x="5229228" y="4256077"/>
                <a:ext cx="228600" cy="22860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3" name="Line 66"/>
              <p:cNvSpPr>
                <a:spLocks noChangeShapeType="1"/>
              </p:cNvSpPr>
              <p:nvPr/>
            </p:nvSpPr>
            <p:spPr bwMode="auto">
              <a:xfrm>
                <a:off x="5229228" y="4484677"/>
                <a:ext cx="0" cy="30480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4" name="Oval 67"/>
              <p:cNvSpPr>
                <a:spLocks noChangeArrowheads="1"/>
              </p:cNvSpPr>
              <p:nvPr/>
            </p:nvSpPr>
            <p:spPr bwMode="auto">
              <a:xfrm>
                <a:off x="5153028" y="4713277"/>
                <a:ext cx="152400" cy="1524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tr-TR"/>
              </a:p>
            </p:txBody>
          </p:sp>
          <p:sp>
            <p:nvSpPr>
              <p:cNvPr id="25" name="Oval 68"/>
              <p:cNvSpPr>
                <a:spLocks noChangeArrowheads="1"/>
              </p:cNvSpPr>
              <p:nvPr/>
            </p:nvSpPr>
            <p:spPr bwMode="auto">
              <a:xfrm>
                <a:off x="2571736" y="3865557"/>
                <a:ext cx="1066800" cy="60960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tr-TR" b="1" dirty="0" err="1" smtClean="0">
                    <a:solidFill>
                      <a:srgbClr val="FFFF00"/>
                    </a:solidFill>
                  </a:rPr>
                  <a:t>Epitel</a:t>
                </a:r>
                <a:endParaRPr lang="tr-TR" b="1" dirty="0" smtClean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6" name="33 Oval"/>
              <p:cNvSpPr/>
              <p:nvPr/>
            </p:nvSpPr>
            <p:spPr>
              <a:xfrm>
                <a:off x="5143504" y="4008433"/>
                <a:ext cx="142876" cy="21431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27" name="48 Düz Bağlayıcı"/>
              <p:cNvCxnSpPr/>
              <p:nvPr/>
            </p:nvCxnSpPr>
            <p:spPr>
              <a:xfrm>
                <a:off x="3857620" y="4294185"/>
                <a:ext cx="214314" cy="1588"/>
              </a:xfrm>
              <a:prstGeom prst="line">
                <a:avLst/>
              </a:prstGeom>
              <a:ln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52 Düz Bağlayıcı"/>
              <p:cNvCxnSpPr/>
              <p:nvPr/>
            </p:nvCxnSpPr>
            <p:spPr>
              <a:xfrm>
                <a:off x="3857620" y="4078283"/>
                <a:ext cx="214314" cy="1588"/>
              </a:xfrm>
              <a:prstGeom prst="line">
                <a:avLst/>
              </a:prstGeom>
              <a:ln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53 Düz Bağlayıcı"/>
              <p:cNvCxnSpPr/>
              <p:nvPr/>
            </p:nvCxnSpPr>
            <p:spPr>
              <a:xfrm>
                <a:off x="5143504" y="4294185"/>
                <a:ext cx="214314" cy="1588"/>
              </a:xfrm>
              <a:prstGeom prst="line">
                <a:avLst/>
              </a:prstGeom>
              <a:ln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54 Serbest Form"/>
              <p:cNvSpPr/>
              <p:nvPr/>
            </p:nvSpPr>
            <p:spPr bwMode="auto">
              <a:xfrm>
                <a:off x="3643306" y="3865557"/>
                <a:ext cx="1793875" cy="60325"/>
              </a:xfrm>
              <a:custGeom>
                <a:avLst/>
                <a:gdLst>
                  <a:gd name="connsiteX0" fmla="*/ 0 w 1288473"/>
                  <a:gd name="connsiteY0" fmla="*/ 45925 h 59780"/>
                  <a:gd name="connsiteX1" fmla="*/ 277091 w 1288473"/>
                  <a:gd name="connsiteY1" fmla="*/ 32071 h 59780"/>
                  <a:gd name="connsiteX2" fmla="*/ 665019 w 1288473"/>
                  <a:gd name="connsiteY2" fmla="*/ 59780 h 59780"/>
                  <a:gd name="connsiteX3" fmla="*/ 1288473 w 1288473"/>
                  <a:gd name="connsiteY3" fmla="*/ 45925 h 59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8473" h="59780">
                    <a:moveTo>
                      <a:pt x="0" y="45925"/>
                    </a:moveTo>
                    <a:cubicBezTo>
                      <a:pt x="92364" y="41307"/>
                      <a:pt x="184612" y="32071"/>
                      <a:pt x="277091" y="32071"/>
                    </a:cubicBezTo>
                    <a:cubicBezTo>
                      <a:pt x="346399" y="32071"/>
                      <a:pt x="581121" y="52788"/>
                      <a:pt x="665019" y="59780"/>
                    </a:cubicBezTo>
                    <a:cubicBezTo>
                      <a:pt x="904129" y="0"/>
                      <a:pt x="701396" y="45925"/>
                      <a:pt x="1288473" y="45925"/>
                    </a:cubicBezTo>
                  </a:path>
                </a:pathLst>
              </a:cu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r-TR"/>
              </a:p>
            </p:txBody>
          </p:sp>
        </p:grpSp>
      </p:grpSp>
      <p:grpSp>
        <p:nvGrpSpPr>
          <p:cNvPr id="42" name="60 Grup"/>
          <p:cNvGrpSpPr/>
          <p:nvPr/>
        </p:nvGrpSpPr>
        <p:grpSpPr>
          <a:xfrm>
            <a:off x="838200" y="533400"/>
            <a:ext cx="1357321" cy="1357322"/>
            <a:chOff x="1500166" y="4857760"/>
            <a:chExt cx="2597603" cy="1357322"/>
          </a:xfrm>
        </p:grpSpPr>
        <p:pic>
          <p:nvPicPr>
            <p:cNvPr id="43" name="2 Resim" descr="Novak bariyerler 2.jpg"/>
            <p:cNvPicPr>
              <a:picLocks noChangeAspect="1"/>
            </p:cNvPicPr>
            <p:nvPr/>
          </p:nvPicPr>
          <p:blipFill>
            <a:blip r:embed="rId4"/>
            <a:srcRect l="19527" r="58698" b="70045"/>
            <a:stretch>
              <a:fillRect/>
            </a:stretch>
          </p:blipFill>
          <p:spPr bwMode="auto">
            <a:xfrm>
              <a:off x="1500166" y="4857760"/>
              <a:ext cx="2597603" cy="1357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56 Metin kutusu"/>
            <p:cNvSpPr txBox="1"/>
            <p:nvPr/>
          </p:nvSpPr>
          <p:spPr>
            <a:xfrm rot="3626259">
              <a:off x="1677103" y="5621726"/>
              <a:ext cx="699557" cy="426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000" b="1" dirty="0" smtClean="0"/>
                <a:t>Alerjen</a:t>
              </a:r>
              <a:endParaRPr lang="tr-TR" sz="1000" b="1" dirty="0"/>
            </a:p>
          </p:txBody>
        </p:sp>
        <p:sp>
          <p:nvSpPr>
            <p:cNvPr id="45" name="57 Metin kutusu"/>
            <p:cNvSpPr txBox="1"/>
            <p:nvPr/>
          </p:nvSpPr>
          <p:spPr>
            <a:xfrm rot="5400000">
              <a:off x="2606567" y="5466580"/>
              <a:ext cx="668689" cy="399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900" b="1" dirty="0" err="1" smtClean="0"/>
                <a:t>İrritan</a:t>
              </a:r>
              <a:endParaRPr lang="tr-TR" sz="900" b="1" dirty="0" smtClean="0"/>
            </a:p>
          </p:txBody>
        </p:sp>
        <p:sp>
          <p:nvSpPr>
            <p:cNvPr id="46" name="58 Metin kutusu"/>
            <p:cNvSpPr txBox="1"/>
            <p:nvPr/>
          </p:nvSpPr>
          <p:spPr>
            <a:xfrm rot="18357174">
              <a:off x="3243207" y="5504717"/>
              <a:ext cx="564406" cy="399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900" b="1" dirty="0" smtClean="0"/>
                <a:t>Virüs</a:t>
              </a:r>
            </a:p>
          </p:txBody>
        </p:sp>
      </p:grpSp>
      <p:grpSp>
        <p:nvGrpSpPr>
          <p:cNvPr id="47" name="60 Grup"/>
          <p:cNvGrpSpPr/>
          <p:nvPr/>
        </p:nvGrpSpPr>
        <p:grpSpPr>
          <a:xfrm>
            <a:off x="6815079" y="533400"/>
            <a:ext cx="1357321" cy="1357322"/>
            <a:chOff x="1500166" y="4857760"/>
            <a:chExt cx="2597603" cy="1357322"/>
          </a:xfrm>
        </p:grpSpPr>
        <p:pic>
          <p:nvPicPr>
            <p:cNvPr id="48" name="2 Resim" descr="Novak bariyerler 2.jpg"/>
            <p:cNvPicPr>
              <a:picLocks noChangeAspect="1"/>
            </p:cNvPicPr>
            <p:nvPr/>
          </p:nvPicPr>
          <p:blipFill>
            <a:blip r:embed="rId4"/>
            <a:srcRect l="19527" r="58698" b="70045"/>
            <a:stretch>
              <a:fillRect/>
            </a:stretch>
          </p:blipFill>
          <p:spPr bwMode="auto">
            <a:xfrm>
              <a:off x="1500166" y="4857760"/>
              <a:ext cx="2597603" cy="1357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56 Metin kutusu"/>
            <p:cNvSpPr txBox="1"/>
            <p:nvPr/>
          </p:nvSpPr>
          <p:spPr>
            <a:xfrm rot="3626259">
              <a:off x="1677103" y="5621726"/>
              <a:ext cx="699557" cy="426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000" b="1" dirty="0" smtClean="0"/>
                <a:t>Alerjen</a:t>
              </a:r>
              <a:endParaRPr lang="tr-TR" sz="1000" b="1" dirty="0"/>
            </a:p>
          </p:txBody>
        </p:sp>
        <p:sp>
          <p:nvSpPr>
            <p:cNvPr id="50" name="57 Metin kutusu"/>
            <p:cNvSpPr txBox="1"/>
            <p:nvPr/>
          </p:nvSpPr>
          <p:spPr>
            <a:xfrm rot="5400000">
              <a:off x="2606567" y="5466580"/>
              <a:ext cx="668689" cy="399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900" b="1" dirty="0" err="1" smtClean="0"/>
                <a:t>İrritan</a:t>
              </a:r>
              <a:endParaRPr lang="tr-TR" sz="900" b="1" dirty="0" smtClean="0"/>
            </a:p>
          </p:txBody>
        </p:sp>
        <p:sp>
          <p:nvSpPr>
            <p:cNvPr id="51" name="58 Metin kutusu"/>
            <p:cNvSpPr txBox="1"/>
            <p:nvPr/>
          </p:nvSpPr>
          <p:spPr>
            <a:xfrm rot="18357174">
              <a:off x="3243207" y="5504717"/>
              <a:ext cx="564406" cy="399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900" b="1" dirty="0" smtClean="0"/>
                <a:t>Virüs</a:t>
              </a:r>
            </a:p>
          </p:txBody>
        </p:sp>
      </p:grpSp>
      <p:pic>
        <p:nvPicPr>
          <p:cNvPr id="2" name="Bronşiyal Epiteliyal Kliren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6200000">
            <a:off x="1231839" y="1380052"/>
            <a:ext cx="1680466" cy="3991743"/>
          </a:xfrm>
          <a:prstGeom prst="rect">
            <a:avLst/>
          </a:prstGeom>
        </p:spPr>
      </p:pic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0" y="44624"/>
            <a:ext cx="9144000" cy="369332"/>
          </a:xfrm>
          <a:prstGeom prst="rect">
            <a:avLst/>
          </a:prstGeom>
          <a:solidFill>
            <a:srgbClr val="8080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70000"/>
              </a:spcBef>
              <a:defRPr/>
            </a:pP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Normal Hava Yolu: </a:t>
            </a:r>
            <a:r>
              <a:rPr lang="tr-TR" sz="18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  </a:t>
            </a:r>
            <a:r>
              <a:rPr lang="tr-TR" sz="1800" b="1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Atopi</a:t>
            </a:r>
            <a:r>
              <a:rPr lang="tr-TR" sz="18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 ve </a:t>
            </a:r>
            <a:r>
              <a:rPr lang="tr-TR" sz="1800" b="1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Allerjik</a:t>
            </a:r>
            <a:r>
              <a:rPr lang="tr-TR" sz="18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tr-TR" sz="1800" b="1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Enflamasyon</a:t>
            </a:r>
            <a:r>
              <a:rPr lang="tr-TR" sz="1800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tr-TR" sz="1800" b="1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Herşeyi</a:t>
            </a:r>
            <a:r>
              <a:rPr lang="tr-TR" sz="18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 Açıklamada Yeterli mi ?</a:t>
            </a:r>
            <a:endParaRPr lang="tr-TR" sz="18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52" name="Metin kutusu 3"/>
          <p:cNvSpPr txBox="1"/>
          <p:nvPr/>
        </p:nvSpPr>
        <p:spPr>
          <a:xfrm>
            <a:off x="95251" y="4653136"/>
            <a:ext cx="2100270" cy="206210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tr-TR" sz="16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Sağlam </a:t>
            </a:r>
            <a:r>
              <a:rPr lang="tr-TR" sz="16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epiteliyal</a:t>
            </a:r>
            <a:r>
              <a:rPr lang="tr-TR" sz="16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bariyer </a:t>
            </a:r>
            <a:r>
              <a:rPr lang="tr-TR" sz="16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allerjenin</a:t>
            </a:r>
            <a:r>
              <a:rPr lang="tr-TR" sz="16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r>
              <a:rPr lang="tr-TR" sz="16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immün</a:t>
            </a:r>
            <a:r>
              <a:rPr lang="tr-TR" sz="16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yanıta ulaşmasını </a:t>
            </a:r>
            <a:r>
              <a:rPr lang="tr-TR" sz="16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engeller !</a:t>
            </a:r>
            <a:endParaRPr lang="tr-TR" sz="1600" b="1" dirty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13483" r="26813" b="22334"/>
          <a:stretch/>
        </p:blipFill>
        <p:spPr bwMode="auto">
          <a:xfrm>
            <a:off x="2699792" y="4680520"/>
            <a:ext cx="6264696" cy="20608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20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0.00087 0.090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4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0.00087 0.0900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4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48"/>
          <p:cNvSpPr>
            <a:spLocks noChangeArrowheads="1"/>
          </p:cNvSpPr>
          <p:nvPr/>
        </p:nvSpPr>
        <p:spPr bwMode="auto">
          <a:xfrm>
            <a:off x="550867" y="3943360"/>
            <a:ext cx="1219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8" name="Oval 49"/>
          <p:cNvSpPr>
            <a:spLocks noChangeArrowheads="1"/>
          </p:cNvSpPr>
          <p:nvPr/>
        </p:nvSpPr>
        <p:spPr bwMode="auto">
          <a:xfrm>
            <a:off x="1008067" y="4095760"/>
            <a:ext cx="3048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9" name="Line 50"/>
          <p:cNvSpPr>
            <a:spLocks noChangeShapeType="1"/>
          </p:cNvSpPr>
          <p:nvPr/>
        </p:nvSpPr>
        <p:spPr bwMode="auto">
          <a:xfrm>
            <a:off x="246067" y="394336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0" name="Line 51"/>
          <p:cNvSpPr>
            <a:spLocks noChangeShapeType="1"/>
          </p:cNvSpPr>
          <p:nvPr/>
        </p:nvSpPr>
        <p:spPr bwMode="auto">
          <a:xfrm>
            <a:off x="474667" y="394336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1" name="Line 52"/>
          <p:cNvSpPr>
            <a:spLocks noChangeShapeType="1"/>
          </p:cNvSpPr>
          <p:nvPr/>
        </p:nvSpPr>
        <p:spPr bwMode="auto">
          <a:xfrm>
            <a:off x="246067" y="440056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2" name="Line 53"/>
          <p:cNvSpPr>
            <a:spLocks noChangeShapeType="1"/>
          </p:cNvSpPr>
          <p:nvPr/>
        </p:nvSpPr>
        <p:spPr bwMode="auto">
          <a:xfrm>
            <a:off x="1846267" y="394336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3" name="Line 54"/>
          <p:cNvSpPr>
            <a:spLocks noChangeShapeType="1"/>
          </p:cNvSpPr>
          <p:nvPr/>
        </p:nvSpPr>
        <p:spPr bwMode="auto">
          <a:xfrm>
            <a:off x="1846267" y="394336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4" name="Line 55"/>
          <p:cNvSpPr>
            <a:spLocks noChangeShapeType="1"/>
          </p:cNvSpPr>
          <p:nvPr/>
        </p:nvSpPr>
        <p:spPr bwMode="auto">
          <a:xfrm>
            <a:off x="1846267" y="440056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5" name="Line 56"/>
          <p:cNvSpPr>
            <a:spLocks noChangeShapeType="1"/>
          </p:cNvSpPr>
          <p:nvPr/>
        </p:nvSpPr>
        <p:spPr bwMode="auto">
          <a:xfrm>
            <a:off x="627067" y="379096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6" name="Line 57"/>
          <p:cNvSpPr>
            <a:spLocks noChangeShapeType="1"/>
          </p:cNvSpPr>
          <p:nvPr/>
        </p:nvSpPr>
        <p:spPr bwMode="auto">
          <a:xfrm>
            <a:off x="779467" y="379096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7" name="Line 58"/>
          <p:cNvSpPr>
            <a:spLocks noChangeShapeType="1"/>
          </p:cNvSpPr>
          <p:nvPr/>
        </p:nvSpPr>
        <p:spPr bwMode="auto">
          <a:xfrm>
            <a:off x="1008067" y="379096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8" name="Line 59"/>
          <p:cNvSpPr>
            <a:spLocks noChangeShapeType="1"/>
          </p:cNvSpPr>
          <p:nvPr/>
        </p:nvSpPr>
        <p:spPr bwMode="auto">
          <a:xfrm>
            <a:off x="1922467" y="379096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9" name="Line 60"/>
          <p:cNvSpPr>
            <a:spLocks noChangeShapeType="1"/>
          </p:cNvSpPr>
          <p:nvPr/>
        </p:nvSpPr>
        <p:spPr bwMode="auto">
          <a:xfrm>
            <a:off x="1236667" y="379096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40" name="Line 61"/>
          <p:cNvSpPr>
            <a:spLocks noChangeShapeType="1"/>
          </p:cNvSpPr>
          <p:nvPr/>
        </p:nvSpPr>
        <p:spPr bwMode="auto">
          <a:xfrm>
            <a:off x="1389067" y="379096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41" name="Line 62"/>
          <p:cNvSpPr>
            <a:spLocks noChangeShapeType="1"/>
          </p:cNvSpPr>
          <p:nvPr/>
        </p:nvSpPr>
        <p:spPr bwMode="auto">
          <a:xfrm>
            <a:off x="1541467" y="379096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42" name="Line 63"/>
          <p:cNvSpPr>
            <a:spLocks noChangeShapeType="1"/>
          </p:cNvSpPr>
          <p:nvPr/>
        </p:nvSpPr>
        <p:spPr bwMode="auto">
          <a:xfrm>
            <a:off x="322267" y="379096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>
            <a:off x="246067" y="4248160"/>
            <a:ext cx="228600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44" name="Line 65"/>
          <p:cNvSpPr>
            <a:spLocks noChangeShapeType="1"/>
          </p:cNvSpPr>
          <p:nvPr/>
        </p:nvSpPr>
        <p:spPr bwMode="auto">
          <a:xfrm flipV="1">
            <a:off x="474667" y="4248160"/>
            <a:ext cx="228600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45" name="Line 66"/>
          <p:cNvSpPr>
            <a:spLocks noChangeShapeType="1"/>
          </p:cNvSpPr>
          <p:nvPr/>
        </p:nvSpPr>
        <p:spPr bwMode="auto">
          <a:xfrm>
            <a:off x="474667" y="4476760"/>
            <a:ext cx="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46" name="Oval 67"/>
          <p:cNvSpPr>
            <a:spLocks noChangeArrowheads="1"/>
          </p:cNvSpPr>
          <p:nvPr/>
        </p:nvSpPr>
        <p:spPr bwMode="auto">
          <a:xfrm>
            <a:off x="398467" y="470536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47" name="Oval 68"/>
          <p:cNvSpPr>
            <a:spLocks noChangeArrowheads="1"/>
          </p:cNvSpPr>
          <p:nvPr/>
        </p:nvSpPr>
        <p:spPr bwMode="auto">
          <a:xfrm>
            <a:off x="1987554" y="3829060"/>
            <a:ext cx="1066800" cy="609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48" name="Text Box 69"/>
          <p:cNvSpPr txBox="1">
            <a:spLocks noChangeArrowheads="1"/>
          </p:cNvSpPr>
          <p:nvPr/>
        </p:nvSpPr>
        <p:spPr bwMode="auto">
          <a:xfrm>
            <a:off x="2117729" y="3973523"/>
            <a:ext cx="1225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600" b="1">
                <a:solidFill>
                  <a:srgbClr val="FFFF00"/>
                </a:solidFill>
              </a:rPr>
              <a:t>Epitel</a:t>
            </a:r>
          </a:p>
        </p:txBody>
      </p:sp>
      <p:pic>
        <p:nvPicPr>
          <p:cNvPr id="49" name="Picture 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7379" y="3802073"/>
            <a:ext cx="94455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11" descr="adsı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3116284"/>
            <a:ext cx="942799" cy="25987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cxnSp>
        <p:nvCxnSpPr>
          <p:cNvPr id="51" name="50 Düz Bağlayıcı"/>
          <p:cNvCxnSpPr/>
          <p:nvPr/>
        </p:nvCxnSpPr>
        <p:spPr>
          <a:xfrm>
            <a:off x="428596" y="4071942"/>
            <a:ext cx="214314" cy="158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51 Düz Bağlayıcı"/>
          <p:cNvCxnSpPr/>
          <p:nvPr/>
        </p:nvCxnSpPr>
        <p:spPr>
          <a:xfrm>
            <a:off x="1714480" y="4071942"/>
            <a:ext cx="214314" cy="158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52 Düz Bağlayıcı"/>
          <p:cNvCxnSpPr/>
          <p:nvPr/>
        </p:nvCxnSpPr>
        <p:spPr>
          <a:xfrm>
            <a:off x="1714480" y="4286256"/>
            <a:ext cx="214314" cy="158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53 Düz Bağlayıcı"/>
          <p:cNvCxnSpPr/>
          <p:nvPr/>
        </p:nvCxnSpPr>
        <p:spPr>
          <a:xfrm>
            <a:off x="428596" y="4284668"/>
            <a:ext cx="214314" cy="158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54 Serbest Form"/>
          <p:cNvSpPr/>
          <p:nvPr/>
        </p:nvSpPr>
        <p:spPr bwMode="auto">
          <a:xfrm>
            <a:off x="277795" y="3857628"/>
            <a:ext cx="1793875" cy="60325"/>
          </a:xfrm>
          <a:custGeom>
            <a:avLst/>
            <a:gdLst>
              <a:gd name="connsiteX0" fmla="*/ 0 w 1288473"/>
              <a:gd name="connsiteY0" fmla="*/ 45925 h 59780"/>
              <a:gd name="connsiteX1" fmla="*/ 277091 w 1288473"/>
              <a:gd name="connsiteY1" fmla="*/ 32071 h 59780"/>
              <a:gd name="connsiteX2" fmla="*/ 665019 w 1288473"/>
              <a:gd name="connsiteY2" fmla="*/ 59780 h 59780"/>
              <a:gd name="connsiteX3" fmla="*/ 1288473 w 1288473"/>
              <a:gd name="connsiteY3" fmla="*/ 45925 h 5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8473" h="59780">
                <a:moveTo>
                  <a:pt x="0" y="45925"/>
                </a:moveTo>
                <a:cubicBezTo>
                  <a:pt x="92364" y="41307"/>
                  <a:pt x="184612" y="32071"/>
                  <a:pt x="277091" y="32071"/>
                </a:cubicBezTo>
                <a:cubicBezTo>
                  <a:pt x="346399" y="32071"/>
                  <a:pt x="581121" y="52788"/>
                  <a:pt x="665019" y="59780"/>
                </a:cubicBezTo>
                <a:cubicBezTo>
                  <a:pt x="904129" y="0"/>
                  <a:pt x="701396" y="45925"/>
                  <a:pt x="1288473" y="45925"/>
                </a:cubicBezTo>
              </a:path>
            </a:pathLst>
          </a:cu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grpSp>
        <p:nvGrpSpPr>
          <p:cNvPr id="2" name="60 Grup"/>
          <p:cNvGrpSpPr/>
          <p:nvPr/>
        </p:nvGrpSpPr>
        <p:grpSpPr>
          <a:xfrm>
            <a:off x="500034" y="2357430"/>
            <a:ext cx="1357321" cy="1357322"/>
            <a:chOff x="1500166" y="4857760"/>
            <a:chExt cx="2597603" cy="1357322"/>
          </a:xfrm>
        </p:grpSpPr>
        <p:pic>
          <p:nvPicPr>
            <p:cNvPr id="56" name="2 Resim" descr="Novak bariyerler 2.jpg"/>
            <p:cNvPicPr>
              <a:picLocks noChangeAspect="1"/>
            </p:cNvPicPr>
            <p:nvPr/>
          </p:nvPicPr>
          <p:blipFill>
            <a:blip r:embed="rId4"/>
            <a:srcRect l="19527" r="58698" b="70045"/>
            <a:stretch>
              <a:fillRect/>
            </a:stretch>
          </p:blipFill>
          <p:spPr bwMode="auto">
            <a:xfrm>
              <a:off x="1500166" y="4857760"/>
              <a:ext cx="2597603" cy="1357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" name="56 Metin kutusu"/>
            <p:cNvSpPr txBox="1"/>
            <p:nvPr/>
          </p:nvSpPr>
          <p:spPr>
            <a:xfrm rot="3626259">
              <a:off x="1677103" y="5621726"/>
              <a:ext cx="699557" cy="426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000" b="1" dirty="0" smtClean="0"/>
                <a:t>Alerjen</a:t>
              </a:r>
              <a:endParaRPr lang="tr-TR" sz="1000" b="1" dirty="0"/>
            </a:p>
          </p:txBody>
        </p:sp>
        <p:sp>
          <p:nvSpPr>
            <p:cNvPr id="58" name="57 Metin kutusu"/>
            <p:cNvSpPr txBox="1"/>
            <p:nvPr/>
          </p:nvSpPr>
          <p:spPr>
            <a:xfrm rot="5400000">
              <a:off x="2606567" y="5466580"/>
              <a:ext cx="668689" cy="399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900" b="1" dirty="0" err="1" smtClean="0"/>
                <a:t>İrritan</a:t>
              </a:r>
              <a:endParaRPr lang="tr-TR" sz="900" b="1" dirty="0" smtClean="0"/>
            </a:p>
          </p:txBody>
        </p:sp>
        <p:sp>
          <p:nvSpPr>
            <p:cNvPr id="59" name="58 Metin kutusu"/>
            <p:cNvSpPr txBox="1"/>
            <p:nvPr/>
          </p:nvSpPr>
          <p:spPr>
            <a:xfrm rot="18357174">
              <a:off x="3243207" y="5504717"/>
              <a:ext cx="564406" cy="399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900" b="1" dirty="0" smtClean="0"/>
                <a:t>Virüs</a:t>
              </a:r>
            </a:p>
          </p:txBody>
        </p:sp>
      </p:grpSp>
      <p:sp>
        <p:nvSpPr>
          <p:cNvPr id="62" name="61 Metin kutusu"/>
          <p:cNvSpPr txBox="1"/>
          <p:nvPr/>
        </p:nvSpPr>
        <p:spPr>
          <a:xfrm>
            <a:off x="214282" y="6540365"/>
            <a:ext cx="89297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 err="1" smtClean="0"/>
              <a:t>Stephen</a:t>
            </a:r>
            <a:r>
              <a:rPr lang="tr-TR" sz="1000" dirty="0" smtClean="0"/>
              <a:t> T. </a:t>
            </a:r>
            <a:r>
              <a:rPr lang="tr-TR" sz="1000" dirty="0" err="1" smtClean="0"/>
              <a:t>Holgate</a:t>
            </a:r>
            <a:r>
              <a:rPr lang="tr-TR" sz="1000" dirty="0" smtClean="0"/>
              <a:t>. </a:t>
            </a:r>
            <a:r>
              <a:rPr lang="en-US" sz="1000" dirty="0" smtClean="0"/>
              <a:t>The </a:t>
            </a:r>
            <a:r>
              <a:rPr lang="tr-TR" sz="1000" dirty="0" smtClean="0"/>
              <a:t>a</a:t>
            </a:r>
            <a:r>
              <a:rPr lang="en-US" sz="1000" dirty="0" err="1" smtClean="0"/>
              <a:t>irway</a:t>
            </a:r>
            <a:r>
              <a:rPr lang="en-US" sz="1000" dirty="0" smtClean="0"/>
              <a:t> </a:t>
            </a:r>
            <a:r>
              <a:rPr lang="tr-TR" sz="1000" dirty="0" smtClean="0"/>
              <a:t>e</a:t>
            </a:r>
            <a:r>
              <a:rPr lang="en-US" sz="1000" dirty="0" err="1" smtClean="0"/>
              <a:t>pithelium</a:t>
            </a:r>
            <a:r>
              <a:rPr lang="en-US" sz="1000" dirty="0" smtClean="0"/>
              <a:t> </a:t>
            </a:r>
            <a:r>
              <a:rPr lang="tr-TR" sz="1000" dirty="0" smtClean="0"/>
              <a:t>i</a:t>
            </a:r>
            <a:r>
              <a:rPr lang="en-US" sz="1000" dirty="0" smtClean="0"/>
              <a:t>s </a:t>
            </a:r>
            <a:r>
              <a:rPr lang="tr-TR" sz="1000" dirty="0" smtClean="0"/>
              <a:t>c</a:t>
            </a:r>
            <a:r>
              <a:rPr lang="en-US" sz="1000" dirty="0" err="1" smtClean="0"/>
              <a:t>entral</a:t>
            </a:r>
            <a:r>
              <a:rPr lang="en-US" sz="1000" dirty="0" smtClean="0"/>
              <a:t> to the</a:t>
            </a:r>
            <a:r>
              <a:rPr lang="tr-TR" sz="1000" dirty="0" smtClean="0"/>
              <a:t> </a:t>
            </a:r>
            <a:r>
              <a:rPr lang="tr-TR" sz="1000" dirty="0" err="1" smtClean="0"/>
              <a:t>pathogenesis</a:t>
            </a:r>
            <a:r>
              <a:rPr lang="tr-TR" sz="1000" dirty="0" smtClean="0"/>
              <a:t> of </a:t>
            </a:r>
            <a:r>
              <a:rPr lang="tr-TR" sz="1000" dirty="0" err="1" smtClean="0"/>
              <a:t>asthma</a:t>
            </a:r>
            <a:r>
              <a:rPr lang="tr-TR" sz="1000" dirty="0" smtClean="0"/>
              <a:t>. </a:t>
            </a:r>
            <a:r>
              <a:rPr lang="tr-TR" sz="1000" dirty="0" err="1" smtClean="0"/>
              <a:t>Allergology</a:t>
            </a:r>
            <a:r>
              <a:rPr lang="tr-TR" sz="1000" dirty="0" smtClean="0"/>
              <a:t> </a:t>
            </a:r>
            <a:r>
              <a:rPr lang="tr-TR" sz="1000" dirty="0" err="1" smtClean="0"/>
              <a:t>International</a:t>
            </a:r>
            <a:r>
              <a:rPr lang="tr-TR" sz="1000" dirty="0" smtClean="0"/>
              <a:t>. 2008;57:1-10.</a:t>
            </a:r>
            <a:endParaRPr lang="tr-TR" sz="1000" dirty="0"/>
          </a:p>
        </p:txBody>
      </p:sp>
      <p:pic>
        <p:nvPicPr>
          <p:cNvPr id="60" name="Picture 4" descr="junctions-adhesi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2514599"/>
            <a:ext cx="3638543" cy="320041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2 Dikdörtgen"/>
          <p:cNvSpPr>
            <a:spLocks noChangeArrowheads="1"/>
          </p:cNvSpPr>
          <p:nvPr/>
        </p:nvSpPr>
        <p:spPr bwMode="auto">
          <a:xfrm>
            <a:off x="357188" y="214313"/>
            <a:ext cx="4857754" cy="369332"/>
          </a:xfrm>
          <a:prstGeom prst="rect">
            <a:avLst/>
          </a:prstGeom>
          <a:solidFill>
            <a:srgbClr val="8080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70000"/>
              </a:spcBef>
            </a:pPr>
            <a:r>
              <a:rPr lang="tr-TR" sz="18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Epiteliyal</a:t>
            </a:r>
            <a:r>
              <a:rPr lang="tr-TR" sz="1800" b="1" dirty="0">
                <a:solidFill>
                  <a:srgbClr val="FFFF00"/>
                </a:solidFill>
                <a:latin typeface="Garamond" panose="02020404030301010803" pitchFamily="18" charset="0"/>
              </a:rPr>
              <a:t> Bariyer </a:t>
            </a:r>
            <a:r>
              <a:rPr lang="tr-TR" sz="18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Disfonksiyonu</a:t>
            </a:r>
            <a:endParaRPr lang="tr-TR" sz="1800" b="1" dirty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sp>
        <p:nvSpPr>
          <p:cNvPr id="63" name="3 Metin kutusu"/>
          <p:cNvSpPr txBox="1">
            <a:spLocks noChangeArrowheads="1"/>
          </p:cNvSpPr>
          <p:nvPr/>
        </p:nvSpPr>
        <p:spPr bwMode="auto">
          <a:xfrm>
            <a:off x="357188" y="785794"/>
            <a:ext cx="4857754" cy="923330"/>
          </a:xfrm>
          <a:prstGeom prst="rect">
            <a:avLst/>
          </a:prstGeom>
          <a:solidFill>
            <a:srgbClr val="CCCC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tr-TR"/>
            </a:defPPr>
            <a:lvl1pPr algn="just" eaLnBrk="0" hangingPunct="0">
              <a:spcBef>
                <a:spcPct val="70000"/>
              </a:spcBef>
              <a:defRPr sz="1800" b="1">
                <a:solidFill>
                  <a:srgbClr val="FFFF00"/>
                </a:solidFill>
                <a:latin typeface="Garamond" panose="02020404030301010803" pitchFamily="18" charset="0"/>
              </a:defRPr>
            </a:lvl1pPr>
          </a:lstStyle>
          <a:p>
            <a:r>
              <a:rPr lang="tr-TR" dirty="0" err="1">
                <a:solidFill>
                  <a:schemeClr val="tx1"/>
                </a:solidFill>
              </a:rPr>
              <a:t>Epiteliyal</a:t>
            </a:r>
            <a:r>
              <a:rPr lang="tr-TR" dirty="0">
                <a:solidFill>
                  <a:schemeClr val="tx1"/>
                </a:solidFill>
              </a:rPr>
              <a:t> bariyer </a:t>
            </a:r>
            <a:r>
              <a:rPr lang="tr-TR" dirty="0" err="1">
                <a:solidFill>
                  <a:schemeClr val="tx1"/>
                </a:solidFill>
              </a:rPr>
              <a:t>disfonksiyonu</a:t>
            </a:r>
            <a:r>
              <a:rPr lang="tr-TR" dirty="0">
                <a:solidFill>
                  <a:schemeClr val="tx1"/>
                </a:solidFill>
              </a:rPr>
              <a:t> alerjik </a:t>
            </a:r>
            <a:r>
              <a:rPr lang="tr-TR" dirty="0" err="1">
                <a:solidFill>
                  <a:schemeClr val="tx1"/>
                </a:solidFill>
              </a:rPr>
              <a:t>enflamasyondan</a:t>
            </a:r>
            <a:r>
              <a:rPr lang="tr-TR" dirty="0">
                <a:solidFill>
                  <a:schemeClr val="tx1"/>
                </a:solidFill>
              </a:rPr>
              <a:t> önce </a:t>
            </a:r>
            <a:r>
              <a:rPr lang="tr-TR" dirty="0" err="1">
                <a:solidFill>
                  <a:schemeClr val="tx1"/>
                </a:solidFill>
              </a:rPr>
              <a:t>varolan</a:t>
            </a:r>
            <a:r>
              <a:rPr lang="tr-TR" dirty="0">
                <a:solidFill>
                  <a:schemeClr val="tx1"/>
                </a:solidFill>
              </a:rPr>
              <a:t> ve başlatan </a:t>
            </a:r>
            <a:r>
              <a:rPr lang="tr-TR" dirty="0" err="1">
                <a:solidFill>
                  <a:schemeClr val="tx1"/>
                </a:solidFill>
              </a:rPr>
              <a:t>primer</a:t>
            </a:r>
            <a:r>
              <a:rPr lang="tr-TR" dirty="0">
                <a:solidFill>
                  <a:schemeClr val="tx1"/>
                </a:solidFill>
              </a:rPr>
              <a:t> etken olabilir     ! ! !</a:t>
            </a:r>
          </a:p>
        </p:txBody>
      </p:sp>
      <p:pic>
        <p:nvPicPr>
          <p:cNvPr id="6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t="34385" r="14750" b="36015"/>
          <a:stretch/>
        </p:blipFill>
        <p:spPr bwMode="auto">
          <a:xfrm>
            <a:off x="5364088" y="188640"/>
            <a:ext cx="3600400" cy="152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4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4208" y="2285992"/>
            <a:ext cx="2556948" cy="43577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27" name="Rectangle 48"/>
          <p:cNvSpPr>
            <a:spLocks noChangeArrowheads="1"/>
          </p:cNvSpPr>
          <p:nvPr/>
        </p:nvSpPr>
        <p:spPr bwMode="auto">
          <a:xfrm>
            <a:off x="550867" y="3943360"/>
            <a:ext cx="1219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8" name="Oval 49"/>
          <p:cNvSpPr>
            <a:spLocks noChangeArrowheads="1"/>
          </p:cNvSpPr>
          <p:nvPr/>
        </p:nvSpPr>
        <p:spPr bwMode="auto">
          <a:xfrm>
            <a:off x="1008067" y="4095760"/>
            <a:ext cx="3048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29" name="Line 50"/>
          <p:cNvSpPr>
            <a:spLocks noChangeShapeType="1"/>
          </p:cNvSpPr>
          <p:nvPr/>
        </p:nvSpPr>
        <p:spPr bwMode="auto">
          <a:xfrm>
            <a:off x="246067" y="394336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0" name="Line 51"/>
          <p:cNvSpPr>
            <a:spLocks noChangeShapeType="1"/>
          </p:cNvSpPr>
          <p:nvPr/>
        </p:nvSpPr>
        <p:spPr bwMode="auto">
          <a:xfrm>
            <a:off x="474667" y="394336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1" name="Line 52"/>
          <p:cNvSpPr>
            <a:spLocks noChangeShapeType="1"/>
          </p:cNvSpPr>
          <p:nvPr/>
        </p:nvSpPr>
        <p:spPr bwMode="auto">
          <a:xfrm>
            <a:off x="246067" y="440056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2" name="Line 53"/>
          <p:cNvSpPr>
            <a:spLocks noChangeShapeType="1"/>
          </p:cNvSpPr>
          <p:nvPr/>
        </p:nvSpPr>
        <p:spPr bwMode="auto">
          <a:xfrm>
            <a:off x="1846267" y="394336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3" name="Line 54"/>
          <p:cNvSpPr>
            <a:spLocks noChangeShapeType="1"/>
          </p:cNvSpPr>
          <p:nvPr/>
        </p:nvSpPr>
        <p:spPr bwMode="auto">
          <a:xfrm>
            <a:off x="1846267" y="394336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4" name="Line 55"/>
          <p:cNvSpPr>
            <a:spLocks noChangeShapeType="1"/>
          </p:cNvSpPr>
          <p:nvPr/>
        </p:nvSpPr>
        <p:spPr bwMode="auto">
          <a:xfrm>
            <a:off x="1846267" y="440056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5" name="Line 56"/>
          <p:cNvSpPr>
            <a:spLocks noChangeShapeType="1"/>
          </p:cNvSpPr>
          <p:nvPr/>
        </p:nvSpPr>
        <p:spPr bwMode="auto">
          <a:xfrm>
            <a:off x="627067" y="379096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6" name="Line 57"/>
          <p:cNvSpPr>
            <a:spLocks noChangeShapeType="1"/>
          </p:cNvSpPr>
          <p:nvPr/>
        </p:nvSpPr>
        <p:spPr bwMode="auto">
          <a:xfrm>
            <a:off x="779467" y="379096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38" name="Line 59"/>
          <p:cNvSpPr>
            <a:spLocks noChangeShapeType="1"/>
          </p:cNvSpPr>
          <p:nvPr/>
        </p:nvSpPr>
        <p:spPr bwMode="auto">
          <a:xfrm>
            <a:off x="1922467" y="379096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41" name="Line 62"/>
          <p:cNvSpPr>
            <a:spLocks noChangeShapeType="1"/>
          </p:cNvSpPr>
          <p:nvPr/>
        </p:nvSpPr>
        <p:spPr bwMode="auto">
          <a:xfrm>
            <a:off x="1541467" y="379096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42" name="Line 63"/>
          <p:cNvSpPr>
            <a:spLocks noChangeShapeType="1"/>
          </p:cNvSpPr>
          <p:nvPr/>
        </p:nvSpPr>
        <p:spPr bwMode="auto">
          <a:xfrm>
            <a:off x="322267" y="379096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>
            <a:off x="246067" y="4248160"/>
            <a:ext cx="228600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44" name="Line 65"/>
          <p:cNvSpPr>
            <a:spLocks noChangeShapeType="1"/>
          </p:cNvSpPr>
          <p:nvPr/>
        </p:nvSpPr>
        <p:spPr bwMode="auto">
          <a:xfrm flipV="1">
            <a:off x="474667" y="4248160"/>
            <a:ext cx="228600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45" name="Line 66"/>
          <p:cNvSpPr>
            <a:spLocks noChangeShapeType="1"/>
          </p:cNvSpPr>
          <p:nvPr/>
        </p:nvSpPr>
        <p:spPr bwMode="auto">
          <a:xfrm>
            <a:off x="474667" y="4476760"/>
            <a:ext cx="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46" name="Oval 67"/>
          <p:cNvSpPr>
            <a:spLocks noChangeArrowheads="1"/>
          </p:cNvSpPr>
          <p:nvPr/>
        </p:nvSpPr>
        <p:spPr bwMode="auto">
          <a:xfrm>
            <a:off x="398467" y="470536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47" name="Oval 68"/>
          <p:cNvSpPr>
            <a:spLocks noChangeArrowheads="1"/>
          </p:cNvSpPr>
          <p:nvPr/>
        </p:nvSpPr>
        <p:spPr bwMode="auto">
          <a:xfrm>
            <a:off x="1987554" y="3829060"/>
            <a:ext cx="1066800" cy="6096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48" name="Text Box 69"/>
          <p:cNvSpPr txBox="1">
            <a:spLocks noChangeArrowheads="1"/>
          </p:cNvSpPr>
          <p:nvPr/>
        </p:nvSpPr>
        <p:spPr bwMode="auto">
          <a:xfrm>
            <a:off x="2117729" y="3973523"/>
            <a:ext cx="1225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600" b="1">
                <a:solidFill>
                  <a:srgbClr val="FFFF00"/>
                </a:solidFill>
              </a:rPr>
              <a:t>Epitel</a:t>
            </a:r>
          </a:p>
        </p:txBody>
      </p:sp>
      <p:pic>
        <p:nvPicPr>
          <p:cNvPr id="49" name="Picture 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7379" y="3802073"/>
            <a:ext cx="94455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11" descr="adsı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3116284"/>
            <a:ext cx="942799" cy="25987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cxnSp>
        <p:nvCxnSpPr>
          <p:cNvPr id="51" name="50 Düz Bağlayıcı"/>
          <p:cNvCxnSpPr/>
          <p:nvPr/>
        </p:nvCxnSpPr>
        <p:spPr>
          <a:xfrm>
            <a:off x="428596" y="4071942"/>
            <a:ext cx="214314" cy="158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53 Düz Bağlayıcı"/>
          <p:cNvCxnSpPr/>
          <p:nvPr/>
        </p:nvCxnSpPr>
        <p:spPr>
          <a:xfrm>
            <a:off x="1714480" y="4286256"/>
            <a:ext cx="214314" cy="158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54 Serbest Form"/>
          <p:cNvSpPr/>
          <p:nvPr/>
        </p:nvSpPr>
        <p:spPr bwMode="auto">
          <a:xfrm>
            <a:off x="277795" y="3868741"/>
            <a:ext cx="1793875" cy="60325"/>
          </a:xfrm>
          <a:custGeom>
            <a:avLst/>
            <a:gdLst>
              <a:gd name="connsiteX0" fmla="*/ 0 w 1288473"/>
              <a:gd name="connsiteY0" fmla="*/ 45925 h 59780"/>
              <a:gd name="connsiteX1" fmla="*/ 277091 w 1288473"/>
              <a:gd name="connsiteY1" fmla="*/ 32071 h 59780"/>
              <a:gd name="connsiteX2" fmla="*/ 665019 w 1288473"/>
              <a:gd name="connsiteY2" fmla="*/ 59780 h 59780"/>
              <a:gd name="connsiteX3" fmla="*/ 1288473 w 1288473"/>
              <a:gd name="connsiteY3" fmla="*/ 45925 h 59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8473" h="59780">
                <a:moveTo>
                  <a:pt x="0" y="45925"/>
                </a:moveTo>
                <a:cubicBezTo>
                  <a:pt x="92364" y="41307"/>
                  <a:pt x="184612" y="32071"/>
                  <a:pt x="277091" y="32071"/>
                </a:cubicBezTo>
                <a:cubicBezTo>
                  <a:pt x="346399" y="32071"/>
                  <a:pt x="581121" y="52788"/>
                  <a:pt x="665019" y="59780"/>
                </a:cubicBezTo>
                <a:cubicBezTo>
                  <a:pt x="904129" y="0"/>
                  <a:pt x="701396" y="45925"/>
                  <a:pt x="1288473" y="45925"/>
                </a:cubicBezTo>
              </a:path>
            </a:pathLst>
          </a:cu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grpSp>
        <p:nvGrpSpPr>
          <p:cNvPr id="2" name="60 Grup"/>
          <p:cNvGrpSpPr/>
          <p:nvPr/>
        </p:nvGrpSpPr>
        <p:grpSpPr>
          <a:xfrm>
            <a:off x="500034" y="2357430"/>
            <a:ext cx="1357321" cy="1357322"/>
            <a:chOff x="1500166" y="4857760"/>
            <a:chExt cx="2597603" cy="1357322"/>
          </a:xfrm>
        </p:grpSpPr>
        <p:pic>
          <p:nvPicPr>
            <p:cNvPr id="56" name="2 Resim" descr="Novak bariyerler 2.jpg"/>
            <p:cNvPicPr>
              <a:picLocks noChangeAspect="1"/>
            </p:cNvPicPr>
            <p:nvPr/>
          </p:nvPicPr>
          <p:blipFill>
            <a:blip r:embed="rId5"/>
            <a:srcRect l="19527" r="58698" b="70045"/>
            <a:stretch>
              <a:fillRect/>
            </a:stretch>
          </p:blipFill>
          <p:spPr bwMode="auto">
            <a:xfrm>
              <a:off x="1500166" y="4857760"/>
              <a:ext cx="2597603" cy="1357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" name="56 Metin kutusu"/>
            <p:cNvSpPr txBox="1"/>
            <p:nvPr/>
          </p:nvSpPr>
          <p:spPr>
            <a:xfrm rot="3626259">
              <a:off x="1677103" y="5621726"/>
              <a:ext cx="699557" cy="426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000" b="1" dirty="0" smtClean="0"/>
                <a:t>Alerjen</a:t>
              </a:r>
              <a:endParaRPr lang="tr-TR" sz="1000" b="1" dirty="0"/>
            </a:p>
          </p:txBody>
        </p:sp>
        <p:sp>
          <p:nvSpPr>
            <p:cNvPr id="58" name="57 Metin kutusu"/>
            <p:cNvSpPr txBox="1"/>
            <p:nvPr/>
          </p:nvSpPr>
          <p:spPr>
            <a:xfrm rot="5400000">
              <a:off x="2606567" y="5466580"/>
              <a:ext cx="668689" cy="399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900" b="1" dirty="0" err="1" smtClean="0"/>
                <a:t>İrritan</a:t>
              </a:r>
              <a:endParaRPr lang="tr-TR" sz="900" b="1" dirty="0" smtClean="0"/>
            </a:p>
          </p:txBody>
        </p:sp>
        <p:sp>
          <p:nvSpPr>
            <p:cNvPr id="59" name="58 Metin kutusu"/>
            <p:cNvSpPr txBox="1"/>
            <p:nvPr/>
          </p:nvSpPr>
          <p:spPr>
            <a:xfrm rot="18357174">
              <a:off x="3243207" y="5504717"/>
              <a:ext cx="564406" cy="399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900" b="1" dirty="0" smtClean="0"/>
                <a:t>Virüs</a:t>
              </a:r>
            </a:p>
          </p:txBody>
        </p:sp>
      </p:grpSp>
      <p:pic>
        <p:nvPicPr>
          <p:cNvPr id="60" name="Picture 136" descr="Basophil"/>
          <p:cNvPicPr>
            <a:picLocks noChangeAspect="1" noChangeArrowheads="1"/>
          </p:cNvPicPr>
          <p:nvPr/>
        </p:nvPicPr>
        <p:blipFill>
          <a:blip r:embed="rId6"/>
          <a:srcRect l="61015" t="63756" r="27162" b="20346"/>
          <a:stretch>
            <a:fillRect/>
          </a:stretch>
        </p:blipFill>
        <p:spPr bwMode="auto">
          <a:xfrm>
            <a:off x="1465243" y="4778674"/>
            <a:ext cx="320675" cy="316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137" descr="lenfo"/>
          <p:cNvPicPr>
            <a:picLocks noChangeAspect="1" noChangeArrowheads="1"/>
          </p:cNvPicPr>
          <p:nvPr/>
        </p:nvPicPr>
        <p:blipFill>
          <a:blip r:embed="rId7"/>
          <a:srcRect l="48418" t="44965" r="45160" b="45703"/>
          <a:stretch>
            <a:fillRect/>
          </a:stretch>
        </p:blipFill>
        <p:spPr bwMode="auto">
          <a:xfrm>
            <a:off x="1176318" y="5041622"/>
            <a:ext cx="287337" cy="244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140" descr="Eosinophil"/>
          <p:cNvPicPr>
            <a:picLocks noChangeAspect="1" noChangeArrowheads="1"/>
          </p:cNvPicPr>
          <p:nvPr/>
        </p:nvPicPr>
        <p:blipFill>
          <a:blip r:embed="rId8"/>
          <a:srcRect l="70174" t="31250" r="16168" b="43750"/>
          <a:stretch>
            <a:fillRect/>
          </a:stretch>
        </p:blipFill>
        <p:spPr bwMode="auto">
          <a:xfrm>
            <a:off x="888980" y="4851404"/>
            <a:ext cx="360363" cy="22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13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43240" y="3786190"/>
            <a:ext cx="928693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2 Dikdörtgen"/>
          <p:cNvSpPr>
            <a:spLocks noChangeArrowheads="1"/>
          </p:cNvSpPr>
          <p:nvPr/>
        </p:nvSpPr>
        <p:spPr bwMode="auto">
          <a:xfrm>
            <a:off x="357188" y="214313"/>
            <a:ext cx="4857754" cy="369332"/>
          </a:xfrm>
          <a:prstGeom prst="rect">
            <a:avLst/>
          </a:prstGeom>
          <a:solidFill>
            <a:srgbClr val="8080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70000"/>
              </a:spcBef>
            </a:pPr>
            <a:r>
              <a:rPr lang="tr-TR" sz="18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Epiteliyal</a:t>
            </a:r>
            <a:r>
              <a:rPr lang="tr-TR" sz="1800" b="1" dirty="0">
                <a:solidFill>
                  <a:srgbClr val="FFFF00"/>
                </a:solidFill>
                <a:latin typeface="Garamond" panose="02020404030301010803" pitchFamily="18" charset="0"/>
              </a:rPr>
              <a:t> Bariyer </a:t>
            </a:r>
            <a:r>
              <a:rPr lang="tr-TR" sz="18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Disfonksiyonu</a:t>
            </a:r>
            <a:endParaRPr lang="tr-TR" sz="1800" b="1" dirty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sp>
        <p:nvSpPr>
          <p:cNvPr id="40" name="3 Metin kutusu"/>
          <p:cNvSpPr txBox="1">
            <a:spLocks noChangeArrowheads="1"/>
          </p:cNvSpPr>
          <p:nvPr/>
        </p:nvSpPr>
        <p:spPr bwMode="auto">
          <a:xfrm>
            <a:off x="357188" y="785794"/>
            <a:ext cx="4857754" cy="923330"/>
          </a:xfrm>
          <a:prstGeom prst="rect">
            <a:avLst/>
          </a:prstGeom>
          <a:solidFill>
            <a:srgbClr val="CCCC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tr-TR"/>
            </a:defPPr>
            <a:lvl1pPr algn="just" eaLnBrk="0" hangingPunct="0">
              <a:spcBef>
                <a:spcPct val="70000"/>
              </a:spcBef>
              <a:defRPr sz="1800" b="1">
                <a:solidFill>
                  <a:srgbClr val="FFFF00"/>
                </a:solidFill>
                <a:latin typeface="Garamond" panose="02020404030301010803" pitchFamily="18" charset="0"/>
              </a:defRPr>
            </a:lvl1pPr>
          </a:lstStyle>
          <a:p>
            <a:r>
              <a:rPr lang="tr-TR" dirty="0" err="1">
                <a:solidFill>
                  <a:schemeClr val="tx1"/>
                </a:solidFill>
              </a:rPr>
              <a:t>Epiteliyal</a:t>
            </a:r>
            <a:r>
              <a:rPr lang="tr-TR" dirty="0">
                <a:solidFill>
                  <a:schemeClr val="tx1"/>
                </a:solidFill>
              </a:rPr>
              <a:t> bariyer </a:t>
            </a:r>
            <a:r>
              <a:rPr lang="tr-TR" dirty="0" err="1">
                <a:solidFill>
                  <a:schemeClr val="tx1"/>
                </a:solidFill>
              </a:rPr>
              <a:t>disfonksiyonu</a:t>
            </a:r>
            <a:r>
              <a:rPr lang="tr-TR" dirty="0">
                <a:solidFill>
                  <a:schemeClr val="tx1"/>
                </a:solidFill>
              </a:rPr>
              <a:t> alerjik </a:t>
            </a:r>
            <a:r>
              <a:rPr lang="tr-TR" dirty="0" err="1">
                <a:solidFill>
                  <a:schemeClr val="tx1"/>
                </a:solidFill>
              </a:rPr>
              <a:t>enflamasyondan</a:t>
            </a:r>
            <a:r>
              <a:rPr lang="tr-TR" dirty="0">
                <a:solidFill>
                  <a:schemeClr val="tx1"/>
                </a:solidFill>
              </a:rPr>
              <a:t> önce </a:t>
            </a:r>
            <a:r>
              <a:rPr lang="tr-TR" dirty="0" err="1">
                <a:solidFill>
                  <a:schemeClr val="tx1"/>
                </a:solidFill>
              </a:rPr>
              <a:t>varolan</a:t>
            </a:r>
            <a:r>
              <a:rPr lang="tr-TR" dirty="0">
                <a:solidFill>
                  <a:schemeClr val="tx1"/>
                </a:solidFill>
              </a:rPr>
              <a:t> ve başlatan </a:t>
            </a:r>
            <a:r>
              <a:rPr lang="tr-TR" dirty="0" err="1">
                <a:solidFill>
                  <a:schemeClr val="tx1"/>
                </a:solidFill>
              </a:rPr>
              <a:t>primer</a:t>
            </a:r>
            <a:r>
              <a:rPr lang="tr-TR" dirty="0">
                <a:solidFill>
                  <a:schemeClr val="tx1"/>
                </a:solidFill>
              </a:rPr>
              <a:t> etken olabilir     ! ! !</a:t>
            </a: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t="34385" r="14750" b="36015"/>
          <a:stretch/>
        </p:blipFill>
        <p:spPr bwMode="auto">
          <a:xfrm>
            <a:off x="6444208" y="188640"/>
            <a:ext cx="2520280" cy="152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90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593 L 0.0099 0.114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8" t="17025" r="8824" b="35613"/>
          <a:stretch/>
        </p:blipFill>
        <p:spPr bwMode="auto">
          <a:xfrm>
            <a:off x="685800" y="3962400"/>
            <a:ext cx="798755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2 Dikdörtgen"/>
          <p:cNvSpPr>
            <a:spLocks noChangeArrowheads="1"/>
          </p:cNvSpPr>
          <p:nvPr/>
        </p:nvSpPr>
        <p:spPr bwMode="auto">
          <a:xfrm>
            <a:off x="357188" y="214313"/>
            <a:ext cx="4857754" cy="369332"/>
          </a:xfrm>
          <a:prstGeom prst="rect">
            <a:avLst/>
          </a:prstGeom>
          <a:solidFill>
            <a:srgbClr val="8080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70000"/>
              </a:spcBef>
            </a:pPr>
            <a:r>
              <a:rPr lang="tr-TR" sz="18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Epiteliyal</a:t>
            </a:r>
            <a:r>
              <a:rPr lang="tr-TR" sz="1800" b="1" dirty="0">
                <a:solidFill>
                  <a:srgbClr val="FFFF00"/>
                </a:solidFill>
                <a:latin typeface="Garamond" panose="02020404030301010803" pitchFamily="18" charset="0"/>
              </a:rPr>
              <a:t> Bariyer </a:t>
            </a:r>
            <a:r>
              <a:rPr lang="tr-TR" sz="18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Disfonksiyonu</a:t>
            </a:r>
            <a:endParaRPr lang="tr-TR" sz="1800" b="1" dirty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3 Metin kutusu"/>
          <p:cNvSpPr txBox="1">
            <a:spLocks noChangeArrowheads="1"/>
          </p:cNvSpPr>
          <p:nvPr/>
        </p:nvSpPr>
        <p:spPr bwMode="auto">
          <a:xfrm>
            <a:off x="357188" y="785794"/>
            <a:ext cx="4857754" cy="923330"/>
          </a:xfrm>
          <a:prstGeom prst="rect">
            <a:avLst/>
          </a:prstGeom>
          <a:solidFill>
            <a:srgbClr val="CCCC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tr-TR"/>
            </a:defPPr>
            <a:lvl1pPr algn="just" eaLnBrk="0" hangingPunct="0">
              <a:spcBef>
                <a:spcPct val="70000"/>
              </a:spcBef>
              <a:defRPr sz="1800" b="1">
                <a:solidFill>
                  <a:srgbClr val="FFFF00"/>
                </a:solidFill>
                <a:latin typeface="Garamond" panose="02020404030301010803" pitchFamily="18" charset="0"/>
              </a:defRPr>
            </a:lvl1pPr>
          </a:lstStyle>
          <a:p>
            <a:r>
              <a:rPr lang="tr-TR" dirty="0" err="1">
                <a:solidFill>
                  <a:schemeClr val="tx1"/>
                </a:solidFill>
              </a:rPr>
              <a:t>Epiteliyal</a:t>
            </a:r>
            <a:r>
              <a:rPr lang="tr-TR" dirty="0">
                <a:solidFill>
                  <a:schemeClr val="tx1"/>
                </a:solidFill>
              </a:rPr>
              <a:t> bariyer </a:t>
            </a:r>
            <a:r>
              <a:rPr lang="tr-TR" dirty="0" err="1">
                <a:solidFill>
                  <a:schemeClr val="tx1"/>
                </a:solidFill>
              </a:rPr>
              <a:t>disfonksiyonu</a:t>
            </a:r>
            <a:r>
              <a:rPr lang="tr-TR" dirty="0">
                <a:solidFill>
                  <a:schemeClr val="tx1"/>
                </a:solidFill>
              </a:rPr>
              <a:t> alerjik </a:t>
            </a:r>
            <a:r>
              <a:rPr lang="tr-TR" dirty="0" err="1">
                <a:solidFill>
                  <a:schemeClr val="tx1"/>
                </a:solidFill>
              </a:rPr>
              <a:t>enflamasyondan</a:t>
            </a:r>
            <a:r>
              <a:rPr lang="tr-TR" dirty="0">
                <a:solidFill>
                  <a:schemeClr val="tx1"/>
                </a:solidFill>
              </a:rPr>
              <a:t> önce </a:t>
            </a:r>
            <a:r>
              <a:rPr lang="tr-TR" dirty="0" err="1">
                <a:solidFill>
                  <a:schemeClr val="tx1"/>
                </a:solidFill>
              </a:rPr>
              <a:t>varolan</a:t>
            </a:r>
            <a:r>
              <a:rPr lang="tr-TR" dirty="0">
                <a:solidFill>
                  <a:schemeClr val="tx1"/>
                </a:solidFill>
              </a:rPr>
              <a:t> ve başlatan </a:t>
            </a:r>
            <a:r>
              <a:rPr lang="tr-TR" dirty="0" err="1">
                <a:solidFill>
                  <a:schemeClr val="tx1"/>
                </a:solidFill>
              </a:rPr>
              <a:t>primer</a:t>
            </a:r>
            <a:r>
              <a:rPr lang="tr-TR" dirty="0">
                <a:solidFill>
                  <a:schemeClr val="tx1"/>
                </a:solidFill>
              </a:rPr>
              <a:t> etken olabilir     ! ! 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t="34385" r="14750" b="36015"/>
          <a:stretch/>
        </p:blipFill>
        <p:spPr bwMode="auto">
          <a:xfrm>
            <a:off x="5364088" y="188640"/>
            <a:ext cx="3600400" cy="152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013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2850976"/>
            <a:ext cx="3357586" cy="3962400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Metin kutusu 7"/>
          <p:cNvSpPr txBox="1"/>
          <p:nvPr/>
        </p:nvSpPr>
        <p:spPr>
          <a:xfrm>
            <a:off x="343741" y="1763524"/>
            <a:ext cx="487120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tr-TR" sz="16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Allerjenlerin</a:t>
            </a:r>
            <a:r>
              <a:rPr lang="tr-TR" sz="16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hemen tümü </a:t>
            </a:r>
            <a:r>
              <a:rPr lang="tr-TR" sz="16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proteolitikdir</a:t>
            </a:r>
            <a:r>
              <a:rPr lang="tr-TR" sz="16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endParaRPr lang="tr-TR" sz="1600" b="1" dirty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137212" y="2838400"/>
            <a:ext cx="4625788" cy="2894856"/>
          </a:xfrm>
          <a:prstGeom prst="rect">
            <a:avLst/>
          </a:prstGeom>
          <a:ln>
            <a:solidFill>
              <a:srgbClr val="CCCC00"/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20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tr-TR" sz="1600" b="1" dirty="0" err="1" smtClean="0">
                <a:latin typeface="Garamond" panose="02020404030301010803" pitchFamily="18" charset="0"/>
              </a:rPr>
              <a:t>Aero-allerjenler</a:t>
            </a:r>
            <a:r>
              <a:rPr lang="tr-TR" sz="1600" b="1" dirty="0" smtClean="0">
                <a:latin typeface="Garamond" panose="02020404030301010803" pitchFamily="18" charset="0"/>
              </a:rPr>
              <a:t> </a:t>
            </a:r>
            <a:r>
              <a:rPr lang="tr-TR" sz="16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p</a:t>
            </a:r>
            <a:r>
              <a:rPr lang="tr-TR" sz="1600" b="1" dirty="0" err="1" smtClean="0">
                <a:solidFill>
                  <a:srgbClr val="FF0000"/>
                </a:solidFill>
                <a:latin typeface="Garamond" panose="02020404030301010803" pitchFamily="18" charset="0"/>
              </a:rPr>
              <a:t>roteolitik</a:t>
            </a:r>
            <a:r>
              <a:rPr lang="tr-TR" sz="1600" b="1" dirty="0" smtClean="0">
                <a:latin typeface="Garamond" panose="02020404030301010803" pitchFamily="18" charset="0"/>
              </a:rPr>
              <a:t> </a:t>
            </a:r>
            <a:r>
              <a:rPr lang="tr-TR" sz="1600" b="1" dirty="0">
                <a:latin typeface="Garamond" panose="02020404030301010803" pitchFamily="18" charset="0"/>
              </a:rPr>
              <a:t>biyolojik aktif</a:t>
            </a:r>
            <a:r>
              <a:rPr lang="tr-TR" sz="1600" b="1" dirty="0" smtClean="0">
                <a:latin typeface="Garamond" panose="02020404030301010803" pitchFamily="18" charset="0"/>
              </a:rPr>
              <a:t>;</a:t>
            </a:r>
          </a:p>
          <a:p>
            <a:pPr lvl="1">
              <a:lnSpc>
                <a:spcPct val="200000"/>
              </a:lnSpc>
              <a:buClr>
                <a:srgbClr val="FF0000"/>
              </a:buClr>
              <a:buFontTx/>
              <a:buChar char="o"/>
            </a:pPr>
            <a:r>
              <a:rPr lang="tr-TR" sz="1600" b="1" dirty="0" smtClean="0">
                <a:latin typeface="Garamond" panose="02020404030301010803" pitchFamily="18" charset="0"/>
              </a:rPr>
              <a:t>Ev tozu akarları</a:t>
            </a:r>
          </a:p>
          <a:p>
            <a:pPr lvl="1">
              <a:lnSpc>
                <a:spcPct val="200000"/>
              </a:lnSpc>
              <a:buClr>
                <a:srgbClr val="FF0000"/>
              </a:buClr>
              <a:buFontTx/>
              <a:buChar char="o"/>
            </a:pPr>
            <a:r>
              <a:rPr lang="tr-TR" sz="1600" b="1" dirty="0" err="1" smtClean="0">
                <a:latin typeface="Garamond" panose="02020404030301010803" pitchFamily="18" charset="0"/>
              </a:rPr>
              <a:t>Funguslar</a:t>
            </a:r>
            <a:endParaRPr lang="tr-TR" sz="1600" b="1" dirty="0" smtClean="0">
              <a:latin typeface="Garamond" panose="02020404030301010803" pitchFamily="18" charset="0"/>
            </a:endParaRPr>
          </a:p>
          <a:p>
            <a:pPr lvl="1">
              <a:lnSpc>
                <a:spcPct val="200000"/>
              </a:lnSpc>
              <a:buClr>
                <a:srgbClr val="FF0000"/>
              </a:buClr>
              <a:buFontTx/>
              <a:buChar char="o"/>
            </a:pPr>
            <a:r>
              <a:rPr lang="tr-TR" sz="1600" b="1" dirty="0" smtClean="0">
                <a:latin typeface="Garamond" panose="02020404030301010803" pitchFamily="18" charset="0"/>
              </a:rPr>
              <a:t>Polenler</a:t>
            </a:r>
          </a:p>
          <a:p>
            <a:pPr lvl="1">
              <a:lnSpc>
                <a:spcPct val="200000"/>
              </a:lnSpc>
              <a:buClr>
                <a:srgbClr val="FF0000"/>
              </a:buClr>
              <a:buFontTx/>
              <a:buChar char="o"/>
            </a:pPr>
            <a:r>
              <a:rPr lang="tr-TR" sz="1600" b="1" dirty="0" smtClean="0">
                <a:latin typeface="Garamond" panose="02020404030301010803" pitchFamily="18" charset="0"/>
              </a:rPr>
              <a:t>Hayvan </a:t>
            </a:r>
            <a:r>
              <a:rPr lang="tr-TR" sz="1600" b="1" dirty="0" err="1" smtClean="0">
                <a:latin typeface="Garamond" panose="02020404030301010803" pitchFamily="18" charset="0"/>
              </a:rPr>
              <a:t>allerjenleri</a:t>
            </a:r>
            <a:endParaRPr lang="tr-TR" sz="1600" b="1" dirty="0" smtClean="0">
              <a:latin typeface="Garamond" panose="02020404030301010803" pitchFamily="18" charset="0"/>
            </a:endParaRPr>
          </a:p>
        </p:txBody>
      </p:sp>
      <p:cxnSp>
        <p:nvCxnSpPr>
          <p:cNvPr id="11" name="Düz Ok Bağlayıcısı 10"/>
          <p:cNvCxnSpPr/>
          <p:nvPr/>
        </p:nvCxnSpPr>
        <p:spPr>
          <a:xfrm>
            <a:off x="2627784" y="2229708"/>
            <a:ext cx="38100" cy="4507468"/>
          </a:xfrm>
          <a:prstGeom prst="straightConnector1">
            <a:avLst/>
          </a:prstGeom>
          <a:ln w="571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Düz Ok Bağlayıcısı 13"/>
          <p:cNvCxnSpPr/>
          <p:nvPr/>
        </p:nvCxnSpPr>
        <p:spPr>
          <a:xfrm>
            <a:off x="685800" y="2241376"/>
            <a:ext cx="38100" cy="2095500"/>
          </a:xfrm>
          <a:prstGeom prst="straightConnector1">
            <a:avLst/>
          </a:prstGeom>
          <a:ln w="571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2 Dikdörtgen"/>
          <p:cNvSpPr>
            <a:spLocks noChangeArrowheads="1"/>
          </p:cNvSpPr>
          <p:nvPr/>
        </p:nvSpPr>
        <p:spPr bwMode="auto">
          <a:xfrm>
            <a:off x="357188" y="70297"/>
            <a:ext cx="4857754" cy="369332"/>
          </a:xfrm>
          <a:prstGeom prst="rect">
            <a:avLst/>
          </a:prstGeom>
          <a:solidFill>
            <a:srgbClr val="8080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70000"/>
              </a:spcBef>
            </a:pPr>
            <a:r>
              <a:rPr lang="tr-TR" sz="18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Epiteliyal</a:t>
            </a:r>
            <a:r>
              <a:rPr lang="tr-TR" sz="1800" b="1" dirty="0">
                <a:solidFill>
                  <a:srgbClr val="FFFF00"/>
                </a:solidFill>
                <a:latin typeface="Garamond" panose="02020404030301010803" pitchFamily="18" charset="0"/>
              </a:rPr>
              <a:t> Bariyer </a:t>
            </a:r>
            <a:r>
              <a:rPr lang="tr-TR" sz="18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Disfonksiyonu</a:t>
            </a:r>
            <a:endParaRPr lang="tr-TR" sz="1800" b="1" dirty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3 Metin kutusu"/>
          <p:cNvSpPr txBox="1">
            <a:spLocks noChangeArrowheads="1"/>
          </p:cNvSpPr>
          <p:nvPr/>
        </p:nvSpPr>
        <p:spPr bwMode="auto">
          <a:xfrm>
            <a:off x="357188" y="641778"/>
            <a:ext cx="4857754" cy="923330"/>
          </a:xfrm>
          <a:prstGeom prst="rect">
            <a:avLst/>
          </a:prstGeom>
          <a:solidFill>
            <a:srgbClr val="CCCC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tr-TR"/>
            </a:defPPr>
            <a:lvl1pPr algn="just" eaLnBrk="0" hangingPunct="0">
              <a:spcBef>
                <a:spcPct val="70000"/>
              </a:spcBef>
              <a:defRPr sz="1800" b="1">
                <a:solidFill>
                  <a:srgbClr val="FFFF00"/>
                </a:solidFill>
                <a:latin typeface="Garamond" panose="02020404030301010803" pitchFamily="18" charset="0"/>
              </a:defRPr>
            </a:lvl1pPr>
          </a:lstStyle>
          <a:p>
            <a:r>
              <a:rPr lang="tr-TR" dirty="0" err="1">
                <a:solidFill>
                  <a:schemeClr val="tx1"/>
                </a:solidFill>
              </a:rPr>
              <a:t>Epiteliyal</a:t>
            </a:r>
            <a:r>
              <a:rPr lang="tr-TR" dirty="0">
                <a:solidFill>
                  <a:schemeClr val="tx1"/>
                </a:solidFill>
              </a:rPr>
              <a:t> bariyer </a:t>
            </a:r>
            <a:r>
              <a:rPr lang="tr-TR" dirty="0" err="1">
                <a:solidFill>
                  <a:schemeClr val="tx1"/>
                </a:solidFill>
              </a:rPr>
              <a:t>disfonksiyonu</a:t>
            </a:r>
            <a:r>
              <a:rPr lang="tr-TR" dirty="0">
                <a:solidFill>
                  <a:schemeClr val="tx1"/>
                </a:solidFill>
              </a:rPr>
              <a:t> alerjik </a:t>
            </a:r>
            <a:r>
              <a:rPr lang="tr-TR" dirty="0" err="1">
                <a:solidFill>
                  <a:schemeClr val="tx1"/>
                </a:solidFill>
              </a:rPr>
              <a:t>enflamasyondan</a:t>
            </a:r>
            <a:r>
              <a:rPr lang="tr-TR" dirty="0">
                <a:solidFill>
                  <a:schemeClr val="tx1"/>
                </a:solidFill>
              </a:rPr>
              <a:t> önce </a:t>
            </a:r>
            <a:r>
              <a:rPr lang="tr-TR" dirty="0" err="1">
                <a:solidFill>
                  <a:schemeClr val="tx1"/>
                </a:solidFill>
              </a:rPr>
              <a:t>varolan</a:t>
            </a:r>
            <a:r>
              <a:rPr lang="tr-TR" dirty="0">
                <a:solidFill>
                  <a:schemeClr val="tx1"/>
                </a:solidFill>
              </a:rPr>
              <a:t> ve başlatan </a:t>
            </a:r>
            <a:r>
              <a:rPr lang="tr-TR" dirty="0" err="1">
                <a:solidFill>
                  <a:schemeClr val="tx1"/>
                </a:solidFill>
              </a:rPr>
              <a:t>primer</a:t>
            </a:r>
            <a:r>
              <a:rPr lang="tr-TR" dirty="0">
                <a:solidFill>
                  <a:schemeClr val="tx1"/>
                </a:solidFill>
              </a:rPr>
              <a:t> etken olabilir     ! ! !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t="34385" r="14750" b="36015"/>
          <a:stretch/>
        </p:blipFill>
        <p:spPr bwMode="auto">
          <a:xfrm>
            <a:off x="5364088" y="44624"/>
            <a:ext cx="3600400" cy="152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08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6"/>
          <p:cNvSpPr txBox="1">
            <a:spLocks noChangeArrowheads="1"/>
          </p:cNvSpPr>
          <p:nvPr/>
        </p:nvSpPr>
        <p:spPr bwMode="auto">
          <a:xfrm>
            <a:off x="228600" y="76200"/>
            <a:ext cx="8915400" cy="400050"/>
          </a:xfrm>
          <a:prstGeom prst="rect">
            <a:avLst/>
          </a:prstGeom>
          <a:solidFill>
            <a:srgbClr val="3333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2000" b="1" dirty="0">
                <a:solidFill>
                  <a:schemeClr val="bg1"/>
                </a:solidFill>
                <a:latin typeface="Garamond" panose="02020404030301010803" pitchFamily="18" charset="0"/>
              </a:rPr>
              <a:t>ATOPİK DERMATİT: </a:t>
            </a:r>
            <a:r>
              <a:rPr lang="tr-TR" altLang="tr-TR" sz="2000" b="1" dirty="0">
                <a:solidFill>
                  <a:srgbClr val="FFFF00"/>
                </a:solidFill>
                <a:latin typeface="Garamond" panose="02020404030301010803" pitchFamily="18" charset="0"/>
              </a:rPr>
              <a:t>Konvansiyonel tanım  </a:t>
            </a:r>
          </a:p>
        </p:txBody>
      </p:sp>
      <p:pic>
        <p:nvPicPr>
          <p:cNvPr id="4099" name="Picture 14" descr="karikatür of 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105400"/>
            <a:ext cx="1347788" cy="1295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90600"/>
            <a:ext cx="40386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533400" y="1162050"/>
            <a:ext cx="3733800" cy="297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tr-TR" altLang="tr-TR" sz="1800"/>
          </a:p>
        </p:txBody>
      </p:sp>
      <p:sp>
        <p:nvSpPr>
          <p:cNvPr id="4102" name="Oval 4"/>
          <p:cNvSpPr>
            <a:spLocks noChangeArrowheads="1"/>
          </p:cNvSpPr>
          <p:nvPr/>
        </p:nvSpPr>
        <p:spPr bwMode="auto">
          <a:xfrm>
            <a:off x="762000" y="1219200"/>
            <a:ext cx="3124200" cy="2286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tr-TR" altLang="tr-TR" sz="1800"/>
          </a:p>
        </p:txBody>
      </p:sp>
      <p:sp>
        <p:nvSpPr>
          <p:cNvPr id="4103" name="Oval 7"/>
          <p:cNvSpPr>
            <a:spLocks noChangeArrowheads="1"/>
          </p:cNvSpPr>
          <p:nvPr/>
        </p:nvSpPr>
        <p:spPr bwMode="auto">
          <a:xfrm rot="-1721169">
            <a:off x="3186113" y="3203575"/>
            <a:ext cx="762000" cy="3238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sz="1000" b="1">
                <a:solidFill>
                  <a:schemeClr val="bg1"/>
                </a:solidFill>
              </a:rPr>
              <a:t>Non-Atopik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828800" y="230505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800">
                <a:solidFill>
                  <a:schemeClr val="bg1"/>
                </a:solidFill>
              </a:rPr>
              <a:t>Atopi</a:t>
            </a:r>
          </a:p>
        </p:txBody>
      </p:sp>
      <p:sp>
        <p:nvSpPr>
          <p:cNvPr id="4105" name="WordArt 10"/>
          <p:cNvSpPr>
            <a:spLocks noChangeArrowheads="1" noChangeShapeType="1" noTextEdit="1"/>
          </p:cNvSpPr>
          <p:nvPr/>
        </p:nvSpPr>
        <p:spPr bwMode="auto">
          <a:xfrm>
            <a:off x="1981200" y="3790950"/>
            <a:ext cx="628650" cy="163513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tr-TR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latin typeface="Comic Sans MS"/>
              </a:rPr>
              <a:t>Dermatit</a:t>
            </a:r>
          </a:p>
        </p:txBody>
      </p:sp>
      <p:sp>
        <p:nvSpPr>
          <p:cNvPr id="4106" name="Oval 11"/>
          <p:cNvSpPr>
            <a:spLocks noChangeArrowheads="1"/>
          </p:cNvSpPr>
          <p:nvPr/>
        </p:nvSpPr>
        <p:spPr bwMode="auto">
          <a:xfrm>
            <a:off x="2895600" y="3657600"/>
            <a:ext cx="381000" cy="1936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200"/>
          </a:p>
        </p:txBody>
      </p:sp>
      <p:sp>
        <p:nvSpPr>
          <p:cNvPr id="4107" name="Oval 12"/>
          <p:cNvSpPr>
            <a:spLocks noChangeArrowheads="1"/>
          </p:cNvSpPr>
          <p:nvPr/>
        </p:nvSpPr>
        <p:spPr bwMode="auto">
          <a:xfrm>
            <a:off x="3810000" y="2895600"/>
            <a:ext cx="228600" cy="1460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200"/>
          </a:p>
        </p:txBody>
      </p:sp>
      <p:sp>
        <p:nvSpPr>
          <p:cNvPr id="4108" name="Rectangle 18"/>
          <p:cNvSpPr>
            <a:spLocks noChangeArrowheads="1"/>
          </p:cNvSpPr>
          <p:nvPr/>
        </p:nvSpPr>
        <p:spPr bwMode="auto">
          <a:xfrm>
            <a:off x="304800" y="990600"/>
            <a:ext cx="4114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200"/>
          </a:p>
        </p:txBody>
      </p:sp>
      <p:sp>
        <p:nvSpPr>
          <p:cNvPr id="4109" name="Line 20"/>
          <p:cNvSpPr>
            <a:spLocks noChangeShapeType="1"/>
          </p:cNvSpPr>
          <p:nvPr/>
        </p:nvSpPr>
        <p:spPr bwMode="auto">
          <a:xfrm>
            <a:off x="4419600" y="4572000"/>
            <a:ext cx="0" cy="3889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4110" name="Line 21"/>
          <p:cNvSpPr>
            <a:spLocks noChangeShapeType="1"/>
          </p:cNvSpPr>
          <p:nvPr/>
        </p:nvSpPr>
        <p:spPr bwMode="auto">
          <a:xfrm>
            <a:off x="4800600" y="4572000"/>
            <a:ext cx="0" cy="3889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4111" name="Line 24"/>
          <p:cNvSpPr>
            <a:spLocks noChangeShapeType="1"/>
          </p:cNvSpPr>
          <p:nvPr/>
        </p:nvSpPr>
        <p:spPr bwMode="auto">
          <a:xfrm flipH="1" flipV="1">
            <a:off x="7620000" y="3048000"/>
            <a:ext cx="838200" cy="25876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4112" name="Line 25"/>
          <p:cNvSpPr>
            <a:spLocks noChangeShapeType="1"/>
          </p:cNvSpPr>
          <p:nvPr/>
        </p:nvSpPr>
        <p:spPr bwMode="auto">
          <a:xfrm flipV="1">
            <a:off x="4953000" y="2971800"/>
            <a:ext cx="609600" cy="25876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4113" name="Text Box 26"/>
          <p:cNvSpPr txBox="1">
            <a:spLocks noChangeArrowheads="1"/>
          </p:cNvSpPr>
          <p:nvPr/>
        </p:nvSpPr>
        <p:spPr bwMode="auto">
          <a:xfrm>
            <a:off x="0" y="6629400"/>
            <a:ext cx="9144000" cy="2159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800">
                <a:solidFill>
                  <a:schemeClr val="bg1"/>
                </a:solidFill>
              </a:rPr>
              <a:t>Williams HC et Br J Dermatol 1994;131:383-96.</a:t>
            </a:r>
          </a:p>
        </p:txBody>
      </p:sp>
      <p:sp>
        <p:nvSpPr>
          <p:cNvPr id="4114" name="Freeform 28"/>
          <p:cNvSpPr>
            <a:spLocks/>
          </p:cNvSpPr>
          <p:nvPr/>
        </p:nvSpPr>
        <p:spPr bwMode="auto">
          <a:xfrm rot="227470">
            <a:off x="3124200" y="469900"/>
            <a:ext cx="3352800" cy="1054100"/>
          </a:xfrm>
          <a:custGeom>
            <a:avLst/>
            <a:gdLst>
              <a:gd name="T0" fmla="*/ 2147483647 w 2112"/>
              <a:gd name="T1" fmla="*/ 2147483647 h 664"/>
              <a:gd name="T2" fmla="*/ 2147483647 w 2112"/>
              <a:gd name="T3" fmla="*/ 2147483647 h 664"/>
              <a:gd name="T4" fmla="*/ 0 w 2112"/>
              <a:gd name="T5" fmla="*/ 2147483647 h 664"/>
              <a:gd name="T6" fmla="*/ 0 60000 65536"/>
              <a:gd name="T7" fmla="*/ 0 60000 65536"/>
              <a:gd name="T8" fmla="*/ 0 60000 65536"/>
              <a:gd name="T9" fmla="*/ 0 w 2112"/>
              <a:gd name="T10" fmla="*/ 0 h 664"/>
              <a:gd name="T11" fmla="*/ 2112 w 2112"/>
              <a:gd name="T12" fmla="*/ 664 h 6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12" h="664">
                <a:moveTo>
                  <a:pt x="2112" y="424"/>
                </a:moveTo>
                <a:cubicBezTo>
                  <a:pt x="1712" y="212"/>
                  <a:pt x="1312" y="0"/>
                  <a:pt x="960" y="40"/>
                </a:cubicBezTo>
                <a:cubicBezTo>
                  <a:pt x="608" y="80"/>
                  <a:pt x="304" y="372"/>
                  <a:pt x="0" y="664"/>
                </a:cubicBezTo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tr-TR"/>
          </a:p>
        </p:txBody>
      </p:sp>
      <p:grpSp>
        <p:nvGrpSpPr>
          <p:cNvPr id="4115" name="Group 42"/>
          <p:cNvGrpSpPr>
            <a:grpSpLocks/>
          </p:cNvGrpSpPr>
          <p:nvPr/>
        </p:nvGrpSpPr>
        <p:grpSpPr bwMode="auto">
          <a:xfrm>
            <a:off x="5949950" y="4518025"/>
            <a:ext cx="2889250" cy="823913"/>
            <a:chOff x="3748" y="2846"/>
            <a:chExt cx="1820" cy="610"/>
          </a:xfrm>
        </p:grpSpPr>
        <p:sp>
          <p:nvSpPr>
            <p:cNvPr id="4116" name="Oval 30"/>
            <p:cNvSpPr>
              <a:spLocks noChangeArrowheads="1"/>
            </p:cNvSpPr>
            <p:nvPr/>
          </p:nvSpPr>
          <p:spPr bwMode="auto">
            <a:xfrm>
              <a:off x="5189" y="2911"/>
              <a:ext cx="337" cy="323"/>
            </a:xfrm>
            <a:prstGeom prst="ellipse">
              <a:avLst/>
            </a:prstGeom>
            <a:solidFill>
              <a:srgbClr val="FDA4B5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200"/>
            </a:p>
          </p:txBody>
        </p:sp>
        <p:sp>
          <p:nvSpPr>
            <p:cNvPr id="4117" name="Oval 31"/>
            <p:cNvSpPr>
              <a:spLocks noChangeArrowheads="1"/>
            </p:cNvSpPr>
            <p:nvPr/>
          </p:nvSpPr>
          <p:spPr bwMode="auto">
            <a:xfrm>
              <a:off x="3748" y="2957"/>
              <a:ext cx="337" cy="322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200">
                <a:solidFill>
                  <a:schemeClr val="bg1"/>
                </a:solidFill>
              </a:endParaRPr>
            </a:p>
          </p:txBody>
        </p:sp>
        <p:sp>
          <p:nvSpPr>
            <p:cNvPr id="4118" name="Oval 32"/>
            <p:cNvSpPr>
              <a:spLocks noChangeArrowheads="1"/>
            </p:cNvSpPr>
            <p:nvPr/>
          </p:nvSpPr>
          <p:spPr bwMode="auto">
            <a:xfrm>
              <a:off x="5129" y="2846"/>
              <a:ext cx="439" cy="433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200">
                <a:solidFill>
                  <a:schemeClr val="bg1"/>
                </a:solidFill>
              </a:endParaRPr>
            </a:p>
          </p:txBody>
        </p:sp>
        <p:sp>
          <p:nvSpPr>
            <p:cNvPr id="4119" name="Rectangle 33"/>
            <p:cNvSpPr>
              <a:spLocks noChangeArrowheads="1"/>
            </p:cNvSpPr>
            <p:nvPr/>
          </p:nvSpPr>
          <p:spPr bwMode="auto">
            <a:xfrm>
              <a:off x="3805" y="3062"/>
              <a:ext cx="24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defTabSz="7620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tr-TR" altLang="tr-TR" sz="800" b="1">
                  <a:solidFill>
                    <a:schemeClr val="bg1"/>
                  </a:solidFill>
                </a:rPr>
                <a:t>Th1</a:t>
              </a:r>
            </a:p>
          </p:txBody>
        </p:sp>
        <p:sp>
          <p:nvSpPr>
            <p:cNvPr id="4120" name="Rectangle 34"/>
            <p:cNvSpPr>
              <a:spLocks noChangeArrowheads="1"/>
            </p:cNvSpPr>
            <p:nvPr/>
          </p:nvSpPr>
          <p:spPr bwMode="auto">
            <a:xfrm>
              <a:off x="5247" y="2977"/>
              <a:ext cx="245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defTabSz="7620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tr-TR" altLang="tr-TR" sz="800" b="1">
                  <a:solidFill>
                    <a:schemeClr val="bg1"/>
                  </a:solidFill>
                </a:rPr>
                <a:t>Th2</a:t>
              </a:r>
            </a:p>
          </p:txBody>
        </p:sp>
        <p:sp>
          <p:nvSpPr>
            <p:cNvPr id="4121" name="Line 35"/>
            <p:cNvSpPr>
              <a:spLocks noChangeShapeType="1"/>
            </p:cNvSpPr>
            <p:nvPr/>
          </p:nvSpPr>
          <p:spPr bwMode="auto">
            <a:xfrm>
              <a:off x="4170" y="3151"/>
              <a:ext cx="878" cy="6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4122" name="Line 36"/>
            <p:cNvSpPr>
              <a:spLocks noChangeShapeType="1"/>
            </p:cNvSpPr>
            <p:nvPr/>
          </p:nvSpPr>
          <p:spPr bwMode="auto">
            <a:xfrm>
              <a:off x="4547" y="3194"/>
              <a:ext cx="0" cy="101"/>
            </a:xfrm>
            <a:prstGeom prst="line">
              <a:avLst/>
            </a:prstGeom>
            <a:noFill/>
            <a:ln w="57150">
              <a:solidFill>
                <a:srgbClr val="000066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4123" name="Rectangle 37"/>
            <p:cNvSpPr>
              <a:spLocks noChangeArrowheads="1"/>
            </p:cNvSpPr>
            <p:nvPr/>
          </p:nvSpPr>
          <p:spPr bwMode="auto">
            <a:xfrm>
              <a:off x="4327" y="3303"/>
              <a:ext cx="60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defTabSz="7620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tr-TR" altLang="tr-TR" sz="800">
                  <a:solidFill>
                    <a:srgbClr val="FF0000"/>
                  </a:solidFill>
                  <a:latin typeface="Times New Roman" pitchFamily="18" charset="0"/>
                </a:rPr>
                <a:t>NORMAL</a:t>
              </a:r>
            </a:p>
          </p:txBody>
        </p:sp>
        <p:sp useBgFill="1">
          <p:nvSpPr>
            <p:cNvPr id="4124" name="AutoShape 38"/>
            <p:cNvSpPr>
              <a:spLocks noChangeArrowheads="1"/>
            </p:cNvSpPr>
            <p:nvPr/>
          </p:nvSpPr>
          <p:spPr bwMode="auto">
            <a:xfrm>
              <a:off x="4110" y="3154"/>
              <a:ext cx="113" cy="80"/>
            </a:xfrm>
            <a:prstGeom prst="triangle">
              <a:avLst>
                <a:gd name="adj" fmla="val 49986"/>
              </a:avLst>
            </a:prstGeom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tr-TR" altLang="tr-TR" sz="800"/>
            </a:p>
          </p:txBody>
        </p:sp>
        <p:sp useBgFill="1">
          <p:nvSpPr>
            <p:cNvPr id="4125" name="AutoShape 39"/>
            <p:cNvSpPr>
              <a:spLocks noChangeArrowheads="1"/>
            </p:cNvSpPr>
            <p:nvPr/>
          </p:nvSpPr>
          <p:spPr bwMode="auto">
            <a:xfrm>
              <a:off x="4987" y="3216"/>
              <a:ext cx="114" cy="80"/>
            </a:xfrm>
            <a:prstGeom prst="triangle">
              <a:avLst>
                <a:gd name="adj" fmla="val 49986"/>
              </a:avLst>
            </a:prstGeom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200"/>
            </a:p>
          </p:txBody>
        </p:sp>
        <p:sp>
          <p:nvSpPr>
            <p:cNvPr id="4126" name="Text Box 40"/>
            <p:cNvSpPr txBox="1">
              <a:spLocks noChangeArrowheads="1"/>
            </p:cNvSpPr>
            <p:nvPr/>
          </p:nvSpPr>
          <p:spPr bwMode="auto">
            <a:xfrm>
              <a:off x="4150" y="3323"/>
              <a:ext cx="812" cy="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defTabSz="7620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tr-TR" altLang="tr-TR" sz="800" b="1">
                  <a:latin typeface="Comic Sans MS" pitchFamily="66" charset="0"/>
                </a:rPr>
                <a:t>Alerjik Duyarlaşma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2219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9" descr="Fig 3"/>
          <p:cNvPicPr>
            <a:picLocks noChangeAspect="1" noChangeArrowheads="1"/>
          </p:cNvPicPr>
          <p:nvPr/>
        </p:nvPicPr>
        <p:blipFill>
          <a:blip r:embed="rId2"/>
          <a:srcRect t="12810" b="16609"/>
          <a:stretch>
            <a:fillRect/>
          </a:stretch>
        </p:blipFill>
        <p:spPr bwMode="auto">
          <a:xfrm>
            <a:off x="357158" y="1500174"/>
            <a:ext cx="4719620" cy="4637088"/>
          </a:xfrm>
          <a:prstGeom prst="rect">
            <a:avLst/>
          </a:prstGeom>
          <a:noFill/>
          <a:ln w="6350">
            <a:solidFill>
              <a:srgbClr val="CCCC00"/>
            </a:solidFill>
            <a:miter lim="800000"/>
            <a:headEnd/>
            <a:tailEnd/>
          </a:ln>
        </p:spPr>
      </p:pic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285784" y="6453188"/>
            <a:ext cx="821530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r-TR" sz="800" dirty="0" err="1">
                <a:latin typeface="Garamond" panose="02020404030301010803" pitchFamily="18" charset="0"/>
              </a:rPr>
              <a:t>Yuksel</a:t>
            </a:r>
            <a:r>
              <a:rPr lang="tr-TR" sz="800" dirty="0">
                <a:latin typeface="Garamond" panose="02020404030301010803" pitchFamily="18" charset="0"/>
              </a:rPr>
              <a:t> H</a:t>
            </a:r>
            <a:r>
              <a:rPr lang="tr-TR" sz="800" dirty="0" smtClean="0">
                <a:latin typeface="Garamond" panose="02020404030301010803" pitchFamily="18" charset="0"/>
              </a:rPr>
              <a:t>, </a:t>
            </a:r>
            <a:r>
              <a:rPr lang="tr-TR" sz="800" dirty="0">
                <a:latin typeface="Garamond" panose="02020404030301010803" pitchFamily="18" charset="0"/>
              </a:rPr>
              <a:t>et al. </a:t>
            </a:r>
            <a:r>
              <a:rPr lang="tr-TR" sz="800" dirty="0" err="1" smtClean="0">
                <a:latin typeface="Garamond" panose="02020404030301010803" pitchFamily="18" charset="0"/>
              </a:rPr>
              <a:t>Epithelial</a:t>
            </a:r>
            <a:r>
              <a:rPr lang="tr-TR" sz="800" dirty="0" smtClean="0">
                <a:latin typeface="Garamond" panose="02020404030301010803" pitchFamily="18" charset="0"/>
              </a:rPr>
              <a:t> </a:t>
            </a:r>
            <a:r>
              <a:rPr lang="tr-TR" sz="800" dirty="0" err="1" smtClean="0">
                <a:latin typeface="Garamond" panose="02020404030301010803" pitchFamily="18" charset="0"/>
              </a:rPr>
              <a:t>barrier</a:t>
            </a:r>
            <a:r>
              <a:rPr lang="tr-TR" sz="800" dirty="0" smtClean="0">
                <a:latin typeface="Garamond" panose="02020404030301010803" pitchFamily="18" charset="0"/>
              </a:rPr>
              <a:t> </a:t>
            </a:r>
            <a:r>
              <a:rPr lang="tr-TR" sz="800" dirty="0" err="1" smtClean="0">
                <a:latin typeface="Garamond" panose="02020404030301010803" pitchFamily="18" charset="0"/>
              </a:rPr>
              <a:t>dysfunction</a:t>
            </a:r>
            <a:r>
              <a:rPr lang="tr-TR" sz="800" dirty="0" smtClean="0">
                <a:latin typeface="Garamond" panose="02020404030301010803" pitchFamily="18" charset="0"/>
              </a:rPr>
              <a:t> in </a:t>
            </a:r>
            <a:r>
              <a:rPr lang="tr-TR" sz="800" dirty="0" err="1" smtClean="0">
                <a:latin typeface="Garamond" panose="02020404030301010803" pitchFamily="18" charset="0"/>
              </a:rPr>
              <a:t>pathogenesis</a:t>
            </a:r>
            <a:r>
              <a:rPr lang="tr-TR" sz="800" dirty="0" smtClean="0">
                <a:latin typeface="Garamond" panose="02020404030301010803" pitchFamily="18" charset="0"/>
              </a:rPr>
              <a:t> of </a:t>
            </a:r>
            <a:r>
              <a:rPr lang="tr-TR" sz="800" dirty="0" err="1" smtClean="0">
                <a:latin typeface="Garamond" panose="02020404030301010803" pitchFamily="18" charset="0"/>
              </a:rPr>
              <a:t>allergic</a:t>
            </a:r>
            <a:r>
              <a:rPr lang="tr-TR" sz="800" dirty="0" smtClean="0">
                <a:latin typeface="Garamond" panose="02020404030301010803" pitchFamily="18" charset="0"/>
              </a:rPr>
              <a:t> </a:t>
            </a:r>
            <a:r>
              <a:rPr lang="tr-TR" sz="800" dirty="0" err="1" smtClean="0">
                <a:latin typeface="Garamond" panose="02020404030301010803" pitchFamily="18" charset="0"/>
              </a:rPr>
              <a:t>rhinitis</a:t>
            </a:r>
            <a:r>
              <a:rPr lang="tr-TR" sz="800" dirty="0" smtClean="0">
                <a:latin typeface="Garamond" panose="02020404030301010803" pitchFamily="18" charset="0"/>
              </a:rPr>
              <a:t>: </a:t>
            </a:r>
            <a:r>
              <a:rPr lang="tr-TR" sz="800" dirty="0" err="1" smtClean="0">
                <a:latin typeface="Garamond" panose="02020404030301010803" pitchFamily="18" charset="0"/>
              </a:rPr>
              <a:t>Zonula</a:t>
            </a:r>
            <a:r>
              <a:rPr lang="tr-TR" sz="800" dirty="0" smtClean="0">
                <a:latin typeface="Garamond" panose="02020404030301010803" pitchFamily="18" charset="0"/>
              </a:rPr>
              <a:t> </a:t>
            </a:r>
            <a:r>
              <a:rPr lang="tr-TR" sz="800" dirty="0" err="1" smtClean="0">
                <a:latin typeface="Garamond" panose="02020404030301010803" pitchFamily="18" charset="0"/>
              </a:rPr>
              <a:t>Occludens</a:t>
            </a:r>
            <a:r>
              <a:rPr lang="tr-TR" sz="800" dirty="0" smtClean="0">
                <a:latin typeface="Garamond" panose="02020404030301010803" pitchFamily="18" charset="0"/>
              </a:rPr>
              <a:t>-1 protein. VI. W </a:t>
            </a:r>
            <a:r>
              <a:rPr lang="tr-TR" sz="800" dirty="0" err="1" smtClean="0">
                <a:latin typeface="Garamond" panose="02020404030301010803" pitchFamily="18" charset="0"/>
              </a:rPr>
              <a:t>Immune</a:t>
            </a:r>
            <a:r>
              <a:rPr lang="tr-TR" sz="800" dirty="0" smtClean="0">
                <a:latin typeface="Garamond" panose="02020404030301010803" pitchFamily="18" charset="0"/>
              </a:rPr>
              <a:t> </a:t>
            </a:r>
            <a:r>
              <a:rPr lang="tr-TR" sz="800" dirty="0" err="1" smtClean="0">
                <a:latin typeface="Garamond" panose="02020404030301010803" pitchFamily="18" charset="0"/>
              </a:rPr>
              <a:t>Reg</a:t>
            </a:r>
            <a:r>
              <a:rPr lang="tr-TR" sz="800" dirty="0" smtClean="0">
                <a:latin typeface="Garamond" panose="02020404030301010803" pitchFamily="18" charset="0"/>
              </a:rPr>
              <a:t>. </a:t>
            </a:r>
            <a:r>
              <a:rPr lang="tr-TR" sz="800" dirty="0" err="1" smtClean="0">
                <a:latin typeface="Garamond" panose="02020404030301010803" pitchFamily="18" charset="0"/>
              </a:rPr>
              <a:t>Meeting</a:t>
            </a:r>
            <a:r>
              <a:rPr lang="tr-TR" sz="800" dirty="0" smtClean="0">
                <a:latin typeface="Garamond" panose="02020404030301010803" pitchFamily="18" charset="0"/>
              </a:rPr>
              <a:t>. </a:t>
            </a:r>
            <a:r>
              <a:rPr lang="tr-TR" sz="800" dirty="0" err="1" smtClean="0">
                <a:latin typeface="Garamond" panose="02020404030301010803" pitchFamily="18" charset="0"/>
              </a:rPr>
              <a:t>March</a:t>
            </a:r>
            <a:r>
              <a:rPr lang="tr-TR" sz="800" dirty="0" smtClean="0">
                <a:latin typeface="Garamond" panose="02020404030301010803" pitchFamily="18" charset="0"/>
              </a:rPr>
              <a:t> 2011. </a:t>
            </a:r>
            <a:r>
              <a:rPr lang="tr-TR" sz="800" dirty="0" err="1" smtClean="0">
                <a:latin typeface="Garamond" panose="02020404030301010803" pitchFamily="18" charset="0"/>
              </a:rPr>
              <a:t>Abstr</a:t>
            </a:r>
            <a:r>
              <a:rPr lang="tr-TR" sz="800" dirty="0" smtClean="0">
                <a:latin typeface="Garamond" panose="02020404030301010803" pitchFamily="18" charset="0"/>
              </a:rPr>
              <a:t> no 112. </a:t>
            </a:r>
            <a:endParaRPr lang="tr-TR" sz="800" dirty="0">
              <a:latin typeface="Garamond" panose="02020404030301010803" pitchFamily="18" charset="0"/>
            </a:endParaRPr>
          </a:p>
        </p:txBody>
      </p:sp>
      <p:sp>
        <p:nvSpPr>
          <p:cNvPr id="5" name="3 Metin kutusu"/>
          <p:cNvSpPr txBox="1">
            <a:spLocks noChangeArrowheads="1"/>
          </p:cNvSpPr>
          <p:nvPr/>
        </p:nvSpPr>
        <p:spPr bwMode="auto">
          <a:xfrm>
            <a:off x="357188" y="620688"/>
            <a:ext cx="8786812" cy="415498"/>
          </a:xfrm>
          <a:prstGeom prst="rect">
            <a:avLst/>
          </a:prstGeom>
          <a:solidFill>
            <a:srgbClr val="CC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400" b="1" dirty="0" err="1">
                <a:latin typeface="Garamond" panose="02020404030301010803" pitchFamily="18" charset="0"/>
              </a:rPr>
              <a:t>Epiteliyal</a:t>
            </a:r>
            <a:r>
              <a:rPr lang="tr-TR" sz="1400" b="1" dirty="0">
                <a:latin typeface="Garamond" panose="02020404030301010803" pitchFamily="18" charset="0"/>
              </a:rPr>
              <a:t> bariyer </a:t>
            </a:r>
            <a:r>
              <a:rPr lang="tr-TR" sz="1400" b="1" dirty="0" err="1" smtClean="0">
                <a:latin typeface="Garamond" panose="02020404030301010803" pitchFamily="18" charset="0"/>
              </a:rPr>
              <a:t>disfonksiyonu</a:t>
            </a:r>
            <a:r>
              <a:rPr lang="tr-TR" sz="1400" b="1" dirty="0" smtClean="0">
                <a:latin typeface="Garamond" panose="02020404030301010803" pitchFamily="18" charset="0"/>
              </a:rPr>
              <a:t> AR de alerjik </a:t>
            </a:r>
            <a:r>
              <a:rPr lang="tr-TR" sz="1400" b="1" dirty="0" err="1" smtClean="0">
                <a:latin typeface="Garamond" panose="02020404030301010803" pitchFamily="18" charset="0"/>
              </a:rPr>
              <a:t>enflamasyondan</a:t>
            </a:r>
            <a:r>
              <a:rPr lang="tr-TR" sz="1400" b="1" dirty="0" smtClean="0">
                <a:latin typeface="Garamond" panose="02020404030301010803" pitchFamily="18" charset="0"/>
              </a:rPr>
              <a:t> önce var olan </a:t>
            </a:r>
            <a:r>
              <a:rPr lang="tr-TR" sz="1400" b="1" dirty="0" err="1" smtClean="0">
                <a:latin typeface="Garamond" panose="02020404030301010803" pitchFamily="18" charset="0"/>
              </a:rPr>
              <a:t>primer</a:t>
            </a:r>
            <a:r>
              <a:rPr lang="tr-TR" sz="1400" b="1" dirty="0" smtClean="0">
                <a:latin typeface="Garamond" panose="02020404030301010803" pitchFamily="18" charset="0"/>
              </a:rPr>
              <a:t> nedendir !!</a:t>
            </a:r>
            <a:endParaRPr lang="tr-TR" sz="1400" b="1" dirty="0">
              <a:latin typeface="Garamond" panose="02020404030301010803" pitchFamily="18" charset="0"/>
            </a:endParaRPr>
          </a:p>
        </p:txBody>
      </p:sp>
      <p:sp>
        <p:nvSpPr>
          <p:cNvPr id="6" name="5 Metin kutusu"/>
          <p:cNvSpPr txBox="1"/>
          <p:nvPr/>
        </p:nvSpPr>
        <p:spPr>
          <a:xfrm>
            <a:off x="1928794" y="5764429"/>
            <a:ext cx="928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solidFill>
                  <a:srgbClr val="0000CC"/>
                </a:solidFill>
                <a:latin typeface="Comic Sans MS" pitchFamily="66" charset="0"/>
              </a:rPr>
              <a:t>n=10</a:t>
            </a:r>
            <a:endParaRPr lang="tr-TR" sz="14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7" name="6 Metin kutusu"/>
          <p:cNvSpPr txBox="1"/>
          <p:nvPr/>
        </p:nvSpPr>
        <p:spPr>
          <a:xfrm>
            <a:off x="4357686" y="5764429"/>
            <a:ext cx="928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 smtClean="0">
                <a:solidFill>
                  <a:srgbClr val="0000CC"/>
                </a:solidFill>
                <a:latin typeface="Comic Sans MS" pitchFamily="66" charset="0"/>
              </a:rPr>
              <a:t>n=10</a:t>
            </a:r>
            <a:endParaRPr lang="tr-TR" sz="1400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500174"/>
            <a:ext cx="3357586" cy="1643062"/>
          </a:xfrm>
          <a:prstGeom prst="rect">
            <a:avLst/>
          </a:prstGeom>
          <a:solidFill>
            <a:schemeClr val="tx1"/>
          </a:solidFill>
          <a:ln w="6350">
            <a:solidFill>
              <a:srgbClr val="CCCC00"/>
            </a:solidFill>
            <a:miter lim="800000"/>
            <a:headEnd/>
            <a:tailEnd/>
          </a:ln>
          <a:effectLst/>
        </p:spPr>
      </p:pic>
      <p:pic>
        <p:nvPicPr>
          <p:cNvPr id="9" name="Picture 46" descr="C:\Users\serhat\AppData\Local\Temp\Rar$DI20.072\Resim2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4786322"/>
            <a:ext cx="1571636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5" descr="C:\Users\serhat\AppData\Local\Temp\Rar$DI13.383\poster Resim1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3286124"/>
            <a:ext cx="1571636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4" descr="C:\Users\serhat\AppData\Local\Temp\Rar$DI09.239\poster Resim1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30" y="3286124"/>
            <a:ext cx="1571636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7" descr="C:\Users\serhat\AppData\Local\Temp\Rar$DI21.853\Resim2b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72330" y="4786322"/>
            <a:ext cx="150019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Metin kutusu"/>
          <p:cNvSpPr txBox="1"/>
          <p:nvPr/>
        </p:nvSpPr>
        <p:spPr>
          <a:xfrm rot="5400000">
            <a:off x="6603607" y="4048293"/>
            <a:ext cx="7858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b="1" dirty="0" smtClean="0">
                <a:solidFill>
                  <a:srgbClr val="0000CC"/>
                </a:solidFill>
              </a:rPr>
              <a:t>Kontrol</a:t>
            </a:r>
            <a:endParaRPr lang="tr-TR" sz="1100" b="1" dirty="0">
              <a:solidFill>
                <a:srgbClr val="0000CC"/>
              </a:solidFill>
            </a:endParaRPr>
          </a:p>
        </p:txBody>
      </p:sp>
      <p:sp>
        <p:nvSpPr>
          <p:cNvPr id="14" name="13 Metin kutusu"/>
          <p:cNvSpPr txBox="1"/>
          <p:nvPr/>
        </p:nvSpPr>
        <p:spPr>
          <a:xfrm rot="5400000">
            <a:off x="6405739" y="5405616"/>
            <a:ext cx="10715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b="1" dirty="0" smtClean="0">
                <a:solidFill>
                  <a:srgbClr val="0000CC"/>
                </a:solidFill>
              </a:rPr>
              <a:t>Alerjik </a:t>
            </a:r>
            <a:r>
              <a:rPr lang="tr-TR" sz="1100" b="1" dirty="0" err="1" smtClean="0">
                <a:solidFill>
                  <a:srgbClr val="0000CC"/>
                </a:solidFill>
              </a:rPr>
              <a:t>Rinit</a:t>
            </a:r>
            <a:endParaRPr lang="tr-TR" sz="1100" b="1" dirty="0" smtClean="0">
              <a:solidFill>
                <a:srgbClr val="0000CC"/>
              </a:solidFill>
            </a:endParaRPr>
          </a:p>
        </p:txBody>
      </p:sp>
      <p:sp>
        <p:nvSpPr>
          <p:cNvPr id="15" name="2 Dikdörtgen"/>
          <p:cNvSpPr>
            <a:spLocks noChangeArrowheads="1"/>
          </p:cNvSpPr>
          <p:nvPr/>
        </p:nvSpPr>
        <p:spPr bwMode="auto">
          <a:xfrm>
            <a:off x="357188" y="70297"/>
            <a:ext cx="8786812" cy="369332"/>
          </a:xfrm>
          <a:prstGeom prst="rect">
            <a:avLst/>
          </a:prstGeom>
          <a:solidFill>
            <a:srgbClr val="8080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70000"/>
              </a:spcBef>
            </a:pPr>
            <a:r>
              <a:rPr lang="tr-TR" sz="18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Epiteliyal</a:t>
            </a:r>
            <a:r>
              <a:rPr lang="tr-TR" sz="1800" b="1" dirty="0">
                <a:solidFill>
                  <a:srgbClr val="FFFF00"/>
                </a:solidFill>
                <a:latin typeface="Garamond" panose="02020404030301010803" pitchFamily="18" charset="0"/>
              </a:rPr>
              <a:t> Bariyer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Disfonksiyonu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ve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Allerjik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Rinit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endParaRPr lang="tr-TR" sz="1800" b="1" dirty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38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47544" y="2130425"/>
            <a:ext cx="7772400" cy="1470025"/>
          </a:xfrm>
        </p:spPr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833344" y="3886200"/>
            <a:ext cx="6400800" cy="1752600"/>
          </a:xfrm>
        </p:spPr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476250"/>
            <a:ext cx="885828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1247662" y="5768092"/>
            <a:ext cx="6500858" cy="385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4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Atopik astım	  </a:t>
            </a:r>
            <a:r>
              <a:rPr lang="tr-TR" sz="1400" b="1" dirty="0" err="1" smtClean="0">
                <a:solidFill>
                  <a:srgbClr val="FF0000"/>
                </a:solidFill>
                <a:latin typeface="Garamond" panose="02020404030301010803" pitchFamily="18" charset="0"/>
              </a:rPr>
              <a:t>Nonatopik</a:t>
            </a:r>
            <a:r>
              <a:rPr lang="tr-TR" sz="14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 Astım 	             Kontrol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145312" y="2051556"/>
            <a:ext cx="519245" cy="2601580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16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EBC E-</a:t>
            </a:r>
            <a:r>
              <a:rPr lang="tr-TR" sz="1600" b="1" dirty="0" err="1" smtClean="0">
                <a:solidFill>
                  <a:srgbClr val="FF0000"/>
                </a:solidFill>
                <a:latin typeface="Garamond" panose="02020404030301010803" pitchFamily="18" charset="0"/>
              </a:rPr>
              <a:t>cadherin</a:t>
            </a:r>
            <a:r>
              <a:rPr lang="tr-TR" sz="16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 düzeyleri</a:t>
            </a:r>
          </a:p>
        </p:txBody>
      </p:sp>
      <p:cxnSp>
        <p:nvCxnSpPr>
          <p:cNvPr id="8" name="Düz Bağlayıcı 7"/>
          <p:cNvCxnSpPr/>
          <p:nvPr/>
        </p:nvCxnSpPr>
        <p:spPr>
          <a:xfrm flipV="1">
            <a:off x="1873504" y="1988840"/>
            <a:ext cx="0" cy="360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Düz Bağlayıcı 9"/>
          <p:cNvCxnSpPr/>
          <p:nvPr/>
        </p:nvCxnSpPr>
        <p:spPr>
          <a:xfrm>
            <a:off x="1873504" y="1988840"/>
            <a:ext cx="1800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Düz Bağlayıcı 11"/>
          <p:cNvCxnSpPr/>
          <p:nvPr/>
        </p:nvCxnSpPr>
        <p:spPr>
          <a:xfrm flipV="1">
            <a:off x="3673704" y="1988840"/>
            <a:ext cx="0" cy="360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Düz Bağlayıcı 12"/>
          <p:cNvCxnSpPr/>
          <p:nvPr/>
        </p:nvCxnSpPr>
        <p:spPr>
          <a:xfrm flipV="1">
            <a:off x="3961736" y="2132856"/>
            <a:ext cx="0" cy="360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Düz Bağlayıcı 13"/>
          <p:cNvCxnSpPr/>
          <p:nvPr/>
        </p:nvCxnSpPr>
        <p:spPr>
          <a:xfrm>
            <a:off x="3961736" y="2132856"/>
            <a:ext cx="1800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Düz Bağlayıcı 14"/>
          <p:cNvCxnSpPr/>
          <p:nvPr/>
        </p:nvCxnSpPr>
        <p:spPr>
          <a:xfrm flipV="1">
            <a:off x="5761936" y="2132856"/>
            <a:ext cx="0" cy="360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Bağlayıcı 15"/>
          <p:cNvCxnSpPr/>
          <p:nvPr/>
        </p:nvCxnSpPr>
        <p:spPr>
          <a:xfrm flipV="1">
            <a:off x="1873504" y="1340768"/>
            <a:ext cx="0" cy="360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Düz Bağlayıcı 16"/>
          <p:cNvCxnSpPr/>
          <p:nvPr/>
        </p:nvCxnSpPr>
        <p:spPr>
          <a:xfrm>
            <a:off x="1873504" y="1340768"/>
            <a:ext cx="3960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Düz Bağlayıcı 17"/>
          <p:cNvCxnSpPr/>
          <p:nvPr/>
        </p:nvCxnSpPr>
        <p:spPr>
          <a:xfrm flipV="1">
            <a:off x="5833944" y="1340768"/>
            <a:ext cx="0" cy="360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Metin kutusu 18"/>
          <p:cNvSpPr txBox="1"/>
          <p:nvPr/>
        </p:nvSpPr>
        <p:spPr>
          <a:xfrm>
            <a:off x="3431814" y="1039208"/>
            <a:ext cx="8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p</a:t>
            </a:r>
            <a:r>
              <a:rPr lang="tr-TR" dirty="0" smtClean="0"/>
              <a:t>= 0.02</a:t>
            </a:r>
            <a:endParaRPr lang="tr-TR" dirty="0"/>
          </a:p>
        </p:txBody>
      </p:sp>
      <p:sp>
        <p:nvSpPr>
          <p:cNvPr id="21" name="Metin kutusu 20"/>
          <p:cNvSpPr txBox="1"/>
          <p:nvPr/>
        </p:nvSpPr>
        <p:spPr>
          <a:xfrm>
            <a:off x="2460463" y="2028726"/>
            <a:ext cx="8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p</a:t>
            </a:r>
            <a:r>
              <a:rPr lang="tr-TR" dirty="0" smtClean="0"/>
              <a:t>= 0.97</a:t>
            </a:r>
            <a:endParaRPr lang="tr-TR" dirty="0"/>
          </a:p>
        </p:txBody>
      </p:sp>
      <p:sp>
        <p:nvSpPr>
          <p:cNvPr id="22" name="Metin kutusu 21"/>
          <p:cNvSpPr txBox="1"/>
          <p:nvPr/>
        </p:nvSpPr>
        <p:spPr>
          <a:xfrm>
            <a:off x="4795631" y="2168860"/>
            <a:ext cx="945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P&lt;0.001</a:t>
            </a:r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721376" y="6525344"/>
            <a:ext cx="75608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000" dirty="0" smtClean="0">
                <a:latin typeface="Garamond" panose="02020404030301010803" pitchFamily="18" charset="0"/>
              </a:rPr>
              <a:t>Yüksel H, Türkeli A et al. </a:t>
            </a:r>
            <a:r>
              <a:rPr lang="en-US" sz="1000" dirty="0" smtClean="0">
                <a:latin typeface="Garamond" panose="02020404030301010803" pitchFamily="18" charset="0"/>
              </a:rPr>
              <a:t>E-cadherin </a:t>
            </a:r>
            <a:r>
              <a:rPr lang="en-US" sz="1000" dirty="0">
                <a:latin typeface="Garamond" panose="02020404030301010803" pitchFamily="18" charset="0"/>
              </a:rPr>
              <a:t>as an epithelial barrier protein in exhaled breath </a:t>
            </a:r>
            <a:r>
              <a:rPr lang="en-US" sz="1000" dirty="0" smtClean="0">
                <a:latin typeface="Garamond" panose="02020404030301010803" pitchFamily="18" charset="0"/>
              </a:rPr>
              <a:t>condensate.</a:t>
            </a:r>
            <a:r>
              <a:rPr lang="tr-TR" sz="1000" dirty="0" smtClean="0">
                <a:latin typeface="Garamond" panose="02020404030301010803" pitchFamily="18" charset="0"/>
              </a:rPr>
              <a:t> J </a:t>
            </a:r>
            <a:r>
              <a:rPr lang="tr-TR" sz="1000" dirty="0" err="1">
                <a:latin typeface="Garamond" panose="02020404030301010803" pitchFamily="18" charset="0"/>
              </a:rPr>
              <a:t>Breath</a:t>
            </a:r>
            <a:r>
              <a:rPr lang="tr-TR" sz="1000" dirty="0">
                <a:latin typeface="Garamond" panose="02020404030301010803" pitchFamily="18" charset="0"/>
              </a:rPr>
              <a:t> </a:t>
            </a:r>
            <a:r>
              <a:rPr lang="tr-TR" sz="1000" dirty="0" err="1">
                <a:latin typeface="Garamond" panose="02020404030301010803" pitchFamily="18" charset="0"/>
              </a:rPr>
              <a:t>Res</a:t>
            </a:r>
            <a:r>
              <a:rPr lang="tr-TR" sz="1000" dirty="0">
                <a:latin typeface="Garamond" panose="02020404030301010803" pitchFamily="18" charset="0"/>
              </a:rPr>
              <a:t>. 2014</a:t>
            </a:r>
          </a:p>
        </p:txBody>
      </p:sp>
      <p:sp>
        <p:nvSpPr>
          <p:cNvPr id="23" name="2 Dikdörtgen"/>
          <p:cNvSpPr>
            <a:spLocks noChangeArrowheads="1"/>
          </p:cNvSpPr>
          <p:nvPr/>
        </p:nvSpPr>
        <p:spPr bwMode="auto">
          <a:xfrm>
            <a:off x="-181068" y="70297"/>
            <a:ext cx="8786812" cy="369332"/>
          </a:xfrm>
          <a:prstGeom prst="rect">
            <a:avLst/>
          </a:prstGeom>
          <a:solidFill>
            <a:srgbClr val="8080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70000"/>
              </a:spcBef>
            </a:pPr>
            <a:r>
              <a:rPr lang="tr-TR" sz="18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Epiteliyal</a:t>
            </a:r>
            <a:r>
              <a:rPr lang="tr-TR" sz="1800" b="1" dirty="0">
                <a:solidFill>
                  <a:srgbClr val="FFFF00"/>
                </a:solidFill>
                <a:latin typeface="Garamond" panose="02020404030301010803" pitchFamily="18" charset="0"/>
              </a:rPr>
              <a:t> Bariyer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Disfonksiyonu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ve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Allerjik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Rinit</a:t>
            </a:r>
            <a:r>
              <a:rPr lang="tr-TR" sz="1800" b="1" dirty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: </a:t>
            </a:r>
            <a:r>
              <a:rPr lang="tr-TR" sz="1800" b="1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Atopik</a:t>
            </a:r>
            <a:r>
              <a:rPr lang="tr-TR" sz="18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 yanıt belirleyici değil !!!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endParaRPr lang="tr-TR" sz="1800" b="1" dirty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pic>
        <p:nvPicPr>
          <p:cNvPr id="24" name="Resim 23"/>
          <p:cNvPicPr>
            <a:picLocks noChangeAspect="1"/>
          </p:cNvPicPr>
          <p:nvPr/>
        </p:nvPicPr>
        <p:blipFill rotWithShape="1">
          <a:blip r:embed="rId3"/>
          <a:srcRect l="25902" t="12201" r="24013" b="4641"/>
          <a:stretch/>
        </p:blipFill>
        <p:spPr>
          <a:xfrm>
            <a:off x="6444208" y="1039208"/>
            <a:ext cx="2592288" cy="433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8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8" t="12549" r="32118" b="11739"/>
          <a:stretch/>
        </p:blipFill>
        <p:spPr bwMode="auto">
          <a:xfrm>
            <a:off x="357188" y="1600200"/>
            <a:ext cx="6500812" cy="47244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228600" y="6553200"/>
            <a:ext cx="87868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900" dirty="0" smtClean="0"/>
              <a:t>Soyka MB &amp; </a:t>
            </a:r>
            <a:r>
              <a:rPr lang="tr-TR" sz="900" dirty="0" err="1" smtClean="0"/>
              <a:t>Akdis</a:t>
            </a:r>
            <a:r>
              <a:rPr lang="tr-TR" sz="900" dirty="0" smtClean="0"/>
              <a:t> C et al. </a:t>
            </a:r>
            <a:r>
              <a:rPr lang="en-US" sz="900" dirty="0"/>
              <a:t>Defective epithelial barrier in chronic </a:t>
            </a:r>
            <a:r>
              <a:rPr lang="en-US" sz="900" dirty="0" err="1" smtClean="0"/>
              <a:t>rhinosinusitis</a:t>
            </a:r>
            <a:r>
              <a:rPr lang="en-US" sz="900" dirty="0" smtClean="0"/>
              <a:t>:</a:t>
            </a:r>
            <a:r>
              <a:rPr lang="tr-TR" sz="900" dirty="0" smtClean="0"/>
              <a:t> </a:t>
            </a:r>
            <a:r>
              <a:rPr lang="en-US" sz="900" dirty="0" smtClean="0"/>
              <a:t>The </a:t>
            </a:r>
            <a:r>
              <a:rPr lang="en-US" sz="900" dirty="0"/>
              <a:t>regulation of tight junctions by IFN-g and </a:t>
            </a:r>
            <a:r>
              <a:rPr lang="en-US" sz="900" dirty="0" smtClean="0"/>
              <a:t>IL-4</a:t>
            </a:r>
            <a:r>
              <a:rPr lang="tr-TR" sz="900" dirty="0" smtClean="0"/>
              <a:t>. </a:t>
            </a:r>
            <a:r>
              <a:rPr lang="sv-SE" sz="900" dirty="0"/>
              <a:t>J Allergy Clin </a:t>
            </a:r>
            <a:r>
              <a:rPr lang="sv-SE" sz="900" dirty="0" smtClean="0"/>
              <a:t>Immunol</a:t>
            </a:r>
            <a:r>
              <a:rPr lang="tr-TR" sz="900" dirty="0" smtClean="0"/>
              <a:t> </a:t>
            </a:r>
            <a:r>
              <a:rPr lang="sv-SE" sz="900" dirty="0" smtClean="0"/>
              <a:t>2012 </a:t>
            </a:r>
            <a:endParaRPr lang="tr-TR" sz="900" dirty="0"/>
          </a:p>
        </p:txBody>
      </p:sp>
      <p:sp>
        <p:nvSpPr>
          <p:cNvPr id="5" name="Metin kutusu 4"/>
          <p:cNvSpPr txBox="1"/>
          <p:nvPr/>
        </p:nvSpPr>
        <p:spPr>
          <a:xfrm>
            <a:off x="7010400" y="1576824"/>
            <a:ext cx="1828800" cy="1384995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400" b="1" dirty="0" smtClean="0">
                <a:solidFill>
                  <a:srgbClr val="0000CC"/>
                </a:solidFill>
                <a:latin typeface="Garamond" panose="02020404030301010803" pitchFamily="18" charset="0"/>
              </a:rPr>
              <a:t>A. </a:t>
            </a:r>
            <a:r>
              <a:rPr lang="tr-TR" sz="1400" b="1" dirty="0" err="1" smtClean="0">
                <a:solidFill>
                  <a:srgbClr val="0000CC"/>
                </a:solidFill>
                <a:latin typeface="Garamond" panose="02020404030301010803" pitchFamily="18" charset="0"/>
              </a:rPr>
              <a:t>Rinitte</a:t>
            </a:r>
            <a:r>
              <a:rPr lang="tr-TR" sz="1400" b="1" dirty="0" smtClean="0">
                <a:solidFill>
                  <a:srgbClr val="0000CC"/>
                </a:solidFill>
                <a:latin typeface="Garamond" panose="02020404030301010803" pitchFamily="18" charset="0"/>
              </a:rPr>
              <a:t> doku (TTR) ve kültüre </a:t>
            </a:r>
            <a:r>
              <a:rPr lang="tr-TR" sz="1400" b="1" dirty="0" err="1" smtClean="0">
                <a:solidFill>
                  <a:srgbClr val="0000CC"/>
                </a:solidFill>
                <a:latin typeface="Garamond" panose="02020404030301010803" pitchFamily="18" charset="0"/>
              </a:rPr>
              <a:t>epitelde</a:t>
            </a:r>
            <a:r>
              <a:rPr lang="tr-TR" sz="1400" b="1" dirty="0" smtClean="0">
                <a:solidFill>
                  <a:srgbClr val="0000CC"/>
                </a:solidFill>
                <a:latin typeface="Garamond" panose="02020404030301010803" pitchFamily="18" charset="0"/>
              </a:rPr>
              <a:t> (TER) geçirgenlik artmıştır. </a:t>
            </a:r>
            <a:endParaRPr lang="tr-TR" sz="1400" b="1" dirty="0">
              <a:solidFill>
                <a:srgbClr val="0000CC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7010400" y="3625840"/>
            <a:ext cx="1828800" cy="1708160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lnSpc>
                <a:spcPct val="150000"/>
              </a:lnSpc>
              <a:defRPr sz="1400" b="1">
                <a:solidFill>
                  <a:srgbClr val="0000CC"/>
                </a:solidFill>
                <a:latin typeface="Garamond" panose="02020404030301010803" pitchFamily="18" charset="0"/>
              </a:defRPr>
            </a:lvl1pPr>
          </a:lstStyle>
          <a:p>
            <a:r>
              <a:rPr lang="tr-TR" dirty="0"/>
              <a:t>A. </a:t>
            </a:r>
            <a:r>
              <a:rPr lang="tr-TR" dirty="0" err="1"/>
              <a:t>Rinitte</a:t>
            </a:r>
            <a:r>
              <a:rPr lang="tr-TR" dirty="0"/>
              <a:t> kültüre </a:t>
            </a:r>
            <a:r>
              <a:rPr lang="tr-TR" dirty="0" err="1"/>
              <a:t>epitel</a:t>
            </a:r>
            <a:r>
              <a:rPr lang="tr-TR" dirty="0"/>
              <a:t> dokuda ZO-1 ve </a:t>
            </a:r>
            <a:r>
              <a:rPr lang="tr-TR" dirty="0" err="1"/>
              <a:t>Occludin</a:t>
            </a:r>
            <a:r>
              <a:rPr lang="tr-TR" dirty="0"/>
              <a:t> ekspresyonu anlamlı düşüktür. </a:t>
            </a:r>
          </a:p>
        </p:txBody>
      </p:sp>
      <p:sp>
        <p:nvSpPr>
          <p:cNvPr id="8" name="3 Metin kutusu"/>
          <p:cNvSpPr txBox="1">
            <a:spLocks noChangeArrowheads="1"/>
          </p:cNvSpPr>
          <p:nvPr/>
        </p:nvSpPr>
        <p:spPr bwMode="auto">
          <a:xfrm>
            <a:off x="357188" y="620688"/>
            <a:ext cx="8786812" cy="385105"/>
          </a:xfrm>
          <a:prstGeom prst="rect">
            <a:avLst/>
          </a:prstGeom>
          <a:solidFill>
            <a:srgbClr val="3333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400" b="1" dirty="0" err="1">
                <a:solidFill>
                  <a:schemeClr val="bg1"/>
                </a:solidFill>
                <a:latin typeface="Garamond" panose="02020404030301010803" pitchFamily="18" charset="0"/>
              </a:rPr>
              <a:t>Epiteliyal</a:t>
            </a:r>
            <a:r>
              <a:rPr lang="tr-TR" sz="1400" b="1" dirty="0">
                <a:solidFill>
                  <a:schemeClr val="bg1"/>
                </a:solidFill>
                <a:latin typeface="Garamond" panose="02020404030301010803" pitchFamily="18" charset="0"/>
              </a:rPr>
              <a:t> bariyer </a:t>
            </a:r>
            <a:r>
              <a:rPr lang="tr-TR" sz="1400" b="1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disfonksiyonu</a:t>
            </a:r>
            <a:r>
              <a:rPr lang="tr-TR" sz="1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 AR de alerjik </a:t>
            </a:r>
            <a:r>
              <a:rPr lang="tr-TR" sz="1400" b="1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enflamasyondan</a:t>
            </a:r>
            <a:r>
              <a:rPr lang="tr-TR" sz="1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 önce var olan </a:t>
            </a:r>
            <a:r>
              <a:rPr lang="tr-TR" sz="1400" b="1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primer</a:t>
            </a:r>
            <a:r>
              <a:rPr lang="tr-TR" sz="1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 nedendir !!</a:t>
            </a:r>
            <a:endParaRPr lang="tr-TR" sz="14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2 Dikdörtgen"/>
          <p:cNvSpPr>
            <a:spLocks noChangeArrowheads="1"/>
          </p:cNvSpPr>
          <p:nvPr/>
        </p:nvSpPr>
        <p:spPr bwMode="auto">
          <a:xfrm>
            <a:off x="357188" y="70297"/>
            <a:ext cx="8786812" cy="369332"/>
          </a:xfrm>
          <a:prstGeom prst="rect">
            <a:avLst/>
          </a:prstGeom>
          <a:solidFill>
            <a:srgbClr val="8080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70000"/>
              </a:spcBef>
            </a:pPr>
            <a:r>
              <a:rPr lang="tr-TR" sz="18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Epiteliyal</a:t>
            </a:r>
            <a:r>
              <a:rPr lang="tr-TR" sz="1800" b="1" dirty="0">
                <a:solidFill>
                  <a:srgbClr val="FFFF00"/>
                </a:solidFill>
                <a:latin typeface="Garamond" panose="02020404030301010803" pitchFamily="18" charset="0"/>
              </a:rPr>
              <a:t> Bariyer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Disfonksiyonu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ve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Allerjik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Rinit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endParaRPr lang="tr-TR" sz="1800" b="1" dirty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83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357188" y="6553200"/>
            <a:ext cx="87868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900" dirty="0" smtClean="0"/>
              <a:t>Soyka MB &amp; </a:t>
            </a:r>
            <a:r>
              <a:rPr lang="tr-TR" sz="900" dirty="0" err="1" smtClean="0"/>
              <a:t>Akdis</a:t>
            </a:r>
            <a:r>
              <a:rPr lang="tr-TR" sz="900" dirty="0" smtClean="0"/>
              <a:t> C et al. </a:t>
            </a:r>
            <a:r>
              <a:rPr lang="en-US" sz="900" dirty="0"/>
              <a:t>Defective epithelial barrier in chronic </a:t>
            </a:r>
            <a:r>
              <a:rPr lang="en-US" sz="900" dirty="0" err="1" smtClean="0"/>
              <a:t>rhinosinusitis</a:t>
            </a:r>
            <a:r>
              <a:rPr lang="en-US" sz="900" dirty="0" smtClean="0"/>
              <a:t>:</a:t>
            </a:r>
            <a:r>
              <a:rPr lang="tr-TR" sz="900" dirty="0" smtClean="0"/>
              <a:t> </a:t>
            </a:r>
            <a:r>
              <a:rPr lang="en-US" sz="900" dirty="0" smtClean="0"/>
              <a:t>The </a:t>
            </a:r>
            <a:r>
              <a:rPr lang="en-US" sz="900" dirty="0"/>
              <a:t>regulation of tight junctions by IFN-g and </a:t>
            </a:r>
            <a:r>
              <a:rPr lang="en-US" sz="900" dirty="0" smtClean="0"/>
              <a:t>IL-4</a:t>
            </a:r>
            <a:r>
              <a:rPr lang="tr-TR" sz="900" dirty="0" smtClean="0"/>
              <a:t>. </a:t>
            </a:r>
            <a:r>
              <a:rPr lang="sv-SE" sz="900" dirty="0"/>
              <a:t>J Allergy Clin </a:t>
            </a:r>
            <a:r>
              <a:rPr lang="sv-SE" sz="900" dirty="0" smtClean="0"/>
              <a:t>Immunol</a:t>
            </a:r>
            <a:r>
              <a:rPr lang="tr-TR" sz="900" dirty="0" smtClean="0"/>
              <a:t> </a:t>
            </a:r>
            <a:r>
              <a:rPr lang="sv-SE" sz="900" dirty="0" smtClean="0"/>
              <a:t>2012</a:t>
            </a:r>
            <a:endParaRPr lang="tr-TR" sz="9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5" t="13596" r="27237" b="10594"/>
          <a:stretch/>
        </p:blipFill>
        <p:spPr bwMode="auto">
          <a:xfrm>
            <a:off x="357188" y="1524000"/>
            <a:ext cx="7948612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6019800" y="4616440"/>
            <a:ext cx="1828800" cy="1708160"/>
          </a:xfrm>
          <a:prstGeom prst="rect">
            <a:avLst/>
          </a:prstGeom>
          <a:solidFill>
            <a:srgbClr val="CCCC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400" b="1" dirty="0" smtClean="0">
                <a:latin typeface="Garamond" panose="02020404030301010803" pitchFamily="18" charset="0"/>
              </a:rPr>
              <a:t>A. </a:t>
            </a:r>
            <a:r>
              <a:rPr lang="tr-TR" sz="1400" b="1" dirty="0" err="1" smtClean="0">
                <a:latin typeface="Garamond" panose="02020404030301010803" pitchFamily="18" charset="0"/>
              </a:rPr>
              <a:t>Rinitte</a:t>
            </a:r>
            <a:r>
              <a:rPr lang="tr-TR" sz="1400" b="1" dirty="0" smtClean="0">
                <a:latin typeface="Garamond" panose="02020404030301010803" pitchFamily="18" charset="0"/>
              </a:rPr>
              <a:t> kültüre </a:t>
            </a:r>
            <a:r>
              <a:rPr lang="tr-TR" sz="1400" b="1" dirty="0" err="1" smtClean="0">
                <a:latin typeface="Garamond" panose="02020404030301010803" pitchFamily="18" charset="0"/>
              </a:rPr>
              <a:t>epitel</a:t>
            </a:r>
            <a:r>
              <a:rPr lang="tr-TR" sz="1400" b="1" dirty="0" smtClean="0">
                <a:latin typeface="Garamond" panose="02020404030301010803" pitchFamily="18" charset="0"/>
              </a:rPr>
              <a:t> dokuda </a:t>
            </a:r>
            <a:r>
              <a:rPr lang="tr-TR" sz="1400" b="1" dirty="0" smtClean="0">
                <a:solidFill>
                  <a:srgbClr val="0000CC"/>
                </a:solidFill>
                <a:latin typeface="Garamond" panose="02020404030301010803" pitchFamily="18" charset="0"/>
              </a:rPr>
              <a:t>IFN-g</a:t>
            </a:r>
            <a:r>
              <a:rPr lang="tr-TR" sz="1400" b="1" dirty="0" smtClean="0">
                <a:latin typeface="Garamond" panose="02020404030301010803" pitchFamily="18" charset="0"/>
              </a:rPr>
              <a:t> ve </a:t>
            </a:r>
            <a:r>
              <a:rPr lang="tr-TR" sz="1400" b="1" dirty="0" smtClean="0">
                <a:solidFill>
                  <a:srgbClr val="0000CC"/>
                </a:solidFill>
                <a:latin typeface="Garamond" panose="02020404030301010803" pitchFamily="18" charset="0"/>
              </a:rPr>
              <a:t>IL-4</a:t>
            </a:r>
            <a:r>
              <a:rPr lang="tr-TR" sz="1400" b="1" dirty="0" smtClean="0">
                <a:latin typeface="Garamond" panose="02020404030301010803" pitchFamily="18" charset="0"/>
              </a:rPr>
              <a:t> ile ZO-1  ekspresyonu anlamlı azalır. </a:t>
            </a:r>
            <a:endParaRPr lang="tr-TR" sz="1400" b="1" dirty="0">
              <a:latin typeface="Garamond" panose="02020404030301010803" pitchFamily="18" charset="0"/>
            </a:endParaRPr>
          </a:p>
        </p:txBody>
      </p:sp>
      <p:sp>
        <p:nvSpPr>
          <p:cNvPr id="8" name="3 Metin kutusu"/>
          <p:cNvSpPr txBox="1">
            <a:spLocks noChangeArrowheads="1"/>
          </p:cNvSpPr>
          <p:nvPr/>
        </p:nvSpPr>
        <p:spPr bwMode="auto">
          <a:xfrm>
            <a:off x="357188" y="620688"/>
            <a:ext cx="8786812" cy="385105"/>
          </a:xfrm>
          <a:prstGeom prst="rect">
            <a:avLst/>
          </a:prstGeom>
          <a:solidFill>
            <a:srgbClr val="3333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400" b="1" dirty="0" err="1">
                <a:solidFill>
                  <a:schemeClr val="bg1"/>
                </a:solidFill>
                <a:latin typeface="Garamond" panose="02020404030301010803" pitchFamily="18" charset="0"/>
              </a:rPr>
              <a:t>Epiteliyal</a:t>
            </a:r>
            <a:r>
              <a:rPr lang="tr-TR" sz="1400" b="1" dirty="0">
                <a:solidFill>
                  <a:schemeClr val="bg1"/>
                </a:solidFill>
                <a:latin typeface="Garamond" panose="02020404030301010803" pitchFamily="18" charset="0"/>
              </a:rPr>
              <a:t> bariyer </a:t>
            </a:r>
            <a:r>
              <a:rPr lang="tr-TR" sz="1400" b="1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disfonksiyonu</a:t>
            </a:r>
            <a:r>
              <a:rPr lang="tr-TR" sz="1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 AR de alerjik </a:t>
            </a:r>
            <a:r>
              <a:rPr lang="tr-TR" sz="1400" b="1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enflamasyondan</a:t>
            </a:r>
            <a:r>
              <a:rPr lang="tr-TR" sz="1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 önce var olan </a:t>
            </a:r>
            <a:r>
              <a:rPr lang="tr-TR" sz="1400" b="1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primer</a:t>
            </a:r>
            <a:r>
              <a:rPr lang="tr-TR" sz="1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 nedendir !!</a:t>
            </a:r>
            <a:endParaRPr lang="tr-TR" sz="14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2 Dikdörtgen"/>
          <p:cNvSpPr>
            <a:spLocks noChangeArrowheads="1"/>
          </p:cNvSpPr>
          <p:nvPr/>
        </p:nvSpPr>
        <p:spPr bwMode="auto">
          <a:xfrm>
            <a:off x="357188" y="70297"/>
            <a:ext cx="8786812" cy="369332"/>
          </a:xfrm>
          <a:prstGeom prst="rect">
            <a:avLst/>
          </a:prstGeom>
          <a:solidFill>
            <a:srgbClr val="8080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70000"/>
              </a:spcBef>
            </a:pPr>
            <a:r>
              <a:rPr lang="tr-TR" sz="18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Epiteliyal</a:t>
            </a:r>
            <a:r>
              <a:rPr lang="tr-TR" sz="1800" b="1" dirty="0">
                <a:solidFill>
                  <a:srgbClr val="FFFF00"/>
                </a:solidFill>
                <a:latin typeface="Garamond" panose="02020404030301010803" pitchFamily="18" charset="0"/>
              </a:rPr>
              <a:t> Bariyer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Disfonksiyonu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ve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Allerjik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Rinit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endParaRPr lang="tr-TR" sz="1800" b="1" dirty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98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İçerik Yer Tutucusu 2"/>
          <p:cNvSpPr txBox="1">
            <a:spLocks/>
          </p:cNvSpPr>
          <p:nvPr/>
        </p:nvSpPr>
        <p:spPr>
          <a:xfrm>
            <a:off x="395536" y="1412776"/>
            <a:ext cx="1820888" cy="3816424"/>
          </a:xfrm>
          <a:prstGeom prst="rect">
            <a:avLst/>
          </a:prstGeom>
          <a:solidFill>
            <a:schemeClr val="tx1"/>
          </a:solidFill>
          <a:ln>
            <a:solidFill>
              <a:srgbClr val="CCCC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tr-TR" sz="1400" b="1" dirty="0" err="1" smtClean="0">
                <a:solidFill>
                  <a:srgbClr val="FFFF00"/>
                </a:solidFill>
              </a:rPr>
              <a:t>Non-atopik</a:t>
            </a:r>
            <a:r>
              <a:rPr lang="tr-TR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>
                <a:solidFill>
                  <a:srgbClr val="FFFF00"/>
                </a:solidFill>
              </a:rPr>
              <a:t>(</a:t>
            </a:r>
            <a:r>
              <a:rPr lang="tr-TR" sz="1400" b="1" dirty="0">
                <a:solidFill>
                  <a:srgbClr val="FFFF00"/>
                </a:solidFill>
              </a:rPr>
              <a:t>A</a:t>
            </a:r>
            <a:r>
              <a:rPr lang="en-US" sz="1400" b="1" dirty="0">
                <a:solidFill>
                  <a:srgbClr val="FFFF00"/>
                </a:solidFill>
              </a:rPr>
              <a:t>)</a:t>
            </a:r>
            <a:r>
              <a:rPr lang="tr-TR" sz="1400" b="1" dirty="0">
                <a:solidFill>
                  <a:srgbClr val="FFFF00"/>
                </a:solidFill>
              </a:rPr>
              <a:t> </a:t>
            </a:r>
            <a:r>
              <a:rPr lang="tr-TR" sz="1400" b="1" dirty="0" smtClean="0">
                <a:solidFill>
                  <a:srgbClr val="FFFF00"/>
                </a:solidFill>
              </a:rPr>
              <a:t>ve </a:t>
            </a:r>
            <a:r>
              <a:rPr lang="tr-TR" sz="1400" b="1" dirty="0" err="1" smtClean="0">
                <a:solidFill>
                  <a:srgbClr val="FFFF00"/>
                </a:solidFill>
              </a:rPr>
              <a:t>atopik</a:t>
            </a:r>
            <a:r>
              <a:rPr lang="tr-TR" sz="1400" b="1" dirty="0" smtClean="0">
                <a:solidFill>
                  <a:srgbClr val="FFFF00"/>
                </a:solidFill>
              </a:rPr>
              <a:t> (B</a:t>
            </a:r>
            <a:r>
              <a:rPr lang="tr-TR" sz="1400" b="1" dirty="0">
                <a:solidFill>
                  <a:srgbClr val="FFFF00"/>
                </a:solidFill>
              </a:rPr>
              <a:t>) </a:t>
            </a:r>
            <a:r>
              <a:rPr lang="en-US" sz="1400" b="1" dirty="0">
                <a:solidFill>
                  <a:srgbClr val="FFFF00"/>
                </a:solidFill>
              </a:rPr>
              <a:t>adenoid </a:t>
            </a:r>
            <a:r>
              <a:rPr lang="en-US" sz="1400" b="1" dirty="0" err="1">
                <a:solidFill>
                  <a:srgbClr val="FFFF00"/>
                </a:solidFill>
              </a:rPr>
              <a:t>epit</a:t>
            </a:r>
            <a:r>
              <a:rPr lang="tr-TR" sz="1400" b="1" dirty="0" smtClean="0">
                <a:solidFill>
                  <a:srgbClr val="FFFF00"/>
                </a:solidFill>
              </a:rPr>
              <a:t>elde anti-</a:t>
            </a:r>
            <a:r>
              <a:rPr lang="en-US" sz="1400" b="1" dirty="0" err="1" smtClean="0">
                <a:solidFill>
                  <a:srgbClr val="FFFF00"/>
                </a:solidFill>
              </a:rPr>
              <a:t>interepitelial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>
                <a:solidFill>
                  <a:srgbClr val="FFFF00"/>
                </a:solidFill>
              </a:rPr>
              <a:t>junctional </a:t>
            </a:r>
            <a:r>
              <a:rPr lang="en-US" sz="1400" b="1" dirty="0" smtClean="0">
                <a:solidFill>
                  <a:srgbClr val="FFFF00"/>
                </a:solidFill>
              </a:rPr>
              <a:t>protein</a:t>
            </a:r>
            <a:r>
              <a:rPr lang="tr-TR" sz="1400" b="1" dirty="0" err="1" smtClean="0">
                <a:solidFill>
                  <a:srgbClr val="FFFF00"/>
                </a:solidFill>
              </a:rPr>
              <a:t>ler</a:t>
            </a:r>
            <a:r>
              <a:rPr lang="tr-TR" sz="1400" b="1" dirty="0" smtClean="0">
                <a:solidFill>
                  <a:srgbClr val="FFFF00"/>
                </a:solidFill>
              </a:rPr>
              <a:t>;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tr-TR" sz="1400" b="1" dirty="0" smtClean="0">
              <a:solidFill>
                <a:srgbClr val="FFFF00"/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1</a:t>
            </a:r>
            <a:r>
              <a:rPr lang="en-US" sz="1400" b="1" dirty="0">
                <a:solidFill>
                  <a:srgbClr val="FFFF00"/>
                </a:solidFill>
              </a:rPr>
              <a:t>: </a:t>
            </a:r>
            <a:r>
              <a:rPr lang="en-US" sz="1400" b="1" dirty="0" err="1" smtClean="0">
                <a:solidFill>
                  <a:srgbClr val="FFFF00"/>
                </a:solidFill>
              </a:rPr>
              <a:t>Occludin</a:t>
            </a:r>
            <a:endParaRPr lang="tr-TR" sz="1400" b="1" dirty="0" smtClean="0">
              <a:solidFill>
                <a:srgbClr val="FFFF00"/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2</a:t>
            </a:r>
            <a:r>
              <a:rPr lang="en-US" sz="1400" b="1" dirty="0">
                <a:solidFill>
                  <a:srgbClr val="FFFF00"/>
                </a:solidFill>
              </a:rPr>
              <a:t>: </a:t>
            </a:r>
            <a:r>
              <a:rPr lang="en-US" sz="1400" b="1" dirty="0" err="1" smtClean="0">
                <a:solidFill>
                  <a:srgbClr val="FFFF00"/>
                </a:solidFill>
              </a:rPr>
              <a:t>Claudin</a:t>
            </a:r>
            <a:endParaRPr lang="tr-TR" sz="1400" b="1" dirty="0" smtClean="0">
              <a:solidFill>
                <a:srgbClr val="FFFF00"/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3</a:t>
            </a:r>
            <a:r>
              <a:rPr lang="en-US" sz="1400" b="1" dirty="0">
                <a:solidFill>
                  <a:srgbClr val="FFFF00"/>
                </a:solidFill>
              </a:rPr>
              <a:t>: </a:t>
            </a:r>
            <a:r>
              <a:rPr lang="en-US" sz="1400" b="1" dirty="0" smtClean="0">
                <a:solidFill>
                  <a:srgbClr val="FFFF00"/>
                </a:solidFill>
              </a:rPr>
              <a:t>Zo-1</a:t>
            </a:r>
            <a:endParaRPr lang="tr-TR" sz="1400" b="1" dirty="0" smtClean="0">
              <a:solidFill>
                <a:srgbClr val="FFFF00"/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4:</a:t>
            </a:r>
            <a:r>
              <a:rPr lang="tr-TR" sz="1400" b="1" dirty="0" smtClean="0">
                <a:solidFill>
                  <a:srgbClr val="FFFF00"/>
                </a:solidFill>
              </a:rPr>
              <a:t>e</a:t>
            </a:r>
            <a:r>
              <a:rPr lang="en-US" sz="1400" b="1" dirty="0" smtClean="0">
                <a:solidFill>
                  <a:srgbClr val="FFFF00"/>
                </a:solidFill>
              </a:rPr>
              <a:t>-</a:t>
            </a:r>
            <a:r>
              <a:rPr lang="tr-TR" sz="1400" b="1" dirty="0" smtClean="0">
                <a:solidFill>
                  <a:srgbClr val="FFFF00"/>
                </a:solidFill>
              </a:rPr>
              <a:t>C</a:t>
            </a:r>
            <a:r>
              <a:rPr lang="en-US" sz="1400" b="1" dirty="0" err="1" smtClean="0">
                <a:solidFill>
                  <a:srgbClr val="FFFF00"/>
                </a:solidFill>
              </a:rPr>
              <a:t>adherin</a:t>
            </a:r>
            <a:r>
              <a:rPr lang="en-US" sz="1400" b="1" dirty="0" smtClean="0">
                <a:solidFill>
                  <a:srgbClr val="FFFF00"/>
                </a:solidFill>
              </a:rPr>
              <a:t>. </a:t>
            </a:r>
            <a:endParaRPr lang="tr-TR" sz="1400" b="1" dirty="0" smtClean="0">
              <a:solidFill>
                <a:srgbClr val="FFFF00"/>
              </a:solidFill>
            </a:endParaRPr>
          </a:p>
        </p:txBody>
      </p:sp>
      <p:pic>
        <p:nvPicPr>
          <p:cNvPr id="22" name="Picture 1" descr="Fig 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85"/>
          <a:stretch/>
        </p:blipFill>
        <p:spPr>
          <a:xfrm>
            <a:off x="2483768" y="1412776"/>
            <a:ext cx="3888432" cy="381642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7" t="11589" r="29091" b="10595"/>
          <a:stretch/>
        </p:blipFill>
        <p:spPr bwMode="auto">
          <a:xfrm>
            <a:off x="6588224" y="1446812"/>
            <a:ext cx="2487790" cy="47101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23528" y="6258798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b="1" dirty="0" err="1" smtClean="0">
                <a:solidFill>
                  <a:srgbClr val="3333FF"/>
                </a:solidFill>
                <a:latin typeface="Garamond" panose="02020404030301010803" pitchFamily="18" charset="0"/>
              </a:rPr>
              <a:t>Yüksel</a:t>
            </a:r>
            <a:r>
              <a:rPr lang="tr-TR" sz="800" b="1" dirty="0" smtClean="0">
                <a:solidFill>
                  <a:srgbClr val="3333FF"/>
                </a:solidFill>
                <a:latin typeface="Garamond" panose="02020404030301010803" pitchFamily="18" charset="0"/>
              </a:rPr>
              <a:t> H et al. </a:t>
            </a:r>
            <a:r>
              <a:rPr lang="en-US" sz="800" b="1" dirty="0" smtClean="0">
                <a:solidFill>
                  <a:srgbClr val="3333FF"/>
                </a:solidFill>
                <a:latin typeface="Garamond" panose="02020404030301010803" pitchFamily="18" charset="0"/>
              </a:rPr>
              <a:t>Alterations </a:t>
            </a:r>
            <a:r>
              <a:rPr lang="en-US" sz="800" b="1" dirty="0">
                <a:solidFill>
                  <a:srgbClr val="3333FF"/>
                </a:solidFill>
                <a:latin typeface="Garamond" panose="02020404030301010803" pitchFamily="18" charset="0"/>
              </a:rPr>
              <a:t>in cross-epithelial barrier integrity and inhalant allergen sensitivity in </a:t>
            </a:r>
            <a:r>
              <a:rPr lang="en-US" sz="800" b="1" dirty="0" smtClean="0">
                <a:solidFill>
                  <a:srgbClr val="3333FF"/>
                </a:solidFill>
                <a:latin typeface="Garamond" panose="02020404030301010803" pitchFamily="18" charset="0"/>
              </a:rPr>
              <a:t>children</a:t>
            </a:r>
            <a:r>
              <a:rPr lang="tr-TR" sz="800" b="1" dirty="0" smtClean="0">
                <a:solidFill>
                  <a:srgbClr val="3333FF"/>
                </a:solidFill>
                <a:latin typeface="Garamond" panose="02020404030301010803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800" dirty="0" smtClean="0">
                <a:solidFill>
                  <a:srgbClr val="3333FF"/>
                </a:solidFill>
                <a:latin typeface="Garamond" panose="02020404030301010803" pitchFamily="18" charset="0"/>
              </a:rPr>
              <a:t>World </a:t>
            </a:r>
            <a:r>
              <a:rPr lang="en-US" sz="800" dirty="0">
                <a:solidFill>
                  <a:srgbClr val="3333FF"/>
                </a:solidFill>
                <a:latin typeface="Garamond" panose="02020404030301010803" pitchFamily="18" charset="0"/>
              </a:rPr>
              <a:t>Immune Regulation Meeting X, 16 - 19 March 2016, Davos Switzerland</a:t>
            </a:r>
            <a:endParaRPr lang="tr-TR" sz="800" dirty="0">
              <a:solidFill>
                <a:srgbClr val="3333FF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3 Metin kutusu"/>
          <p:cNvSpPr txBox="1">
            <a:spLocks noChangeArrowheads="1"/>
          </p:cNvSpPr>
          <p:nvPr/>
        </p:nvSpPr>
        <p:spPr bwMode="auto">
          <a:xfrm>
            <a:off x="357188" y="620688"/>
            <a:ext cx="8786812" cy="385105"/>
          </a:xfrm>
          <a:prstGeom prst="rect">
            <a:avLst/>
          </a:prstGeom>
          <a:solidFill>
            <a:srgbClr val="3333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400" b="1" dirty="0" err="1">
                <a:solidFill>
                  <a:schemeClr val="bg1"/>
                </a:solidFill>
                <a:latin typeface="Garamond" panose="02020404030301010803" pitchFamily="18" charset="0"/>
              </a:rPr>
              <a:t>Epiteliyal</a:t>
            </a:r>
            <a:r>
              <a:rPr lang="tr-TR" sz="1400" b="1" dirty="0">
                <a:solidFill>
                  <a:schemeClr val="bg1"/>
                </a:solidFill>
                <a:latin typeface="Garamond" panose="02020404030301010803" pitchFamily="18" charset="0"/>
              </a:rPr>
              <a:t> bariyer </a:t>
            </a:r>
            <a:r>
              <a:rPr lang="tr-TR" sz="1400" b="1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disfonksiyonu</a:t>
            </a:r>
            <a:r>
              <a:rPr lang="tr-TR" sz="1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 AR de alerjik </a:t>
            </a:r>
            <a:r>
              <a:rPr lang="tr-TR" sz="1400" b="1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enflamasyonun</a:t>
            </a:r>
            <a:r>
              <a:rPr lang="tr-TR" sz="1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 BELİRLEYİCİSİ Mİ ?</a:t>
            </a:r>
            <a:endParaRPr lang="tr-TR" sz="14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2 Dikdörtgen"/>
          <p:cNvSpPr>
            <a:spLocks noChangeArrowheads="1"/>
          </p:cNvSpPr>
          <p:nvPr/>
        </p:nvSpPr>
        <p:spPr bwMode="auto">
          <a:xfrm>
            <a:off x="357188" y="70297"/>
            <a:ext cx="8786812" cy="369332"/>
          </a:xfrm>
          <a:prstGeom prst="rect">
            <a:avLst/>
          </a:prstGeom>
          <a:solidFill>
            <a:srgbClr val="8080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70000"/>
              </a:spcBef>
            </a:pPr>
            <a:r>
              <a:rPr lang="tr-TR" sz="18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Epiteliyal</a:t>
            </a:r>
            <a:r>
              <a:rPr lang="tr-TR" sz="1800" b="1" dirty="0">
                <a:solidFill>
                  <a:srgbClr val="FFFF00"/>
                </a:solidFill>
                <a:latin typeface="Garamond" panose="02020404030301010803" pitchFamily="18" charset="0"/>
              </a:rPr>
              <a:t> Bariyer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Disfonksiyonu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ve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Allerjik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Rinit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endParaRPr lang="tr-TR" sz="1800" b="1" dirty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14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İçerik Yer Tutucusu 2"/>
          <p:cNvSpPr>
            <a:spLocks noGrp="1"/>
          </p:cNvSpPr>
          <p:nvPr>
            <p:ph idx="1"/>
          </p:nvPr>
        </p:nvSpPr>
        <p:spPr>
          <a:xfrm>
            <a:off x="518864" y="162250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 </a:t>
            </a:r>
            <a:endParaRPr lang="tr-TR" dirty="0"/>
          </a:p>
        </p:txBody>
      </p:sp>
      <p:pic>
        <p:nvPicPr>
          <p:cNvPr id="23" name="Picture 1" descr="Fig 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52" b="25564"/>
          <a:stretch/>
        </p:blipFill>
        <p:spPr>
          <a:xfrm>
            <a:off x="611559" y="2276872"/>
            <a:ext cx="8197899" cy="3812469"/>
          </a:xfrm>
          <a:prstGeom prst="rect">
            <a:avLst/>
          </a:prstGeom>
        </p:spPr>
      </p:pic>
      <p:sp>
        <p:nvSpPr>
          <p:cNvPr id="24" name="TextBox 7"/>
          <p:cNvSpPr txBox="1"/>
          <p:nvPr/>
        </p:nvSpPr>
        <p:spPr>
          <a:xfrm>
            <a:off x="365919" y="3952432"/>
            <a:ext cx="369332" cy="772712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E-cadherin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5" name="TextBox 9"/>
          <p:cNvSpPr txBox="1"/>
          <p:nvPr/>
        </p:nvSpPr>
        <p:spPr>
          <a:xfrm>
            <a:off x="5220072" y="3690563"/>
            <a:ext cx="369332" cy="890565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>
            <a:spAutoFit/>
          </a:bodyPr>
          <a:lstStyle>
            <a:defPPr>
              <a:defRPr lang="tr-TR"/>
            </a:defPPr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en-US" sz="1200" dirty="0"/>
              <a:t>B</a:t>
            </a:r>
            <a:r>
              <a:rPr lang="tr-TR" sz="1200" dirty="0"/>
              <a:t>-</a:t>
            </a:r>
            <a:r>
              <a:rPr lang="en-US" sz="1200" dirty="0"/>
              <a:t>Catenin     </a:t>
            </a:r>
          </a:p>
        </p:txBody>
      </p:sp>
      <p:sp>
        <p:nvSpPr>
          <p:cNvPr id="26" name="TextBox 11"/>
          <p:cNvSpPr txBox="1"/>
          <p:nvPr/>
        </p:nvSpPr>
        <p:spPr>
          <a:xfrm>
            <a:off x="1331640" y="5661248"/>
            <a:ext cx="2664296" cy="276999"/>
          </a:xfrm>
          <a:prstGeom prst="rect">
            <a:avLst/>
          </a:prstGeom>
          <a:solidFill>
            <a:schemeClr val="bg1"/>
          </a:solidFill>
        </p:spPr>
        <p:txBody>
          <a:bodyPr vert="horz"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FF0000"/>
                </a:solidFill>
                <a:latin typeface="Garamond" panose="02020404030301010803" pitchFamily="18" charset="0"/>
              </a:rPr>
              <a:t>Nonatopic</a:t>
            </a:r>
            <a:r>
              <a:rPr lang="en-US" sz="12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	       </a:t>
            </a:r>
            <a:r>
              <a:rPr lang="tr-TR" sz="12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          </a:t>
            </a:r>
            <a:r>
              <a:rPr lang="en-US" sz="12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Atopic</a:t>
            </a:r>
            <a:endParaRPr lang="en-US" sz="12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27" name="TextBox 12"/>
          <p:cNvSpPr txBox="1"/>
          <p:nvPr/>
        </p:nvSpPr>
        <p:spPr>
          <a:xfrm>
            <a:off x="5940152" y="5661249"/>
            <a:ext cx="2808312" cy="276999"/>
          </a:xfrm>
          <a:prstGeom prst="rect">
            <a:avLst/>
          </a:prstGeom>
          <a:solidFill>
            <a:schemeClr val="bg1"/>
          </a:solidFill>
        </p:spPr>
        <p:txBody>
          <a:bodyPr vert="horz" wrap="square" rtlCol="0">
            <a:spAutoFit/>
          </a:bodyPr>
          <a:lstStyle>
            <a:defPPr>
              <a:defRPr lang="tr-TR"/>
            </a:defPPr>
            <a:lvl1pPr>
              <a:defRPr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</a:lstStyle>
          <a:p>
            <a:r>
              <a:rPr lang="tr-TR" sz="1200" dirty="0"/>
              <a:t>   </a:t>
            </a:r>
            <a:r>
              <a:rPr lang="en-US" sz="1200" dirty="0" err="1"/>
              <a:t>Nonatopic</a:t>
            </a:r>
            <a:r>
              <a:rPr lang="en-US" sz="1200" dirty="0"/>
              <a:t>	        </a:t>
            </a:r>
            <a:r>
              <a:rPr lang="tr-TR" sz="1200" dirty="0"/>
              <a:t>            </a:t>
            </a:r>
            <a:r>
              <a:rPr lang="en-US" sz="1200" dirty="0"/>
              <a:t>Atopic</a:t>
            </a:r>
            <a:r>
              <a:rPr lang="tr-TR" sz="1200" dirty="0"/>
              <a:t>  </a:t>
            </a:r>
            <a:endParaRPr lang="en-US" sz="1200" dirty="0"/>
          </a:p>
        </p:txBody>
      </p:sp>
      <p:sp>
        <p:nvSpPr>
          <p:cNvPr id="28" name="TextBox 13"/>
          <p:cNvSpPr txBox="1"/>
          <p:nvPr/>
        </p:nvSpPr>
        <p:spPr>
          <a:xfrm>
            <a:off x="2060104" y="2617167"/>
            <a:ext cx="1071736" cy="261610"/>
          </a:xfrm>
          <a:prstGeom prst="rect">
            <a:avLst/>
          </a:prstGeom>
          <a:solidFill>
            <a:schemeClr val="bg1"/>
          </a:solidFill>
        </p:spPr>
        <p:txBody>
          <a:bodyPr vert="horz" wrap="square" rtlCol="0">
            <a:spAutoFit/>
          </a:bodyPr>
          <a:lstStyle/>
          <a:p>
            <a:r>
              <a:rPr lang="en-US" sz="1050" b="1" dirty="0" smtClean="0"/>
              <a:t>P&lt;0.001</a:t>
            </a:r>
            <a:endParaRPr lang="en-US" sz="1050" b="1" dirty="0"/>
          </a:p>
        </p:txBody>
      </p:sp>
      <p:sp>
        <p:nvSpPr>
          <p:cNvPr id="29" name="TextBox 14"/>
          <p:cNvSpPr txBox="1"/>
          <p:nvPr/>
        </p:nvSpPr>
        <p:spPr>
          <a:xfrm>
            <a:off x="6516216" y="2617167"/>
            <a:ext cx="1008112" cy="261610"/>
          </a:xfrm>
          <a:prstGeom prst="rect">
            <a:avLst/>
          </a:prstGeom>
          <a:solidFill>
            <a:schemeClr val="bg1"/>
          </a:solidFill>
        </p:spPr>
        <p:txBody>
          <a:bodyPr vert="horz" wrap="square" rtlCol="0">
            <a:spAutoFit/>
          </a:bodyPr>
          <a:lstStyle/>
          <a:p>
            <a:r>
              <a:rPr lang="en-US" sz="1050" b="1" dirty="0" smtClean="0"/>
              <a:t>P&lt;0.001</a:t>
            </a:r>
            <a:endParaRPr lang="en-US" sz="1050" b="1" dirty="0"/>
          </a:p>
        </p:txBody>
      </p:sp>
      <p:pic>
        <p:nvPicPr>
          <p:cNvPr id="2" name="Cadherin.fl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7944" y="2492896"/>
            <a:ext cx="1249113" cy="3168353"/>
          </a:xfrm>
          <a:prstGeom prst="rect">
            <a:avLst/>
          </a:prstGeom>
        </p:spPr>
      </p:pic>
      <p:sp>
        <p:nvSpPr>
          <p:cNvPr id="14" name="3 Metin kutusu"/>
          <p:cNvSpPr txBox="1">
            <a:spLocks noChangeArrowheads="1"/>
          </p:cNvSpPr>
          <p:nvPr/>
        </p:nvSpPr>
        <p:spPr bwMode="auto">
          <a:xfrm>
            <a:off x="357188" y="620688"/>
            <a:ext cx="8786812" cy="385105"/>
          </a:xfrm>
          <a:prstGeom prst="rect">
            <a:avLst/>
          </a:prstGeom>
          <a:solidFill>
            <a:srgbClr val="3333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400" b="1" dirty="0" err="1">
                <a:solidFill>
                  <a:schemeClr val="bg1"/>
                </a:solidFill>
                <a:latin typeface="Garamond" panose="02020404030301010803" pitchFamily="18" charset="0"/>
              </a:rPr>
              <a:t>Epiteliyal</a:t>
            </a:r>
            <a:r>
              <a:rPr lang="tr-TR" sz="1400" b="1" dirty="0">
                <a:solidFill>
                  <a:schemeClr val="bg1"/>
                </a:solidFill>
                <a:latin typeface="Garamond" panose="02020404030301010803" pitchFamily="18" charset="0"/>
              </a:rPr>
              <a:t> bariyer </a:t>
            </a:r>
            <a:r>
              <a:rPr lang="tr-TR" sz="1400" b="1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disfonksiyonu</a:t>
            </a:r>
            <a:r>
              <a:rPr lang="tr-TR" sz="1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 AR de alerjik </a:t>
            </a:r>
            <a:r>
              <a:rPr lang="tr-TR" sz="1400" b="1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enflamasyonun</a:t>
            </a:r>
            <a:r>
              <a:rPr lang="tr-TR" sz="1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 BELİRLEYİCİSİ Mİ ?</a:t>
            </a:r>
            <a:endParaRPr lang="tr-TR" sz="14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5" name="2 Dikdörtgen"/>
          <p:cNvSpPr>
            <a:spLocks noChangeArrowheads="1"/>
          </p:cNvSpPr>
          <p:nvPr/>
        </p:nvSpPr>
        <p:spPr bwMode="auto">
          <a:xfrm>
            <a:off x="357188" y="70297"/>
            <a:ext cx="8786812" cy="369332"/>
          </a:xfrm>
          <a:prstGeom prst="rect">
            <a:avLst/>
          </a:prstGeom>
          <a:solidFill>
            <a:srgbClr val="8080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70000"/>
              </a:spcBef>
            </a:pPr>
            <a:r>
              <a:rPr lang="tr-TR" sz="18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Epiteliyal</a:t>
            </a:r>
            <a:r>
              <a:rPr lang="tr-TR" sz="1800" b="1" dirty="0">
                <a:solidFill>
                  <a:srgbClr val="FFFF00"/>
                </a:solidFill>
                <a:latin typeface="Garamond" panose="02020404030301010803" pitchFamily="18" charset="0"/>
              </a:rPr>
              <a:t> Bariyer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Disfonksiyonu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ve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Allerjik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Rinit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endParaRPr lang="tr-TR" sz="1800" b="1" dirty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63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t="2857" r="24107"/>
          <a:stretch/>
        </p:blipFill>
        <p:spPr bwMode="auto">
          <a:xfrm>
            <a:off x="380381" y="764704"/>
            <a:ext cx="5559772" cy="566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etin kutusu"/>
          <p:cNvSpPr txBox="1">
            <a:spLocks noChangeArrowheads="1"/>
          </p:cNvSpPr>
          <p:nvPr/>
        </p:nvSpPr>
        <p:spPr bwMode="auto">
          <a:xfrm>
            <a:off x="357188" y="620688"/>
            <a:ext cx="8786812" cy="385105"/>
          </a:xfrm>
          <a:prstGeom prst="rect">
            <a:avLst/>
          </a:prstGeom>
          <a:solidFill>
            <a:srgbClr val="3333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Tedavide reel moleküler düzelme EBD nu re-konstrüksiyonu ile mi MÜMKÜN OLUYOR    ?</a:t>
            </a:r>
            <a:endParaRPr lang="tr-TR" sz="14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2 Dikdörtgen"/>
          <p:cNvSpPr>
            <a:spLocks noChangeArrowheads="1"/>
          </p:cNvSpPr>
          <p:nvPr/>
        </p:nvSpPr>
        <p:spPr bwMode="auto">
          <a:xfrm>
            <a:off x="357188" y="70297"/>
            <a:ext cx="8786812" cy="369332"/>
          </a:xfrm>
          <a:prstGeom prst="rect">
            <a:avLst/>
          </a:prstGeom>
          <a:solidFill>
            <a:srgbClr val="8080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70000"/>
              </a:spcBef>
            </a:pPr>
            <a:r>
              <a:rPr lang="tr-TR" sz="18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Epiteliyal</a:t>
            </a:r>
            <a:r>
              <a:rPr lang="tr-TR" sz="1800" b="1" dirty="0">
                <a:solidFill>
                  <a:srgbClr val="FFFF00"/>
                </a:solidFill>
                <a:latin typeface="Garamond" panose="02020404030301010803" pitchFamily="18" charset="0"/>
              </a:rPr>
              <a:t> Bariyer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Disfonksiyonu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ve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Allerjik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Rinit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endParaRPr lang="tr-TR" sz="1800" b="1" dirty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t="32444" r="30313" b="9333"/>
          <a:stretch/>
        </p:blipFill>
        <p:spPr bwMode="auto">
          <a:xfrm>
            <a:off x="6156175" y="1196752"/>
            <a:ext cx="2868291" cy="19590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86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/>
          <p:cNvGrpSpPr/>
          <p:nvPr/>
        </p:nvGrpSpPr>
        <p:grpSpPr>
          <a:xfrm>
            <a:off x="251521" y="1484784"/>
            <a:ext cx="5400600" cy="5040560"/>
            <a:chOff x="251521" y="908720"/>
            <a:chExt cx="5400600" cy="5688632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4" t="2539" r="24375" b="10000"/>
            <a:stretch/>
          </p:blipFill>
          <p:spPr bwMode="auto">
            <a:xfrm>
              <a:off x="251521" y="908720"/>
              <a:ext cx="5400600" cy="5565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Dikdörtgen 1"/>
            <p:cNvSpPr/>
            <p:nvPr/>
          </p:nvSpPr>
          <p:spPr>
            <a:xfrm>
              <a:off x="2951821" y="4077072"/>
              <a:ext cx="2700300" cy="2520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5" name="Metin kutusu 4"/>
          <p:cNvSpPr txBox="1"/>
          <p:nvPr/>
        </p:nvSpPr>
        <p:spPr>
          <a:xfrm>
            <a:off x="3707904" y="4627002"/>
            <a:ext cx="5436096" cy="1338828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lnSpc>
                <a:spcPct val="150000"/>
              </a:lnSpc>
              <a:defRPr sz="1800" b="1">
                <a:solidFill>
                  <a:srgbClr val="FFFF00"/>
                </a:solidFill>
                <a:latin typeface="Garamond" panose="02020404030301010803" pitchFamily="18" charset="0"/>
              </a:defRPr>
            </a:lvl1pPr>
          </a:lstStyle>
          <a:p>
            <a:r>
              <a:rPr lang="tr-TR" dirty="0" smtClean="0">
                <a:solidFill>
                  <a:schemeClr val="tx1"/>
                </a:solidFill>
              </a:rPr>
              <a:t>Anti-VEGF/TNF </a:t>
            </a:r>
            <a:r>
              <a:rPr lang="tr-TR" dirty="0" err="1" smtClean="0">
                <a:solidFill>
                  <a:schemeClr val="tx1"/>
                </a:solidFill>
              </a:rPr>
              <a:t>epiteliyal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>
                <a:solidFill>
                  <a:schemeClr val="tx1"/>
                </a:solidFill>
              </a:rPr>
              <a:t>bariyer elamanlarını </a:t>
            </a:r>
            <a:r>
              <a:rPr lang="tr-TR" dirty="0" err="1">
                <a:solidFill>
                  <a:schemeClr val="tx1"/>
                </a:solidFill>
              </a:rPr>
              <a:t>dekzemetazondan</a:t>
            </a:r>
            <a:r>
              <a:rPr lang="tr-TR" dirty="0">
                <a:solidFill>
                  <a:schemeClr val="tx1"/>
                </a:solidFill>
              </a:rPr>
              <a:t> daha yüksek oranda </a:t>
            </a:r>
            <a:r>
              <a:rPr lang="tr-TR" dirty="0" err="1" smtClean="0">
                <a:solidFill>
                  <a:schemeClr val="tx1"/>
                </a:solidFill>
              </a:rPr>
              <a:t>artırırıyor</a:t>
            </a:r>
            <a:r>
              <a:rPr lang="tr-TR" dirty="0" smtClean="0">
                <a:solidFill>
                  <a:schemeClr val="tx1"/>
                </a:solidFill>
              </a:rPr>
              <a:t>  !!!!!!</a:t>
            </a:r>
            <a:endParaRPr lang="tr-TR" dirty="0">
              <a:solidFill>
                <a:schemeClr val="tx1"/>
              </a:solidFill>
            </a:endParaRPr>
          </a:p>
          <a:p>
            <a:r>
              <a:rPr lang="tr-TR" dirty="0" smtClean="0">
                <a:solidFill>
                  <a:schemeClr val="bg1"/>
                </a:solidFill>
              </a:rPr>
              <a:t>Yeni</a:t>
            </a:r>
            <a:r>
              <a:rPr lang="tr-TR" dirty="0">
                <a:solidFill>
                  <a:schemeClr val="bg1"/>
                </a:solidFill>
              </a:rPr>
              <a:t>: </a:t>
            </a:r>
            <a:r>
              <a:rPr lang="tr-TR" dirty="0" smtClean="0">
                <a:solidFill>
                  <a:srgbClr val="0000CC"/>
                </a:solidFill>
              </a:rPr>
              <a:t>	</a:t>
            </a:r>
            <a:r>
              <a:rPr lang="tr-TR" dirty="0" err="1" smtClean="0">
                <a:solidFill>
                  <a:srgbClr val="0000CC"/>
                </a:solidFill>
              </a:rPr>
              <a:t>Kortikosteroid</a:t>
            </a:r>
            <a:r>
              <a:rPr lang="tr-TR" dirty="0" smtClean="0">
                <a:solidFill>
                  <a:srgbClr val="0000CC"/>
                </a:solidFill>
              </a:rPr>
              <a:t> </a:t>
            </a:r>
            <a:r>
              <a:rPr lang="tr-TR" dirty="0">
                <a:solidFill>
                  <a:srgbClr val="0000CC"/>
                </a:solidFill>
              </a:rPr>
              <a:t>+ Anti-TNF/VEGF ?!</a:t>
            </a:r>
          </a:p>
        </p:txBody>
      </p:sp>
      <p:sp>
        <p:nvSpPr>
          <p:cNvPr id="7" name="3 Metin kutusu"/>
          <p:cNvSpPr txBox="1">
            <a:spLocks noChangeArrowheads="1"/>
          </p:cNvSpPr>
          <p:nvPr/>
        </p:nvSpPr>
        <p:spPr bwMode="auto">
          <a:xfrm>
            <a:off x="357188" y="620688"/>
            <a:ext cx="8786812" cy="385105"/>
          </a:xfrm>
          <a:prstGeom prst="rect">
            <a:avLst/>
          </a:prstGeom>
          <a:solidFill>
            <a:srgbClr val="3333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Tedavide reel moleküler düzelme EBD nu re-konstrüksiyonu ile mi MÜMKÜN OLUYOR    ?</a:t>
            </a:r>
            <a:endParaRPr lang="tr-TR" sz="14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2 Dikdörtgen"/>
          <p:cNvSpPr>
            <a:spLocks noChangeArrowheads="1"/>
          </p:cNvSpPr>
          <p:nvPr/>
        </p:nvSpPr>
        <p:spPr bwMode="auto">
          <a:xfrm>
            <a:off x="357188" y="70297"/>
            <a:ext cx="8786812" cy="369332"/>
          </a:xfrm>
          <a:prstGeom prst="rect">
            <a:avLst/>
          </a:prstGeom>
          <a:solidFill>
            <a:srgbClr val="8080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70000"/>
              </a:spcBef>
            </a:pPr>
            <a:r>
              <a:rPr lang="tr-TR" sz="18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Epiteliyal</a:t>
            </a:r>
            <a:r>
              <a:rPr lang="tr-TR" sz="1800" b="1" dirty="0">
                <a:solidFill>
                  <a:srgbClr val="FFFF00"/>
                </a:solidFill>
                <a:latin typeface="Garamond" panose="02020404030301010803" pitchFamily="18" charset="0"/>
              </a:rPr>
              <a:t> Bariyer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Disfonksiyonu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ve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Allerjik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Rinit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endParaRPr lang="tr-TR" sz="1800" b="1" dirty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0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0" t="25637" r="18207" b="25861"/>
          <a:stretch/>
        </p:blipFill>
        <p:spPr bwMode="auto">
          <a:xfrm>
            <a:off x="357188" y="620688"/>
            <a:ext cx="5688632" cy="3744415"/>
          </a:xfrm>
          <a:prstGeom prst="rect">
            <a:avLst/>
          </a:prstGeom>
          <a:noFill/>
          <a:ln w="9525">
            <a:solidFill>
              <a:srgbClr val="CC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9" t="13595" r="49260" b="6202"/>
          <a:stretch/>
        </p:blipFill>
        <p:spPr bwMode="auto">
          <a:xfrm>
            <a:off x="6444208" y="2060848"/>
            <a:ext cx="2386277" cy="458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3 Metin kutusu"/>
          <p:cNvSpPr txBox="1">
            <a:spLocks noChangeArrowheads="1"/>
          </p:cNvSpPr>
          <p:nvPr/>
        </p:nvSpPr>
        <p:spPr bwMode="auto">
          <a:xfrm>
            <a:off x="6444208" y="620688"/>
            <a:ext cx="2699792" cy="10618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4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Tedavide reel moleküler düzelme EBD nu re-konstrüksiyonu ile mi MÜMKÜN OLUYOR    ?</a:t>
            </a:r>
            <a:endParaRPr lang="tr-TR" sz="1400" b="1" dirty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2 Dikdörtgen"/>
          <p:cNvSpPr>
            <a:spLocks noChangeArrowheads="1"/>
          </p:cNvSpPr>
          <p:nvPr/>
        </p:nvSpPr>
        <p:spPr bwMode="auto">
          <a:xfrm>
            <a:off x="357188" y="70297"/>
            <a:ext cx="8786812" cy="369332"/>
          </a:xfrm>
          <a:prstGeom prst="rect">
            <a:avLst/>
          </a:prstGeom>
          <a:solidFill>
            <a:srgbClr val="8080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70000"/>
              </a:spcBef>
            </a:pPr>
            <a:r>
              <a:rPr lang="tr-TR" sz="18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Epiteliyal</a:t>
            </a:r>
            <a:r>
              <a:rPr lang="tr-TR" sz="1800" b="1" dirty="0">
                <a:solidFill>
                  <a:srgbClr val="FFFF00"/>
                </a:solidFill>
                <a:latin typeface="Garamond" panose="02020404030301010803" pitchFamily="18" charset="0"/>
              </a:rPr>
              <a:t> Bariyer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Disfonksiyonu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ve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Allerjik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Rinit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endParaRPr lang="tr-TR" sz="1800" b="1" dirty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7" t="11589" r="29091" b="10595"/>
          <a:stretch/>
        </p:blipFill>
        <p:spPr bwMode="auto">
          <a:xfrm>
            <a:off x="2517428" y="4797152"/>
            <a:ext cx="35283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0" descr="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8" y="4797152"/>
            <a:ext cx="162252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Düz Ok Bağlayıcısı 3"/>
          <p:cNvCxnSpPr/>
          <p:nvPr/>
        </p:nvCxnSpPr>
        <p:spPr>
          <a:xfrm>
            <a:off x="1168450" y="5661248"/>
            <a:ext cx="2971502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53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304800" y="2286000"/>
            <a:ext cx="8610600" cy="3939540"/>
          </a:xfrm>
          <a:prstGeom prst="rect">
            <a:avLst/>
          </a:prstGeom>
          <a:solidFill>
            <a:srgbClr val="FFCC00"/>
          </a:solidFill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tr-TR" sz="2000" b="1" dirty="0" smtClean="0">
                <a:solidFill>
                  <a:srgbClr val="0000CC"/>
                </a:solidFill>
                <a:latin typeface="Garamond" panose="02020404030301010803" pitchFamily="18" charset="0"/>
              </a:rPr>
              <a:t>Sonuç</a:t>
            </a:r>
          </a:p>
          <a:p>
            <a:pPr>
              <a:lnSpc>
                <a:spcPct val="250000"/>
              </a:lnSpc>
            </a:pPr>
            <a:r>
              <a:rPr lang="tr-TR" sz="1600" b="1" dirty="0" smtClean="0">
                <a:latin typeface="Garamond" panose="02020404030301010803" pitchFamily="18" charset="0"/>
              </a:rPr>
              <a:t>EBD </a:t>
            </a:r>
            <a:r>
              <a:rPr lang="tr-TR" sz="1600" b="1" dirty="0" err="1" smtClean="0">
                <a:latin typeface="Garamond" panose="02020404030301010803" pitchFamily="18" charset="0"/>
              </a:rPr>
              <a:t>allerjik</a:t>
            </a:r>
            <a:r>
              <a:rPr lang="tr-TR" sz="1600" b="1" dirty="0" smtClean="0">
                <a:latin typeface="Garamond" panose="02020404030301010803" pitchFamily="18" charset="0"/>
              </a:rPr>
              <a:t> </a:t>
            </a:r>
            <a:r>
              <a:rPr lang="tr-TR" sz="1600" b="1" dirty="0" err="1" smtClean="0">
                <a:latin typeface="Garamond" panose="02020404030301010803" pitchFamily="18" charset="0"/>
              </a:rPr>
              <a:t>enflamasyonun</a:t>
            </a:r>
            <a:r>
              <a:rPr lang="tr-TR" sz="1600" b="1" dirty="0" smtClean="0">
                <a:latin typeface="Garamond" panose="02020404030301010803" pitchFamily="18" charset="0"/>
              </a:rPr>
              <a:t> öncesinde vardır.</a:t>
            </a:r>
          </a:p>
          <a:p>
            <a:pPr>
              <a:lnSpc>
                <a:spcPct val="250000"/>
              </a:lnSpc>
            </a:pPr>
            <a:r>
              <a:rPr lang="tr-TR" sz="1600" b="1" dirty="0" err="1" smtClean="0">
                <a:latin typeface="Garamond" panose="02020404030301010803" pitchFamily="18" charset="0"/>
              </a:rPr>
              <a:t>Allerjik</a:t>
            </a:r>
            <a:r>
              <a:rPr lang="tr-TR" sz="1600" b="1" dirty="0" smtClean="0">
                <a:latin typeface="Garamond" panose="02020404030301010803" pitchFamily="18" charset="0"/>
              </a:rPr>
              <a:t> yanıt EBD nu </a:t>
            </a:r>
            <a:r>
              <a:rPr lang="tr-TR" sz="1600" b="1" dirty="0" err="1" smtClean="0">
                <a:latin typeface="Garamond" panose="02020404030301010803" pitchFamily="18" charset="0"/>
              </a:rPr>
              <a:t>kompanse</a:t>
            </a:r>
            <a:r>
              <a:rPr lang="tr-TR" sz="1600" b="1" dirty="0" smtClean="0">
                <a:latin typeface="Garamond" panose="02020404030301010803" pitchFamily="18" charset="0"/>
              </a:rPr>
              <a:t> eden (</a:t>
            </a:r>
            <a:r>
              <a:rPr lang="tr-TR" sz="1600" b="1" dirty="0" err="1" smtClean="0">
                <a:latin typeface="Garamond" panose="02020404030301010803" pitchFamily="18" charset="0"/>
              </a:rPr>
              <a:t>remodelling</a:t>
            </a:r>
            <a:r>
              <a:rPr lang="tr-TR" sz="1600" b="1" dirty="0" smtClean="0">
                <a:latin typeface="Garamond" panose="02020404030301010803" pitchFamily="18" charset="0"/>
              </a:rPr>
              <a:t> ?) </a:t>
            </a:r>
            <a:r>
              <a:rPr lang="tr-TR" sz="1600" b="1" dirty="0" err="1" smtClean="0">
                <a:latin typeface="Garamond" panose="02020404030301010803" pitchFamily="18" charset="0"/>
              </a:rPr>
              <a:t>sekonder</a:t>
            </a:r>
            <a:r>
              <a:rPr lang="tr-TR" sz="1600" b="1" dirty="0" smtClean="0">
                <a:latin typeface="Garamond" panose="02020404030301010803" pitchFamily="18" charset="0"/>
              </a:rPr>
              <a:t> bir defans nedenidir.</a:t>
            </a:r>
          </a:p>
          <a:p>
            <a:pPr>
              <a:lnSpc>
                <a:spcPct val="250000"/>
              </a:lnSpc>
            </a:pPr>
            <a:r>
              <a:rPr lang="tr-TR" sz="1600" b="1" dirty="0" smtClean="0">
                <a:latin typeface="Garamond" panose="02020404030301010803" pitchFamily="18" charset="0"/>
              </a:rPr>
              <a:t>EBD </a:t>
            </a:r>
            <a:r>
              <a:rPr lang="tr-TR" sz="1600" b="1" dirty="0" err="1" smtClean="0">
                <a:latin typeface="Garamond" panose="02020404030301010803" pitchFamily="18" charset="0"/>
              </a:rPr>
              <a:t>allerjik</a:t>
            </a:r>
            <a:r>
              <a:rPr lang="tr-TR" sz="1600" b="1" dirty="0" smtClean="0">
                <a:latin typeface="Garamond" panose="02020404030301010803" pitchFamily="18" charset="0"/>
              </a:rPr>
              <a:t> </a:t>
            </a:r>
            <a:r>
              <a:rPr lang="tr-TR" sz="1600" b="1" dirty="0" err="1" smtClean="0">
                <a:latin typeface="Garamond" panose="02020404030301010803" pitchFamily="18" charset="0"/>
              </a:rPr>
              <a:t>hastalıkda</a:t>
            </a:r>
            <a:r>
              <a:rPr lang="tr-TR" sz="1600" b="1" dirty="0" smtClean="0">
                <a:latin typeface="Garamond" panose="02020404030301010803" pitchFamily="18" charset="0"/>
              </a:rPr>
              <a:t> </a:t>
            </a:r>
            <a:r>
              <a:rPr lang="tr-TR" sz="1600" b="1" dirty="0" err="1" smtClean="0">
                <a:latin typeface="Garamond" panose="02020404030301010803" pitchFamily="18" charset="0"/>
              </a:rPr>
              <a:t>fenotipi</a:t>
            </a:r>
            <a:r>
              <a:rPr lang="tr-TR" sz="1600" b="1" dirty="0" smtClean="0">
                <a:latin typeface="Garamond" panose="02020404030301010803" pitchFamily="18" charset="0"/>
              </a:rPr>
              <a:t>, klinik </a:t>
            </a:r>
            <a:r>
              <a:rPr lang="tr-TR" sz="1600" b="1" dirty="0" err="1" smtClean="0">
                <a:latin typeface="Garamond" panose="02020404030301010803" pitchFamily="18" charset="0"/>
              </a:rPr>
              <a:t>spekturumu</a:t>
            </a:r>
            <a:r>
              <a:rPr lang="tr-TR" sz="1600" b="1" dirty="0" smtClean="0">
                <a:latin typeface="Garamond" panose="02020404030301010803" pitchFamily="18" charset="0"/>
              </a:rPr>
              <a:t> ve </a:t>
            </a:r>
            <a:r>
              <a:rPr lang="tr-TR" sz="1600" b="1" dirty="0" err="1" smtClean="0">
                <a:latin typeface="Garamond" panose="02020404030301010803" pitchFamily="18" charset="0"/>
              </a:rPr>
              <a:t>komobiditeleri</a:t>
            </a:r>
            <a:r>
              <a:rPr lang="tr-TR" sz="1600" b="1" dirty="0" smtClean="0">
                <a:latin typeface="Garamond" panose="02020404030301010803" pitchFamily="18" charset="0"/>
              </a:rPr>
              <a:t> belirler.</a:t>
            </a:r>
          </a:p>
          <a:p>
            <a:pPr>
              <a:lnSpc>
                <a:spcPct val="250000"/>
              </a:lnSpc>
            </a:pPr>
            <a:endParaRPr lang="tr-TR" sz="1600" b="1" dirty="0" smtClean="0">
              <a:latin typeface="Garamond" panose="02020404030301010803" pitchFamily="18" charset="0"/>
            </a:endParaRPr>
          </a:p>
          <a:p>
            <a:pPr>
              <a:lnSpc>
                <a:spcPct val="250000"/>
              </a:lnSpc>
            </a:pPr>
            <a:r>
              <a:rPr lang="tr-TR" sz="1600" b="1" dirty="0">
                <a:latin typeface="Garamond" panose="02020404030301010803" pitchFamily="18" charset="0"/>
              </a:rPr>
              <a:t>EBD a. </a:t>
            </a:r>
            <a:r>
              <a:rPr lang="tr-TR" sz="1600" b="1" dirty="0" err="1" smtClean="0">
                <a:latin typeface="Garamond" panose="02020404030301010803" pitchFamily="18" charset="0"/>
              </a:rPr>
              <a:t>Rinit</a:t>
            </a:r>
            <a:r>
              <a:rPr lang="tr-TR" sz="1600" b="1" dirty="0" smtClean="0">
                <a:latin typeface="Garamond" panose="02020404030301010803" pitchFamily="18" charset="0"/>
              </a:rPr>
              <a:t> ve </a:t>
            </a:r>
            <a:r>
              <a:rPr lang="tr-TR" sz="1600" b="1" dirty="0" err="1" smtClean="0">
                <a:latin typeface="Garamond" panose="02020404030301010803" pitchFamily="18" charset="0"/>
              </a:rPr>
              <a:t>komorbiditelerinde</a:t>
            </a:r>
            <a:r>
              <a:rPr lang="tr-TR" sz="1600" b="1" dirty="0" smtClean="0">
                <a:latin typeface="Garamond" panose="02020404030301010803" pitchFamily="18" charset="0"/>
              </a:rPr>
              <a:t> yeni tedavi yöntemleri için bir konsepttir.  </a:t>
            </a:r>
            <a:endParaRPr lang="tr-TR" sz="1600" b="1" dirty="0">
              <a:latin typeface="Garamond" panose="02020404030301010803" pitchFamily="18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692696"/>
            <a:ext cx="3614767" cy="27432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2 Dikdörtgen"/>
          <p:cNvSpPr>
            <a:spLocks noChangeArrowheads="1"/>
          </p:cNvSpPr>
          <p:nvPr/>
        </p:nvSpPr>
        <p:spPr bwMode="auto">
          <a:xfrm>
            <a:off x="357188" y="70297"/>
            <a:ext cx="8786812" cy="369332"/>
          </a:xfrm>
          <a:prstGeom prst="rect">
            <a:avLst/>
          </a:prstGeom>
          <a:solidFill>
            <a:srgbClr val="8080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70000"/>
              </a:spcBef>
            </a:pPr>
            <a:r>
              <a:rPr lang="tr-TR" sz="18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Epiteliyal</a:t>
            </a:r>
            <a:r>
              <a:rPr lang="tr-TR" sz="1800" b="1" dirty="0">
                <a:solidFill>
                  <a:srgbClr val="FFFF00"/>
                </a:solidFill>
                <a:latin typeface="Garamond" panose="02020404030301010803" pitchFamily="18" charset="0"/>
              </a:rPr>
              <a:t> Bariyer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Disfonksiyonu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ve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Allerjik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r>
              <a:rPr lang="tr-TR" sz="18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Rinit</a:t>
            </a:r>
            <a:r>
              <a:rPr lang="tr-TR" sz="18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endParaRPr lang="tr-TR" sz="1800" b="1" dirty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3692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304800" y="367829"/>
            <a:ext cx="3276600" cy="396875"/>
          </a:xfrm>
          <a:prstGeom prst="rect">
            <a:avLst/>
          </a:prstGeom>
          <a:solidFill>
            <a:srgbClr val="3333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2000" b="1" dirty="0">
                <a:solidFill>
                  <a:srgbClr val="FFFF00"/>
                </a:solidFill>
                <a:latin typeface="Garamond" panose="02020404030301010803" pitchFamily="18" charset="0"/>
              </a:rPr>
              <a:t>ATOPİK DERMATİT</a:t>
            </a: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304800" y="1219200"/>
            <a:ext cx="2438400" cy="2746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200" b="1">
                <a:solidFill>
                  <a:schemeClr val="bg1"/>
                </a:solidFill>
                <a:latin typeface="Comic Sans MS" pitchFamily="66" charset="0"/>
              </a:rPr>
              <a:t>Konvansiyonel Patogenez</a:t>
            </a:r>
          </a:p>
        </p:txBody>
      </p:sp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304800" y="2209800"/>
            <a:ext cx="2438400" cy="2746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200" b="1">
                <a:solidFill>
                  <a:schemeClr val="bg1"/>
                </a:solidFill>
                <a:latin typeface="Comic Sans MS" pitchFamily="66" charset="0"/>
              </a:rPr>
              <a:t>Konvansiyonel Klinik</a:t>
            </a:r>
          </a:p>
        </p:txBody>
      </p:sp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304800" y="5624513"/>
            <a:ext cx="2514600" cy="5159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100" b="1">
                <a:solidFill>
                  <a:srgbClr val="FFFF00"/>
                </a:solidFill>
                <a:latin typeface="Comic Sans MS" pitchFamily="66" charset="0"/>
              </a:rPr>
              <a:t>Konvansiyonel Doğal Seyir: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100" b="1">
                <a:solidFill>
                  <a:srgbClr val="FFFF00"/>
                </a:solidFill>
                <a:latin typeface="Comic Sans MS" pitchFamily="66" charset="0"/>
              </a:rPr>
              <a:t>“Atopik Yürüyüş (Atopic March)”</a:t>
            </a:r>
          </a:p>
        </p:txBody>
      </p:sp>
      <p:sp>
        <p:nvSpPr>
          <p:cNvPr id="6150" name="Text Box 9"/>
          <p:cNvSpPr txBox="1">
            <a:spLocks noChangeArrowheads="1"/>
          </p:cNvSpPr>
          <p:nvPr/>
        </p:nvSpPr>
        <p:spPr bwMode="auto">
          <a:xfrm>
            <a:off x="304800" y="3916363"/>
            <a:ext cx="2438400" cy="2746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200" b="1">
                <a:solidFill>
                  <a:schemeClr val="bg1"/>
                </a:solidFill>
                <a:latin typeface="Comic Sans MS" pitchFamily="66" charset="0"/>
              </a:rPr>
              <a:t>Konvansiyonel Epidemiyoloji</a:t>
            </a:r>
          </a:p>
        </p:txBody>
      </p:sp>
      <p:sp>
        <p:nvSpPr>
          <p:cNvPr id="6151" name="Line 12"/>
          <p:cNvSpPr>
            <a:spLocks noChangeShapeType="1"/>
          </p:cNvSpPr>
          <p:nvPr/>
        </p:nvSpPr>
        <p:spPr bwMode="auto">
          <a:xfrm>
            <a:off x="1295400" y="1676400"/>
            <a:ext cx="0" cy="381000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6152" name="Text Box 15"/>
          <p:cNvSpPr txBox="1">
            <a:spLocks noChangeArrowheads="1"/>
          </p:cNvSpPr>
          <p:nvPr/>
        </p:nvSpPr>
        <p:spPr bwMode="auto">
          <a:xfrm>
            <a:off x="0" y="6396038"/>
            <a:ext cx="9144000" cy="4619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800">
                <a:solidFill>
                  <a:schemeClr val="bg1"/>
                </a:solidFill>
              </a:rPr>
              <a:t>Spergel JM. Atopic dermatitis and the atopic march. J Allergy Clin Immunol 2003;112:S118-27.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tr-TR" sz="800">
                <a:solidFill>
                  <a:schemeClr val="bg1"/>
                </a:solidFill>
              </a:rPr>
              <a:t>Diagnosis and treatment of atopic dermatitis</a:t>
            </a:r>
            <a:r>
              <a:rPr lang="tr-TR" altLang="tr-TR" sz="800">
                <a:solidFill>
                  <a:schemeClr val="bg1"/>
                </a:solidFill>
              </a:rPr>
              <a:t> </a:t>
            </a:r>
            <a:r>
              <a:rPr lang="en-US" altLang="tr-TR" sz="800">
                <a:solidFill>
                  <a:schemeClr val="bg1"/>
                </a:solidFill>
              </a:rPr>
              <a:t>in children and adults: E</a:t>
            </a:r>
            <a:r>
              <a:rPr lang="tr-TR" altLang="tr-TR" sz="800">
                <a:solidFill>
                  <a:schemeClr val="bg1"/>
                </a:solidFill>
              </a:rPr>
              <a:t>AACI</a:t>
            </a:r>
            <a:r>
              <a:rPr lang="en-US" altLang="tr-TR" sz="800">
                <a:solidFill>
                  <a:schemeClr val="bg1"/>
                </a:solidFill>
              </a:rPr>
              <a:t>/</a:t>
            </a:r>
            <a:r>
              <a:rPr lang="tr-TR" altLang="tr-TR" sz="800">
                <a:solidFill>
                  <a:schemeClr val="bg1"/>
                </a:solidFill>
              </a:rPr>
              <a:t> AAAAI/PRACTALL Consensus Report. J Allergy Clin Immunol 2006;118:152-69.</a:t>
            </a:r>
          </a:p>
        </p:txBody>
      </p:sp>
      <p:grpSp>
        <p:nvGrpSpPr>
          <p:cNvPr id="6153" name="Group 16"/>
          <p:cNvGrpSpPr>
            <a:grpSpLocks/>
          </p:cNvGrpSpPr>
          <p:nvPr/>
        </p:nvGrpSpPr>
        <p:grpSpPr bwMode="auto">
          <a:xfrm>
            <a:off x="3733800" y="381000"/>
            <a:ext cx="4724400" cy="1143000"/>
            <a:chOff x="3648" y="3024"/>
            <a:chExt cx="1920" cy="720"/>
          </a:xfrm>
        </p:grpSpPr>
        <p:sp>
          <p:nvSpPr>
            <p:cNvPr id="6161" name="Rectangle 17"/>
            <p:cNvSpPr>
              <a:spLocks noChangeArrowheads="1"/>
            </p:cNvSpPr>
            <p:nvPr/>
          </p:nvSpPr>
          <p:spPr bwMode="auto">
            <a:xfrm>
              <a:off x="3648" y="3024"/>
              <a:ext cx="1920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200"/>
            </a:p>
          </p:txBody>
        </p:sp>
        <p:sp>
          <p:nvSpPr>
            <p:cNvPr id="6162" name="Oval 18"/>
            <p:cNvSpPr>
              <a:spLocks noChangeArrowheads="1"/>
            </p:cNvSpPr>
            <p:nvPr/>
          </p:nvSpPr>
          <p:spPr bwMode="auto">
            <a:xfrm>
              <a:off x="5141" y="3137"/>
              <a:ext cx="337" cy="323"/>
            </a:xfrm>
            <a:prstGeom prst="ellipse">
              <a:avLst/>
            </a:prstGeom>
            <a:solidFill>
              <a:srgbClr val="FDA4B5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200"/>
            </a:p>
          </p:txBody>
        </p:sp>
        <p:sp>
          <p:nvSpPr>
            <p:cNvPr id="6163" name="Oval 19"/>
            <p:cNvSpPr>
              <a:spLocks noChangeArrowheads="1"/>
            </p:cNvSpPr>
            <p:nvPr/>
          </p:nvSpPr>
          <p:spPr bwMode="auto">
            <a:xfrm>
              <a:off x="3700" y="3183"/>
              <a:ext cx="337" cy="322"/>
            </a:xfrm>
            <a:prstGeom prst="ellipse">
              <a:avLst/>
            </a:prstGeom>
            <a:solidFill>
              <a:srgbClr val="FDA4B5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200"/>
            </a:p>
          </p:txBody>
        </p:sp>
        <p:sp>
          <p:nvSpPr>
            <p:cNvPr id="6164" name="Oval 20"/>
            <p:cNvSpPr>
              <a:spLocks noChangeArrowheads="1"/>
            </p:cNvSpPr>
            <p:nvPr/>
          </p:nvSpPr>
          <p:spPr bwMode="auto">
            <a:xfrm>
              <a:off x="5081" y="3072"/>
              <a:ext cx="439" cy="433"/>
            </a:xfrm>
            <a:prstGeom prst="ellipse">
              <a:avLst/>
            </a:prstGeom>
            <a:solidFill>
              <a:srgbClr val="FDA4B5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200"/>
            </a:p>
          </p:txBody>
        </p:sp>
        <p:sp>
          <p:nvSpPr>
            <p:cNvPr id="6165" name="Rectangle 21"/>
            <p:cNvSpPr>
              <a:spLocks noChangeArrowheads="1"/>
            </p:cNvSpPr>
            <p:nvPr/>
          </p:nvSpPr>
          <p:spPr bwMode="auto">
            <a:xfrm>
              <a:off x="3757" y="3288"/>
              <a:ext cx="24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defTabSz="7620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tr-TR" altLang="tr-TR" sz="800" b="1"/>
                <a:t>Th1</a:t>
              </a:r>
            </a:p>
          </p:txBody>
        </p:sp>
        <p:sp>
          <p:nvSpPr>
            <p:cNvPr id="6166" name="Rectangle 22"/>
            <p:cNvSpPr>
              <a:spLocks noChangeArrowheads="1"/>
            </p:cNvSpPr>
            <p:nvPr/>
          </p:nvSpPr>
          <p:spPr bwMode="auto">
            <a:xfrm>
              <a:off x="5199" y="3203"/>
              <a:ext cx="245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defTabSz="7620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tr-TR" altLang="tr-TR" sz="800" b="1">
                  <a:solidFill>
                    <a:srgbClr val="438E00"/>
                  </a:solidFill>
                </a:rPr>
                <a:t>Th2</a:t>
              </a:r>
            </a:p>
          </p:txBody>
        </p:sp>
        <p:sp>
          <p:nvSpPr>
            <p:cNvPr id="6167" name="Line 23"/>
            <p:cNvSpPr>
              <a:spLocks noChangeShapeType="1"/>
            </p:cNvSpPr>
            <p:nvPr/>
          </p:nvSpPr>
          <p:spPr bwMode="auto">
            <a:xfrm>
              <a:off x="4122" y="3298"/>
              <a:ext cx="878" cy="65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 useBgFill="1">
          <p:nvSpPr>
            <p:cNvPr id="6168" name="AutoShape 24"/>
            <p:cNvSpPr>
              <a:spLocks noChangeArrowheads="1"/>
            </p:cNvSpPr>
            <p:nvPr/>
          </p:nvSpPr>
          <p:spPr bwMode="auto">
            <a:xfrm>
              <a:off x="4062" y="3298"/>
              <a:ext cx="113" cy="80"/>
            </a:xfrm>
            <a:prstGeom prst="triangle">
              <a:avLst>
                <a:gd name="adj" fmla="val 49986"/>
              </a:avLst>
            </a:prstGeom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tr-TR" altLang="tr-TR" sz="800"/>
            </a:p>
          </p:txBody>
        </p:sp>
        <p:sp useBgFill="1">
          <p:nvSpPr>
            <p:cNvPr id="6169" name="AutoShape 25"/>
            <p:cNvSpPr>
              <a:spLocks noChangeArrowheads="1"/>
            </p:cNvSpPr>
            <p:nvPr/>
          </p:nvSpPr>
          <p:spPr bwMode="auto">
            <a:xfrm>
              <a:off x="4939" y="3346"/>
              <a:ext cx="114" cy="80"/>
            </a:xfrm>
            <a:prstGeom prst="triangle">
              <a:avLst>
                <a:gd name="adj" fmla="val 49986"/>
              </a:avLst>
            </a:prstGeom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tr-TR" altLang="tr-TR" sz="1200"/>
            </a:p>
          </p:txBody>
        </p:sp>
        <p:sp>
          <p:nvSpPr>
            <p:cNvPr id="6170" name="Text Box 26"/>
            <p:cNvSpPr txBox="1">
              <a:spLocks noChangeArrowheads="1"/>
            </p:cNvSpPr>
            <p:nvPr/>
          </p:nvSpPr>
          <p:spPr bwMode="auto">
            <a:xfrm>
              <a:off x="4228" y="3552"/>
              <a:ext cx="812" cy="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defTabSz="7620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tr-TR" altLang="tr-TR" sz="800" b="1">
                  <a:solidFill>
                    <a:srgbClr val="009900"/>
                  </a:solidFill>
                </a:rPr>
                <a:t>Alerjik Duyarlaşma</a:t>
              </a:r>
            </a:p>
          </p:txBody>
        </p:sp>
        <p:sp>
          <p:nvSpPr>
            <p:cNvPr id="6171" name="Line 27"/>
            <p:cNvSpPr>
              <a:spLocks noChangeShapeType="1"/>
            </p:cNvSpPr>
            <p:nvPr/>
          </p:nvSpPr>
          <p:spPr bwMode="auto">
            <a:xfrm>
              <a:off x="4512" y="3360"/>
              <a:ext cx="0" cy="15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6154" name="Text Box 29"/>
          <p:cNvSpPr txBox="1">
            <a:spLocks noChangeArrowheads="1"/>
          </p:cNvSpPr>
          <p:nvPr/>
        </p:nvSpPr>
        <p:spPr bwMode="auto">
          <a:xfrm>
            <a:off x="3733800" y="1981200"/>
            <a:ext cx="2286000" cy="1277938"/>
          </a:xfrm>
          <a:prstGeom prst="rect">
            <a:avLst/>
          </a:prstGeom>
          <a:solidFill>
            <a:schemeClr val="tx1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1400" b="1">
                <a:solidFill>
                  <a:schemeClr val="bg1"/>
                </a:solidFill>
                <a:latin typeface="Comic Sans MS" pitchFamily="66" charset="0"/>
              </a:rPr>
              <a:t> Egzema 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1400" b="1">
                <a:solidFill>
                  <a:schemeClr val="bg1"/>
                </a:solidFill>
                <a:latin typeface="Comic Sans MS" pitchFamily="66" charset="0"/>
              </a:rPr>
              <a:t> Pruritus + Kuruluk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1400" b="1">
                <a:solidFill>
                  <a:schemeClr val="bg1"/>
                </a:solidFill>
                <a:latin typeface="Comic Sans MS" pitchFamily="66" charset="0"/>
              </a:rPr>
              <a:t> Besin alerjisi (Süt…)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1400" b="1">
                <a:solidFill>
                  <a:schemeClr val="bg1"/>
                </a:solidFill>
                <a:latin typeface="Comic Sans MS" pitchFamily="66" charset="0"/>
              </a:rPr>
              <a:t> IgE, spIgE (</a:t>
            </a:r>
            <a:r>
              <a:rPr lang="tr-TR" altLang="tr-TR" sz="900" b="1">
                <a:solidFill>
                  <a:schemeClr val="bg1"/>
                </a:solidFill>
                <a:latin typeface="Comic Sans MS" pitchFamily="66" charset="0"/>
              </a:rPr>
              <a:t>Besin, inhalan</a:t>
            </a:r>
            <a:r>
              <a:rPr lang="tr-TR" altLang="tr-TR" sz="1400" b="1">
                <a:solidFill>
                  <a:schemeClr val="bg1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6155" name="Text Box 30"/>
          <p:cNvSpPr txBox="1">
            <a:spLocks noChangeArrowheads="1"/>
          </p:cNvSpPr>
          <p:nvPr/>
        </p:nvSpPr>
        <p:spPr bwMode="auto">
          <a:xfrm>
            <a:off x="3733800" y="3876675"/>
            <a:ext cx="2286000" cy="3143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400" b="1">
                <a:solidFill>
                  <a:schemeClr val="bg1"/>
                </a:solidFill>
                <a:latin typeface="Comic Sans MS" pitchFamily="66" charset="0"/>
              </a:rPr>
              <a:t>Alerjik rinit, astım … </a:t>
            </a:r>
            <a:r>
              <a:rPr lang="tr-TR" altLang="tr-TR" sz="1400" b="1">
                <a:solidFill>
                  <a:schemeClr val="bg1"/>
                </a:solidFill>
                <a:latin typeface="Comic Sans MS" pitchFamily="66" charset="0"/>
                <a:cs typeface="Arial" charset="0"/>
              </a:rPr>
              <a:t>⁭</a:t>
            </a:r>
          </a:p>
        </p:txBody>
      </p:sp>
      <p:cxnSp>
        <p:nvCxnSpPr>
          <p:cNvPr id="28" name="27 Düz Ok Bağlayıcısı"/>
          <p:cNvCxnSpPr/>
          <p:nvPr/>
        </p:nvCxnSpPr>
        <p:spPr>
          <a:xfrm>
            <a:off x="2971800" y="4037013"/>
            <a:ext cx="609600" cy="1587"/>
          </a:xfrm>
          <a:prstGeom prst="straightConnector1">
            <a:avLst/>
          </a:prstGeom>
          <a:ln w="38100">
            <a:solidFill>
              <a:srgbClr val="0033CC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Düz Ok Bağlayıcısı"/>
          <p:cNvCxnSpPr/>
          <p:nvPr/>
        </p:nvCxnSpPr>
        <p:spPr>
          <a:xfrm>
            <a:off x="2971800" y="2362200"/>
            <a:ext cx="609600" cy="1588"/>
          </a:xfrm>
          <a:prstGeom prst="straightConnector1">
            <a:avLst/>
          </a:prstGeom>
          <a:ln w="38100">
            <a:solidFill>
              <a:srgbClr val="0033CC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9" name="31 Düz Ok Bağlayıcısı"/>
          <p:cNvCxnSpPr>
            <a:cxnSpLocks noChangeShapeType="1"/>
          </p:cNvCxnSpPr>
          <p:nvPr/>
        </p:nvCxnSpPr>
        <p:spPr bwMode="auto">
          <a:xfrm rot="5400000">
            <a:off x="760413" y="4876800"/>
            <a:ext cx="1068388" cy="1587"/>
          </a:xfrm>
          <a:prstGeom prst="straightConnector1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60" name="33 Düz Ok Bağlayıcısı"/>
          <p:cNvCxnSpPr>
            <a:cxnSpLocks noChangeShapeType="1"/>
          </p:cNvCxnSpPr>
          <p:nvPr/>
        </p:nvCxnSpPr>
        <p:spPr bwMode="auto">
          <a:xfrm rot="5400000">
            <a:off x="762000" y="3276600"/>
            <a:ext cx="1068388" cy="1588"/>
          </a:xfrm>
          <a:prstGeom prst="straightConnector1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kaşınan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50964" y="1981200"/>
            <a:ext cx="200723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8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457200" y="2012950"/>
            <a:ext cx="1752600" cy="307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400" b="1">
                <a:solidFill>
                  <a:schemeClr val="bg1"/>
                </a:solidFill>
                <a:latin typeface="Century Gothic" pitchFamily="34" charset="0"/>
              </a:rPr>
              <a:t>ATOPİK DERMATİT</a:t>
            </a: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2895600" y="1265238"/>
            <a:ext cx="2743200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800" b="1">
                <a:solidFill>
                  <a:schemeClr val="bg1"/>
                </a:solidFill>
              </a:rPr>
              <a:t>  Konvansiyonel …… </a:t>
            </a:r>
            <a:endParaRPr lang="tr-TR" altLang="tr-TR" sz="1800">
              <a:solidFill>
                <a:schemeClr val="bg1"/>
              </a:solidFill>
            </a:endParaRPr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5410200" y="381000"/>
            <a:ext cx="3352800" cy="338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600" b="1">
                <a:solidFill>
                  <a:schemeClr val="bg1"/>
                </a:solidFill>
              </a:rPr>
              <a:t>Atopik Yürüyüş (Atopic March)</a:t>
            </a:r>
            <a:endParaRPr lang="tr-TR" altLang="tr-TR" sz="1600">
              <a:solidFill>
                <a:schemeClr val="bg1"/>
              </a:solidFill>
            </a:endParaRPr>
          </a:p>
        </p:txBody>
      </p:sp>
      <p:pic>
        <p:nvPicPr>
          <p:cNvPr id="7173" name="Picture 7" descr="DSCN08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1250"/>
            <a:ext cx="1752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wheez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41650"/>
            <a:ext cx="182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besin alerj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94250"/>
            <a:ext cx="83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 descr="DSCN119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794250"/>
            <a:ext cx="83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2" descr="Allerjik sel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746250"/>
            <a:ext cx="1524000" cy="1752600"/>
          </a:xfrm>
          <a:prstGeom prst="rect">
            <a:avLst/>
          </a:prstGeom>
          <a:noFill/>
          <a:ln w="12700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8" name="Text Box 14"/>
          <p:cNvSpPr txBox="1">
            <a:spLocks noChangeArrowheads="1"/>
          </p:cNvSpPr>
          <p:nvPr/>
        </p:nvSpPr>
        <p:spPr bwMode="auto">
          <a:xfrm>
            <a:off x="0" y="6419850"/>
            <a:ext cx="9144000" cy="438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800">
                <a:solidFill>
                  <a:schemeClr val="bg1"/>
                </a:solidFill>
              </a:rPr>
              <a:t>Hahn EL The Atopic March: The Pattern of Allergic Disease Development in Childhood. Immunol Allergy Clin N Am. 2005; 25: 231-46.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tr-TR" sz="800">
                <a:solidFill>
                  <a:schemeClr val="bg1"/>
                </a:solidFill>
              </a:rPr>
              <a:t>Diagnosis and treatment of atopic dermatitis</a:t>
            </a:r>
            <a:r>
              <a:rPr lang="tr-TR" altLang="tr-TR" sz="800">
                <a:solidFill>
                  <a:schemeClr val="bg1"/>
                </a:solidFill>
              </a:rPr>
              <a:t> </a:t>
            </a:r>
            <a:r>
              <a:rPr lang="en-US" altLang="tr-TR" sz="800">
                <a:solidFill>
                  <a:schemeClr val="bg1"/>
                </a:solidFill>
              </a:rPr>
              <a:t>in children and adults: E</a:t>
            </a:r>
            <a:r>
              <a:rPr lang="tr-TR" altLang="tr-TR" sz="800">
                <a:solidFill>
                  <a:schemeClr val="bg1"/>
                </a:solidFill>
              </a:rPr>
              <a:t>AACI</a:t>
            </a:r>
            <a:r>
              <a:rPr lang="en-US" altLang="tr-TR" sz="800">
                <a:solidFill>
                  <a:schemeClr val="bg1"/>
                </a:solidFill>
              </a:rPr>
              <a:t>/</a:t>
            </a:r>
            <a:r>
              <a:rPr lang="tr-TR" altLang="tr-TR" sz="800">
                <a:solidFill>
                  <a:schemeClr val="bg1"/>
                </a:solidFill>
              </a:rPr>
              <a:t> AAAAI/PRACTALL Consensus Report. J Allergy Clin Immunol 2006;118:152-69.</a:t>
            </a:r>
          </a:p>
        </p:txBody>
      </p:sp>
      <p:sp>
        <p:nvSpPr>
          <p:cNvPr id="7179" name="Text Box 15"/>
          <p:cNvSpPr txBox="1">
            <a:spLocks noChangeArrowheads="1"/>
          </p:cNvSpPr>
          <p:nvPr/>
        </p:nvSpPr>
        <p:spPr bwMode="auto">
          <a:xfrm>
            <a:off x="457200" y="2873375"/>
            <a:ext cx="1752600" cy="7016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1000" b="1">
                <a:solidFill>
                  <a:schemeClr val="bg1"/>
                </a:solidFill>
              </a:rPr>
              <a:t> % 80 IgE yüksek  (&gt;150)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1000" b="1">
                <a:solidFill>
                  <a:schemeClr val="bg1"/>
                </a:solidFill>
              </a:rPr>
              <a:t> % 25-50 besin alerjisi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1000" b="1">
                <a:solidFill>
                  <a:schemeClr val="bg1"/>
                </a:solidFill>
              </a:rPr>
              <a:t> % 20-80 Besin spIgE (+)</a:t>
            </a:r>
          </a:p>
        </p:txBody>
      </p:sp>
      <p:sp>
        <p:nvSpPr>
          <p:cNvPr id="7180" name="Line 16"/>
          <p:cNvSpPr>
            <a:spLocks noChangeShapeType="1"/>
          </p:cNvSpPr>
          <p:nvPr/>
        </p:nvSpPr>
        <p:spPr bwMode="auto">
          <a:xfrm flipV="1">
            <a:off x="533400" y="3575050"/>
            <a:ext cx="8458200" cy="2590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7181" name="Text Box 17"/>
          <p:cNvSpPr txBox="1">
            <a:spLocks noChangeArrowheads="1"/>
          </p:cNvSpPr>
          <p:nvPr/>
        </p:nvSpPr>
        <p:spPr bwMode="auto">
          <a:xfrm>
            <a:off x="2819400" y="2416175"/>
            <a:ext cx="1752600" cy="4730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1000" b="1">
                <a:solidFill>
                  <a:schemeClr val="bg1"/>
                </a:solidFill>
              </a:rPr>
              <a:t> % 30-68 wheezy</a:t>
            </a:r>
          </a:p>
          <a:p>
            <a:pPr eaLnBrk="1" hangingPunct="1">
              <a:spcBef>
                <a:spcPct val="50000"/>
              </a:spcBef>
            </a:pPr>
            <a:r>
              <a:rPr lang="tr-TR" altLang="tr-TR" sz="1000" b="1">
                <a:solidFill>
                  <a:schemeClr val="bg1"/>
                </a:solidFill>
              </a:rPr>
              <a:t> % 50-75 Deri Lezyonu</a:t>
            </a:r>
          </a:p>
        </p:txBody>
      </p:sp>
      <p:sp>
        <p:nvSpPr>
          <p:cNvPr id="7182" name="Text Box 18"/>
          <p:cNvSpPr txBox="1">
            <a:spLocks noChangeArrowheads="1"/>
          </p:cNvSpPr>
          <p:nvPr/>
        </p:nvSpPr>
        <p:spPr bwMode="auto">
          <a:xfrm>
            <a:off x="381000" y="6165850"/>
            <a:ext cx="457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200" b="1">
                <a:solidFill>
                  <a:srgbClr val="FF3300"/>
                </a:solidFill>
              </a:rPr>
              <a:t>0</a:t>
            </a:r>
          </a:p>
        </p:txBody>
      </p:sp>
      <p:sp>
        <p:nvSpPr>
          <p:cNvPr id="7183" name="Text Box 19"/>
          <p:cNvSpPr txBox="1">
            <a:spLocks noChangeArrowheads="1"/>
          </p:cNvSpPr>
          <p:nvPr/>
        </p:nvSpPr>
        <p:spPr bwMode="auto">
          <a:xfrm>
            <a:off x="4953000" y="1958975"/>
            <a:ext cx="1752600" cy="2444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1000" b="1">
                <a:solidFill>
                  <a:schemeClr val="bg1"/>
                </a:solidFill>
              </a:rPr>
              <a:t> </a:t>
            </a:r>
            <a:r>
              <a:rPr lang="en-US" altLang="tr-TR" sz="1000" b="1">
                <a:solidFill>
                  <a:schemeClr val="bg1"/>
                </a:solidFill>
              </a:rPr>
              <a:t>~</a:t>
            </a:r>
            <a:r>
              <a:rPr lang="tr-TR" altLang="tr-TR" sz="1000" b="1">
                <a:solidFill>
                  <a:schemeClr val="bg1"/>
                </a:solidFill>
              </a:rPr>
              <a:t>% 50 Astım</a:t>
            </a:r>
          </a:p>
        </p:txBody>
      </p:sp>
      <p:sp>
        <p:nvSpPr>
          <p:cNvPr id="7184" name="Text Box 20"/>
          <p:cNvSpPr txBox="1">
            <a:spLocks noChangeArrowheads="1"/>
          </p:cNvSpPr>
          <p:nvPr/>
        </p:nvSpPr>
        <p:spPr bwMode="auto">
          <a:xfrm>
            <a:off x="7162800" y="1365250"/>
            <a:ext cx="1524000" cy="2444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tr-TR" altLang="tr-TR" sz="1000" b="1">
                <a:solidFill>
                  <a:schemeClr val="bg1"/>
                </a:solidFill>
              </a:rPr>
              <a:t> </a:t>
            </a:r>
            <a:r>
              <a:rPr lang="en-US" altLang="tr-TR" sz="1000" b="1">
                <a:solidFill>
                  <a:schemeClr val="bg1"/>
                </a:solidFill>
              </a:rPr>
              <a:t>~</a:t>
            </a:r>
            <a:r>
              <a:rPr lang="tr-TR" altLang="tr-TR" sz="1000" b="1">
                <a:solidFill>
                  <a:schemeClr val="bg1"/>
                </a:solidFill>
              </a:rPr>
              <a:t>% 75 Alerjik Rinit</a:t>
            </a:r>
          </a:p>
        </p:txBody>
      </p:sp>
      <p:sp>
        <p:nvSpPr>
          <p:cNvPr id="7185" name="Text Box 21"/>
          <p:cNvSpPr txBox="1">
            <a:spLocks noChangeArrowheads="1"/>
          </p:cNvSpPr>
          <p:nvPr/>
        </p:nvSpPr>
        <p:spPr bwMode="auto">
          <a:xfrm>
            <a:off x="3429000" y="5403850"/>
            <a:ext cx="457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200" b="1">
                <a:solidFill>
                  <a:srgbClr val="FF3300"/>
                </a:solidFill>
              </a:rPr>
              <a:t>5</a:t>
            </a:r>
          </a:p>
        </p:txBody>
      </p:sp>
      <p:sp>
        <p:nvSpPr>
          <p:cNvPr id="7186" name="Text Box 22"/>
          <p:cNvSpPr txBox="1">
            <a:spLocks noChangeArrowheads="1"/>
          </p:cNvSpPr>
          <p:nvPr/>
        </p:nvSpPr>
        <p:spPr bwMode="auto">
          <a:xfrm>
            <a:off x="5638800" y="4794250"/>
            <a:ext cx="457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200" b="1">
                <a:solidFill>
                  <a:srgbClr val="FF3300"/>
                </a:solidFill>
              </a:rPr>
              <a:t>10</a:t>
            </a:r>
          </a:p>
        </p:txBody>
      </p:sp>
      <p:sp>
        <p:nvSpPr>
          <p:cNvPr id="7187" name="Text Box 23"/>
          <p:cNvSpPr txBox="1">
            <a:spLocks noChangeArrowheads="1"/>
          </p:cNvSpPr>
          <p:nvPr/>
        </p:nvSpPr>
        <p:spPr bwMode="auto">
          <a:xfrm>
            <a:off x="7467600" y="4184650"/>
            <a:ext cx="457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200" b="1">
                <a:solidFill>
                  <a:srgbClr val="FF3300"/>
                </a:solidFill>
              </a:rPr>
              <a:t>15</a:t>
            </a:r>
          </a:p>
        </p:txBody>
      </p:sp>
      <p:sp>
        <p:nvSpPr>
          <p:cNvPr id="7188" name="Text Box 24"/>
          <p:cNvSpPr txBox="1">
            <a:spLocks noChangeArrowheads="1"/>
          </p:cNvSpPr>
          <p:nvPr/>
        </p:nvSpPr>
        <p:spPr bwMode="auto">
          <a:xfrm>
            <a:off x="8382000" y="3803650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600" b="1">
                <a:solidFill>
                  <a:srgbClr val="0033CC"/>
                </a:solidFill>
              </a:rPr>
              <a:t>YAŞ</a:t>
            </a:r>
          </a:p>
        </p:txBody>
      </p:sp>
      <p:pic>
        <p:nvPicPr>
          <p:cNvPr id="7189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4489450"/>
            <a:ext cx="1069975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7" descr="astı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355850"/>
            <a:ext cx="16764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1" name="Line 28"/>
          <p:cNvSpPr>
            <a:spLocks noChangeShapeType="1"/>
          </p:cNvSpPr>
          <p:nvPr/>
        </p:nvSpPr>
        <p:spPr bwMode="auto">
          <a:xfrm flipV="1">
            <a:off x="2133600" y="1593850"/>
            <a:ext cx="914400" cy="60960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 type="diamond" w="med" len="med"/>
            <a:tailEnd type="diamond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7192" name="Line 29"/>
          <p:cNvSpPr>
            <a:spLocks noChangeShapeType="1"/>
          </p:cNvSpPr>
          <p:nvPr/>
        </p:nvSpPr>
        <p:spPr bwMode="auto">
          <a:xfrm flipV="1">
            <a:off x="5486400" y="679450"/>
            <a:ext cx="914400" cy="685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 type="diamond" w="med" len="med"/>
            <a:tailEnd type="diamond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352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18354" r="18386" b="9848"/>
          <a:stretch/>
        </p:blipFill>
        <p:spPr bwMode="auto">
          <a:xfrm>
            <a:off x="395536" y="980728"/>
            <a:ext cx="864096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395536" y="159023"/>
            <a:ext cx="874846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>
              <a:defRPr sz="2400" b="1">
                <a:solidFill>
                  <a:srgbClr val="3333FF"/>
                </a:solidFill>
              </a:defRPr>
            </a:lvl1pPr>
          </a:lstStyle>
          <a:p>
            <a:r>
              <a:rPr lang="tr-TR" dirty="0" err="1">
                <a:solidFill>
                  <a:srgbClr val="FFFF00"/>
                </a:solidFill>
                <a:latin typeface="Garamond" panose="02020404030301010803" pitchFamily="18" charset="0"/>
              </a:rPr>
              <a:t>Epidermal</a:t>
            </a:r>
            <a:r>
              <a:rPr lang="tr-TR" dirty="0">
                <a:solidFill>
                  <a:srgbClr val="FFFF00"/>
                </a:solidFill>
                <a:latin typeface="Garamond" panose="02020404030301010803" pitchFamily="18" charset="0"/>
              </a:rPr>
              <a:t> Bariyer ve </a:t>
            </a:r>
            <a:r>
              <a:rPr lang="tr-TR" dirty="0" err="1">
                <a:solidFill>
                  <a:srgbClr val="FFFF00"/>
                </a:solidFill>
                <a:latin typeface="Garamond" panose="02020404030301010803" pitchFamily="18" charset="0"/>
              </a:rPr>
              <a:t>Atopik</a:t>
            </a:r>
            <a:r>
              <a:rPr lang="tr-TR" dirty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r>
              <a:rPr lang="tr-TR" dirty="0" smtClean="0">
                <a:solidFill>
                  <a:srgbClr val="FFFF00"/>
                </a:solidFill>
                <a:latin typeface="Garamond" panose="02020404030301010803" pitchFamily="18" charset="0"/>
              </a:rPr>
              <a:t>Dermatit </a:t>
            </a:r>
            <a:r>
              <a:rPr lang="tr-TR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vb</a:t>
            </a:r>
            <a:r>
              <a:rPr lang="tr-TR" dirty="0" smtClean="0">
                <a:solidFill>
                  <a:srgbClr val="FFFF00"/>
                </a:solidFill>
                <a:latin typeface="Garamond" panose="02020404030301010803" pitchFamily="18" charset="0"/>
              </a:rPr>
              <a:t>…………..</a:t>
            </a:r>
            <a:endParaRPr lang="tr-TR" dirty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395536" y="6495147"/>
            <a:ext cx="15121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b="1" dirty="0" err="1" smtClean="0">
                <a:solidFill>
                  <a:srgbClr val="3333FF"/>
                </a:solidFill>
              </a:rPr>
              <a:t>Novak</a:t>
            </a:r>
            <a:r>
              <a:rPr lang="tr-TR" sz="1000" b="1" dirty="0" smtClean="0">
                <a:solidFill>
                  <a:srgbClr val="3333FF"/>
                </a:solidFill>
              </a:rPr>
              <a:t> N. </a:t>
            </a:r>
            <a:r>
              <a:rPr lang="tr-TR" sz="1000" b="1" dirty="0" err="1" smtClean="0">
                <a:solidFill>
                  <a:srgbClr val="3333FF"/>
                </a:solidFill>
              </a:rPr>
              <a:t>Lancet</a:t>
            </a:r>
            <a:r>
              <a:rPr lang="tr-TR" sz="1000" b="1" dirty="0" smtClean="0">
                <a:solidFill>
                  <a:srgbClr val="3333FF"/>
                </a:solidFill>
              </a:rPr>
              <a:t> 2016</a:t>
            </a:r>
            <a:endParaRPr lang="tr-TR" sz="10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59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624"/>
            <a:ext cx="86868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etin kutusu"/>
          <p:cNvSpPr txBox="1">
            <a:spLocks noChangeArrowheads="1"/>
          </p:cNvSpPr>
          <p:nvPr/>
        </p:nvSpPr>
        <p:spPr bwMode="auto">
          <a:xfrm>
            <a:off x="533400" y="2590800"/>
            <a:ext cx="4398640" cy="385951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340000"/>
              </a:lnSpc>
              <a:spcBef>
                <a:spcPct val="0"/>
              </a:spcBef>
              <a:buClr>
                <a:srgbClr val="FFFF00"/>
              </a:buClr>
              <a:buFontTx/>
              <a:buAutoNum type="arabicPeriod"/>
            </a:pPr>
            <a:r>
              <a:rPr lang="tr-TR" altLang="tr-TR" sz="1200" b="1" i="1" dirty="0">
                <a:solidFill>
                  <a:schemeClr val="bg1"/>
                </a:solidFill>
              </a:rPr>
              <a:t>Sağlam deride neden </a:t>
            </a:r>
            <a:r>
              <a:rPr lang="tr-TR" altLang="tr-TR" sz="1200" b="1" i="1" dirty="0" err="1">
                <a:solidFill>
                  <a:schemeClr val="bg1"/>
                </a:solidFill>
              </a:rPr>
              <a:t>enflamasyon</a:t>
            </a:r>
            <a:r>
              <a:rPr lang="tr-TR" altLang="tr-TR" sz="1200" b="1" i="1" dirty="0">
                <a:solidFill>
                  <a:schemeClr val="bg1"/>
                </a:solidFill>
              </a:rPr>
              <a:t> var</a:t>
            </a:r>
          </a:p>
          <a:p>
            <a:pPr eaLnBrk="1" hangingPunct="1">
              <a:lnSpc>
                <a:spcPct val="340000"/>
              </a:lnSpc>
              <a:spcBef>
                <a:spcPct val="0"/>
              </a:spcBef>
              <a:buClr>
                <a:srgbClr val="FFFF00"/>
              </a:buClr>
              <a:buFontTx/>
              <a:buAutoNum type="arabicPeriod"/>
            </a:pPr>
            <a:r>
              <a:rPr lang="tr-TR" altLang="tr-TR" sz="1200" b="1" dirty="0" err="1">
                <a:solidFill>
                  <a:schemeClr val="bg1"/>
                </a:solidFill>
              </a:rPr>
              <a:t>IgE</a:t>
            </a:r>
            <a:r>
              <a:rPr lang="tr-TR" altLang="tr-TR" sz="1200" b="1" dirty="0">
                <a:solidFill>
                  <a:schemeClr val="bg1"/>
                </a:solidFill>
              </a:rPr>
              <a:t> </a:t>
            </a:r>
            <a:r>
              <a:rPr lang="tr-TR" altLang="tr-TR" sz="1200" b="1" dirty="0">
                <a:solidFill>
                  <a:schemeClr val="bg1"/>
                </a:solidFill>
                <a:sym typeface="Wingdings 3" pitchFamily="18" charset="2"/>
              </a:rPr>
              <a:t></a:t>
            </a:r>
            <a:r>
              <a:rPr lang="tr-TR" altLang="tr-TR" sz="1200" b="1" dirty="0">
                <a:solidFill>
                  <a:schemeClr val="bg1"/>
                </a:solidFill>
              </a:rPr>
              <a:t>, </a:t>
            </a:r>
            <a:r>
              <a:rPr lang="tr-TR" altLang="tr-TR" sz="1200" b="1" dirty="0" err="1">
                <a:solidFill>
                  <a:schemeClr val="bg1"/>
                </a:solidFill>
              </a:rPr>
              <a:t>allerjen</a:t>
            </a:r>
            <a:r>
              <a:rPr lang="tr-TR" altLang="tr-TR" sz="1200" b="1" dirty="0">
                <a:solidFill>
                  <a:schemeClr val="bg1"/>
                </a:solidFill>
              </a:rPr>
              <a:t> duyarlılığı beklenildiğinden az</a:t>
            </a:r>
          </a:p>
          <a:p>
            <a:pPr eaLnBrk="1" hangingPunct="1">
              <a:lnSpc>
                <a:spcPct val="340000"/>
              </a:lnSpc>
              <a:spcBef>
                <a:spcPct val="0"/>
              </a:spcBef>
              <a:buClr>
                <a:srgbClr val="FFFF00"/>
              </a:buClr>
              <a:buFontTx/>
              <a:buAutoNum type="arabicPeriod"/>
            </a:pPr>
            <a:r>
              <a:rPr lang="tr-TR" altLang="tr-TR" sz="1200" b="1" dirty="0">
                <a:solidFill>
                  <a:schemeClr val="bg1"/>
                </a:solidFill>
              </a:rPr>
              <a:t>Enfeksiyon sıklığı AD azaltmıyor.</a:t>
            </a:r>
          </a:p>
          <a:p>
            <a:pPr eaLnBrk="1" hangingPunct="1">
              <a:lnSpc>
                <a:spcPct val="340000"/>
              </a:lnSpc>
              <a:spcBef>
                <a:spcPct val="0"/>
              </a:spcBef>
              <a:buClr>
                <a:srgbClr val="FFFF00"/>
              </a:buClr>
              <a:buFontTx/>
              <a:buAutoNum type="arabicPeriod"/>
            </a:pPr>
            <a:r>
              <a:rPr lang="tr-TR" altLang="tr-TR" sz="1200" b="1" dirty="0">
                <a:solidFill>
                  <a:schemeClr val="bg1"/>
                </a:solidFill>
              </a:rPr>
              <a:t>Besin alerjisi sık değil</a:t>
            </a:r>
          </a:p>
          <a:p>
            <a:pPr eaLnBrk="1" hangingPunct="1">
              <a:lnSpc>
                <a:spcPct val="340000"/>
              </a:lnSpc>
              <a:spcBef>
                <a:spcPct val="0"/>
              </a:spcBef>
              <a:buClr>
                <a:srgbClr val="FFFF00"/>
              </a:buClr>
              <a:buFontTx/>
              <a:buAutoNum type="arabicPeriod"/>
            </a:pPr>
            <a:r>
              <a:rPr lang="tr-TR" altLang="tr-TR" sz="1200" b="1" dirty="0">
                <a:solidFill>
                  <a:schemeClr val="bg1"/>
                </a:solidFill>
              </a:rPr>
              <a:t>Astım beklenildiği kadar sık değil ve </a:t>
            </a:r>
            <a:r>
              <a:rPr lang="tr-TR" altLang="tr-TR" sz="1200" b="1" dirty="0" smtClean="0">
                <a:solidFill>
                  <a:schemeClr val="bg1"/>
                </a:solidFill>
              </a:rPr>
              <a:t>AD den önce</a:t>
            </a:r>
            <a:r>
              <a:rPr lang="tr-TR" altLang="tr-TR" sz="1200" b="1" dirty="0">
                <a:solidFill>
                  <a:schemeClr val="bg1"/>
                </a:solidFill>
              </a:rPr>
              <a:t>.</a:t>
            </a:r>
          </a:p>
          <a:p>
            <a:pPr eaLnBrk="1" hangingPunct="1">
              <a:lnSpc>
                <a:spcPct val="340000"/>
              </a:lnSpc>
              <a:spcBef>
                <a:spcPct val="0"/>
              </a:spcBef>
              <a:buClr>
                <a:srgbClr val="FFFF00"/>
              </a:buClr>
              <a:buFontTx/>
              <a:buAutoNum type="arabicPeriod"/>
            </a:pPr>
            <a:r>
              <a:rPr lang="tr-TR" altLang="tr-TR" sz="1200" b="1" dirty="0">
                <a:solidFill>
                  <a:schemeClr val="bg1"/>
                </a:solidFill>
              </a:rPr>
              <a:t>Deri  ile diğer hedef organ bağlantısı neden ? 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220072" y="3429000"/>
            <a:ext cx="3744416" cy="181588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50000"/>
              </a:spcBef>
              <a:buFontTx/>
              <a:buNone/>
            </a:pPr>
            <a:r>
              <a:rPr lang="tr-TR" altLang="tr-TR" sz="1600" b="1" dirty="0">
                <a:solidFill>
                  <a:srgbClr val="FFFF00"/>
                </a:solidFill>
                <a:latin typeface="Garamond" panose="02020404030301010803" pitchFamily="18" charset="0"/>
              </a:rPr>
              <a:t>Güncel epidemiyolojik veriler </a:t>
            </a:r>
            <a:endParaRPr lang="tr-TR" altLang="tr-TR" sz="1600" b="1" dirty="0" smtClean="0"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algn="ctr" eaLnBrk="1" hangingPunct="1">
              <a:lnSpc>
                <a:spcPct val="200000"/>
              </a:lnSpc>
              <a:spcBef>
                <a:spcPct val="50000"/>
              </a:spcBef>
              <a:buFontTx/>
              <a:buNone/>
            </a:pPr>
            <a:r>
              <a:rPr lang="tr-TR" altLang="tr-TR" sz="1600" b="1" dirty="0" err="1" smtClean="0">
                <a:solidFill>
                  <a:srgbClr val="FFFF00"/>
                </a:solidFill>
                <a:latin typeface="Garamond" panose="02020404030301010803" pitchFamily="18" charset="0"/>
              </a:rPr>
              <a:t>atopik</a:t>
            </a:r>
            <a:r>
              <a:rPr lang="tr-TR" altLang="tr-TR" sz="16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r>
              <a:rPr lang="tr-TR" altLang="tr-TR" sz="1600" b="1" dirty="0">
                <a:solidFill>
                  <a:srgbClr val="FFFF00"/>
                </a:solidFill>
                <a:latin typeface="Garamond" panose="02020404030301010803" pitchFamily="18" charset="0"/>
              </a:rPr>
              <a:t>yürüyüşü </a:t>
            </a:r>
            <a:endParaRPr lang="tr-TR" altLang="tr-TR" sz="1600" b="1" dirty="0" smtClean="0"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algn="ctr" eaLnBrk="1" hangingPunct="1">
              <a:lnSpc>
                <a:spcPct val="200000"/>
              </a:lnSpc>
              <a:spcBef>
                <a:spcPct val="50000"/>
              </a:spcBef>
              <a:buFontTx/>
              <a:buNone/>
            </a:pPr>
            <a:r>
              <a:rPr lang="tr-TR" altLang="tr-TR" sz="16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DESTEKLEMİYOR  </a:t>
            </a:r>
            <a:r>
              <a:rPr lang="tr-TR" altLang="tr-TR" sz="1600" b="1" dirty="0">
                <a:solidFill>
                  <a:srgbClr val="FFFF00"/>
                </a:solidFill>
                <a:latin typeface="Garamond" panose="02020404030301010803" pitchFamily="18" charset="0"/>
              </a:rPr>
              <a:t>?!</a:t>
            </a:r>
          </a:p>
        </p:txBody>
      </p:sp>
      <p:sp>
        <p:nvSpPr>
          <p:cNvPr id="2" name="Metin kutusu 1"/>
          <p:cNvSpPr txBox="1"/>
          <p:nvPr/>
        </p:nvSpPr>
        <p:spPr>
          <a:xfrm>
            <a:off x="8028384" y="6450317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50" b="1" dirty="0" smtClean="0">
                <a:solidFill>
                  <a:srgbClr val="3333FF"/>
                </a:solidFill>
              </a:rPr>
              <a:t>JACI 2006</a:t>
            </a:r>
            <a:endParaRPr lang="tr-TR" sz="105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7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457200" y="304800"/>
            <a:ext cx="8686800" cy="3381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600" b="1" dirty="0">
                <a:solidFill>
                  <a:srgbClr val="0033CC"/>
                </a:solidFill>
                <a:latin typeface="Century Gothic" pitchFamily="34" charset="0"/>
              </a:rPr>
              <a:t>ATOPİK DERMATİT: </a:t>
            </a:r>
            <a:r>
              <a:rPr lang="tr-TR" altLang="tr-TR" sz="1400" b="1" dirty="0">
                <a:latin typeface="Century Gothic" pitchFamily="34" charset="0"/>
              </a:rPr>
              <a:t>Konvansiyonel </a:t>
            </a:r>
            <a:r>
              <a:rPr lang="tr-TR" altLang="tr-TR" sz="1400" b="1" dirty="0" err="1">
                <a:latin typeface="Century Gothic" pitchFamily="34" charset="0"/>
              </a:rPr>
              <a:t>patogenez</a:t>
            </a:r>
            <a:r>
              <a:rPr lang="tr-TR" altLang="tr-TR" sz="1400" b="1" dirty="0">
                <a:latin typeface="Century Gothic" pitchFamily="34" charset="0"/>
              </a:rPr>
              <a:t> ve </a:t>
            </a:r>
            <a:r>
              <a:rPr lang="tr-TR" altLang="tr-TR" sz="1400" b="1" dirty="0" err="1">
                <a:latin typeface="Century Gothic" pitchFamily="34" charset="0"/>
              </a:rPr>
              <a:t>atopik</a:t>
            </a:r>
            <a:r>
              <a:rPr lang="tr-TR" altLang="tr-TR" sz="1400" b="1" dirty="0">
                <a:latin typeface="Century Gothic" pitchFamily="34" charset="0"/>
              </a:rPr>
              <a:t> yürüyüş ile açıklanamayanlar var. </a:t>
            </a: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457200" y="1124744"/>
            <a:ext cx="7924800" cy="338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600" b="1">
                <a:solidFill>
                  <a:srgbClr val="FFFF00"/>
                </a:solidFill>
                <a:latin typeface="Garamond" panose="02020404030301010803" pitchFamily="18" charset="0"/>
              </a:rPr>
              <a:t>Güncel epidemiyolojik veriler atopik yürüyüşü desteklemiyor ?!</a:t>
            </a:r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457200" y="2057400"/>
            <a:ext cx="4191000" cy="18462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tr-TR" altLang="tr-TR" sz="1200">
                <a:latin typeface="Comic Sans MS" pitchFamily="66" charset="0"/>
              </a:rPr>
              <a:t> IgE normal			 &gt; % 50 !!!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tr-TR" altLang="tr-TR" sz="1200">
                <a:latin typeface="Comic Sans MS" pitchFamily="66" charset="0"/>
              </a:rPr>
              <a:t> spIgE (-)			 &gt; % 50 !!!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tr-TR" altLang="tr-TR" sz="1200">
                <a:latin typeface="Comic Sans MS" pitchFamily="66" charset="0"/>
              </a:rPr>
              <a:t> İnek sütü protein-spIgE vb 	&lt; % 50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tr-TR" altLang="tr-TR" sz="1200">
                <a:latin typeface="Comic Sans MS" pitchFamily="66" charset="0"/>
              </a:rPr>
              <a:t> Besin alerjisi saptananların 	% 12 klinik (+)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tr-TR" altLang="tr-TR" sz="1200">
                <a:latin typeface="Comic Sans MS" pitchFamily="66" charset="0"/>
              </a:rPr>
              <a:t> Besin ile indükelenenlerin 	% 25 spIgE (-)</a:t>
            </a:r>
          </a:p>
        </p:txBody>
      </p:sp>
      <p:sp>
        <p:nvSpPr>
          <p:cNvPr id="10245" name="Text Box 14"/>
          <p:cNvSpPr txBox="1">
            <a:spLocks noChangeArrowheads="1"/>
          </p:cNvSpPr>
          <p:nvPr/>
        </p:nvSpPr>
        <p:spPr bwMode="auto">
          <a:xfrm>
            <a:off x="0" y="6488113"/>
            <a:ext cx="9144000" cy="40011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000" dirty="0" err="1">
                <a:solidFill>
                  <a:srgbClr val="3333FF"/>
                </a:solidFill>
              </a:rPr>
              <a:t>Illi</a:t>
            </a:r>
            <a:r>
              <a:rPr lang="tr-TR" altLang="tr-TR" sz="1000" dirty="0">
                <a:solidFill>
                  <a:srgbClr val="3333FF"/>
                </a:solidFill>
              </a:rPr>
              <a:t> </a:t>
            </a:r>
            <a:r>
              <a:rPr lang="tr-TR" altLang="tr-TR" sz="1000" dirty="0" err="1">
                <a:solidFill>
                  <a:srgbClr val="3333FF"/>
                </a:solidFill>
              </a:rPr>
              <a:t>Sabina~Von</a:t>
            </a:r>
            <a:r>
              <a:rPr lang="tr-TR" altLang="tr-TR" sz="1000" dirty="0">
                <a:solidFill>
                  <a:srgbClr val="3333FF"/>
                </a:solidFill>
              </a:rPr>
              <a:t> </a:t>
            </a:r>
            <a:r>
              <a:rPr lang="tr-TR" altLang="tr-TR" sz="1000" dirty="0" err="1">
                <a:solidFill>
                  <a:srgbClr val="3333FF"/>
                </a:solidFill>
              </a:rPr>
              <a:t>Mutius</a:t>
            </a:r>
            <a:r>
              <a:rPr lang="tr-TR" altLang="tr-TR" sz="1000" dirty="0">
                <a:solidFill>
                  <a:srgbClr val="3333FF"/>
                </a:solidFill>
              </a:rPr>
              <a:t> E et al. </a:t>
            </a:r>
            <a:r>
              <a:rPr lang="en-US" altLang="tr-TR" sz="1000" dirty="0">
                <a:solidFill>
                  <a:srgbClr val="3333FF"/>
                </a:solidFill>
              </a:rPr>
              <a:t>The natural course of atopic dermatitis from</a:t>
            </a:r>
            <a:r>
              <a:rPr lang="tr-TR" altLang="tr-TR" sz="1000" dirty="0">
                <a:solidFill>
                  <a:srgbClr val="3333FF"/>
                </a:solidFill>
              </a:rPr>
              <a:t> </a:t>
            </a:r>
            <a:r>
              <a:rPr lang="en-US" altLang="tr-TR" sz="1000" dirty="0">
                <a:solidFill>
                  <a:srgbClr val="3333FF"/>
                </a:solidFill>
              </a:rPr>
              <a:t>birth to age 7 years and the association with</a:t>
            </a:r>
            <a:r>
              <a:rPr lang="tr-TR" altLang="tr-TR" sz="1000" dirty="0">
                <a:solidFill>
                  <a:srgbClr val="3333FF"/>
                </a:solidFill>
              </a:rPr>
              <a:t> </a:t>
            </a:r>
            <a:r>
              <a:rPr lang="tr-TR" altLang="tr-TR" sz="1000" dirty="0" err="1">
                <a:solidFill>
                  <a:srgbClr val="3333FF"/>
                </a:solidFill>
              </a:rPr>
              <a:t>Asthma</a:t>
            </a:r>
            <a:r>
              <a:rPr lang="tr-TR" altLang="tr-TR" sz="1000" dirty="0">
                <a:solidFill>
                  <a:srgbClr val="3333FF"/>
                </a:solidFill>
              </a:rPr>
              <a:t>. J </a:t>
            </a:r>
            <a:r>
              <a:rPr lang="tr-TR" altLang="tr-TR" sz="1000" dirty="0" err="1">
                <a:solidFill>
                  <a:srgbClr val="3333FF"/>
                </a:solidFill>
              </a:rPr>
              <a:t>Allergy</a:t>
            </a:r>
            <a:r>
              <a:rPr lang="tr-TR" altLang="tr-TR" sz="1000" dirty="0">
                <a:solidFill>
                  <a:srgbClr val="3333FF"/>
                </a:solidFill>
              </a:rPr>
              <a:t> </a:t>
            </a:r>
            <a:r>
              <a:rPr lang="tr-TR" altLang="tr-TR" sz="1000" dirty="0" err="1">
                <a:solidFill>
                  <a:srgbClr val="3333FF"/>
                </a:solidFill>
              </a:rPr>
              <a:t>Clin</a:t>
            </a:r>
            <a:r>
              <a:rPr lang="tr-TR" altLang="tr-TR" sz="1000" dirty="0">
                <a:solidFill>
                  <a:srgbClr val="3333FF"/>
                </a:solidFill>
              </a:rPr>
              <a:t> </a:t>
            </a:r>
            <a:r>
              <a:rPr lang="tr-TR" altLang="tr-TR" sz="1000" dirty="0" err="1">
                <a:solidFill>
                  <a:srgbClr val="3333FF"/>
                </a:solidFill>
              </a:rPr>
              <a:t>Immunol</a:t>
            </a:r>
            <a:r>
              <a:rPr lang="tr-TR" altLang="tr-TR" sz="1000" dirty="0">
                <a:solidFill>
                  <a:srgbClr val="3333FF"/>
                </a:solidFill>
              </a:rPr>
              <a:t> </a:t>
            </a:r>
            <a:r>
              <a:rPr lang="tr-TR" altLang="tr-TR" sz="1000" dirty="0" smtClean="0">
                <a:solidFill>
                  <a:srgbClr val="3333FF"/>
                </a:solidFill>
              </a:rPr>
              <a:t>2004</a:t>
            </a:r>
            <a:endParaRPr lang="tr-TR" altLang="tr-TR" sz="1000" dirty="0">
              <a:solidFill>
                <a:srgbClr val="3333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000" dirty="0" err="1">
                <a:solidFill>
                  <a:srgbClr val="3333FF"/>
                </a:solidFill>
              </a:rPr>
              <a:t>Natalija</a:t>
            </a:r>
            <a:r>
              <a:rPr lang="tr-TR" altLang="tr-TR" sz="1000" dirty="0">
                <a:solidFill>
                  <a:srgbClr val="3333FF"/>
                </a:solidFill>
              </a:rPr>
              <a:t> </a:t>
            </a:r>
            <a:r>
              <a:rPr lang="tr-TR" altLang="tr-TR" sz="1000" dirty="0" err="1">
                <a:solidFill>
                  <a:srgbClr val="3333FF"/>
                </a:solidFill>
              </a:rPr>
              <a:t>Novak</a:t>
            </a:r>
            <a:r>
              <a:rPr lang="tr-TR" altLang="tr-TR" sz="1000" dirty="0">
                <a:solidFill>
                  <a:srgbClr val="3333FF"/>
                </a:solidFill>
              </a:rPr>
              <a:t>, Thomas </a:t>
            </a:r>
            <a:r>
              <a:rPr lang="tr-TR" altLang="tr-TR" sz="1000" dirty="0" err="1">
                <a:solidFill>
                  <a:srgbClr val="3333FF"/>
                </a:solidFill>
              </a:rPr>
              <a:t>Bieber</a:t>
            </a:r>
            <a:r>
              <a:rPr lang="tr-TR" altLang="tr-TR" sz="1000" dirty="0">
                <a:solidFill>
                  <a:srgbClr val="3333FF"/>
                </a:solidFill>
              </a:rPr>
              <a:t>. </a:t>
            </a:r>
            <a:r>
              <a:rPr lang="tr-TR" altLang="tr-TR" sz="1000" dirty="0" err="1">
                <a:solidFill>
                  <a:srgbClr val="3333FF"/>
                </a:solidFill>
              </a:rPr>
              <a:t>Allergic</a:t>
            </a:r>
            <a:r>
              <a:rPr lang="tr-TR" altLang="tr-TR" sz="1000" dirty="0">
                <a:solidFill>
                  <a:srgbClr val="3333FF"/>
                </a:solidFill>
              </a:rPr>
              <a:t> </a:t>
            </a:r>
            <a:r>
              <a:rPr lang="tr-TR" altLang="tr-TR" sz="1000" dirty="0" err="1">
                <a:solidFill>
                  <a:srgbClr val="3333FF"/>
                </a:solidFill>
              </a:rPr>
              <a:t>and</a:t>
            </a:r>
            <a:r>
              <a:rPr lang="tr-TR" altLang="tr-TR" sz="1000" dirty="0">
                <a:solidFill>
                  <a:srgbClr val="3333FF"/>
                </a:solidFill>
              </a:rPr>
              <a:t> </a:t>
            </a:r>
            <a:r>
              <a:rPr lang="tr-TR" altLang="tr-TR" sz="1000" dirty="0" err="1">
                <a:solidFill>
                  <a:srgbClr val="3333FF"/>
                </a:solidFill>
              </a:rPr>
              <a:t>nonallergic</a:t>
            </a:r>
            <a:r>
              <a:rPr lang="tr-TR" altLang="tr-TR" sz="1000" dirty="0">
                <a:solidFill>
                  <a:srgbClr val="3333FF"/>
                </a:solidFill>
              </a:rPr>
              <a:t> </a:t>
            </a:r>
            <a:r>
              <a:rPr lang="tr-TR" altLang="tr-TR" sz="1000" dirty="0" err="1">
                <a:solidFill>
                  <a:srgbClr val="3333FF"/>
                </a:solidFill>
              </a:rPr>
              <a:t>forms</a:t>
            </a:r>
            <a:r>
              <a:rPr lang="tr-TR" altLang="tr-TR" sz="1000" dirty="0">
                <a:solidFill>
                  <a:srgbClr val="3333FF"/>
                </a:solidFill>
              </a:rPr>
              <a:t> of </a:t>
            </a:r>
            <a:r>
              <a:rPr lang="tr-TR" altLang="tr-TR" sz="1000" dirty="0" err="1">
                <a:solidFill>
                  <a:srgbClr val="3333FF"/>
                </a:solidFill>
              </a:rPr>
              <a:t>atopic</a:t>
            </a:r>
            <a:r>
              <a:rPr lang="tr-TR" altLang="tr-TR" sz="1000" dirty="0">
                <a:solidFill>
                  <a:srgbClr val="3333FF"/>
                </a:solidFill>
              </a:rPr>
              <a:t> </a:t>
            </a:r>
            <a:r>
              <a:rPr lang="tr-TR" altLang="tr-TR" sz="1000" dirty="0" err="1">
                <a:solidFill>
                  <a:srgbClr val="3333FF"/>
                </a:solidFill>
              </a:rPr>
              <a:t>Diseases</a:t>
            </a:r>
            <a:r>
              <a:rPr lang="tr-TR" altLang="tr-TR" sz="1000" dirty="0">
                <a:solidFill>
                  <a:srgbClr val="3333FF"/>
                </a:solidFill>
              </a:rPr>
              <a:t>. J </a:t>
            </a:r>
            <a:r>
              <a:rPr lang="tr-TR" altLang="tr-TR" sz="1000" dirty="0" err="1">
                <a:solidFill>
                  <a:srgbClr val="3333FF"/>
                </a:solidFill>
              </a:rPr>
              <a:t>Allergy</a:t>
            </a:r>
            <a:r>
              <a:rPr lang="tr-TR" altLang="tr-TR" sz="1000" dirty="0">
                <a:solidFill>
                  <a:srgbClr val="3333FF"/>
                </a:solidFill>
              </a:rPr>
              <a:t> </a:t>
            </a:r>
            <a:r>
              <a:rPr lang="tr-TR" altLang="tr-TR" sz="1000" dirty="0" err="1">
                <a:solidFill>
                  <a:srgbClr val="3333FF"/>
                </a:solidFill>
              </a:rPr>
              <a:t>Clin</a:t>
            </a:r>
            <a:r>
              <a:rPr lang="tr-TR" altLang="tr-TR" sz="1000" dirty="0">
                <a:solidFill>
                  <a:srgbClr val="3333FF"/>
                </a:solidFill>
              </a:rPr>
              <a:t> </a:t>
            </a:r>
            <a:r>
              <a:rPr lang="tr-TR" altLang="tr-TR" sz="1000" dirty="0" err="1">
                <a:solidFill>
                  <a:srgbClr val="3333FF"/>
                </a:solidFill>
              </a:rPr>
              <a:t>Immunol</a:t>
            </a:r>
            <a:r>
              <a:rPr lang="tr-TR" altLang="tr-TR" sz="1000" dirty="0">
                <a:solidFill>
                  <a:srgbClr val="3333FF"/>
                </a:solidFill>
              </a:rPr>
              <a:t> </a:t>
            </a:r>
            <a:r>
              <a:rPr lang="tr-TR" altLang="tr-TR" sz="1000" dirty="0" smtClean="0">
                <a:solidFill>
                  <a:srgbClr val="3333FF"/>
                </a:solidFill>
              </a:rPr>
              <a:t>2003</a:t>
            </a:r>
            <a:endParaRPr lang="tr-TR" altLang="tr-TR" sz="1000" dirty="0">
              <a:solidFill>
                <a:srgbClr val="3333FF"/>
              </a:solidFill>
            </a:endParaRPr>
          </a:p>
        </p:txBody>
      </p:sp>
      <p:sp>
        <p:nvSpPr>
          <p:cNvPr id="10247" name="7 Metin kutusu"/>
          <p:cNvSpPr txBox="1">
            <a:spLocks noChangeArrowheads="1"/>
          </p:cNvSpPr>
          <p:nvPr/>
        </p:nvSpPr>
        <p:spPr bwMode="auto">
          <a:xfrm>
            <a:off x="4876800" y="2057400"/>
            <a:ext cx="3505200" cy="1200329"/>
          </a:xfrm>
          <a:prstGeom prst="rect">
            <a:avLst/>
          </a:prstGeom>
          <a:solidFill>
            <a:srgbClr val="3333FF"/>
          </a:solidFill>
          <a:ln w="9525">
            <a:noFill/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</a:pPr>
            <a:r>
              <a:rPr lang="tr-TR" altLang="tr-TR" sz="1200" b="1">
                <a:solidFill>
                  <a:schemeClr val="bg1"/>
                </a:solidFill>
              </a:rPr>
              <a:t> Erken vizing olanlarda astım gelişiyor.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</a:pPr>
            <a:r>
              <a:rPr lang="tr-TR" altLang="tr-TR" sz="1200" b="1">
                <a:solidFill>
                  <a:schemeClr val="bg1"/>
                </a:solidFill>
              </a:rPr>
              <a:t> Astım gelişenlerde vizing dermatitiden önce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</a:pPr>
            <a:r>
              <a:rPr lang="tr-TR" altLang="tr-TR" sz="1200" b="1">
                <a:solidFill>
                  <a:schemeClr val="bg1"/>
                </a:solidFill>
              </a:rPr>
              <a:t> Erken vizing ve atopi  yoksa astım yok </a:t>
            </a:r>
          </a:p>
        </p:txBody>
      </p:sp>
      <p:sp>
        <p:nvSpPr>
          <p:cNvPr id="10248" name="8 Metin kutusu"/>
          <p:cNvSpPr txBox="1">
            <a:spLocks noChangeArrowheads="1"/>
          </p:cNvSpPr>
          <p:nvPr/>
        </p:nvSpPr>
        <p:spPr bwMode="auto">
          <a:xfrm>
            <a:off x="457200" y="4389438"/>
            <a:ext cx="4191000" cy="14779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tr-TR" altLang="tr-TR" sz="1200" dirty="0" err="1">
                <a:latin typeface="Comic Sans MS" pitchFamily="66" charset="0"/>
              </a:rPr>
              <a:t>Parental</a:t>
            </a:r>
            <a:r>
              <a:rPr lang="tr-TR" altLang="tr-TR" sz="1200" dirty="0">
                <a:latin typeface="Comic Sans MS" pitchFamily="66" charset="0"/>
              </a:rPr>
              <a:t> </a:t>
            </a:r>
            <a:r>
              <a:rPr lang="tr-TR" altLang="tr-TR" sz="1200" dirty="0" err="1">
                <a:latin typeface="Comic Sans MS" pitchFamily="66" charset="0"/>
              </a:rPr>
              <a:t>atopi</a:t>
            </a:r>
            <a:r>
              <a:rPr lang="tr-TR" altLang="tr-TR" sz="1200" dirty="0">
                <a:latin typeface="Comic Sans MS" pitchFamily="66" charset="0"/>
              </a:rPr>
              <a:t> varsa alerjen duyarlılığı (+)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tr-TR" altLang="tr-TR" sz="1200" dirty="0">
                <a:latin typeface="Comic Sans MS" pitchFamily="66" charset="0"/>
              </a:rPr>
              <a:t>Ancak Ağır AD alerjen duyarlılığı yüksek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tr-TR" altLang="tr-TR" sz="1200" dirty="0">
                <a:latin typeface="Comic Sans MS" pitchFamily="66" charset="0"/>
              </a:rPr>
              <a:t>AD alerjen duyarlılığı sıklığı genelden  farklı değil.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tr-TR" altLang="tr-TR" sz="1200" dirty="0">
                <a:latin typeface="Comic Sans MS" pitchFamily="66" charset="0"/>
              </a:rPr>
              <a:t>Alerjen duyarlılığının </a:t>
            </a:r>
            <a:r>
              <a:rPr lang="tr-TR" altLang="tr-TR" sz="1200" dirty="0" err="1">
                <a:latin typeface="Comic Sans MS" pitchFamily="66" charset="0"/>
              </a:rPr>
              <a:t>nedensel</a:t>
            </a:r>
            <a:r>
              <a:rPr lang="tr-TR" altLang="tr-TR" sz="1200" dirty="0">
                <a:latin typeface="Comic Sans MS" pitchFamily="66" charset="0"/>
              </a:rPr>
              <a:t> etkisi yok mu ?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29000"/>
            <a:ext cx="3505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762000" y="3581400"/>
            <a:ext cx="3733800" cy="12779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tr-TR" altLang="tr-TR" sz="1400" b="1" dirty="0">
                <a:solidFill>
                  <a:srgbClr val="FFFF00"/>
                </a:solidFill>
                <a:latin typeface="Comic Sans MS" pitchFamily="66" charset="0"/>
              </a:rPr>
              <a:t>AD =  </a:t>
            </a:r>
            <a:r>
              <a:rPr lang="tr-TR" altLang="tr-TR" sz="1400" b="1" dirty="0">
                <a:solidFill>
                  <a:schemeClr val="bg1"/>
                </a:solidFill>
                <a:latin typeface="Comic Sans MS" pitchFamily="66" charset="0"/>
              </a:rPr>
              <a:t>	</a:t>
            </a:r>
            <a:r>
              <a:rPr lang="tr-TR" altLang="tr-TR" sz="1400" b="1" dirty="0" err="1">
                <a:solidFill>
                  <a:schemeClr val="bg1"/>
                </a:solidFill>
                <a:latin typeface="Comic Sans MS" pitchFamily="66" charset="0"/>
              </a:rPr>
              <a:t>Non-atopik</a:t>
            </a:r>
            <a:r>
              <a:rPr lang="tr-TR" altLang="tr-TR" sz="1400" b="1" dirty="0">
                <a:solidFill>
                  <a:schemeClr val="bg1"/>
                </a:solidFill>
                <a:latin typeface="Comic Sans MS" pitchFamily="66" charset="0"/>
              </a:rPr>
              <a:t> &gt; </a:t>
            </a:r>
            <a:r>
              <a:rPr lang="tr-TR" altLang="tr-TR" sz="1400" b="1" dirty="0" err="1">
                <a:solidFill>
                  <a:schemeClr val="bg1"/>
                </a:solidFill>
                <a:latin typeface="Comic Sans MS" pitchFamily="66" charset="0"/>
              </a:rPr>
              <a:t>Atopik</a:t>
            </a:r>
            <a:endParaRPr lang="tr-TR" altLang="tr-TR" sz="1400" b="1" dirty="0">
              <a:solidFill>
                <a:schemeClr val="bg1"/>
              </a:solidFill>
              <a:latin typeface="Comic Sans MS" pitchFamily="66" charset="0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tr-TR" altLang="tr-TR" sz="1400" b="1" dirty="0">
                <a:solidFill>
                  <a:srgbClr val="FFFF00"/>
                </a:solidFill>
                <a:latin typeface="Comic Sans MS" pitchFamily="66" charset="0"/>
              </a:rPr>
              <a:t>Ağır AD= </a:t>
            </a:r>
            <a:r>
              <a:rPr lang="tr-TR" altLang="tr-TR" sz="1400" b="1" dirty="0">
                <a:solidFill>
                  <a:schemeClr val="bg1"/>
                </a:solidFill>
                <a:latin typeface="Comic Sans MS" pitchFamily="66" charset="0"/>
              </a:rPr>
              <a:t>	Lokal &gt; Sistemik 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tr-TR" altLang="tr-TR" sz="1400" b="1" dirty="0">
                <a:solidFill>
                  <a:schemeClr val="bg1"/>
                </a:solidFill>
                <a:latin typeface="Comic Sans MS" pitchFamily="66" charset="0"/>
              </a:rPr>
              <a:t>	</a:t>
            </a:r>
            <a:r>
              <a:rPr lang="tr-TR" altLang="tr-TR" sz="1400" b="1" dirty="0" err="1">
                <a:solidFill>
                  <a:schemeClr val="bg1"/>
                </a:solidFill>
                <a:latin typeface="Comic Sans MS" pitchFamily="66" charset="0"/>
              </a:rPr>
              <a:t>İmmün</a:t>
            </a:r>
            <a:r>
              <a:rPr lang="tr-TR" altLang="tr-TR" sz="1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tr-TR" altLang="tr-TR" sz="1400" b="1" dirty="0" err="1">
                <a:solidFill>
                  <a:schemeClr val="bg1"/>
                </a:solidFill>
                <a:latin typeface="Comic Sans MS" pitchFamily="66" charset="0"/>
              </a:rPr>
              <a:t>Disfonksiyon</a:t>
            </a:r>
            <a:r>
              <a:rPr lang="tr-TR" altLang="tr-TR" sz="14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709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Grafik"/>
          <p:cNvGraphicFramePr/>
          <p:nvPr/>
        </p:nvGraphicFramePr>
        <p:xfrm>
          <a:off x="609600" y="1752600"/>
          <a:ext cx="60198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269" name="4 Metin kutusu"/>
          <p:cNvSpPr txBox="1">
            <a:spLocks noChangeArrowheads="1"/>
          </p:cNvSpPr>
          <p:nvPr/>
        </p:nvSpPr>
        <p:spPr bwMode="auto">
          <a:xfrm>
            <a:off x="0" y="6627813"/>
            <a:ext cx="9144000" cy="24622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000" dirty="0" err="1">
                <a:solidFill>
                  <a:srgbClr val="3333FF"/>
                </a:solidFill>
              </a:rPr>
              <a:t>Yuksel</a:t>
            </a:r>
            <a:r>
              <a:rPr lang="tr-TR" altLang="tr-TR" sz="1000" dirty="0">
                <a:solidFill>
                  <a:srgbClr val="3333FF"/>
                </a:solidFill>
              </a:rPr>
              <a:t> H et al. </a:t>
            </a:r>
            <a:r>
              <a:rPr lang="tr-TR" altLang="tr-TR" sz="1000" dirty="0" err="1">
                <a:solidFill>
                  <a:srgbClr val="3333FF"/>
                </a:solidFill>
              </a:rPr>
              <a:t>Characteristics</a:t>
            </a:r>
            <a:r>
              <a:rPr lang="tr-TR" altLang="tr-TR" sz="1000" dirty="0">
                <a:solidFill>
                  <a:srgbClr val="3333FF"/>
                </a:solidFill>
              </a:rPr>
              <a:t> </a:t>
            </a:r>
            <a:r>
              <a:rPr lang="tr-TR" altLang="tr-TR" sz="1000" dirty="0" err="1">
                <a:solidFill>
                  <a:srgbClr val="3333FF"/>
                </a:solidFill>
              </a:rPr>
              <a:t>and</a:t>
            </a:r>
            <a:r>
              <a:rPr lang="tr-TR" altLang="tr-TR" sz="1000" dirty="0">
                <a:solidFill>
                  <a:srgbClr val="3333FF"/>
                </a:solidFill>
              </a:rPr>
              <a:t> </a:t>
            </a:r>
            <a:r>
              <a:rPr lang="tr-TR" altLang="tr-TR" sz="1000" dirty="0" err="1">
                <a:solidFill>
                  <a:srgbClr val="3333FF"/>
                </a:solidFill>
              </a:rPr>
              <a:t>prognosis</a:t>
            </a:r>
            <a:r>
              <a:rPr lang="tr-TR" altLang="tr-TR" sz="1000" dirty="0">
                <a:solidFill>
                  <a:srgbClr val="3333FF"/>
                </a:solidFill>
              </a:rPr>
              <a:t> of  </a:t>
            </a:r>
            <a:r>
              <a:rPr lang="tr-TR" altLang="tr-TR" sz="1000" dirty="0" err="1">
                <a:solidFill>
                  <a:srgbClr val="3333FF"/>
                </a:solidFill>
              </a:rPr>
              <a:t>childhood</a:t>
            </a:r>
            <a:r>
              <a:rPr lang="tr-TR" altLang="tr-TR" sz="1000" dirty="0">
                <a:solidFill>
                  <a:srgbClr val="3333FF"/>
                </a:solidFill>
              </a:rPr>
              <a:t> </a:t>
            </a:r>
            <a:r>
              <a:rPr lang="tr-TR" altLang="tr-TR" sz="1000" dirty="0" err="1">
                <a:solidFill>
                  <a:srgbClr val="3333FF"/>
                </a:solidFill>
              </a:rPr>
              <a:t>atopic</a:t>
            </a:r>
            <a:r>
              <a:rPr lang="tr-TR" altLang="tr-TR" sz="1000" dirty="0">
                <a:solidFill>
                  <a:srgbClr val="3333FF"/>
                </a:solidFill>
              </a:rPr>
              <a:t> </a:t>
            </a:r>
            <a:r>
              <a:rPr lang="tr-TR" altLang="tr-TR" sz="1000" dirty="0" err="1">
                <a:solidFill>
                  <a:srgbClr val="3333FF"/>
                </a:solidFill>
              </a:rPr>
              <a:t>dermatitis</a:t>
            </a:r>
            <a:r>
              <a:rPr lang="tr-TR" altLang="tr-TR" sz="1000" dirty="0">
                <a:solidFill>
                  <a:srgbClr val="3333FF"/>
                </a:solidFill>
              </a:rPr>
              <a:t> in </a:t>
            </a:r>
            <a:r>
              <a:rPr lang="tr-TR" altLang="tr-TR" sz="1000" dirty="0" err="1">
                <a:solidFill>
                  <a:srgbClr val="3333FF"/>
                </a:solidFill>
              </a:rPr>
              <a:t>Turkey</a:t>
            </a:r>
            <a:r>
              <a:rPr lang="tr-TR" altLang="tr-TR" sz="1000" dirty="0">
                <a:solidFill>
                  <a:srgbClr val="3333FF"/>
                </a:solidFill>
              </a:rPr>
              <a:t>: A </a:t>
            </a:r>
            <a:r>
              <a:rPr lang="tr-TR" altLang="tr-TR" sz="1000" dirty="0" err="1">
                <a:solidFill>
                  <a:srgbClr val="3333FF"/>
                </a:solidFill>
              </a:rPr>
              <a:t>multicenter</a:t>
            </a:r>
            <a:r>
              <a:rPr lang="tr-TR" altLang="tr-TR" sz="1000" dirty="0">
                <a:solidFill>
                  <a:srgbClr val="3333FF"/>
                </a:solidFill>
              </a:rPr>
              <a:t> </a:t>
            </a:r>
            <a:r>
              <a:rPr lang="tr-TR" altLang="tr-TR" sz="1000" dirty="0" err="1">
                <a:solidFill>
                  <a:srgbClr val="3333FF"/>
                </a:solidFill>
              </a:rPr>
              <a:t>study</a:t>
            </a:r>
            <a:r>
              <a:rPr lang="tr-TR" altLang="tr-TR" sz="1000" dirty="0">
                <a:solidFill>
                  <a:srgbClr val="3333FF"/>
                </a:solidFill>
              </a:rPr>
              <a:t>. </a:t>
            </a:r>
            <a:r>
              <a:rPr lang="tr-TR" altLang="tr-TR" sz="1000" dirty="0" err="1">
                <a:solidFill>
                  <a:srgbClr val="3333FF"/>
                </a:solidFill>
              </a:rPr>
              <a:t>Int</a:t>
            </a:r>
            <a:r>
              <a:rPr lang="tr-TR" altLang="tr-TR" sz="1000" dirty="0">
                <a:solidFill>
                  <a:srgbClr val="3333FF"/>
                </a:solidFill>
              </a:rPr>
              <a:t> </a:t>
            </a:r>
            <a:r>
              <a:rPr lang="tr-TR" altLang="tr-TR" sz="1000" dirty="0" err="1">
                <a:solidFill>
                  <a:srgbClr val="3333FF"/>
                </a:solidFill>
              </a:rPr>
              <a:t>Arch</a:t>
            </a:r>
            <a:r>
              <a:rPr lang="tr-TR" altLang="tr-TR" sz="1000" dirty="0">
                <a:solidFill>
                  <a:srgbClr val="3333FF"/>
                </a:solidFill>
              </a:rPr>
              <a:t> </a:t>
            </a:r>
            <a:r>
              <a:rPr lang="tr-TR" altLang="tr-TR" sz="1000" dirty="0" err="1">
                <a:solidFill>
                  <a:srgbClr val="3333FF"/>
                </a:solidFill>
              </a:rPr>
              <a:t>Allergy</a:t>
            </a:r>
            <a:r>
              <a:rPr lang="tr-TR" altLang="tr-TR" sz="1000" dirty="0">
                <a:solidFill>
                  <a:srgbClr val="3333FF"/>
                </a:solidFill>
              </a:rPr>
              <a:t> </a:t>
            </a:r>
            <a:r>
              <a:rPr lang="tr-TR" altLang="tr-TR" sz="1000" dirty="0" err="1">
                <a:solidFill>
                  <a:srgbClr val="3333FF"/>
                </a:solidFill>
              </a:rPr>
              <a:t>Immunol</a:t>
            </a:r>
            <a:r>
              <a:rPr lang="tr-TR" altLang="tr-TR" sz="1000" dirty="0">
                <a:solidFill>
                  <a:srgbClr val="3333FF"/>
                </a:solidFill>
              </a:rPr>
              <a:t> </a:t>
            </a:r>
            <a:r>
              <a:rPr lang="tr-TR" altLang="tr-TR" sz="1000" dirty="0" smtClean="0">
                <a:solidFill>
                  <a:srgbClr val="3333FF"/>
                </a:solidFill>
              </a:rPr>
              <a:t>2009</a:t>
            </a:r>
            <a:endParaRPr lang="tr-TR" altLang="tr-TR" sz="1000" dirty="0">
              <a:solidFill>
                <a:srgbClr val="3333FF"/>
              </a:solidFill>
            </a:endParaRPr>
          </a:p>
        </p:txBody>
      </p:sp>
      <p:sp>
        <p:nvSpPr>
          <p:cNvPr id="6" name="5 Metin kutusu"/>
          <p:cNvSpPr txBox="1"/>
          <p:nvPr/>
        </p:nvSpPr>
        <p:spPr>
          <a:xfrm>
            <a:off x="7162800" y="1916832"/>
            <a:ext cx="1828800" cy="3970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tr-TR" sz="1050" b="1" dirty="0">
                <a:latin typeface="Times New Roman" pitchFamily="18" charset="0"/>
                <a:cs typeface="Times New Roman" pitchFamily="18" charset="0"/>
              </a:rPr>
              <a:t>Hasan </a:t>
            </a:r>
            <a:r>
              <a:rPr lang="tr-TR" sz="1050" b="1" dirty="0" err="1">
                <a:latin typeface="Times New Roman" pitchFamily="18" charset="0"/>
                <a:cs typeface="Times New Roman" pitchFamily="18" charset="0"/>
              </a:rPr>
              <a:t>Yuksel</a:t>
            </a:r>
            <a:r>
              <a:rPr lang="tr-TR" sz="1050" b="1" dirty="0">
                <a:latin typeface="Times New Roman" pitchFamily="18" charset="0"/>
                <a:cs typeface="Times New Roman" pitchFamily="18" charset="0"/>
              </a:rPr>
              <a:t>, Manisa</a:t>
            </a:r>
          </a:p>
          <a:p>
            <a:pPr>
              <a:lnSpc>
                <a:spcPct val="200000"/>
              </a:lnSpc>
              <a:defRPr/>
            </a:pPr>
            <a:r>
              <a:rPr lang="tr-TR" sz="1050" b="1" dirty="0">
                <a:latin typeface="Times New Roman" pitchFamily="18" charset="0"/>
                <a:cs typeface="Times New Roman" pitchFamily="18" charset="0"/>
              </a:rPr>
              <a:t>Demet Can, </a:t>
            </a:r>
            <a:r>
              <a:rPr lang="tr-TR" sz="1050" b="1" dirty="0" smtClean="0">
                <a:latin typeface="Times New Roman" pitchFamily="18" charset="0"/>
                <a:cs typeface="Times New Roman" pitchFamily="18" charset="0"/>
              </a:rPr>
              <a:t>İzmir</a:t>
            </a:r>
          </a:p>
          <a:p>
            <a:pPr>
              <a:lnSpc>
                <a:spcPct val="200000"/>
              </a:lnSpc>
              <a:defRPr/>
            </a:pPr>
            <a:r>
              <a:rPr lang="tr-TR" sz="1050" b="1" dirty="0" smtClean="0">
                <a:latin typeface="Times New Roman" pitchFamily="18" charset="0"/>
                <a:cs typeface="Times New Roman" pitchFamily="18" charset="0"/>
              </a:rPr>
              <a:t>İsmail </a:t>
            </a:r>
            <a:r>
              <a:rPr lang="tr-TR" sz="1050" b="1" dirty="0">
                <a:latin typeface="Times New Roman" pitchFamily="18" charset="0"/>
                <a:cs typeface="Times New Roman" pitchFamily="18" charset="0"/>
              </a:rPr>
              <a:t>Reisli, Konya</a:t>
            </a:r>
          </a:p>
          <a:p>
            <a:pPr>
              <a:lnSpc>
                <a:spcPct val="200000"/>
              </a:lnSpc>
              <a:defRPr/>
            </a:pPr>
            <a:r>
              <a:rPr lang="tr-TR" sz="1050" b="1" dirty="0">
                <a:latin typeface="Times New Roman" pitchFamily="18" charset="0"/>
                <a:cs typeface="Times New Roman" pitchFamily="18" charset="0"/>
              </a:rPr>
              <a:t>Nevin Uzuner, İzmir</a:t>
            </a:r>
          </a:p>
          <a:p>
            <a:pPr>
              <a:lnSpc>
                <a:spcPct val="200000"/>
              </a:lnSpc>
              <a:defRPr/>
            </a:pPr>
            <a:r>
              <a:rPr lang="tr-TR" sz="1050" b="1" dirty="0" err="1">
                <a:latin typeface="Times New Roman" pitchFamily="18" charset="0"/>
                <a:cs typeface="Times New Roman" pitchFamily="18" charset="0"/>
              </a:rPr>
              <a:t>Fazil</a:t>
            </a:r>
            <a:r>
              <a:rPr lang="tr-TR" sz="1050" b="1" dirty="0">
                <a:latin typeface="Times New Roman" pitchFamily="18" charset="0"/>
                <a:cs typeface="Times New Roman" pitchFamily="18" charset="0"/>
              </a:rPr>
              <a:t> Orhan, Trabzon</a:t>
            </a:r>
          </a:p>
          <a:p>
            <a:pPr>
              <a:lnSpc>
                <a:spcPct val="200000"/>
              </a:lnSpc>
              <a:defRPr/>
            </a:pPr>
            <a:r>
              <a:rPr lang="tr-TR" sz="10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1050" b="1" dirty="0" err="1">
                <a:latin typeface="Times New Roman" pitchFamily="18" charset="0"/>
                <a:cs typeface="Times New Roman" pitchFamily="18" charset="0"/>
              </a:rPr>
              <a:t>Omer</a:t>
            </a:r>
            <a:r>
              <a:rPr lang="tr-TR" sz="10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sz="1050" b="1" dirty="0" err="1">
                <a:latin typeface="Times New Roman" pitchFamily="18" charset="0"/>
                <a:cs typeface="Times New Roman" pitchFamily="18" charset="0"/>
              </a:rPr>
              <a:t>Cevit</a:t>
            </a:r>
            <a:r>
              <a:rPr lang="tr-TR" sz="1050" b="1" dirty="0">
                <a:latin typeface="Times New Roman" pitchFamily="18" charset="0"/>
                <a:cs typeface="Times New Roman" pitchFamily="18" charset="0"/>
              </a:rPr>
              <a:t>, Sivas</a:t>
            </a:r>
          </a:p>
          <a:p>
            <a:pPr>
              <a:lnSpc>
                <a:spcPct val="200000"/>
              </a:lnSpc>
              <a:defRPr/>
            </a:pPr>
            <a:r>
              <a:rPr lang="tr-TR" sz="1050" b="1" dirty="0">
                <a:latin typeface="Times New Roman" pitchFamily="18" charset="0"/>
                <a:cs typeface="Times New Roman" pitchFamily="18" charset="0"/>
              </a:rPr>
              <a:t>Fulya </a:t>
            </a:r>
            <a:r>
              <a:rPr lang="tr-TR" sz="1050" b="1" dirty="0" err="1">
                <a:latin typeface="Times New Roman" pitchFamily="18" charset="0"/>
                <a:cs typeface="Times New Roman" pitchFamily="18" charset="0"/>
              </a:rPr>
              <a:t>Tahan</a:t>
            </a:r>
            <a:r>
              <a:rPr lang="tr-TR" sz="1050" b="1" dirty="0">
                <a:latin typeface="Times New Roman" pitchFamily="18" charset="0"/>
                <a:cs typeface="Times New Roman" pitchFamily="18" charset="0"/>
              </a:rPr>
              <a:t>, Kayseri</a:t>
            </a:r>
          </a:p>
          <a:p>
            <a:pPr>
              <a:lnSpc>
                <a:spcPct val="200000"/>
              </a:lnSpc>
              <a:defRPr/>
            </a:pPr>
            <a:r>
              <a:rPr lang="tr-TR" sz="1050" b="1" dirty="0">
                <a:latin typeface="Times New Roman" pitchFamily="18" charset="0"/>
                <a:cs typeface="Times New Roman" pitchFamily="18" charset="0"/>
              </a:rPr>
              <a:t>Yakup </a:t>
            </a:r>
            <a:r>
              <a:rPr lang="tr-TR" sz="1050" b="1" dirty="0" err="1">
                <a:latin typeface="Times New Roman" pitchFamily="18" charset="0"/>
                <a:cs typeface="Times New Roman" pitchFamily="18" charset="0"/>
              </a:rPr>
              <a:t>Canitez</a:t>
            </a:r>
            <a:r>
              <a:rPr lang="tr-TR" sz="1050" b="1" dirty="0">
                <a:latin typeface="Times New Roman" pitchFamily="18" charset="0"/>
                <a:cs typeface="Times New Roman" pitchFamily="18" charset="0"/>
              </a:rPr>
              <a:t>, Bursa</a:t>
            </a:r>
          </a:p>
          <a:p>
            <a:pPr>
              <a:lnSpc>
                <a:spcPct val="200000"/>
              </a:lnSpc>
              <a:defRPr/>
            </a:pPr>
            <a:r>
              <a:rPr lang="tr-TR" sz="1050" b="1" dirty="0" err="1">
                <a:latin typeface="Times New Roman" pitchFamily="18" charset="0"/>
                <a:cs typeface="Times New Roman" pitchFamily="18" charset="0"/>
              </a:rPr>
              <a:t>Semanur</a:t>
            </a:r>
            <a:r>
              <a:rPr lang="tr-TR" sz="1050" b="1" dirty="0">
                <a:latin typeface="Times New Roman" pitchFamily="18" charset="0"/>
                <a:cs typeface="Times New Roman" pitchFamily="18" charset="0"/>
              </a:rPr>
              <a:t> Kuyucu , Mersin</a:t>
            </a:r>
          </a:p>
          <a:p>
            <a:pPr>
              <a:lnSpc>
                <a:spcPct val="200000"/>
              </a:lnSpc>
              <a:defRPr/>
            </a:pPr>
            <a:r>
              <a:rPr lang="tr-TR" sz="1050" b="1" dirty="0">
                <a:latin typeface="Times New Roman" pitchFamily="18" charset="0"/>
                <a:cs typeface="Times New Roman" pitchFamily="18" charset="0"/>
              </a:rPr>
              <a:t>Aysen </a:t>
            </a:r>
            <a:r>
              <a:rPr lang="tr-TR" sz="1050" b="1" dirty="0" err="1">
                <a:latin typeface="Times New Roman" pitchFamily="18" charset="0"/>
                <a:cs typeface="Times New Roman" pitchFamily="18" charset="0"/>
              </a:rPr>
              <a:t>Bingol</a:t>
            </a:r>
            <a:r>
              <a:rPr lang="tr-TR" sz="1050" b="1" dirty="0">
                <a:latin typeface="Times New Roman" pitchFamily="18" charset="0"/>
                <a:cs typeface="Times New Roman" pitchFamily="18" charset="0"/>
              </a:rPr>
              <a:t> Boz, Antalya </a:t>
            </a:r>
          </a:p>
          <a:p>
            <a:pPr>
              <a:lnSpc>
                <a:spcPct val="200000"/>
              </a:lnSpc>
              <a:defRPr/>
            </a:pPr>
            <a:r>
              <a:rPr lang="tr-TR" sz="1050" b="1" dirty="0">
                <a:latin typeface="Times New Roman" pitchFamily="18" charset="0"/>
                <a:cs typeface="Times New Roman" pitchFamily="18" charset="0"/>
              </a:rPr>
              <a:t>Ahmet </a:t>
            </a:r>
            <a:r>
              <a:rPr lang="tr-TR" sz="1050" b="1" dirty="0" err="1">
                <a:latin typeface="Times New Roman" pitchFamily="18" charset="0"/>
                <a:cs typeface="Times New Roman" pitchFamily="18" charset="0"/>
              </a:rPr>
              <a:t>Akcay</a:t>
            </a:r>
            <a:r>
              <a:rPr lang="tr-TR" sz="1050" b="1" dirty="0">
                <a:latin typeface="Times New Roman" pitchFamily="18" charset="0"/>
                <a:cs typeface="Times New Roman" pitchFamily="18" charset="0"/>
              </a:rPr>
              <a:t>, Denizli</a:t>
            </a:r>
          </a:p>
          <a:p>
            <a:pPr>
              <a:lnSpc>
                <a:spcPct val="200000"/>
              </a:lnSpc>
              <a:defRPr/>
            </a:pPr>
            <a:r>
              <a:rPr lang="tr-TR" sz="1050" b="1" dirty="0" err="1">
                <a:latin typeface="Times New Roman" pitchFamily="18" charset="0"/>
                <a:cs typeface="Times New Roman" pitchFamily="18" charset="0"/>
              </a:rPr>
              <a:t>Ozge</a:t>
            </a:r>
            <a:r>
              <a:rPr lang="tr-TR" sz="1050" b="1" dirty="0">
                <a:latin typeface="Times New Roman" pitchFamily="18" charset="0"/>
                <a:cs typeface="Times New Roman" pitchFamily="18" charset="0"/>
              </a:rPr>
              <a:t> Yılmaz, Manisa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57200" y="304800"/>
            <a:ext cx="8686800" cy="3381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600" b="1" dirty="0">
                <a:solidFill>
                  <a:srgbClr val="0033CC"/>
                </a:solidFill>
                <a:latin typeface="Century Gothic" pitchFamily="34" charset="0"/>
              </a:rPr>
              <a:t>ATOPİK DERMATİT: </a:t>
            </a:r>
            <a:r>
              <a:rPr lang="tr-TR" altLang="tr-TR" sz="1400" b="1" dirty="0">
                <a:latin typeface="Century Gothic" pitchFamily="34" charset="0"/>
              </a:rPr>
              <a:t>Konvansiyonel </a:t>
            </a:r>
            <a:r>
              <a:rPr lang="tr-TR" altLang="tr-TR" sz="1400" b="1" dirty="0" err="1">
                <a:latin typeface="Century Gothic" pitchFamily="34" charset="0"/>
              </a:rPr>
              <a:t>patogenez</a:t>
            </a:r>
            <a:r>
              <a:rPr lang="tr-TR" altLang="tr-TR" sz="1400" b="1" dirty="0">
                <a:latin typeface="Century Gothic" pitchFamily="34" charset="0"/>
              </a:rPr>
              <a:t> ve </a:t>
            </a:r>
            <a:r>
              <a:rPr lang="tr-TR" altLang="tr-TR" sz="1400" b="1" dirty="0" err="1">
                <a:latin typeface="Century Gothic" pitchFamily="34" charset="0"/>
              </a:rPr>
              <a:t>atopik</a:t>
            </a:r>
            <a:r>
              <a:rPr lang="tr-TR" altLang="tr-TR" sz="1400" b="1" dirty="0">
                <a:latin typeface="Century Gothic" pitchFamily="34" charset="0"/>
              </a:rPr>
              <a:t> yürüyüş ile açıklanamayanlar var. 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57200" y="1124744"/>
            <a:ext cx="7924800" cy="338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r-TR" altLang="tr-TR" sz="1600" b="1">
                <a:solidFill>
                  <a:srgbClr val="FFFF00"/>
                </a:solidFill>
                <a:latin typeface="Garamond" panose="02020404030301010803" pitchFamily="18" charset="0"/>
              </a:rPr>
              <a:t>Güncel epidemiyolojik veriler atopik yürüyüşü desteklemiyor ?!</a:t>
            </a:r>
          </a:p>
        </p:txBody>
      </p:sp>
    </p:spTree>
    <p:extLst>
      <p:ext uri="{BB962C8B-B14F-4D97-AF65-F5344CB8AC3E}">
        <p14:creationId xmlns:p14="http://schemas.microsoft.com/office/powerpoint/2010/main" val="319029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Varsayılan Tasarım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Varsayılan Tasarım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Varsayılan Tasarım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Varsayılan Tasarım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Varsayılan Tasarım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Varsayılan Tasarım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1841</Words>
  <Application>Microsoft Office PowerPoint</Application>
  <PresentationFormat>Ekran Gösterisi (4:3)</PresentationFormat>
  <Paragraphs>302</Paragraphs>
  <Slides>39</Slides>
  <Notes>3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39</vt:i4>
      </vt:variant>
    </vt:vector>
  </HeadingPairs>
  <TitlesOfParts>
    <vt:vector size="40" baseType="lpstr"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Prof. Hasan Yüksel</dc:creator>
  <cp:lastModifiedBy>Prof. Hasan Yüksel</cp:lastModifiedBy>
  <cp:revision>39</cp:revision>
  <dcterms:created xsi:type="dcterms:W3CDTF">2017-04-16T11:36:47Z</dcterms:created>
  <dcterms:modified xsi:type="dcterms:W3CDTF">2017-04-25T12:43:50Z</dcterms:modified>
</cp:coreProperties>
</file>