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9" r:id="rId1"/>
  </p:sldMasterIdLst>
  <p:notesMasterIdLst>
    <p:notesMasterId r:id="rId61"/>
  </p:notesMasterIdLst>
  <p:sldIdLst>
    <p:sldId id="256" r:id="rId2"/>
    <p:sldId id="311" r:id="rId3"/>
    <p:sldId id="372" r:id="rId4"/>
    <p:sldId id="362" r:id="rId5"/>
    <p:sldId id="363" r:id="rId6"/>
    <p:sldId id="364" r:id="rId7"/>
    <p:sldId id="365" r:id="rId8"/>
    <p:sldId id="367" r:id="rId9"/>
    <p:sldId id="368" r:id="rId10"/>
    <p:sldId id="366" r:id="rId11"/>
    <p:sldId id="370" r:id="rId12"/>
    <p:sldId id="381" r:id="rId13"/>
    <p:sldId id="342" r:id="rId14"/>
    <p:sldId id="373" r:id="rId15"/>
    <p:sldId id="374" r:id="rId16"/>
    <p:sldId id="375" r:id="rId17"/>
    <p:sldId id="377" r:id="rId18"/>
    <p:sldId id="379" r:id="rId19"/>
    <p:sldId id="378" r:id="rId20"/>
    <p:sldId id="380" r:id="rId21"/>
    <p:sldId id="321" r:id="rId22"/>
    <p:sldId id="322" r:id="rId23"/>
    <p:sldId id="323" r:id="rId24"/>
    <p:sldId id="383" r:id="rId25"/>
    <p:sldId id="324" r:id="rId26"/>
    <p:sldId id="325" r:id="rId27"/>
    <p:sldId id="326" r:id="rId28"/>
    <p:sldId id="316" r:id="rId29"/>
    <p:sldId id="331" r:id="rId30"/>
    <p:sldId id="329" r:id="rId31"/>
    <p:sldId id="330" r:id="rId32"/>
    <p:sldId id="332" r:id="rId33"/>
    <p:sldId id="333" r:id="rId34"/>
    <p:sldId id="335" r:id="rId35"/>
    <p:sldId id="336" r:id="rId36"/>
    <p:sldId id="340" r:id="rId37"/>
    <p:sldId id="341" r:id="rId38"/>
    <p:sldId id="345" r:id="rId39"/>
    <p:sldId id="346" r:id="rId40"/>
    <p:sldId id="352" r:id="rId41"/>
    <p:sldId id="350" r:id="rId42"/>
    <p:sldId id="347" r:id="rId43"/>
    <p:sldId id="348" r:id="rId44"/>
    <p:sldId id="349" r:id="rId45"/>
    <p:sldId id="351" r:id="rId46"/>
    <p:sldId id="264" r:id="rId47"/>
    <p:sldId id="337" r:id="rId48"/>
    <p:sldId id="353" r:id="rId49"/>
    <p:sldId id="354" r:id="rId50"/>
    <p:sldId id="356" r:id="rId51"/>
    <p:sldId id="338" r:id="rId52"/>
    <p:sldId id="355" r:id="rId53"/>
    <p:sldId id="384" r:id="rId54"/>
    <p:sldId id="359" r:id="rId55"/>
    <p:sldId id="360" r:id="rId56"/>
    <p:sldId id="386" r:id="rId57"/>
    <p:sldId id="387" r:id="rId58"/>
    <p:sldId id="361" r:id="rId59"/>
    <p:sldId id="358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98445-0656-F94C-A407-D630D17584E3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ADC90-AA6D-4840-9F60-3A7857D9A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 err="1" smtClean="0"/>
              <a:t>yılı</a:t>
            </a:r>
            <a:r>
              <a:rPr lang="en-US" dirty="0" smtClean="0"/>
              <a:t> 530 </a:t>
            </a:r>
            <a:r>
              <a:rPr lang="en-US" dirty="0" err="1" smtClean="0"/>
              <a:t>makale</a:t>
            </a:r>
            <a:r>
              <a:rPr lang="en-US" dirty="0" smtClean="0"/>
              <a:t>,</a:t>
            </a:r>
            <a:r>
              <a:rPr lang="en-US" baseline="0" dirty="0" smtClean="0"/>
              <a:t> 2016 110 </a:t>
            </a:r>
            <a:r>
              <a:rPr lang="en-US" baseline="0" dirty="0" err="1" smtClean="0"/>
              <a:t>makale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DC90-AA6D-4840-9F60-3A7857D9A2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DC90-AA6D-4840-9F60-3A7857D9A2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DC90-AA6D-4840-9F60-3A7857D9A2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1FA4-7D66-0247-8CBF-3D33893CBED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2FD6-13C3-EB4C-A8BF-DCB5E50F1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İlgili resim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4601" r="30340" b="9888"/>
          <a:stretch>
            <a:fillRect/>
          </a:stretch>
        </p:blipFill>
        <p:spPr bwMode="auto">
          <a:xfrm>
            <a:off x="1314636" y="0"/>
            <a:ext cx="78293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38" y="905937"/>
            <a:ext cx="7772400" cy="1470025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en-US" sz="4800" b="1" dirty="0" err="1" smtClean="0"/>
              <a:t>Yılın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Makaleleri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tr-TR" sz="4800" b="1" dirty="0" smtClean="0"/>
              <a:t> ÜRTİKER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56054" y="3962909"/>
            <a:ext cx="816044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Yrd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tr-TR" b="1" dirty="0" smtClean="0">
                <a:solidFill>
                  <a:schemeClr val="tx1"/>
                </a:solidFill>
              </a:rPr>
              <a:t>Doç. </a:t>
            </a:r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tr-TR" b="1" dirty="0" smtClean="0">
                <a:solidFill>
                  <a:schemeClr val="tx1"/>
                </a:solidFill>
              </a:rPr>
              <a:t>Pınar Uysal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Adnan Menderes Üniversitesi Tıp Fakültesi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Çocuk</a:t>
            </a:r>
            <a:r>
              <a:rPr lang="en-US" b="1" dirty="0" smtClean="0">
                <a:solidFill>
                  <a:schemeClr val="tx1"/>
                </a:solidFill>
              </a:rPr>
              <a:t> Al</a:t>
            </a:r>
            <a:r>
              <a:rPr lang="tr-TR" b="1" dirty="0" smtClean="0">
                <a:solidFill>
                  <a:schemeClr val="tx1"/>
                </a:solidFill>
              </a:rPr>
              <a:t>l</a:t>
            </a:r>
            <a:r>
              <a:rPr lang="en-US" b="1" dirty="0" err="1" smtClean="0">
                <a:solidFill>
                  <a:schemeClr val="tx1"/>
                </a:solidFill>
              </a:rPr>
              <a:t>erji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Klinik </a:t>
            </a:r>
            <a:r>
              <a:rPr lang="en-US" b="1" dirty="0" err="1" smtClean="0">
                <a:solidFill>
                  <a:schemeClr val="tx1"/>
                </a:solidFill>
              </a:rPr>
              <a:t>İmmünoloji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BD, Aydın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37854" y="5163418"/>
            <a:ext cx="5083663" cy="1463014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/>
              <a:t>0: Sağlıklı kontrol</a:t>
            </a:r>
          </a:p>
          <a:p>
            <a:pPr>
              <a:buNone/>
            </a:pPr>
            <a:r>
              <a:rPr lang="tr-TR" sz="2400" b="1" dirty="0" smtClean="0"/>
              <a:t>1: Kronik ürtiker lezyon olmayan deri</a:t>
            </a:r>
          </a:p>
          <a:p>
            <a:pPr>
              <a:buNone/>
            </a:pPr>
            <a:r>
              <a:rPr lang="tr-TR" sz="2400" b="1" dirty="0" smtClean="0"/>
              <a:t>2: Kronik ürtiker lezyonu</a:t>
            </a:r>
            <a:endParaRPr lang="tr-TR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37854" y="5163418"/>
            <a:ext cx="5115194" cy="1463014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/>
              <a:t>0: Sağlıklı kontrol</a:t>
            </a:r>
          </a:p>
          <a:p>
            <a:pPr>
              <a:buNone/>
            </a:pPr>
            <a:r>
              <a:rPr lang="tr-TR" sz="2400" b="1" dirty="0" smtClean="0"/>
              <a:t>1: Kronik ürtiker lezyon olmayan deri</a:t>
            </a:r>
          </a:p>
          <a:p>
            <a:pPr>
              <a:buNone/>
            </a:pPr>
            <a:r>
              <a:rPr lang="tr-TR" sz="2400" b="1" dirty="0" smtClean="0"/>
              <a:t>2: Kronik ürtiker lezyonu</a:t>
            </a:r>
            <a:endParaRPr lang="tr-T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52" y="317654"/>
            <a:ext cx="8467106" cy="48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Sonuç: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03686"/>
            <a:ext cx="8229600" cy="29836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     </a:t>
            </a:r>
            <a:r>
              <a:rPr lang="tr-TR" sz="3000" dirty="0" smtClean="0"/>
              <a:t>Ağır aktif KSU olan hastalarda </a:t>
            </a:r>
            <a:r>
              <a:rPr lang="tr-TR" sz="3000" dirty="0" err="1" smtClean="0"/>
              <a:t>immunolojik</a:t>
            </a:r>
            <a:r>
              <a:rPr lang="tr-TR" sz="3000" dirty="0" smtClean="0"/>
              <a:t> açıdan </a:t>
            </a:r>
            <a:endParaRPr lang="tr-TR" sz="3800" dirty="0" smtClean="0"/>
          </a:p>
          <a:p>
            <a:pPr>
              <a:buNone/>
            </a:pPr>
            <a:r>
              <a:rPr lang="tr-TR" sz="3800" b="1" dirty="0" smtClean="0"/>
              <a:t>    yaygın bir deri tutulumu görülmekte </a:t>
            </a:r>
            <a:r>
              <a:rPr lang="tr-TR" sz="3800" dirty="0" smtClean="0"/>
              <a:t>ve</a:t>
            </a:r>
            <a:r>
              <a:rPr lang="tr-TR" sz="3800" b="1" dirty="0" smtClean="0"/>
              <a:t> </a:t>
            </a:r>
          </a:p>
          <a:p>
            <a:pPr>
              <a:buNone/>
            </a:pPr>
            <a:r>
              <a:rPr lang="tr-TR" sz="3800" b="1" dirty="0" smtClean="0"/>
              <a:t>    </a:t>
            </a:r>
            <a:r>
              <a:rPr lang="tr-TR" sz="3800" dirty="0" smtClean="0"/>
              <a:t>azalan ve artan </a:t>
            </a:r>
            <a:r>
              <a:rPr lang="tr-TR" sz="3800" u="sng" dirty="0" smtClean="0"/>
              <a:t>çok sayıda</a:t>
            </a:r>
            <a:r>
              <a:rPr lang="tr-TR" sz="3800" dirty="0" smtClean="0"/>
              <a:t> genetik ekspresyon</a:t>
            </a:r>
            <a:r>
              <a:rPr lang="tr-TR" sz="3800" b="1" dirty="0" smtClean="0"/>
              <a:t> </a:t>
            </a:r>
            <a:r>
              <a:rPr lang="tr-TR" sz="3800" dirty="0" smtClean="0"/>
              <a:t>varlığı gösterilmiştir.</a:t>
            </a:r>
            <a:endParaRPr lang="tr-TR" sz="3800" dirty="0"/>
          </a:p>
        </p:txBody>
      </p:sp>
      <p:pic>
        <p:nvPicPr>
          <p:cNvPr id="1026" name="Picture 2" descr="urticari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852" y="4593909"/>
            <a:ext cx="3679148" cy="226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146" y="4264365"/>
            <a:ext cx="1383530" cy="23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mast cell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035" y="4264365"/>
            <a:ext cx="2857500" cy="2324101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216165"/>
            <a:ext cx="8229600" cy="290999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Picture 2" descr="journal of allergy and clinical immunology ile ilgili görsel sonucu"/>
          <p:cNvPicPr>
            <a:picLocks noChangeAspect="1" noChangeArrowheads="1"/>
          </p:cNvPicPr>
          <p:nvPr/>
        </p:nvPicPr>
        <p:blipFill>
          <a:blip r:embed="rId4"/>
          <a:srcRect r="719" b="-1888"/>
          <a:stretch>
            <a:fillRect/>
          </a:stretch>
        </p:blipFill>
        <p:spPr bwMode="auto">
          <a:xfrm>
            <a:off x="251099" y="274638"/>
            <a:ext cx="2334446" cy="8711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726" y="6362700"/>
            <a:ext cx="2514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931" y="2084989"/>
            <a:ext cx="7488621" cy="1600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919" y="1249502"/>
            <a:ext cx="1308538" cy="33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199" y="898634"/>
            <a:ext cx="5454869" cy="5227529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Mast</a:t>
            </a:r>
            <a:r>
              <a:rPr lang="tr-TR" dirty="0" smtClean="0"/>
              <a:t> hücreleri </a:t>
            </a:r>
            <a:r>
              <a:rPr lang="tr-TR" dirty="0" err="1" smtClean="0"/>
              <a:t>degranulasyonu</a:t>
            </a:r>
            <a:r>
              <a:rPr lang="tr-TR" dirty="0" smtClean="0"/>
              <a:t> kalsiyum </a:t>
            </a:r>
            <a:r>
              <a:rPr lang="tr-TR" dirty="0" err="1" smtClean="0"/>
              <a:t>salınımı</a:t>
            </a:r>
            <a:r>
              <a:rPr lang="tr-TR" dirty="0" smtClean="0"/>
              <a:t> ile aktive olan kanal (CRAC) üzerinden hücre içine kalsiyum girişi ile yapmaktadır.</a:t>
            </a:r>
          </a:p>
          <a:p>
            <a:endParaRPr lang="tr-TR" dirty="0" smtClean="0"/>
          </a:p>
          <a:p>
            <a:r>
              <a:rPr lang="tr-T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Orai</a:t>
            </a: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geni </a:t>
            </a:r>
          </a:p>
          <a:p>
            <a:pPr>
              <a:buNone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r-TR" dirty="0" smtClean="0"/>
              <a:t>CRAC üzerinde geçişi sağlayan protein alt </a:t>
            </a:r>
            <a:r>
              <a:rPr lang="tr-TR" dirty="0" err="1" smtClean="0"/>
              <a:t>birimininin</a:t>
            </a:r>
            <a:r>
              <a:rPr lang="tr-TR" dirty="0" smtClean="0"/>
              <a:t> sentezini kodlayan bir gendir. </a:t>
            </a:r>
            <a:endParaRPr lang="tr-TR" dirty="0"/>
          </a:p>
        </p:txBody>
      </p:sp>
      <p:pic>
        <p:nvPicPr>
          <p:cNvPr id="56322" name="Picture 2" descr="İlgili resim"/>
          <p:cNvPicPr>
            <a:picLocks noChangeAspect="1" noChangeArrowheads="1"/>
          </p:cNvPicPr>
          <p:nvPr/>
        </p:nvPicPr>
        <p:blipFill>
          <a:blip r:embed="rId2"/>
          <a:srcRect l="41738"/>
          <a:stretch>
            <a:fillRect/>
          </a:stretch>
        </p:blipFill>
        <p:spPr bwMode="auto">
          <a:xfrm>
            <a:off x="5912069" y="1417638"/>
            <a:ext cx="2774731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4229100"/>
            <a:ext cx="4381500" cy="2628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44766"/>
          </a:xfrm>
          <a:ln w="57150"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tr-TR" b="1" dirty="0" smtClean="0"/>
              <a:t>Farelerde </a:t>
            </a:r>
            <a:r>
              <a:rPr lang="tr-TR" b="1" dirty="0" err="1" smtClean="0"/>
              <a:t>Orai</a:t>
            </a:r>
            <a:r>
              <a:rPr lang="tr-TR" b="1" dirty="0" smtClean="0"/>
              <a:t> 1 geninin eksikliğinde </a:t>
            </a:r>
          </a:p>
          <a:p>
            <a:r>
              <a:rPr lang="tr-TR" dirty="0" err="1" smtClean="0"/>
              <a:t>Mast</a:t>
            </a:r>
            <a:r>
              <a:rPr lang="tr-TR" dirty="0" smtClean="0"/>
              <a:t> hücre </a:t>
            </a:r>
            <a:r>
              <a:rPr lang="tr-TR" dirty="0" err="1" smtClean="0"/>
              <a:t>degranulasyon</a:t>
            </a:r>
            <a:r>
              <a:rPr lang="tr-TR" dirty="0" smtClean="0"/>
              <a:t> yapamadığı</a:t>
            </a:r>
          </a:p>
          <a:p>
            <a:r>
              <a:rPr lang="tr-TR" dirty="0" smtClean="0"/>
              <a:t>LTC4 salgılanması</a:t>
            </a:r>
          </a:p>
          <a:p>
            <a:r>
              <a:rPr lang="tr-TR" dirty="0" err="1" smtClean="0"/>
              <a:t>Histamin</a:t>
            </a:r>
            <a:r>
              <a:rPr lang="tr-TR" dirty="0" smtClean="0"/>
              <a:t> ve TNF-</a:t>
            </a:r>
            <a:r>
              <a:rPr lang="tr-TR" dirty="0" err="1" smtClean="0"/>
              <a:t>alpha</a:t>
            </a:r>
            <a:r>
              <a:rPr lang="tr-TR" dirty="0" smtClean="0"/>
              <a:t> </a:t>
            </a:r>
            <a:r>
              <a:rPr lang="tr-TR" dirty="0" err="1" smtClean="0"/>
              <a:t>salınımı</a:t>
            </a:r>
            <a:r>
              <a:rPr lang="tr-TR" dirty="0" smtClean="0"/>
              <a:t> bozulduğu gösterilmiş.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extBox 2"/>
          <p:cNvSpPr txBox="1"/>
          <p:nvPr/>
        </p:nvSpPr>
        <p:spPr>
          <a:xfrm>
            <a:off x="457200" y="2609900"/>
            <a:ext cx="8175040" cy="241296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tr-TR" sz="2800" b="1" dirty="0" smtClean="0"/>
              <a:t>Orai1 gen </a:t>
            </a:r>
            <a:r>
              <a:rPr lang="tr-TR" sz="2800" b="1" dirty="0" err="1" smtClean="0"/>
              <a:t>polimorfizmi</a:t>
            </a:r>
            <a:r>
              <a:rPr lang="tr-TR" sz="2800" b="1" dirty="0" smtClean="0"/>
              <a:t> ile </a:t>
            </a:r>
            <a:r>
              <a:rPr lang="tr-TR" sz="2800" b="1" dirty="0" err="1" smtClean="0"/>
              <a:t>KSU’e</a:t>
            </a:r>
            <a:r>
              <a:rPr lang="tr-TR" sz="2800" b="1" dirty="0" smtClean="0"/>
              <a:t> eğilim ve </a:t>
            </a:r>
          </a:p>
          <a:p>
            <a:pPr>
              <a:lnSpc>
                <a:spcPct val="130000"/>
              </a:lnSpc>
            </a:pPr>
            <a:r>
              <a:rPr lang="tr-TR" sz="2800" b="1" dirty="0" smtClean="0"/>
              <a:t>H1 </a:t>
            </a:r>
            <a:r>
              <a:rPr lang="tr-TR" sz="2800" b="1" dirty="0" err="1" smtClean="0"/>
              <a:t>antihistaminik</a:t>
            </a:r>
            <a:r>
              <a:rPr lang="tr-TR" sz="2800" b="1" dirty="0" smtClean="0"/>
              <a:t> tedavi yanıtı arasındaki ilişkiyi araştırmak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Metod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2400" dirty="0" smtClean="0"/>
              <a:t>Çalışmaya 191 KSU ve 226 sağlıklı kontrol katılmış</a:t>
            </a:r>
          </a:p>
          <a:p>
            <a:r>
              <a:rPr lang="tr-TR" sz="2400" dirty="0" smtClean="0"/>
              <a:t>Hastalar 4 hafta süre </a:t>
            </a:r>
            <a:r>
              <a:rPr lang="tr-TR" sz="2400" dirty="0" err="1" smtClean="0"/>
              <a:t>desloratadin</a:t>
            </a:r>
            <a:r>
              <a:rPr lang="tr-TR" sz="2400" dirty="0" smtClean="0"/>
              <a:t>, </a:t>
            </a:r>
            <a:r>
              <a:rPr lang="tr-TR" sz="2400" dirty="0" err="1" smtClean="0"/>
              <a:t>mizolastin</a:t>
            </a:r>
            <a:r>
              <a:rPr lang="tr-TR" sz="2400" dirty="0" smtClean="0"/>
              <a:t> ve </a:t>
            </a:r>
            <a:r>
              <a:rPr lang="tr-TR" sz="2400" dirty="0" err="1" smtClean="0"/>
              <a:t>feksofenadin</a:t>
            </a:r>
            <a:r>
              <a:rPr lang="tr-TR" sz="2400" dirty="0" smtClean="0"/>
              <a:t> kullanmak üzere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edilmiş.</a:t>
            </a:r>
          </a:p>
          <a:p>
            <a:r>
              <a:rPr lang="tr-TR" sz="2400" dirty="0" smtClean="0"/>
              <a:t>Hastalığın aktivitesi çalışmanın başında ve sonunda bakılan UAS7 ile değerlendirilmiş. Hastalara DLQI uygulanmış. </a:t>
            </a:r>
          </a:p>
          <a:p>
            <a:endParaRPr lang="tr-TR" sz="2400" dirty="0" smtClean="0"/>
          </a:p>
          <a:p>
            <a:r>
              <a:rPr lang="tr-TR" sz="2400" dirty="0" smtClean="0"/>
              <a:t>Tek nükleotid </a:t>
            </a:r>
            <a:r>
              <a:rPr lang="tr-TR" sz="2400" dirty="0" err="1" smtClean="0"/>
              <a:t>polimorfizm</a:t>
            </a:r>
            <a:r>
              <a:rPr lang="tr-TR" sz="2400" dirty="0" smtClean="0"/>
              <a:t> </a:t>
            </a:r>
            <a:r>
              <a:rPr lang="tr-TR" sz="2400" dirty="0" err="1" smtClean="0"/>
              <a:t>genotiplemesi</a:t>
            </a:r>
            <a:r>
              <a:rPr lang="tr-TR" sz="2400" dirty="0" smtClean="0"/>
              <a:t> </a:t>
            </a:r>
            <a:r>
              <a:rPr lang="tr-TR" sz="2400" dirty="0" err="1" smtClean="0"/>
              <a:t>Sequenom</a:t>
            </a:r>
            <a:r>
              <a:rPr lang="tr-TR" sz="2400" dirty="0" smtClean="0"/>
              <a:t> </a:t>
            </a:r>
            <a:r>
              <a:rPr lang="tr-TR" sz="2400" dirty="0" err="1" smtClean="0"/>
              <a:t>Massarray</a:t>
            </a:r>
            <a:r>
              <a:rPr lang="tr-TR" sz="2400" dirty="0" smtClean="0"/>
              <a:t> yöntemi ile araştırılmış. </a:t>
            </a:r>
          </a:p>
          <a:p>
            <a:r>
              <a:rPr lang="tr-TR" sz="2400" dirty="0" smtClean="0"/>
              <a:t>4 farklı </a:t>
            </a:r>
            <a:r>
              <a:rPr lang="tr-TR" sz="2400" dirty="0" err="1" smtClean="0"/>
              <a:t>genotip</a:t>
            </a:r>
            <a:r>
              <a:rPr lang="tr-TR" sz="2400" dirty="0" smtClean="0"/>
              <a:t> sekansı araştırılmış.</a:t>
            </a:r>
          </a:p>
          <a:p>
            <a:pPr>
              <a:buNone/>
            </a:pPr>
            <a:r>
              <a:rPr lang="tr-TR" sz="2400" dirty="0" smtClean="0"/>
              <a:t>    (rs3741595, rs3741596, rs12320939, rs12313273)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patient taking pills ile ilgili görsel sonucu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95250" y="1"/>
            <a:ext cx="923925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Bulgular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014" y="2057400"/>
            <a:ext cx="8639503" cy="1489841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dirty="0" smtClean="0"/>
              <a:t>4. HAFTADA:</a:t>
            </a:r>
          </a:p>
          <a:p>
            <a:r>
              <a:rPr lang="tr-TR" sz="2800" dirty="0" smtClean="0"/>
              <a:t>127 hastada </a:t>
            </a:r>
            <a:r>
              <a:rPr lang="tr-TR" sz="2800" dirty="0" err="1" smtClean="0"/>
              <a:t>antihistaminik</a:t>
            </a:r>
            <a:r>
              <a:rPr lang="tr-TR" sz="2800" dirty="0" smtClean="0"/>
              <a:t> tedavisi ile yanıt alınırken, </a:t>
            </a:r>
          </a:p>
          <a:p>
            <a:pPr>
              <a:buNone/>
            </a:pPr>
            <a:r>
              <a:rPr lang="tr-TR" sz="2800" dirty="0" smtClean="0"/>
              <a:t>     52 hastada tedaviye yanıt alınamamış. </a:t>
            </a:r>
            <a:endParaRPr lang="tr-TR" sz="2800" dirty="0"/>
          </a:p>
        </p:txBody>
      </p:sp>
      <p:sp>
        <p:nvSpPr>
          <p:cNvPr id="52226" name="AutoShape 2" descr="patient taking pill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228" name="AutoShape 4" descr="patient taking pill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Bulgular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014" y="3894083"/>
            <a:ext cx="8639503" cy="2207172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3600" dirty="0" smtClean="0"/>
              <a:t> </a:t>
            </a:r>
          </a:p>
          <a:p>
            <a:pPr>
              <a:buNone/>
            </a:pPr>
            <a:r>
              <a:rPr lang="tr-TR" sz="5600" b="1" dirty="0" smtClean="0"/>
              <a:t>        </a:t>
            </a:r>
            <a:r>
              <a:rPr lang="tr-TR" sz="12800" b="1" dirty="0" smtClean="0"/>
              <a:t>rs3741595C </a:t>
            </a:r>
            <a:r>
              <a:rPr lang="tr-TR" sz="12800" dirty="0" err="1" smtClean="0"/>
              <a:t>alleli</a:t>
            </a:r>
            <a:r>
              <a:rPr lang="tr-TR" sz="12800" dirty="0" smtClean="0"/>
              <a:t> daha az görülenlerde</a:t>
            </a:r>
          </a:p>
          <a:p>
            <a:pPr>
              <a:buNone/>
            </a:pPr>
            <a:r>
              <a:rPr lang="tr-TR" sz="12800" dirty="0" smtClean="0"/>
              <a:t>    </a:t>
            </a:r>
            <a:r>
              <a:rPr lang="tr-TR" sz="12800" dirty="0" err="1" smtClean="0"/>
              <a:t>mizolastin</a:t>
            </a:r>
            <a:r>
              <a:rPr lang="tr-TR" sz="12800" dirty="0" smtClean="0"/>
              <a:t> </a:t>
            </a:r>
            <a:r>
              <a:rPr lang="el-GR" sz="12800" dirty="0" smtClean="0"/>
              <a:t>φ</a:t>
            </a:r>
            <a:endParaRPr lang="tr-TR" sz="12800" dirty="0" smtClean="0"/>
          </a:p>
          <a:p>
            <a:pPr>
              <a:buNone/>
            </a:pPr>
            <a:r>
              <a:rPr lang="tr-TR" sz="12800" dirty="0" smtClean="0"/>
              <a:t>   </a:t>
            </a:r>
            <a:r>
              <a:rPr lang="tr-TR" sz="12800" dirty="0" smtClean="0">
                <a:solidFill>
                  <a:srgbClr val="7030A0"/>
                </a:solidFill>
              </a:rPr>
              <a:t> </a:t>
            </a:r>
            <a:r>
              <a:rPr lang="tr-TR" sz="1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desloratadin</a:t>
            </a:r>
            <a:r>
              <a:rPr lang="tr-TR" sz="17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800" dirty="0" smtClean="0"/>
              <a:t>ile tedavi başarılı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3600" b="1" dirty="0" smtClean="0"/>
              <a:t> </a:t>
            </a:r>
            <a:endParaRPr lang="tr-TR" sz="2800" b="1" dirty="0" smtClean="0"/>
          </a:p>
          <a:p>
            <a:pPr>
              <a:buNone/>
            </a:pPr>
            <a:r>
              <a:rPr lang="tr-TR" sz="2800" dirty="0" smtClean="0"/>
              <a:t>    </a:t>
            </a:r>
            <a:endParaRPr lang="tr-TR" sz="2800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68014" y="1417638"/>
            <a:ext cx="8639503" cy="203501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Orai1 gen sekanslarından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rs3741596    ve    rs12320939    </a:t>
            </a: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KSU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yatkınlık 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oluşturmuş.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ÜRTİKER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08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</a:rPr>
              <a:t>Literatürde 2016 yılı ve 2017 yılı ilk çeyreğinde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4 rehber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8 sistematik derleme – meta-analiz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82 derleme yazısı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21 vaka takdimi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139 klinik araştırma </a:t>
            </a:r>
          </a:p>
          <a:p>
            <a:pPr lvl="2">
              <a:buFont typeface="Wingdings" pitchFamily="2" charset="2"/>
              <a:buChar char="§"/>
            </a:pPr>
            <a:r>
              <a:rPr lang="tr-TR" b="1" i="1" dirty="0" smtClean="0">
                <a:solidFill>
                  <a:schemeClr val="bg1"/>
                </a:solidFill>
              </a:rPr>
              <a:t>42 </a:t>
            </a:r>
            <a:r>
              <a:rPr lang="tr-TR" b="1" i="1" dirty="0" err="1" smtClean="0">
                <a:solidFill>
                  <a:schemeClr val="bg1"/>
                </a:solidFill>
              </a:rPr>
              <a:t>Omalizumab</a:t>
            </a:r>
            <a:endParaRPr lang="tr-TR" b="1" i="1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tr-TR" b="1" i="1" dirty="0" smtClean="0">
                <a:solidFill>
                  <a:schemeClr val="bg1"/>
                </a:solidFill>
              </a:rPr>
              <a:t>20 </a:t>
            </a:r>
            <a:r>
              <a:rPr lang="tr-TR" b="1" i="1" dirty="0" err="1" smtClean="0">
                <a:solidFill>
                  <a:schemeClr val="bg1"/>
                </a:solidFill>
              </a:rPr>
              <a:t>Antihistaminikler</a:t>
            </a:r>
            <a:endParaRPr lang="tr-TR" b="1" i="1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tr-TR" b="1" i="1" dirty="0" smtClean="0">
                <a:solidFill>
                  <a:schemeClr val="bg1"/>
                </a:solidFill>
              </a:rPr>
              <a:t>3 diğer biyolojik ürünler</a:t>
            </a:r>
          </a:p>
          <a:p>
            <a:pPr lvl="2">
              <a:buFont typeface="Wingdings" pitchFamily="2" charset="2"/>
              <a:buChar char="§"/>
            </a:pPr>
            <a:r>
              <a:rPr lang="tr-TR" b="1" i="1" dirty="0" smtClean="0">
                <a:solidFill>
                  <a:schemeClr val="bg1"/>
                </a:solidFill>
              </a:rPr>
              <a:t>24 </a:t>
            </a:r>
            <a:r>
              <a:rPr lang="tr-TR" b="1" i="1" dirty="0" err="1" smtClean="0">
                <a:solidFill>
                  <a:schemeClr val="bg1"/>
                </a:solidFill>
              </a:rPr>
              <a:t>biyobelirteçler</a:t>
            </a:r>
            <a:r>
              <a:rPr lang="tr-TR" b="1" i="1" dirty="0" smtClean="0">
                <a:solidFill>
                  <a:schemeClr val="bg1"/>
                </a:solidFill>
              </a:rPr>
              <a:t> ve tanı yöntemleri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Genetik: 4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tr-T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5309"/>
            <a:ext cx="8229600" cy="23786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gnostic test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764" y="1794108"/>
            <a:ext cx="8876719" cy="47934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3465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ÜRTİKER TANI YÖNTEMLERİ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57200" y="2321618"/>
            <a:ext cx="56593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Bazofil Aktivasyon testi</a:t>
            </a:r>
          </a:p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Bazofil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histamin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salınım testi</a:t>
            </a:r>
          </a:p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otolog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601" y="195810"/>
            <a:ext cx="6929565" cy="24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511760" y="2830617"/>
            <a:ext cx="8175040" cy="241296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</a:t>
            </a:r>
            <a:endParaRPr lang="tr-TR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tr-TR" sz="2800" b="1" dirty="0" smtClean="0"/>
              <a:t>KSU hastalarda </a:t>
            </a:r>
            <a:r>
              <a:rPr lang="tr-TR" sz="2800" b="1" dirty="0" err="1" smtClean="0"/>
              <a:t>otolog</a:t>
            </a:r>
            <a:r>
              <a:rPr lang="tr-TR" sz="2800" b="1" dirty="0" smtClean="0"/>
              <a:t> serum testi ile eşzamanlı kullanılan BAT </a:t>
            </a:r>
            <a:r>
              <a:rPr lang="tr-TR" sz="2800" b="1" dirty="0" err="1" smtClean="0"/>
              <a:t>nin</a:t>
            </a:r>
            <a:r>
              <a:rPr lang="tr-TR" sz="2800" b="1" dirty="0" smtClean="0"/>
              <a:t> hastalığın aktivitesi ile ilişkisini değerlendirmek</a:t>
            </a:r>
            <a:endParaRPr lang="en-US" sz="2800" b="1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3315" y="5640388"/>
            <a:ext cx="2828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64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63783"/>
            <a:ext cx="8229600" cy="4732520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tr-TR" sz="2400" dirty="0" smtClean="0"/>
          </a:p>
          <a:p>
            <a:r>
              <a:rPr lang="tr-TR" sz="3000" dirty="0" err="1" smtClean="0"/>
              <a:t>Prospektif</a:t>
            </a:r>
            <a:r>
              <a:rPr lang="tr-TR" sz="3000" dirty="0" smtClean="0"/>
              <a:t> çalışma</a:t>
            </a:r>
          </a:p>
          <a:p>
            <a:r>
              <a:rPr lang="tr-TR" sz="3000" dirty="0" smtClean="0"/>
              <a:t>En az 6 aydır KSU olan 139 hasta (96 kadın, 43 erkek)</a:t>
            </a:r>
          </a:p>
          <a:p>
            <a:r>
              <a:rPr lang="tr-TR" sz="3000" dirty="0" smtClean="0"/>
              <a:t>Hastalığın aktivitesi 21 gün (UAS 0-126) , 7 gün (UAS 0-42) ve bir gün süre ile (UAS 0-6) değerlendirilmiş.</a:t>
            </a:r>
          </a:p>
          <a:p>
            <a:endParaRPr lang="tr-TR" sz="3000" dirty="0" smtClean="0"/>
          </a:p>
          <a:p>
            <a:r>
              <a:rPr lang="tr-TR" sz="3000" dirty="0" smtClean="0"/>
              <a:t>22. günde BAT için kan örneği alınmış.  </a:t>
            </a:r>
          </a:p>
          <a:p>
            <a:r>
              <a:rPr lang="tr-TR" sz="3000" dirty="0" err="1" smtClean="0"/>
              <a:t>Otolog</a:t>
            </a:r>
            <a:r>
              <a:rPr lang="tr-TR" sz="3000" dirty="0" smtClean="0"/>
              <a:t> serum testi yapılmış.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64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457200" y="4260171"/>
            <a:ext cx="8229600" cy="1935677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Otolog</a:t>
            </a:r>
            <a:r>
              <a:rPr kumimoji="0" lang="tr-T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serum testi 30. dakikada negatif kontrolden &gt;1.5 mm daha büyük</a:t>
            </a:r>
            <a:r>
              <a:rPr kumimoji="0" lang="tr-TR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endurasyon</a:t>
            </a:r>
            <a:r>
              <a:rPr kumimoji="0" lang="tr-T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olması,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 testi için CD63 bazofil yüzey belirteci akım </a:t>
            </a:r>
            <a:r>
              <a:rPr kumimoji="0" lang="tr-T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sitometrede</a:t>
            </a:r>
            <a:r>
              <a:rPr kumimoji="0" lang="tr-T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ölçüldü.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6" descr="autologous serum test ile ilgili görsel sonucu"/>
          <p:cNvPicPr>
            <a:picLocks noChangeAspect="1" noChangeArrowheads="1"/>
          </p:cNvPicPr>
          <p:nvPr/>
        </p:nvPicPr>
        <p:blipFill>
          <a:blip r:embed="rId2"/>
          <a:srcRect r="6280"/>
          <a:stretch>
            <a:fillRect/>
          </a:stretch>
        </p:blipFill>
        <p:spPr bwMode="auto">
          <a:xfrm>
            <a:off x="2948152" y="1021278"/>
            <a:ext cx="3799489" cy="304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endParaRPr lang="tr-TR" sz="2400" dirty="0" smtClean="0"/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Olguların %56.8’inde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otolog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serum test pozitif saptandı.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Bunların %31.6’sında BAT(+) bulundu.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 smtClean="0"/>
          </a:p>
          <a:p>
            <a:pPr>
              <a:buNone/>
            </a:pPr>
            <a:r>
              <a:rPr lang="tr-TR" sz="2400" b="1" dirty="0" smtClean="0"/>
              <a:t>     </a:t>
            </a:r>
            <a:r>
              <a:rPr lang="tr-TR" b="1" dirty="0" smtClean="0"/>
              <a:t>BAT(+) olanların biri hariç hepsinde 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otolog</a:t>
            </a:r>
            <a:r>
              <a:rPr lang="tr-TR" b="1" dirty="0" smtClean="0"/>
              <a:t> serum testi (+) bulundu. </a:t>
            </a:r>
            <a:r>
              <a:rPr lang="tr-TR" sz="2400" b="1" dirty="0" smtClean="0"/>
              <a:t>(%98.3 uyumlu)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895501"/>
            <a:ext cx="8229600" cy="110290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800" b="1" dirty="0" err="1" smtClean="0"/>
              <a:t>Otolog</a:t>
            </a:r>
            <a:r>
              <a:rPr lang="tr-TR" sz="2800" b="1" dirty="0" smtClean="0"/>
              <a:t> serum testi ve BAT (+) olgularda </a:t>
            </a:r>
          </a:p>
          <a:p>
            <a:pPr algn="ctr">
              <a:buNone/>
            </a:pPr>
            <a:r>
              <a:rPr lang="tr-TR" sz="2800" b="1" dirty="0" smtClean="0"/>
              <a:t>hastalığın aktivitesi daha yüksek bulundu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405"/>
            <a:ext cx="9298379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918857" y="2576946"/>
            <a:ext cx="54626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"/>
          <p:cNvCxnSpPr/>
          <p:nvPr/>
        </p:nvCxnSpPr>
        <p:spPr>
          <a:xfrm flipH="1">
            <a:off x="8294916" y="2790701"/>
            <a:ext cx="5522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3459916" y="4126077"/>
            <a:ext cx="91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24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66753" y="4126077"/>
            <a:ext cx="91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56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324303" y="41260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59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20" y="1888178"/>
            <a:ext cx="8229600" cy="3610098"/>
          </a:xfrm>
          <a:solidFill>
            <a:schemeClr val="accent5">
              <a:lumMod val="20000"/>
              <a:lumOff val="8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1. BAT (+) olgularda hastalık daha aktif, UAS daha yüksek.</a:t>
            </a:r>
          </a:p>
          <a:p>
            <a:pPr>
              <a:buNone/>
            </a:pPr>
            <a:r>
              <a:rPr lang="tr-TR" sz="2800" b="1" dirty="0" smtClean="0"/>
              <a:t>2. KSU hastalarda BAT anti-</a:t>
            </a:r>
            <a:r>
              <a:rPr lang="tr-TR" sz="2800" b="1" dirty="0" err="1" smtClean="0"/>
              <a:t>IgE</a:t>
            </a:r>
            <a:r>
              <a:rPr lang="tr-TR" sz="2800" b="1" dirty="0" smtClean="0"/>
              <a:t> antikor varlığını </a:t>
            </a:r>
            <a:r>
              <a:rPr lang="tr-TR" sz="2800" b="1" u="sng" dirty="0" smtClean="0"/>
              <a:t>kantitatif olarak değerlendiren </a:t>
            </a:r>
          </a:p>
          <a:p>
            <a:pPr>
              <a:buNone/>
            </a:pPr>
            <a:r>
              <a:rPr lang="tr-TR" sz="2800" b="1" dirty="0" smtClean="0"/>
              <a:t>    </a:t>
            </a:r>
            <a:r>
              <a:rPr lang="tr-TR" sz="2800" b="1" u="sng" dirty="0" err="1" smtClean="0"/>
              <a:t>invazif</a:t>
            </a:r>
            <a:r>
              <a:rPr lang="tr-TR" sz="2800" b="1" u="sng" dirty="0" smtClean="0"/>
              <a:t> olmayan </a:t>
            </a:r>
          </a:p>
          <a:p>
            <a:pPr>
              <a:buNone/>
            </a:pPr>
            <a:r>
              <a:rPr lang="tr-TR" sz="2800" b="1" dirty="0" smtClean="0"/>
              <a:t>    </a:t>
            </a:r>
            <a:r>
              <a:rPr lang="tr-TR" sz="2800" b="1" u="sng" dirty="0" smtClean="0"/>
              <a:t>güvenilir bir yöntem</a:t>
            </a:r>
            <a:r>
              <a:rPr lang="tr-TR" sz="2800" b="1" dirty="0" smtClean="0"/>
              <a:t>      olabilir.</a:t>
            </a:r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27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t="7251"/>
          <a:stretch>
            <a:fillRect/>
          </a:stretch>
        </p:blipFill>
        <p:spPr bwMode="auto">
          <a:xfrm>
            <a:off x="1103586" y="0"/>
            <a:ext cx="6984124" cy="24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906" y="2460033"/>
            <a:ext cx="3943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511760" y="3137950"/>
            <a:ext cx="8175040" cy="3053144"/>
          </a:xfrm>
          <a:prstGeom prst="rect">
            <a:avLst/>
          </a:prstGeom>
          <a:noFill/>
          <a:ln w="38100">
            <a:solidFill>
              <a:srgbClr val="31859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AMAÇ</a:t>
            </a:r>
            <a:endParaRPr lang="tr-T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tr-TR" sz="2800" b="1" dirty="0" smtClean="0"/>
              <a:t>Kronik </a:t>
            </a:r>
            <a:r>
              <a:rPr lang="tr-TR" sz="2800" b="1" dirty="0" err="1" smtClean="0"/>
              <a:t>spontan</a:t>
            </a:r>
            <a:r>
              <a:rPr lang="tr-TR" sz="2800" b="1" dirty="0" smtClean="0"/>
              <a:t> ürtikerli hastalarda </a:t>
            </a:r>
            <a:r>
              <a:rPr lang="tr-TR" sz="2800" b="1" dirty="0" err="1" smtClean="0"/>
              <a:t>omalizumab</a:t>
            </a:r>
            <a:r>
              <a:rPr lang="tr-TR" sz="2800" b="1" dirty="0" smtClean="0"/>
              <a:t> yanıtının bazofil </a:t>
            </a:r>
            <a:r>
              <a:rPr lang="tr-TR" sz="2800" b="1" dirty="0" err="1" smtClean="0"/>
              <a:t>histamin</a:t>
            </a:r>
            <a:r>
              <a:rPr lang="tr-TR" sz="2800" b="1" dirty="0" smtClean="0"/>
              <a:t> salınım testi ve </a:t>
            </a:r>
            <a:r>
              <a:rPr lang="tr-TR" sz="2800" b="1" dirty="0" err="1" smtClean="0"/>
              <a:t>otolog</a:t>
            </a:r>
            <a:r>
              <a:rPr lang="tr-TR" sz="2800" b="1" dirty="0" smtClean="0"/>
              <a:t> serum testi  yanıtı ile ilişkisi</a:t>
            </a:r>
          </a:p>
          <a:p>
            <a:pPr>
              <a:lnSpc>
                <a:spcPct val="130000"/>
              </a:lnSpc>
            </a:pP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41434"/>
            <a:ext cx="8229600" cy="5684729"/>
          </a:xfrm>
        </p:spPr>
        <p:txBody>
          <a:bodyPr/>
          <a:lstStyle/>
          <a:p>
            <a:r>
              <a:rPr lang="tr-TR" dirty="0" smtClean="0"/>
              <a:t>BHR testi bazofil yüzeyindeki boş </a:t>
            </a:r>
            <a:r>
              <a:rPr lang="tr-TR" dirty="0" err="1" smtClean="0"/>
              <a:t>FcƐRI</a:t>
            </a:r>
            <a:r>
              <a:rPr lang="tr-TR" dirty="0" smtClean="0"/>
              <a:t> reseptörlerine bağlanan </a:t>
            </a:r>
            <a:r>
              <a:rPr lang="tr-TR" dirty="0" err="1" smtClean="0"/>
              <a:t>otoantikorları</a:t>
            </a:r>
            <a:r>
              <a:rPr lang="tr-TR" dirty="0" smtClean="0"/>
              <a:t> ölçüyor.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92162" name="Picture 2" descr="basophil histamine release assay ile ilgili görsel sonucu"/>
          <p:cNvPicPr>
            <a:picLocks noChangeAspect="1" noChangeArrowheads="1"/>
          </p:cNvPicPr>
          <p:nvPr/>
        </p:nvPicPr>
        <p:blipFill>
          <a:blip r:embed="rId2"/>
          <a:srcRect t="22597"/>
          <a:stretch>
            <a:fillRect/>
          </a:stretch>
        </p:blipFill>
        <p:spPr bwMode="auto">
          <a:xfrm>
            <a:off x="914400" y="1781503"/>
            <a:ext cx="7535917" cy="479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GENETİK</a:t>
            </a:r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0418" name="Picture 2" descr="genetic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371625" cy="5276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417"/>
          </a:xfrm>
        </p:spPr>
        <p:txBody>
          <a:bodyPr/>
          <a:lstStyle/>
          <a:p>
            <a:r>
              <a:rPr lang="tr-TR" b="1" dirty="0" err="1" smtClean="0"/>
              <a:t>Metod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6421"/>
            <a:ext cx="8229600" cy="4525963"/>
          </a:xfrm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endParaRPr lang="tr-TR" sz="3000" dirty="0" smtClean="0"/>
          </a:p>
          <a:p>
            <a:r>
              <a:rPr lang="tr-TR" sz="3000" dirty="0" smtClean="0"/>
              <a:t>KSU olan 64 erişkin hasta (46 kadın)</a:t>
            </a:r>
          </a:p>
          <a:p>
            <a:r>
              <a:rPr lang="tr-TR" sz="3000" dirty="0" smtClean="0"/>
              <a:t>(4 kat H1-</a:t>
            </a:r>
            <a:r>
              <a:rPr lang="tr-TR" sz="3000" dirty="0" err="1" smtClean="0"/>
              <a:t>antihistaminik</a:t>
            </a:r>
            <a:r>
              <a:rPr lang="tr-TR" sz="3000" dirty="0" smtClean="0"/>
              <a:t>  kullanımına rağmen yanıt alamayan ve </a:t>
            </a:r>
            <a:r>
              <a:rPr lang="tr-TR" sz="3000" dirty="0" err="1" smtClean="0"/>
              <a:t>omalizumab</a:t>
            </a:r>
            <a:r>
              <a:rPr lang="tr-TR" sz="3000" dirty="0" smtClean="0"/>
              <a:t> tedavisi başlanan hastalar)</a:t>
            </a:r>
          </a:p>
          <a:p>
            <a:endParaRPr lang="tr-TR" sz="3000" dirty="0" smtClean="0"/>
          </a:p>
          <a:p>
            <a:r>
              <a:rPr lang="tr-TR" sz="3000" dirty="0" smtClean="0"/>
              <a:t>4 hafta ara ile 3 doz 300 mg </a:t>
            </a:r>
            <a:r>
              <a:rPr lang="tr-TR" sz="3000" dirty="0" err="1" smtClean="0"/>
              <a:t>omalizumab</a:t>
            </a:r>
            <a:r>
              <a:rPr lang="tr-TR" sz="3000" dirty="0" smtClean="0"/>
              <a:t> uygulanmış. </a:t>
            </a:r>
          </a:p>
          <a:p>
            <a:r>
              <a:rPr lang="tr-TR" sz="3000" dirty="0" smtClean="0"/>
              <a:t>Tedavinin ilk günü BHR test için kan örneği alınmış. </a:t>
            </a:r>
          </a:p>
          <a:p>
            <a:r>
              <a:rPr lang="tr-TR" sz="3500" b="1" dirty="0" smtClean="0"/>
              <a:t>UAS7 ≤ 6 </a:t>
            </a:r>
            <a:r>
              <a:rPr lang="tr-TR" sz="3000" dirty="0" smtClean="0"/>
              <a:t>olması tedavi yanıtı olarak kabul edilmiş.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571999"/>
            <a:ext cx="8229600" cy="1466193"/>
          </a:xfrm>
          <a:ln w="76200"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endParaRPr lang="tr-TR" dirty="0" smtClean="0"/>
          </a:p>
          <a:p>
            <a:r>
              <a:rPr lang="tr-TR" sz="7400" b="1" dirty="0" smtClean="0"/>
              <a:t>Sadece 56 olgu (%88) 84 gün içinde yanıt vermiş.</a:t>
            </a:r>
          </a:p>
          <a:p>
            <a:r>
              <a:rPr lang="tr-TR" sz="7400" b="1" dirty="0" smtClean="0"/>
              <a:t>BHRA (-) olanlar BHRA (+) göre </a:t>
            </a:r>
            <a:r>
              <a:rPr lang="tr-TR" sz="7400" b="1" dirty="0" err="1" smtClean="0"/>
              <a:t>omalizumaba</a:t>
            </a:r>
            <a:r>
              <a:rPr lang="tr-TR" sz="7400" b="1" dirty="0" smtClean="0"/>
              <a:t> daha erken yanıt vermiş. 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r="37802"/>
          <a:stretch>
            <a:fillRect/>
          </a:stretch>
        </p:blipFill>
        <p:spPr bwMode="auto">
          <a:xfrm>
            <a:off x="660989" y="416527"/>
            <a:ext cx="4510101" cy="36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60241"/>
          <a:stretch>
            <a:fillRect/>
          </a:stretch>
        </p:blipFill>
        <p:spPr bwMode="auto">
          <a:xfrm>
            <a:off x="5425452" y="416527"/>
            <a:ext cx="2882976" cy="36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660" y="278996"/>
            <a:ext cx="3785361" cy="377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İçerik Yer Tutucusu"/>
          <p:cNvSpPr txBox="1">
            <a:spLocks/>
          </p:cNvSpPr>
          <p:nvPr/>
        </p:nvSpPr>
        <p:spPr>
          <a:xfrm>
            <a:off x="457200" y="4051738"/>
            <a:ext cx="8229600" cy="1592318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r-TR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Bunlardan 39’u (%70) ilk 8 gün içinde (</a:t>
            </a:r>
            <a:r>
              <a:rPr kumimoji="0" lang="tr-TR" sz="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erken yanıtlı</a:t>
            </a:r>
            <a:r>
              <a:rPr kumimoji="0" lang="tr-TR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r-TR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17’i (%30) 8 günden sonra (</a:t>
            </a:r>
            <a:r>
              <a:rPr kumimoji="0" lang="tr-TR" sz="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geç yanıtlı</a:t>
            </a:r>
            <a:r>
              <a:rPr kumimoji="0" lang="tr-TR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0978" y="3972910"/>
            <a:ext cx="7945821" cy="2002221"/>
          </a:xfr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Erken yanıtlı olanların 12/33 (%36) (+)</a:t>
            </a:r>
          </a:p>
          <a:p>
            <a:r>
              <a:rPr lang="tr-TR" b="1" u="sng" dirty="0" smtClean="0">
                <a:solidFill>
                  <a:schemeClr val="bg1"/>
                </a:solidFill>
              </a:rPr>
              <a:t>Geç yanıtlı olanların </a:t>
            </a:r>
            <a:r>
              <a:rPr lang="tr-TR" dirty="0" smtClean="0">
                <a:solidFill>
                  <a:schemeClr val="bg1"/>
                </a:solidFill>
              </a:rPr>
              <a:t>10/13 (%76.9) (+) (p=0.012)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4210" name="AutoShape 2" descr="autologous serum tes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4212" name="AutoShape 4" descr="autologous serum tes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4214" name="Picture 6" descr="autologous serum test ile ilgili görsel sonucu"/>
          <p:cNvPicPr>
            <a:picLocks noChangeAspect="1" noChangeArrowheads="1"/>
          </p:cNvPicPr>
          <p:nvPr/>
        </p:nvPicPr>
        <p:blipFill>
          <a:blip r:embed="rId2"/>
          <a:srcRect r="6280"/>
          <a:stretch>
            <a:fillRect/>
          </a:stretch>
        </p:blipFill>
        <p:spPr bwMode="auto">
          <a:xfrm>
            <a:off x="2727434" y="772510"/>
            <a:ext cx="3546098" cy="283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9222"/>
            <a:ext cx="8229600" cy="123759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b="1" dirty="0" smtClean="0"/>
              <a:t>BHRA ile ASST </a:t>
            </a:r>
            <a:r>
              <a:rPr lang="tr-TR" b="1" dirty="0" err="1" smtClean="0"/>
              <a:t>korrele</a:t>
            </a:r>
            <a:r>
              <a:rPr lang="tr-TR" b="1" dirty="0" smtClean="0"/>
              <a:t> (r=0.444, p=0.01).</a:t>
            </a:r>
          </a:p>
          <a:p>
            <a:r>
              <a:rPr lang="tr-TR" b="1" dirty="0" smtClean="0"/>
              <a:t>BHRA &gt; ASST daha spesifik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936273"/>
            <a:ext cx="8229600" cy="226235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SONUÇ: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tr-TR" sz="3200" noProof="0" dirty="0" err="1" smtClean="0"/>
              <a:t>Omalizumaba</a:t>
            </a:r>
            <a:r>
              <a:rPr lang="tr-TR" sz="3200" noProof="0" dirty="0" smtClean="0"/>
              <a:t> yavaş cevap verenlerde BHRA testinin pozitif olması </a:t>
            </a:r>
            <a:r>
              <a:rPr lang="tr-TR" sz="3200" noProof="0" dirty="0" err="1" smtClean="0"/>
              <a:t>IgG</a:t>
            </a:r>
            <a:r>
              <a:rPr lang="tr-TR" sz="3200" noProof="0" dirty="0" smtClean="0"/>
              <a:t>-anti-</a:t>
            </a:r>
            <a:r>
              <a:rPr lang="tr-TR" sz="3200" noProof="0" dirty="0" err="1" smtClean="0"/>
              <a:t>FcƐRI</a:t>
            </a:r>
            <a:r>
              <a:rPr lang="tr-TR" sz="3200" noProof="0" dirty="0" smtClean="0"/>
              <a:t> (</a:t>
            </a:r>
            <a:r>
              <a:rPr lang="tr-TR" sz="3200" noProof="0" dirty="0" err="1" smtClean="0"/>
              <a:t>otoantikor</a:t>
            </a:r>
            <a:r>
              <a:rPr lang="tr-TR" sz="3200" noProof="0" dirty="0" smtClean="0"/>
              <a:t>) mekanizmasının rolünü ortaya koymaktadır.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vaccinati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32507">
            <a:off x="4587743" y="-37535"/>
            <a:ext cx="5249880" cy="32754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ÜRTİKER TEDAVİSİ</a:t>
            </a:r>
            <a:endParaRPr lang="tr-T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tr-T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u="sng" dirty="0" err="1" smtClean="0">
                <a:solidFill>
                  <a:srgbClr val="FF0000"/>
                </a:solidFill>
              </a:rPr>
              <a:t>Omalizumab</a:t>
            </a:r>
            <a:r>
              <a:rPr lang="tr-TR" b="1" u="sng" dirty="0" smtClean="0">
                <a:solidFill>
                  <a:srgbClr val="FF0000"/>
                </a:solidFill>
              </a:rPr>
              <a:t>/</a:t>
            </a:r>
            <a:r>
              <a:rPr lang="tr-TR" b="1" u="sng" dirty="0" err="1" smtClean="0">
                <a:solidFill>
                  <a:srgbClr val="FF0000"/>
                </a:solidFill>
              </a:rPr>
              <a:t>Antihistaminikler</a:t>
            </a:r>
            <a:endParaRPr lang="tr-T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</a:rPr>
              <a:t>-Kimde etkili?</a:t>
            </a:r>
          </a:p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</a:rPr>
              <a:t>-Etkinliğini önceden anlayabilir miyiz?</a:t>
            </a:r>
          </a:p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</a:rPr>
              <a:t>-Kime ne kadar süre?</a:t>
            </a:r>
          </a:p>
          <a:p>
            <a:pPr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3794" name="AutoShape 2" descr="xolai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796" name="AutoShape 4" descr="xolai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184634"/>
            <a:ext cx="8229600" cy="2538249"/>
          </a:xfrm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AMAÇ: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sz="3000" dirty="0" smtClean="0"/>
              <a:t>Aktif KSU olan hastalarda </a:t>
            </a:r>
            <a:r>
              <a:rPr lang="tr-TR" sz="3000" dirty="0" err="1" smtClean="0"/>
              <a:t>omalizumabın</a:t>
            </a:r>
            <a:r>
              <a:rPr lang="tr-TR" sz="3000" dirty="0" smtClean="0"/>
              <a:t> bazofil üzerindeki </a:t>
            </a:r>
            <a:r>
              <a:rPr lang="tr-TR" sz="3000" b="1" dirty="0" smtClean="0"/>
              <a:t>yüksek </a:t>
            </a:r>
            <a:r>
              <a:rPr lang="tr-TR" sz="3000" b="1" dirty="0" err="1" smtClean="0"/>
              <a:t>afiniteli</a:t>
            </a:r>
            <a:r>
              <a:rPr lang="tr-TR" sz="3000" b="1" dirty="0" smtClean="0"/>
              <a:t>-</a:t>
            </a:r>
            <a:r>
              <a:rPr lang="tr-TR" sz="3000" b="1" dirty="0" err="1" smtClean="0"/>
              <a:t>IgE</a:t>
            </a:r>
            <a:r>
              <a:rPr lang="tr-TR" sz="3000" b="1" dirty="0" smtClean="0"/>
              <a:t> reseptör </a:t>
            </a:r>
            <a:r>
              <a:rPr lang="tr-TR" sz="3000" dirty="0" smtClean="0"/>
              <a:t>(</a:t>
            </a:r>
            <a:r>
              <a:rPr lang="tr-TR" sz="3000" dirty="0" err="1" smtClean="0"/>
              <a:t>FcƐRI</a:t>
            </a:r>
            <a:r>
              <a:rPr lang="tr-TR" sz="3000" dirty="0" smtClean="0"/>
              <a:t>) ekspresyonu üzerine etkisi araştırılmış.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351" y="135139"/>
            <a:ext cx="7173311" cy="25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6290441"/>
            <a:ext cx="325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748863"/>
            <a:ext cx="8229600" cy="3539358"/>
          </a:xfrm>
          <a:ln w="76200">
            <a:solidFill>
              <a:srgbClr val="7030A0"/>
            </a:solidFill>
          </a:ln>
        </p:spPr>
        <p:txBody>
          <a:bodyPr>
            <a:normAutofit fontScale="55000" lnSpcReduction="20000"/>
          </a:bodyPr>
          <a:lstStyle/>
          <a:p>
            <a:endParaRPr lang="tr-TR" sz="2800" dirty="0" smtClean="0"/>
          </a:p>
          <a:p>
            <a:r>
              <a:rPr lang="tr-TR" sz="4400" dirty="0" err="1" smtClean="0"/>
              <a:t>Prospektif</a:t>
            </a:r>
            <a:r>
              <a:rPr lang="tr-TR" sz="4400" dirty="0" smtClean="0"/>
              <a:t> kontrollü çalışma (Ocak 2014-Aralık 2015)</a:t>
            </a:r>
          </a:p>
          <a:p>
            <a:r>
              <a:rPr lang="tr-TR" sz="4400" dirty="0" smtClean="0"/>
              <a:t>UAS7 ≥16 olan </a:t>
            </a:r>
            <a:r>
              <a:rPr lang="tr-TR" sz="4400" dirty="0" err="1" smtClean="0"/>
              <a:t>aktifKSU</a:t>
            </a:r>
            <a:r>
              <a:rPr lang="tr-TR" sz="4400" dirty="0" smtClean="0"/>
              <a:t> olan 47 hasta ile 44 sağlıklı kontrol katılmış. </a:t>
            </a:r>
          </a:p>
          <a:p>
            <a:r>
              <a:rPr lang="tr-TR" sz="4400" dirty="0" smtClean="0"/>
              <a:t>Her 4 haftada bir 300 mg </a:t>
            </a:r>
            <a:r>
              <a:rPr lang="tr-TR" sz="4400" dirty="0" err="1" smtClean="0"/>
              <a:t>omalizumab</a:t>
            </a:r>
            <a:r>
              <a:rPr lang="tr-TR" sz="4400" dirty="0" smtClean="0"/>
              <a:t> başlanmış. </a:t>
            </a:r>
          </a:p>
          <a:p>
            <a:r>
              <a:rPr lang="tr-TR" sz="4400" dirty="0" smtClean="0"/>
              <a:t>Tedavinin 1, 2, 3, 6 ve 12 dozlarından önce kan örneği alınmış. </a:t>
            </a:r>
          </a:p>
          <a:p>
            <a:r>
              <a:rPr lang="tr-TR" sz="4400" dirty="0" err="1" smtClean="0"/>
              <a:t>Flowsitometri</a:t>
            </a:r>
            <a:r>
              <a:rPr lang="tr-TR" sz="4400" dirty="0" smtClean="0"/>
              <a:t> yöntemi ile bazofil üzerindeki </a:t>
            </a:r>
            <a:r>
              <a:rPr lang="tr-TR" sz="4400" dirty="0" err="1" smtClean="0"/>
              <a:t>FcƐRI</a:t>
            </a:r>
            <a:r>
              <a:rPr lang="tr-TR" sz="4400" dirty="0" smtClean="0"/>
              <a:t> reseptör ekspresyonu</a:t>
            </a:r>
          </a:p>
          <a:p>
            <a:r>
              <a:rPr lang="tr-TR" sz="4400" dirty="0" smtClean="0"/>
              <a:t> 6.ayda tedavi yanıtı UAS7 bakılarak değerlendirilmiş.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609600" y="4698124"/>
            <a:ext cx="8229600" cy="1454314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YANIT: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UAS7 ≤ 6  veya UAS7 semptomlarında ≥ %90 azalma olması olarak tanımlanmış.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20207"/>
            <a:ext cx="8229600" cy="2238704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2800" dirty="0" err="1" smtClean="0"/>
              <a:t>Omalizumab</a:t>
            </a:r>
            <a:r>
              <a:rPr lang="tr-TR" sz="2800" dirty="0" smtClean="0"/>
              <a:t> tedavisine yanıt veren ve vermeyen hastalar arasında</a:t>
            </a:r>
          </a:p>
          <a:p>
            <a:r>
              <a:rPr lang="tr-TR" sz="2800" dirty="0" smtClean="0"/>
              <a:t>Başlangıç serum total </a:t>
            </a:r>
            <a:r>
              <a:rPr lang="tr-TR" sz="2800" dirty="0" err="1" smtClean="0"/>
              <a:t>IgE</a:t>
            </a:r>
            <a:r>
              <a:rPr lang="tr-TR" sz="2800" dirty="0" smtClean="0"/>
              <a:t> düzeyi </a:t>
            </a:r>
          </a:p>
          <a:p>
            <a:r>
              <a:rPr lang="tr-TR" sz="2800" dirty="0" err="1" smtClean="0"/>
              <a:t>Otolog</a:t>
            </a:r>
            <a:r>
              <a:rPr lang="tr-TR" sz="2800" dirty="0" smtClean="0"/>
              <a:t> serum testi pozitifliği açısından fark saptandı. 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120"/>
          <a:stretch>
            <a:fillRect/>
          </a:stretch>
        </p:blipFill>
        <p:spPr bwMode="auto">
          <a:xfrm>
            <a:off x="220718" y="274638"/>
            <a:ext cx="8734096" cy="332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5 Düz Bağlayıcı"/>
          <p:cNvCxnSpPr/>
          <p:nvPr/>
        </p:nvCxnSpPr>
        <p:spPr>
          <a:xfrm>
            <a:off x="8450317" y="2270234"/>
            <a:ext cx="504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8434551" y="3074276"/>
            <a:ext cx="504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220718" y="2270234"/>
            <a:ext cx="24594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220718" y="3074276"/>
            <a:ext cx="24594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5113283" y="3074276"/>
            <a:ext cx="504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5113283" y="2270234"/>
            <a:ext cx="504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20270"/>
            <a:ext cx="8229600" cy="1380985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Bazal </a:t>
            </a:r>
            <a:r>
              <a:rPr lang="tr-TR" dirty="0" err="1" smtClean="0"/>
              <a:t>FcƐRI</a:t>
            </a:r>
            <a:r>
              <a:rPr lang="tr-TR" dirty="0" smtClean="0"/>
              <a:t> düzeyi KSU olanlarda yüksek</a:t>
            </a:r>
          </a:p>
          <a:p>
            <a:pPr algn="ctr">
              <a:buNone/>
            </a:pPr>
            <a:r>
              <a:rPr lang="tr-TR" dirty="0" smtClean="0"/>
              <a:t>    (duyarlılık %100, Özgüllüğü %73.2)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6755"/>
          <a:stretch>
            <a:fillRect/>
          </a:stretch>
        </p:blipFill>
        <p:spPr bwMode="auto">
          <a:xfrm>
            <a:off x="2412125" y="274637"/>
            <a:ext cx="3925613" cy="440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199" y="4209393"/>
            <a:ext cx="8450317" cy="211257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 smtClean="0"/>
              <a:t>     GİRİŞ VE AMAÇ:</a:t>
            </a:r>
          </a:p>
          <a:p>
            <a:pPr>
              <a:buNone/>
            </a:pPr>
            <a:r>
              <a:rPr lang="tr-TR" sz="3400" dirty="0" smtClean="0"/>
              <a:t>     KSU </a:t>
            </a:r>
            <a:r>
              <a:rPr lang="tr-TR" sz="3400" dirty="0" err="1" smtClean="0"/>
              <a:t>fenotipi</a:t>
            </a:r>
            <a:r>
              <a:rPr lang="tr-TR" sz="3400" dirty="0" smtClean="0"/>
              <a:t> ile </a:t>
            </a:r>
            <a:r>
              <a:rPr lang="tr-TR" sz="3400" dirty="0" err="1" smtClean="0"/>
              <a:t>genotip</a:t>
            </a:r>
            <a:r>
              <a:rPr lang="tr-TR" sz="3400" dirty="0" smtClean="0"/>
              <a:t> ekspresyonu arasındaki ilişkiye bakılmış.</a:t>
            </a:r>
          </a:p>
          <a:p>
            <a:pPr>
              <a:buNone/>
            </a:pPr>
            <a:r>
              <a:rPr lang="tr-TR" sz="3400" dirty="0" smtClean="0"/>
              <a:t>     </a:t>
            </a:r>
          </a:p>
          <a:p>
            <a:pPr>
              <a:buNone/>
            </a:pPr>
            <a:r>
              <a:rPr lang="tr-TR" sz="3400" dirty="0" smtClean="0"/>
              <a:t>      Ağır aktif KSU hastalarda ürtiker lezyonlarında ve lezyonsuz deride eksprese olan genlerin </a:t>
            </a:r>
            <a:r>
              <a:rPr lang="tr-TR" sz="3400" dirty="0" err="1" smtClean="0"/>
              <a:t>transkriptom</a:t>
            </a:r>
            <a:r>
              <a:rPr lang="tr-TR" sz="3400" dirty="0" smtClean="0"/>
              <a:t> analizi ile </a:t>
            </a:r>
            <a:r>
              <a:rPr lang="tr-TR" sz="3400" dirty="0" err="1" smtClean="0"/>
              <a:t>tesbiti</a:t>
            </a:r>
            <a:r>
              <a:rPr lang="tr-TR" sz="3400" dirty="0" smtClean="0"/>
              <a:t> amaçlanmış.</a:t>
            </a:r>
          </a:p>
          <a:p>
            <a:endParaRPr lang="tr-T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 b="66366"/>
          <a:stretch>
            <a:fillRect/>
          </a:stretch>
        </p:blipFill>
        <p:spPr bwMode="auto">
          <a:xfrm>
            <a:off x="927867" y="1497892"/>
            <a:ext cx="7285968" cy="19949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9394" name="Picture 2" descr="journal of allergy and clinical immunology ile ilgili görsel sonucu"/>
          <p:cNvPicPr>
            <a:picLocks noChangeAspect="1" noChangeArrowheads="1"/>
          </p:cNvPicPr>
          <p:nvPr/>
        </p:nvPicPr>
        <p:blipFill>
          <a:blip r:embed="rId3"/>
          <a:srcRect r="-23467" b="-95594"/>
          <a:stretch>
            <a:fillRect/>
          </a:stretch>
        </p:blipFill>
        <p:spPr bwMode="auto">
          <a:xfrm>
            <a:off x="457200" y="274638"/>
            <a:ext cx="2522484" cy="14531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5391" y="6512472"/>
            <a:ext cx="1762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814863"/>
            <a:ext cx="8229600" cy="1349454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err="1" smtClean="0"/>
              <a:t>Omalizumaba</a:t>
            </a:r>
            <a:r>
              <a:rPr lang="tr-TR" dirty="0" smtClean="0"/>
              <a:t> yanıt vermeyen olgularda </a:t>
            </a:r>
          </a:p>
          <a:p>
            <a:pPr algn="ctr">
              <a:buNone/>
            </a:pPr>
            <a:r>
              <a:rPr lang="tr-TR" dirty="0" err="1" smtClean="0"/>
              <a:t>FcƐRI</a:t>
            </a:r>
            <a:r>
              <a:rPr lang="tr-TR" dirty="0" smtClean="0"/>
              <a:t> düzeyi anlamlı düşük bulundu.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245"/>
          <a:stretch>
            <a:fillRect/>
          </a:stretch>
        </p:blipFill>
        <p:spPr bwMode="auto">
          <a:xfrm>
            <a:off x="2128346" y="274637"/>
            <a:ext cx="5076496" cy="4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61696" y="4879812"/>
            <a:ext cx="7504387" cy="149860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tr-TR" dirty="0" smtClean="0"/>
              <a:t>    47 KSU hastasının tedavi başlangıcındaki </a:t>
            </a:r>
          </a:p>
          <a:p>
            <a:pPr algn="ctr">
              <a:buNone/>
            </a:pPr>
            <a:r>
              <a:rPr lang="tr-TR" dirty="0" smtClean="0"/>
              <a:t>    </a:t>
            </a:r>
            <a:r>
              <a:rPr lang="tr-TR" dirty="0" err="1" smtClean="0"/>
              <a:t>FcƐRI</a:t>
            </a:r>
            <a:r>
              <a:rPr lang="tr-TR" dirty="0" smtClean="0"/>
              <a:t> düzeylerinin dağılımı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696" y="274638"/>
            <a:ext cx="7315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04441"/>
            <a:ext cx="8040414" cy="2326673"/>
          </a:xfrm>
          <a:ln w="5715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u="sng" dirty="0" smtClean="0"/>
              <a:t>Tedavinin 4. haftasında: </a:t>
            </a:r>
          </a:p>
          <a:p>
            <a:r>
              <a:rPr lang="tr-TR" dirty="0" err="1" smtClean="0"/>
              <a:t>FcƐRI</a:t>
            </a:r>
            <a:r>
              <a:rPr lang="tr-TR" dirty="0" smtClean="0"/>
              <a:t> düzeyi %88.1 azalmış </a:t>
            </a:r>
          </a:p>
          <a:p>
            <a:r>
              <a:rPr lang="tr-TR" dirty="0" smtClean="0"/>
              <a:t>UAS7 %90.6 azalmış </a:t>
            </a:r>
          </a:p>
          <a:p>
            <a:r>
              <a:rPr lang="tr-TR" dirty="0" smtClean="0"/>
              <a:t>UKT %78.6 artmış  (p&lt;0.0001)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10404"/>
          <a:stretch>
            <a:fillRect/>
          </a:stretch>
        </p:blipFill>
        <p:spPr bwMode="auto">
          <a:xfrm>
            <a:off x="0" y="274638"/>
            <a:ext cx="8891752" cy="33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546780"/>
            <a:ext cx="8229600" cy="1122034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Omalizumaba</a:t>
            </a:r>
            <a:r>
              <a:rPr lang="tr-TR" dirty="0" smtClean="0"/>
              <a:t> yanıt verenlerde </a:t>
            </a:r>
          </a:p>
          <a:p>
            <a:pPr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FcƐRI</a:t>
            </a:r>
            <a:r>
              <a:rPr lang="tr-TR" dirty="0" smtClean="0"/>
              <a:t> düzeyi 4. haftadan itibaren belirgin düşmüş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038" y="1104587"/>
            <a:ext cx="5825522" cy="412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ksi"/>
          <p:cNvSpPr/>
          <p:nvPr/>
        </p:nvSpPr>
        <p:spPr>
          <a:xfrm>
            <a:off x="6716113" y="1963705"/>
            <a:ext cx="709447" cy="707649"/>
          </a:xfrm>
          <a:prstGeom prst="mathMinu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rtı"/>
          <p:cNvSpPr/>
          <p:nvPr/>
        </p:nvSpPr>
        <p:spPr>
          <a:xfrm>
            <a:off x="6731877" y="3941379"/>
            <a:ext cx="693683" cy="646386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618105" y="274665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OMALİZUMAB</a:t>
            </a:r>
            <a:endParaRPr lang="tr-TR" sz="2400" b="1" dirty="0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2380593" y="505498"/>
            <a:ext cx="1" cy="725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Ayrıca,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131824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FcƐRI</a:t>
            </a:r>
            <a:r>
              <a:rPr lang="tr-TR" dirty="0" smtClean="0"/>
              <a:t> düzeyi </a:t>
            </a:r>
          </a:p>
          <a:p>
            <a:r>
              <a:rPr lang="tr-TR" dirty="0" smtClean="0"/>
              <a:t>Serum total </a:t>
            </a:r>
            <a:r>
              <a:rPr lang="tr-TR" dirty="0" err="1" smtClean="0"/>
              <a:t>IgE</a:t>
            </a:r>
            <a:r>
              <a:rPr lang="tr-TR" dirty="0" smtClean="0"/>
              <a:t> düzeyi ile </a:t>
            </a:r>
            <a:r>
              <a:rPr lang="tr-TR" dirty="0" err="1" smtClean="0"/>
              <a:t>korrele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(R=0.573, p&lt;0.001)</a:t>
            </a:r>
          </a:p>
          <a:p>
            <a:endParaRPr lang="tr-TR" dirty="0" smtClean="0"/>
          </a:p>
          <a:p>
            <a:r>
              <a:rPr lang="tr-TR" dirty="0" smtClean="0"/>
              <a:t>Kan bazofil sayısı ile </a:t>
            </a:r>
            <a:r>
              <a:rPr lang="tr-TR" dirty="0" err="1" smtClean="0"/>
              <a:t>korrele</a:t>
            </a:r>
            <a:r>
              <a:rPr lang="tr-TR" dirty="0" smtClean="0"/>
              <a:t> değil</a:t>
            </a:r>
          </a:p>
          <a:p>
            <a:pPr>
              <a:buNone/>
            </a:pPr>
            <a:r>
              <a:rPr lang="tr-TR" dirty="0" smtClean="0"/>
              <a:t>   (R=0.199, p=0.18)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4334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err="1" smtClean="0"/>
              <a:t>Omalizumaba</a:t>
            </a:r>
            <a:r>
              <a:rPr lang="tr-TR" sz="2800" dirty="0" smtClean="0"/>
              <a:t> </a:t>
            </a:r>
            <a:r>
              <a:rPr lang="tr-TR" sz="2800" u="sng" dirty="0" smtClean="0"/>
              <a:t>yanıt vermeyen </a:t>
            </a:r>
            <a:r>
              <a:rPr lang="tr-TR" sz="2800" dirty="0" smtClean="0"/>
              <a:t>olgularda kan bazofil sayısından bağımsız olarak reseptör düzeyi anlamlı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düşük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tr-TR" sz="2800" dirty="0" err="1" smtClean="0"/>
              <a:t>KSU’li</a:t>
            </a:r>
            <a:r>
              <a:rPr lang="tr-TR" sz="2800" dirty="0" smtClean="0"/>
              <a:t> olgularda </a:t>
            </a:r>
          </a:p>
          <a:p>
            <a:pPr>
              <a:buNone/>
            </a:pPr>
            <a:r>
              <a:rPr lang="tr-TR" sz="2800" dirty="0" smtClean="0"/>
              <a:t>    </a:t>
            </a:r>
            <a:r>
              <a:rPr lang="tr-TR" sz="2800" b="1" u="sng" dirty="0" err="1" smtClean="0"/>
              <a:t>FcƐRI</a:t>
            </a:r>
            <a:r>
              <a:rPr lang="tr-TR" sz="2800" b="1" u="sng" dirty="0" smtClean="0"/>
              <a:t> reseptör düzeyi </a:t>
            </a:r>
            <a:r>
              <a:rPr lang="tr-TR" sz="2800" dirty="0" smtClean="0"/>
              <a:t>ve </a:t>
            </a:r>
          </a:p>
          <a:p>
            <a:pPr>
              <a:buNone/>
            </a:pPr>
            <a:r>
              <a:rPr lang="tr-TR" sz="2800" dirty="0" smtClean="0"/>
              <a:t>    </a:t>
            </a:r>
            <a:r>
              <a:rPr lang="tr-TR" sz="2800" b="1" u="sng" dirty="0" smtClean="0"/>
              <a:t>Tedavi ile reseptör ekspresyonunun azaltılabilmesi </a:t>
            </a:r>
            <a:r>
              <a:rPr lang="tr-TR" sz="2800" dirty="0" err="1" smtClean="0"/>
              <a:t>Omalizumabın</a:t>
            </a:r>
            <a:r>
              <a:rPr lang="tr-TR" sz="2800" dirty="0" smtClean="0"/>
              <a:t> etkinliğinin  değerlendirilmesinde önemli bir belirteç olabilir.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759" y="168812"/>
            <a:ext cx="70782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3373820"/>
            <a:ext cx="8229600" cy="2301765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ÇALIŞMANIN SORUSU:</a:t>
            </a:r>
          </a:p>
          <a:p>
            <a:pPr>
              <a:buNone/>
            </a:pPr>
            <a:r>
              <a:rPr lang="tr-TR" dirty="0" smtClean="0"/>
              <a:t>    Kronik ürtikerli hastalarda </a:t>
            </a:r>
            <a:r>
              <a:rPr lang="tr-TR" dirty="0" err="1" smtClean="0"/>
              <a:t>antihistaminiklerin</a:t>
            </a:r>
            <a:r>
              <a:rPr lang="tr-TR" dirty="0" smtClean="0"/>
              <a:t> etkinliği </a:t>
            </a:r>
            <a:r>
              <a:rPr lang="tr-TR" dirty="0" err="1" smtClean="0"/>
              <a:t>histamin</a:t>
            </a:r>
            <a:r>
              <a:rPr lang="tr-TR" dirty="0" smtClean="0"/>
              <a:t> ile oluşturulan </a:t>
            </a:r>
            <a:r>
              <a:rPr lang="tr-TR" dirty="0" err="1" smtClean="0"/>
              <a:t>endurasyon</a:t>
            </a:r>
            <a:r>
              <a:rPr lang="tr-TR" dirty="0" smtClean="0"/>
              <a:t> ile anlaşılabilir mi?</a:t>
            </a:r>
            <a:endParaRPr lang="tr-TR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133" y="6294074"/>
            <a:ext cx="4816867" cy="5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1">
                    <a:lumMod val="75000"/>
                  </a:schemeClr>
                </a:solidFill>
              </a:rPr>
              <a:t>Metod</a:t>
            </a:r>
            <a:endParaRPr lang="tr-T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Çok merkezli, üçlü kör, </a:t>
            </a:r>
            <a:r>
              <a:rPr lang="tr-TR" dirty="0" err="1" smtClean="0"/>
              <a:t>randomize</a:t>
            </a:r>
            <a:r>
              <a:rPr lang="tr-TR" dirty="0" smtClean="0"/>
              <a:t> çalışma,</a:t>
            </a:r>
          </a:p>
          <a:p>
            <a:r>
              <a:rPr lang="tr-TR" dirty="0" smtClean="0"/>
              <a:t>150 hasta 8 hafta süresince </a:t>
            </a:r>
            <a:r>
              <a:rPr lang="tr-TR" dirty="0" err="1" smtClean="0"/>
              <a:t>setirizin</a:t>
            </a:r>
            <a:r>
              <a:rPr lang="tr-TR" dirty="0" smtClean="0"/>
              <a:t>, </a:t>
            </a:r>
            <a:r>
              <a:rPr lang="tr-TR" dirty="0" err="1" smtClean="0"/>
              <a:t>feksofenadin</a:t>
            </a:r>
            <a:r>
              <a:rPr lang="tr-TR" dirty="0" smtClean="0"/>
              <a:t>, </a:t>
            </a:r>
            <a:r>
              <a:rPr lang="tr-TR" dirty="0" err="1" smtClean="0"/>
              <a:t>bilastin</a:t>
            </a:r>
            <a:r>
              <a:rPr lang="tr-TR" dirty="0" smtClean="0"/>
              <a:t>, </a:t>
            </a:r>
            <a:r>
              <a:rPr lang="tr-TR" dirty="0" err="1" smtClean="0"/>
              <a:t>desloratadin</a:t>
            </a:r>
            <a:r>
              <a:rPr lang="tr-TR" dirty="0" smtClean="0"/>
              <a:t> veya </a:t>
            </a:r>
            <a:r>
              <a:rPr lang="tr-TR" dirty="0" err="1" smtClean="0"/>
              <a:t>ebastin</a:t>
            </a:r>
            <a:r>
              <a:rPr lang="tr-TR" dirty="0" smtClean="0"/>
              <a:t> kullanacak şekilde 5 gruba </a:t>
            </a:r>
            <a:r>
              <a:rPr lang="tr-TR" dirty="0" err="1" smtClean="0"/>
              <a:t>randomize</a:t>
            </a:r>
            <a:r>
              <a:rPr lang="tr-TR" dirty="0" smtClean="0"/>
              <a:t> edilmiş.</a:t>
            </a:r>
          </a:p>
          <a:p>
            <a:r>
              <a:rPr lang="tr-TR" dirty="0" smtClean="0"/>
              <a:t>4. haftada klinik yanıt alamayanların ilaç dozu arttırılmış. </a:t>
            </a:r>
          </a:p>
          <a:p>
            <a:endParaRPr lang="tr-TR" dirty="0" smtClean="0"/>
          </a:p>
          <a:p>
            <a:r>
              <a:rPr lang="tr-TR" dirty="0" err="1" smtClean="0"/>
              <a:t>Histamin</a:t>
            </a:r>
            <a:r>
              <a:rPr lang="tr-TR" dirty="0" smtClean="0"/>
              <a:t> ile DPT tedavinin 0. ve 1. gün, 2, 4, 6, 8 haftalarda uygulanmış.</a:t>
            </a:r>
          </a:p>
          <a:p>
            <a:r>
              <a:rPr lang="tr-TR" dirty="0" smtClean="0"/>
              <a:t>Çalışma süresince her 2 haftada bir UAS7 ve DLQI ile hastaların semptomları değerlendirilmiş.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497"/>
            <a:ext cx="9144000" cy="565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" y="277950"/>
            <a:ext cx="8715375" cy="34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4177862"/>
            <a:ext cx="8229600" cy="1948301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Antihistaminik</a:t>
            </a:r>
            <a:r>
              <a:rPr lang="tr-TR" dirty="0" smtClean="0"/>
              <a:t> alımı ile 24 saat sonra bakılan </a:t>
            </a:r>
            <a:r>
              <a:rPr lang="tr-TR" dirty="0" err="1" smtClean="0"/>
              <a:t>histamin</a:t>
            </a:r>
            <a:r>
              <a:rPr lang="tr-TR" dirty="0" smtClean="0"/>
              <a:t> yanıtı azaldı. </a:t>
            </a:r>
          </a:p>
          <a:p>
            <a:pPr>
              <a:buNone/>
            </a:pPr>
            <a:r>
              <a:rPr lang="tr-TR" dirty="0" smtClean="0"/>
              <a:t>    Beş </a:t>
            </a:r>
            <a:r>
              <a:rPr lang="tr-TR" dirty="0" err="1" smtClean="0"/>
              <a:t>antihistaminik</a:t>
            </a:r>
            <a:r>
              <a:rPr lang="tr-TR" dirty="0" smtClean="0"/>
              <a:t> ile alınan cevaplar benzer bulundu.</a:t>
            </a:r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12143" y="1156028"/>
            <a:ext cx="128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Kontrol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028309" y="1308428"/>
            <a:ext cx="128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Kontrol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Antihistaminik</a:t>
            </a:r>
            <a:r>
              <a:rPr lang="tr-TR" sz="2800" dirty="0" smtClean="0"/>
              <a:t> tedavisine yanıtsız, </a:t>
            </a:r>
          </a:p>
          <a:p>
            <a:r>
              <a:rPr lang="tr-TR" sz="2800" dirty="0" smtClean="0"/>
              <a:t>UAS7 ≥ 16 olan ağır aktif KSU olan 20 hasta ve 10 SK,</a:t>
            </a:r>
          </a:p>
          <a:p>
            <a:r>
              <a:rPr lang="tr-TR" sz="2800" dirty="0" smtClean="0"/>
              <a:t>Gövdedeki  ürtikerden 2, sağlıklı görünen deriden 1 biyopsi örneği ile kan örneği alınmış. 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Biyoinformatik</a:t>
            </a:r>
            <a:r>
              <a:rPr lang="tr-TR" sz="2800" dirty="0" smtClean="0"/>
              <a:t> analiz yöntemleri ile tüm </a:t>
            </a:r>
          </a:p>
          <a:p>
            <a:pPr>
              <a:buNone/>
            </a:pPr>
            <a:r>
              <a:rPr lang="tr-TR" sz="2800" dirty="0" smtClean="0"/>
              <a:t>    </a:t>
            </a:r>
            <a:r>
              <a:rPr lang="tr-TR" sz="2800" b="1" dirty="0" smtClean="0"/>
              <a:t>İnsan Genom analizi </a:t>
            </a:r>
            <a:r>
              <a:rPr lang="tr-TR" sz="2800" dirty="0" err="1" smtClean="0"/>
              <a:t>OligoMikro</a:t>
            </a:r>
            <a:r>
              <a:rPr lang="tr-TR" sz="2800" dirty="0" smtClean="0"/>
              <a:t> </a:t>
            </a:r>
            <a:r>
              <a:rPr lang="tr-TR" sz="2800" dirty="0" err="1" smtClean="0"/>
              <a:t>Array</a:t>
            </a:r>
            <a:r>
              <a:rPr lang="tr-TR" sz="2800" dirty="0" smtClean="0"/>
              <a:t> ve kantitatif </a:t>
            </a:r>
            <a:r>
              <a:rPr lang="tr-TR" sz="2800" dirty="0" err="1" smtClean="0"/>
              <a:t>real</a:t>
            </a:r>
            <a:r>
              <a:rPr lang="tr-TR" sz="2800" dirty="0" smtClean="0"/>
              <a:t>-time PCR yöntemi ile araştırılmış.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</a:rPr>
              <a:t>Bulgular</a:t>
            </a:r>
            <a:endParaRPr lang="tr-T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78573"/>
            <a:ext cx="8229600" cy="357089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tr-TR" dirty="0" smtClean="0"/>
              <a:t>4 hafta sonra değerlendirilen hastaların  %58.7’sinde klinik yanıt alınamamış, bu hastalarda ilaç dozunun arttırılması ile </a:t>
            </a:r>
          </a:p>
          <a:p>
            <a:r>
              <a:rPr lang="tr-TR" dirty="0" smtClean="0"/>
              <a:t>8. haftada tüm katılımcıların %76.7’sinde tedavi yanıtı alınmış.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Bulgular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17638"/>
            <a:ext cx="6400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11154" y="1417638"/>
            <a:ext cx="1522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Histamin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yanıtında </a:t>
            </a:r>
          </a:p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azalmanın </a:t>
            </a:r>
          </a:p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oranı</a:t>
            </a:r>
            <a:endParaRPr lang="tr-T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431961" y="4851599"/>
            <a:ext cx="1474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Hastalığın </a:t>
            </a:r>
          </a:p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</a:t>
            </a:r>
          </a:p>
          <a:p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düzeyi</a:t>
            </a:r>
            <a:endParaRPr lang="tr-T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26325"/>
            <a:ext cx="8229600" cy="3034861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  Kronik ürtikerli hastalarda 24 saat sonra yapılan </a:t>
            </a:r>
            <a:r>
              <a:rPr lang="tr-TR" dirty="0" err="1" smtClean="0"/>
              <a:t>histamin</a:t>
            </a:r>
            <a:r>
              <a:rPr lang="tr-TR" dirty="0" smtClean="0"/>
              <a:t> DPT, </a:t>
            </a:r>
            <a:r>
              <a:rPr lang="tr-TR" dirty="0" err="1" smtClean="0"/>
              <a:t>antihistaminik</a:t>
            </a:r>
            <a:r>
              <a:rPr lang="tr-TR" dirty="0" smtClean="0"/>
              <a:t> tedavisinden yarar görme durumunu önceden tahmin etmede yararlı olabilir. 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YENİ BİYOLOJİK İLAÇLAR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3972" name="Picture 4" descr="BİOLOGİCAL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763"/>
            <a:ext cx="94583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4952" y="1"/>
            <a:ext cx="8734096" cy="663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46331" y="411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Quilizumab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5657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13" y="2272170"/>
            <a:ext cx="7723063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Düz Bağlayıcı"/>
          <p:cNvCxnSpPr/>
          <p:nvPr/>
        </p:nvCxnSpPr>
        <p:spPr>
          <a:xfrm>
            <a:off x="6304236" y="2632841"/>
            <a:ext cx="19923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954799" y="3704897"/>
            <a:ext cx="67387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236" y="5137607"/>
            <a:ext cx="1992367" cy="172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799" y="5883275"/>
            <a:ext cx="3190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ournal of allergy and clinical immunology ile ilgili görsel sonucu"/>
          <p:cNvPicPr>
            <a:picLocks noChangeAspect="1" noChangeArrowheads="1"/>
          </p:cNvPicPr>
          <p:nvPr/>
        </p:nvPicPr>
        <p:blipFill>
          <a:blip r:embed="rId6"/>
          <a:srcRect r="-23467" b="-95594"/>
          <a:stretch>
            <a:fillRect/>
          </a:stretch>
        </p:blipFill>
        <p:spPr bwMode="auto">
          <a:xfrm>
            <a:off x="6115050" y="579764"/>
            <a:ext cx="2903154" cy="16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Kanada ve </a:t>
            </a:r>
            <a:r>
              <a:rPr lang="tr-TR" dirty="0" err="1" smtClean="0"/>
              <a:t>Almanyada</a:t>
            </a:r>
            <a:r>
              <a:rPr lang="tr-TR" dirty="0" smtClean="0"/>
              <a:t> 3 merkezde yürütülmüş</a:t>
            </a:r>
          </a:p>
          <a:p>
            <a:r>
              <a:rPr lang="tr-TR" dirty="0" smtClean="0"/>
              <a:t>32 hasta -15 </a:t>
            </a:r>
            <a:r>
              <a:rPr lang="tr-TR" dirty="0" err="1" smtClean="0"/>
              <a:t>quilimumab</a:t>
            </a:r>
            <a:r>
              <a:rPr lang="tr-TR" dirty="0" smtClean="0"/>
              <a:t> 450 mg, 17 </a:t>
            </a:r>
            <a:r>
              <a:rPr lang="tr-TR" dirty="0" err="1" smtClean="0"/>
              <a:t>plasebo</a:t>
            </a:r>
            <a:r>
              <a:rPr lang="tr-TR" dirty="0" smtClean="0"/>
              <a:t> </a:t>
            </a:r>
            <a:r>
              <a:rPr lang="tr-TR" dirty="0" err="1" smtClean="0"/>
              <a:t>randomize</a:t>
            </a:r>
            <a:r>
              <a:rPr lang="tr-TR" dirty="0" smtClean="0"/>
              <a:t> edilmiş</a:t>
            </a:r>
          </a:p>
          <a:p>
            <a:r>
              <a:rPr lang="tr-TR" dirty="0" smtClean="0"/>
              <a:t>1. gün ve 29 gün 2 doz </a:t>
            </a:r>
            <a:r>
              <a:rPr lang="tr-TR" dirty="0" err="1" smtClean="0"/>
              <a:t>quilimumab</a:t>
            </a:r>
            <a:r>
              <a:rPr lang="tr-TR" dirty="0" smtClean="0"/>
              <a:t> uygulanmış</a:t>
            </a:r>
          </a:p>
          <a:p>
            <a:r>
              <a:rPr lang="tr-TR" dirty="0" smtClean="0"/>
              <a:t>28 hafta gözlenmiş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83" y="-308686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803" y="4835526"/>
            <a:ext cx="7392030" cy="129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5 Düz Bağlayıcı"/>
          <p:cNvCxnSpPr/>
          <p:nvPr/>
        </p:nvCxnSpPr>
        <p:spPr>
          <a:xfrm>
            <a:off x="3752193" y="5123793"/>
            <a:ext cx="4461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803" y="1600200"/>
            <a:ext cx="7392030" cy="1549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5 Düz Bağlayıcı"/>
          <p:cNvCxnSpPr/>
          <p:nvPr/>
        </p:nvCxnSpPr>
        <p:spPr>
          <a:xfrm>
            <a:off x="3515710" y="1986455"/>
            <a:ext cx="44458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1051034" y="2380593"/>
            <a:ext cx="6910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4" y="4130565"/>
            <a:ext cx="8065136" cy="99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Metin kutusu"/>
          <p:cNvSpPr txBox="1"/>
          <p:nvPr/>
        </p:nvSpPr>
        <p:spPr>
          <a:xfrm>
            <a:off x="2903082" y="4758731"/>
            <a:ext cx="5783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hildren school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children school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23 NİSAN ÇOCUK BAYRA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23 NİSAN ÇOCUK BAYRA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44" name="Picture 20" descr="İlgili resim"/>
          <p:cNvPicPr>
            <a:picLocks noChangeAspect="1" noChangeArrowheads="1"/>
          </p:cNvPicPr>
          <p:nvPr/>
        </p:nvPicPr>
        <p:blipFill>
          <a:blip r:embed="rId2"/>
          <a:srcRect l="7526" r="8641" b="5880"/>
          <a:stretch>
            <a:fillRect/>
          </a:stretch>
        </p:blipFill>
        <p:spPr bwMode="auto">
          <a:xfrm>
            <a:off x="2254469" y="160338"/>
            <a:ext cx="4619297" cy="660533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5" name="Picture 2" descr="http://4.bp.blogspot.com/-LVg_tGkIlcc/UBm4SdWY2II/AAAAAAAAAkQ/mGztZC63jxg/s640/images+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50" y="2245328"/>
            <a:ext cx="1880864" cy="2032163"/>
          </a:xfrm>
          <a:prstGeom prst="rect">
            <a:avLst/>
          </a:prstGeom>
          <a:noFill/>
        </p:spPr>
      </p:pic>
      <p:pic>
        <p:nvPicPr>
          <p:cNvPr id="1046" name="Picture 22" descr="http://4.bp.blogspot.com/-B1uKSLrO1fM/UBm4ghfrMdI/AAAAAAAAAkY/2C4eIt39DUY/s640/images+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245328"/>
            <a:ext cx="1794085" cy="203216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0" y="6073174"/>
            <a:ext cx="907934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23. NİSAN ULUSAL EGEMENLİK VE ÇOCUK BAYRAMIMIZ KUTLU OLSUN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Bulgular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tr-TR" dirty="0" smtClean="0"/>
              <a:t>KSU olan hastalarda sağlıklı kontrollere göre </a:t>
            </a:r>
            <a:r>
              <a:rPr lang="tr-TR" u="sng" dirty="0" smtClean="0"/>
              <a:t>lezyonsuz deride</a:t>
            </a:r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epidermal</a:t>
            </a:r>
            <a:r>
              <a:rPr lang="tr-TR" b="1" dirty="0" smtClean="0"/>
              <a:t> </a:t>
            </a:r>
            <a:r>
              <a:rPr lang="tr-TR" b="1" dirty="0" err="1" smtClean="0"/>
              <a:t>homeostaz</a:t>
            </a:r>
            <a:r>
              <a:rPr lang="tr-TR" b="1" dirty="0" smtClean="0"/>
              <a:t> ve deri tamiri 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dirty="0" smtClean="0"/>
              <a:t>ile ilişkili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farklı genin </a:t>
            </a:r>
            <a:r>
              <a:rPr lang="tr-TR" dirty="0" smtClean="0"/>
              <a:t>eksprese olduğu gösterildi.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503" y="0"/>
            <a:ext cx="5105399" cy="68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48895" y="2065283"/>
            <a:ext cx="7136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/>
          <p:cNvCxnSpPr/>
          <p:nvPr/>
        </p:nvCxnSpPr>
        <p:spPr>
          <a:xfrm>
            <a:off x="1448895" y="5912069"/>
            <a:ext cx="7136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"/>
          <p:cNvCxnSpPr/>
          <p:nvPr/>
        </p:nvCxnSpPr>
        <p:spPr>
          <a:xfrm>
            <a:off x="1448895" y="4918841"/>
            <a:ext cx="69860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Bulgular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tr-TR" sz="2800" dirty="0" smtClean="0"/>
              <a:t>KSU olan hastalarda </a:t>
            </a:r>
            <a:r>
              <a:rPr lang="tr-TR" sz="2800" u="sng" dirty="0" smtClean="0"/>
              <a:t>ürtiker lezyonlarında </a:t>
            </a:r>
            <a:r>
              <a:rPr lang="tr-TR" sz="2800" dirty="0" smtClean="0"/>
              <a:t>ise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sz="2800" b="1" dirty="0" err="1" smtClean="0"/>
              <a:t>epidermal</a:t>
            </a:r>
            <a:r>
              <a:rPr lang="tr-TR" sz="2800" b="1" dirty="0" smtClean="0"/>
              <a:t> farklılaşma, hücre içi sinyalizasyon, transkripsiyon faktörleri, hücre </a:t>
            </a:r>
            <a:r>
              <a:rPr lang="tr-TR" sz="2800" b="1" dirty="0" err="1" smtClean="0"/>
              <a:t>siklusu</a:t>
            </a:r>
            <a:r>
              <a:rPr lang="tr-TR" sz="2800" b="1" dirty="0" smtClean="0"/>
              <a:t> farklılığı, </a:t>
            </a:r>
            <a:r>
              <a:rPr lang="tr-TR" sz="2800" b="1" dirty="0" err="1" smtClean="0"/>
              <a:t>enflamasyon</a:t>
            </a:r>
            <a:r>
              <a:rPr lang="tr-TR" sz="2800" b="1" dirty="0" smtClean="0"/>
              <a:t> veya </a:t>
            </a:r>
            <a:r>
              <a:rPr lang="tr-TR" sz="2800" b="1" dirty="0" err="1" smtClean="0"/>
              <a:t>koagulasyon</a:t>
            </a: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2800" b="1" dirty="0" smtClean="0"/>
              <a:t>     </a:t>
            </a:r>
            <a:r>
              <a:rPr lang="tr-TR" dirty="0" smtClean="0"/>
              <a:t>ilişkili bakılan 142 genden </a:t>
            </a:r>
          </a:p>
          <a:p>
            <a:pPr>
              <a:buNone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gen </a:t>
            </a:r>
            <a:r>
              <a:rPr lang="tr-TR" dirty="0" smtClean="0"/>
              <a:t>ortak bulundu.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genler hastalığın ağırlığı ile orantılı olarak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birbiri ile uyumlu bir şekilde</a:t>
            </a:r>
          </a:p>
          <a:p>
            <a:pPr>
              <a:buNone/>
            </a:pP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artan veya azalan oranlarda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dirty="0" smtClean="0"/>
              <a:t>  eksprese edilmekte idi.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1378</Words>
  <Application>Microsoft Office PowerPoint</Application>
  <PresentationFormat>Ekran Gösterisi (4:3)</PresentationFormat>
  <Paragraphs>241</Paragraphs>
  <Slides>59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Office Theme</vt:lpstr>
      <vt:lpstr>Yılın Makaleleri  ÜRTİKER</vt:lpstr>
      <vt:lpstr>ÜRTİKER</vt:lpstr>
      <vt:lpstr>GENETİK</vt:lpstr>
      <vt:lpstr>PowerPoint Sunusu</vt:lpstr>
      <vt:lpstr>Metod</vt:lpstr>
      <vt:lpstr>Bulgular</vt:lpstr>
      <vt:lpstr>PowerPoint Sunusu</vt:lpstr>
      <vt:lpstr>Bulgular</vt:lpstr>
      <vt:lpstr>PowerPoint Sunusu</vt:lpstr>
      <vt:lpstr>PowerPoint Sunusu</vt:lpstr>
      <vt:lpstr>PowerPoint Sunusu</vt:lpstr>
      <vt:lpstr>Sonuç:</vt:lpstr>
      <vt:lpstr>PowerPoint Sunusu</vt:lpstr>
      <vt:lpstr>PowerPoint Sunusu</vt:lpstr>
      <vt:lpstr>PowerPoint Sunusu</vt:lpstr>
      <vt:lpstr>PowerPoint Sunusu</vt:lpstr>
      <vt:lpstr>Metod</vt:lpstr>
      <vt:lpstr>Bulgular</vt:lpstr>
      <vt:lpstr>Bulgular</vt:lpstr>
      <vt:lpstr>Sonuç</vt:lpstr>
      <vt:lpstr>ÜRTİKER TANI YÖNTEMLERİ</vt:lpstr>
      <vt:lpstr>PowerPoint Sunusu</vt:lpstr>
      <vt:lpstr>Metod</vt:lpstr>
      <vt:lpstr>Metod</vt:lpstr>
      <vt:lpstr>BULGULAR</vt:lpstr>
      <vt:lpstr>PowerPoint Sunusu</vt:lpstr>
      <vt:lpstr>SONUÇ</vt:lpstr>
      <vt:lpstr>PowerPoint Sunusu</vt:lpstr>
      <vt:lpstr>PowerPoint Sunusu</vt:lpstr>
      <vt:lpstr>Metod</vt:lpstr>
      <vt:lpstr>PowerPoint Sunusu</vt:lpstr>
      <vt:lpstr>PowerPoint Sunusu</vt:lpstr>
      <vt:lpstr>PowerPoint Sunusu</vt:lpstr>
      <vt:lpstr>PowerPoint Sunusu</vt:lpstr>
      <vt:lpstr>ÜRTİKER TEDAVİSİ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Ayrıca, </vt:lpstr>
      <vt:lpstr>SONUÇ</vt:lpstr>
      <vt:lpstr>PowerPoint Sunusu</vt:lpstr>
      <vt:lpstr>Metod</vt:lpstr>
      <vt:lpstr>PowerPoint Sunusu</vt:lpstr>
      <vt:lpstr>PowerPoint Sunusu</vt:lpstr>
      <vt:lpstr>Bulgular</vt:lpstr>
      <vt:lpstr>Bulgular</vt:lpstr>
      <vt:lpstr>Sonuçlar</vt:lpstr>
      <vt:lpstr>YENİ BİYOLOJİK İLAÇLAR</vt:lpstr>
      <vt:lpstr> Quilizumab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Yılın Makaleleri İmmünoterapi</dc:title>
  <dc:creator>BETUL BUYUKTIRYAKI</dc:creator>
  <cp:lastModifiedBy>PiTeknik</cp:lastModifiedBy>
  <cp:revision>215</cp:revision>
  <dcterms:created xsi:type="dcterms:W3CDTF">2016-04-10T20:56:47Z</dcterms:created>
  <dcterms:modified xsi:type="dcterms:W3CDTF">2017-04-26T07:21:48Z</dcterms:modified>
</cp:coreProperties>
</file>