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01" r:id="rId3"/>
    <p:sldId id="278" r:id="rId4"/>
    <p:sldId id="295" r:id="rId5"/>
    <p:sldId id="279" r:id="rId6"/>
    <p:sldId id="258" r:id="rId7"/>
    <p:sldId id="296" r:id="rId8"/>
    <p:sldId id="284" r:id="rId9"/>
    <p:sldId id="285" r:id="rId10"/>
    <p:sldId id="298" r:id="rId11"/>
    <p:sldId id="273" r:id="rId12"/>
    <p:sldId id="274" r:id="rId13"/>
    <p:sldId id="275" r:id="rId14"/>
    <p:sldId id="276" r:id="rId15"/>
    <p:sldId id="305" r:id="rId16"/>
    <p:sldId id="306" r:id="rId17"/>
    <p:sldId id="307" r:id="rId18"/>
    <p:sldId id="277" r:id="rId19"/>
    <p:sldId id="264" r:id="rId20"/>
    <p:sldId id="265" r:id="rId21"/>
    <p:sldId id="267" r:id="rId22"/>
    <p:sldId id="268" r:id="rId23"/>
    <p:sldId id="299" r:id="rId24"/>
    <p:sldId id="294" r:id="rId25"/>
    <p:sldId id="269" r:id="rId26"/>
    <p:sldId id="293" r:id="rId27"/>
    <p:sldId id="310" r:id="rId28"/>
    <p:sldId id="289" r:id="rId29"/>
    <p:sldId id="288" r:id="rId30"/>
    <p:sldId id="291" r:id="rId31"/>
    <p:sldId id="292" r:id="rId32"/>
    <p:sldId id="290" r:id="rId33"/>
    <p:sldId id="309" r:id="rId34"/>
    <p:sldId id="308" r:id="rId35"/>
    <p:sldId id="311" r:id="rId36"/>
    <p:sldId id="282" r:id="rId3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E622C1"/>
    <a:srgbClr val="00FF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314"/>
    <p:restoredTop sz="95288"/>
  </p:normalViewPr>
  <p:slideViewPr>
    <p:cSldViewPr snapToGrid="0">
      <p:cViewPr>
        <p:scale>
          <a:sx n="86" d="100"/>
          <a:sy n="86" d="100"/>
        </p:scale>
        <p:origin x="20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8E576A-14B4-4217-8F27-1A35EB0C2B20}" type="doc">
      <dgm:prSet loTypeId="urn:microsoft.com/office/officeart/2005/8/layout/radial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5613AE36-2A4D-44F8-856C-118689495079}">
      <dgm:prSet phldrT="[Metin]" custT="1"/>
      <dgm:spPr/>
      <dgm:t>
        <a:bodyPr/>
        <a:lstStyle/>
        <a:p>
          <a:r>
            <a:rPr lang="tr-TR" sz="3200" b="1" dirty="0"/>
            <a:t>Alerjen Ekstreleri</a:t>
          </a:r>
        </a:p>
      </dgm:t>
    </dgm:pt>
    <dgm:pt modelId="{DCE31F06-D270-4D87-A64A-AC50ADF47C46}" type="parTrans" cxnId="{F1C22908-58D0-4AA2-80D7-9002794318AE}">
      <dgm:prSet/>
      <dgm:spPr/>
      <dgm:t>
        <a:bodyPr/>
        <a:lstStyle/>
        <a:p>
          <a:endParaRPr lang="tr-TR"/>
        </a:p>
      </dgm:t>
    </dgm:pt>
    <dgm:pt modelId="{3788842C-6E9D-4257-B1F9-8C0F72BB5045}" type="sibTrans" cxnId="{F1C22908-58D0-4AA2-80D7-9002794318AE}">
      <dgm:prSet/>
      <dgm:spPr/>
      <dgm:t>
        <a:bodyPr/>
        <a:lstStyle/>
        <a:p>
          <a:endParaRPr lang="tr-TR"/>
        </a:p>
      </dgm:t>
    </dgm:pt>
    <dgm:pt modelId="{956195DC-FC37-4E9C-8FDF-183C94F0BF6A}">
      <dgm:prSet phldrT="[Metin]" custT="1"/>
      <dgm:spPr/>
      <dgm:t>
        <a:bodyPr/>
        <a:lstStyle/>
        <a:p>
          <a:r>
            <a:rPr lang="tr-TR" sz="1600" b="1" dirty="0"/>
            <a:t>Saflığı</a:t>
          </a:r>
        </a:p>
      </dgm:t>
    </dgm:pt>
    <dgm:pt modelId="{5D670701-263B-470E-91A6-C65DA6B1572A}" type="parTrans" cxnId="{50F5EBCF-916A-4537-AE5C-8ADCB4CC83E5}">
      <dgm:prSet/>
      <dgm:spPr/>
      <dgm:t>
        <a:bodyPr/>
        <a:lstStyle/>
        <a:p>
          <a:endParaRPr lang="tr-TR"/>
        </a:p>
      </dgm:t>
    </dgm:pt>
    <dgm:pt modelId="{36BBB540-A954-4065-BE17-6993089449D0}" type="sibTrans" cxnId="{50F5EBCF-916A-4537-AE5C-8ADCB4CC83E5}">
      <dgm:prSet/>
      <dgm:spPr/>
      <dgm:t>
        <a:bodyPr/>
        <a:lstStyle/>
        <a:p>
          <a:endParaRPr lang="tr-TR"/>
        </a:p>
      </dgm:t>
    </dgm:pt>
    <dgm:pt modelId="{BC503EF0-F6B6-4B6A-B7B4-DA1EA2A2CBA0}">
      <dgm:prSet phldrT="[Metin]" custT="1"/>
      <dgm:spPr/>
      <dgm:t>
        <a:bodyPr/>
        <a:lstStyle/>
        <a:p>
          <a:r>
            <a:rPr lang="tr-TR" sz="1600" b="1" dirty="0"/>
            <a:t>Standardizasyonu</a:t>
          </a:r>
        </a:p>
      </dgm:t>
    </dgm:pt>
    <dgm:pt modelId="{FD268EE2-031B-44F8-B93D-68235CCEE044}" type="parTrans" cxnId="{B34C8579-10E4-4113-82C6-BDFE6F2D7C70}">
      <dgm:prSet/>
      <dgm:spPr/>
      <dgm:t>
        <a:bodyPr/>
        <a:lstStyle/>
        <a:p>
          <a:endParaRPr lang="tr-TR"/>
        </a:p>
      </dgm:t>
    </dgm:pt>
    <dgm:pt modelId="{AB54D71C-BF1A-41E4-B41F-8B50A69C6EAB}" type="sibTrans" cxnId="{B34C8579-10E4-4113-82C6-BDFE6F2D7C70}">
      <dgm:prSet/>
      <dgm:spPr/>
      <dgm:t>
        <a:bodyPr/>
        <a:lstStyle/>
        <a:p>
          <a:endParaRPr lang="tr-TR"/>
        </a:p>
      </dgm:t>
    </dgm:pt>
    <dgm:pt modelId="{F002F816-0F5C-4155-94DA-6AABC85F5BC1}">
      <dgm:prSet phldrT="[Metin]" custT="1"/>
      <dgm:spPr/>
      <dgm:t>
        <a:bodyPr/>
        <a:lstStyle/>
        <a:p>
          <a:r>
            <a:rPr lang="tr-TR" sz="1600" b="1" dirty="0"/>
            <a:t>Maliyeti  Ulaşılabilirliği</a:t>
          </a:r>
        </a:p>
      </dgm:t>
    </dgm:pt>
    <dgm:pt modelId="{D95A375D-15C2-422D-8313-42A2206A53D9}" type="parTrans" cxnId="{89234D94-73D6-4FD3-A18F-7F00564DAF12}">
      <dgm:prSet/>
      <dgm:spPr/>
      <dgm:t>
        <a:bodyPr/>
        <a:lstStyle/>
        <a:p>
          <a:endParaRPr lang="tr-TR"/>
        </a:p>
      </dgm:t>
    </dgm:pt>
    <dgm:pt modelId="{0461D6D7-FB11-4C63-816F-203ACA99F8AC}" type="sibTrans" cxnId="{89234D94-73D6-4FD3-A18F-7F00564DAF12}">
      <dgm:prSet/>
      <dgm:spPr/>
      <dgm:t>
        <a:bodyPr/>
        <a:lstStyle/>
        <a:p>
          <a:endParaRPr lang="tr-TR"/>
        </a:p>
      </dgm:t>
    </dgm:pt>
    <dgm:pt modelId="{2CCAA4CF-97DB-46E5-A2A2-55C541799347}">
      <dgm:prSet phldrT="[Metin]" custT="1"/>
      <dgm:spPr/>
      <dgm:t>
        <a:bodyPr/>
        <a:lstStyle/>
        <a:p>
          <a:r>
            <a:rPr lang="tr-TR" sz="1600" b="1" dirty="0"/>
            <a:t>Duyarlılığı</a:t>
          </a:r>
        </a:p>
      </dgm:t>
    </dgm:pt>
    <dgm:pt modelId="{4BCB346E-A431-4E87-9CBF-CBB7982B7F9C}" type="parTrans" cxnId="{84DB15BC-50E6-458B-8148-354180DF76E7}">
      <dgm:prSet/>
      <dgm:spPr/>
      <dgm:t>
        <a:bodyPr/>
        <a:lstStyle/>
        <a:p>
          <a:endParaRPr lang="tr-TR"/>
        </a:p>
      </dgm:t>
    </dgm:pt>
    <dgm:pt modelId="{65553281-4D8D-4E6C-B865-CF525E387768}" type="sibTrans" cxnId="{84DB15BC-50E6-458B-8148-354180DF76E7}">
      <dgm:prSet/>
      <dgm:spPr/>
      <dgm:t>
        <a:bodyPr/>
        <a:lstStyle/>
        <a:p>
          <a:endParaRPr lang="tr-TR"/>
        </a:p>
      </dgm:t>
    </dgm:pt>
    <dgm:pt modelId="{758B1786-4119-4A5C-95B8-154CC603E186}" type="pres">
      <dgm:prSet presAssocID="{C58E576A-14B4-4217-8F27-1A35EB0C2B2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26C831-BC6F-4630-BD70-A4F18BB78708}" type="pres">
      <dgm:prSet presAssocID="{C58E576A-14B4-4217-8F27-1A35EB0C2B20}" presName="radial" presStyleCnt="0">
        <dgm:presLayoutVars>
          <dgm:animLvl val="ctr"/>
        </dgm:presLayoutVars>
      </dgm:prSet>
      <dgm:spPr/>
    </dgm:pt>
    <dgm:pt modelId="{7FAA5708-B79E-436C-A6B4-58EC737661B2}" type="pres">
      <dgm:prSet presAssocID="{5613AE36-2A4D-44F8-856C-118689495079}" presName="centerShape" presStyleLbl="vennNode1" presStyleIdx="0" presStyleCnt="5"/>
      <dgm:spPr/>
      <dgm:t>
        <a:bodyPr/>
        <a:lstStyle/>
        <a:p>
          <a:endParaRPr lang="en-US"/>
        </a:p>
      </dgm:t>
    </dgm:pt>
    <dgm:pt modelId="{35BEE824-232C-4A8B-B6B0-EFA4459A66FE}" type="pres">
      <dgm:prSet presAssocID="{956195DC-FC37-4E9C-8FDF-183C94F0BF6A}" presName="node" presStyleLbl="vennNode1" presStyleIdx="1" presStyleCnt="5" custScaleX="127513" custScaleY="145121" custRadScaleRad="114801" custRadScaleInc="2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EBC53E-B8AD-4A6C-B665-FBB1B1F5E979}" type="pres">
      <dgm:prSet presAssocID="{BC503EF0-F6B6-4B6A-B7B4-DA1EA2A2CBA0}" presName="node" presStyleLbl="vennNode1" presStyleIdx="2" presStyleCnt="5" custScaleX="163438" custScaleY="137692" custRadScaleRad="1055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93D25-B982-459F-ABF6-DA5DD5F4044E}" type="pres">
      <dgm:prSet presAssocID="{F002F816-0F5C-4155-94DA-6AABC85F5BC1}" presName="node" presStyleLbl="vennNode1" presStyleIdx="3" presStyleCnt="5" custScaleX="129180" custScaleY="149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6FC402-0051-46BE-9154-41862478767B}" type="pres">
      <dgm:prSet presAssocID="{2CCAA4CF-97DB-46E5-A2A2-55C541799347}" presName="node" presStyleLbl="vennNode1" presStyleIdx="4" presStyleCnt="5" custScaleX="140772" custScaleY="1217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F5EBCF-916A-4537-AE5C-8ADCB4CC83E5}" srcId="{5613AE36-2A4D-44F8-856C-118689495079}" destId="{956195DC-FC37-4E9C-8FDF-183C94F0BF6A}" srcOrd="0" destOrd="0" parTransId="{5D670701-263B-470E-91A6-C65DA6B1572A}" sibTransId="{36BBB540-A954-4065-BE17-6993089449D0}"/>
    <dgm:cxn modelId="{483A62D7-9F32-4A8A-AD31-0AD2173420DD}" type="presOf" srcId="{BC503EF0-F6B6-4B6A-B7B4-DA1EA2A2CBA0}" destId="{EAEBC53E-B8AD-4A6C-B665-FBB1B1F5E979}" srcOrd="0" destOrd="0" presId="urn:microsoft.com/office/officeart/2005/8/layout/radial3"/>
    <dgm:cxn modelId="{839FBC7A-DE98-48CD-8E7A-6B9B785BAEF5}" type="presOf" srcId="{5613AE36-2A4D-44F8-856C-118689495079}" destId="{7FAA5708-B79E-436C-A6B4-58EC737661B2}" srcOrd="0" destOrd="0" presId="urn:microsoft.com/office/officeart/2005/8/layout/radial3"/>
    <dgm:cxn modelId="{B34C8579-10E4-4113-82C6-BDFE6F2D7C70}" srcId="{5613AE36-2A4D-44F8-856C-118689495079}" destId="{BC503EF0-F6B6-4B6A-B7B4-DA1EA2A2CBA0}" srcOrd="1" destOrd="0" parTransId="{FD268EE2-031B-44F8-B93D-68235CCEE044}" sibTransId="{AB54D71C-BF1A-41E4-B41F-8B50A69C6EAB}"/>
    <dgm:cxn modelId="{60F3CFF2-01F9-42AD-ACB1-FCF716FAD886}" type="presOf" srcId="{F002F816-0F5C-4155-94DA-6AABC85F5BC1}" destId="{4A193D25-B982-459F-ABF6-DA5DD5F4044E}" srcOrd="0" destOrd="0" presId="urn:microsoft.com/office/officeart/2005/8/layout/radial3"/>
    <dgm:cxn modelId="{89234D94-73D6-4FD3-A18F-7F00564DAF12}" srcId="{5613AE36-2A4D-44F8-856C-118689495079}" destId="{F002F816-0F5C-4155-94DA-6AABC85F5BC1}" srcOrd="2" destOrd="0" parTransId="{D95A375D-15C2-422D-8313-42A2206A53D9}" sibTransId="{0461D6D7-FB11-4C63-816F-203ACA99F8AC}"/>
    <dgm:cxn modelId="{9734FAE0-86D7-4499-B557-314953328374}" type="presOf" srcId="{956195DC-FC37-4E9C-8FDF-183C94F0BF6A}" destId="{35BEE824-232C-4A8B-B6B0-EFA4459A66FE}" srcOrd="0" destOrd="0" presId="urn:microsoft.com/office/officeart/2005/8/layout/radial3"/>
    <dgm:cxn modelId="{F1C22908-58D0-4AA2-80D7-9002794318AE}" srcId="{C58E576A-14B4-4217-8F27-1A35EB0C2B20}" destId="{5613AE36-2A4D-44F8-856C-118689495079}" srcOrd="0" destOrd="0" parTransId="{DCE31F06-D270-4D87-A64A-AC50ADF47C46}" sibTransId="{3788842C-6E9D-4257-B1F9-8C0F72BB5045}"/>
    <dgm:cxn modelId="{84DB15BC-50E6-458B-8148-354180DF76E7}" srcId="{5613AE36-2A4D-44F8-856C-118689495079}" destId="{2CCAA4CF-97DB-46E5-A2A2-55C541799347}" srcOrd="3" destOrd="0" parTransId="{4BCB346E-A431-4E87-9CBF-CBB7982B7F9C}" sibTransId="{65553281-4D8D-4E6C-B865-CF525E387768}"/>
    <dgm:cxn modelId="{3D5B4DDC-B1C6-4585-ADEB-923AE8C7D794}" type="presOf" srcId="{C58E576A-14B4-4217-8F27-1A35EB0C2B20}" destId="{758B1786-4119-4A5C-95B8-154CC603E186}" srcOrd="0" destOrd="0" presId="urn:microsoft.com/office/officeart/2005/8/layout/radial3"/>
    <dgm:cxn modelId="{36D7B687-607C-44F2-B0C0-824E0403160A}" type="presOf" srcId="{2CCAA4CF-97DB-46E5-A2A2-55C541799347}" destId="{3B6FC402-0051-46BE-9154-41862478767B}" srcOrd="0" destOrd="0" presId="urn:microsoft.com/office/officeart/2005/8/layout/radial3"/>
    <dgm:cxn modelId="{4576B529-34B3-48DB-9F15-485BB8BCB566}" type="presParOf" srcId="{758B1786-4119-4A5C-95B8-154CC603E186}" destId="{4426C831-BC6F-4630-BD70-A4F18BB78708}" srcOrd="0" destOrd="0" presId="urn:microsoft.com/office/officeart/2005/8/layout/radial3"/>
    <dgm:cxn modelId="{CB56729B-1CF7-46EB-BCAE-9018B13E82A1}" type="presParOf" srcId="{4426C831-BC6F-4630-BD70-A4F18BB78708}" destId="{7FAA5708-B79E-436C-A6B4-58EC737661B2}" srcOrd="0" destOrd="0" presId="urn:microsoft.com/office/officeart/2005/8/layout/radial3"/>
    <dgm:cxn modelId="{25A3C6F3-CD24-45C3-AF86-AD0A8E8988D5}" type="presParOf" srcId="{4426C831-BC6F-4630-BD70-A4F18BB78708}" destId="{35BEE824-232C-4A8B-B6B0-EFA4459A66FE}" srcOrd="1" destOrd="0" presId="urn:microsoft.com/office/officeart/2005/8/layout/radial3"/>
    <dgm:cxn modelId="{90EE2E3A-699C-4F38-B83C-A2D5A2B4E071}" type="presParOf" srcId="{4426C831-BC6F-4630-BD70-A4F18BB78708}" destId="{EAEBC53E-B8AD-4A6C-B665-FBB1B1F5E979}" srcOrd="2" destOrd="0" presId="urn:microsoft.com/office/officeart/2005/8/layout/radial3"/>
    <dgm:cxn modelId="{50BD5507-D60C-4FAE-ABE6-574FDE75604B}" type="presParOf" srcId="{4426C831-BC6F-4630-BD70-A4F18BB78708}" destId="{4A193D25-B982-459F-ABF6-DA5DD5F4044E}" srcOrd="3" destOrd="0" presId="urn:microsoft.com/office/officeart/2005/8/layout/radial3"/>
    <dgm:cxn modelId="{5FCFF680-A6BC-4E75-A171-0C687BBCF1E0}" type="presParOf" srcId="{4426C831-BC6F-4630-BD70-A4F18BB78708}" destId="{3B6FC402-0051-46BE-9154-41862478767B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A5708-B79E-436C-A6B4-58EC737661B2}">
      <dsp:nvSpPr>
        <dsp:cNvPr id="0" name=""/>
        <dsp:cNvSpPr/>
      </dsp:nvSpPr>
      <dsp:spPr>
        <a:xfrm>
          <a:off x="1896911" y="1126568"/>
          <a:ext cx="2845895" cy="284589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/>
            <a:t>Alerjen Ekstreleri</a:t>
          </a:r>
        </a:p>
      </dsp:txBody>
      <dsp:txXfrm>
        <a:off x="2313683" y="1543340"/>
        <a:ext cx="2012351" cy="2012351"/>
      </dsp:txXfrm>
    </dsp:sp>
    <dsp:sp modelId="{35BEE824-232C-4A8B-B6B0-EFA4459A66FE}">
      <dsp:nvSpPr>
        <dsp:cNvPr id="0" name=""/>
        <dsp:cNvSpPr/>
      </dsp:nvSpPr>
      <dsp:spPr>
        <a:xfrm>
          <a:off x="2420056" y="-336314"/>
          <a:ext cx="1814443" cy="2064995"/>
        </a:xfrm>
        <a:prstGeom prst="ellipse">
          <a:avLst/>
        </a:prstGeom>
        <a:solidFill>
          <a:schemeClr val="accent4">
            <a:alpha val="50000"/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Saflığı</a:t>
          </a:r>
        </a:p>
      </dsp:txBody>
      <dsp:txXfrm>
        <a:off x="2685775" y="-33902"/>
        <a:ext cx="1283005" cy="1460171"/>
      </dsp:txXfrm>
    </dsp:sp>
    <dsp:sp modelId="{EAEBC53E-B8AD-4A6C-B665-FBB1B1F5E979}">
      <dsp:nvSpPr>
        <dsp:cNvPr id="0" name=""/>
        <dsp:cNvSpPr/>
      </dsp:nvSpPr>
      <dsp:spPr>
        <a:xfrm>
          <a:off x="4112917" y="1569873"/>
          <a:ext cx="2325637" cy="1959285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Standardizasyonu</a:t>
          </a:r>
        </a:p>
      </dsp:txBody>
      <dsp:txXfrm>
        <a:off x="4453499" y="1856804"/>
        <a:ext cx="1644473" cy="1385423"/>
      </dsp:txXfrm>
    </dsp:sp>
    <dsp:sp modelId="{4A193D25-B982-459F-ABF6-DA5DD5F4044E}">
      <dsp:nvSpPr>
        <dsp:cNvPr id="0" name=""/>
        <dsp:cNvSpPr/>
      </dsp:nvSpPr>
      <dsp:spPr>
        <a:xfrm>
          <a:off x="2400776" y="3338753"/>
          <a:ext cx="1838163" cy="2128188"/>
        </a:xfrm>
        <a:prstGeom prst="ellipse">
          <a:avLst/>
        </a:prstGeom>
        <a:solidFill>
          <a:schemeClr val="accent4">
            <a:alpha val="50000"/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Maliyeti  Ulaşılabilirliği</a:t>
          </a:r>
        </a:p>
      </dsp:txBody>
      <dsp:txXfrm>
        <a:off x="2669969" y="3650419"/>
        <a:ext cx="1299777" cy="1504856"/>
      </dsp:txXfrm>
    </dsp:sp>
    <dsp:sp modelId="{3B6FC402-0051-46BE-9154-41862478767B}">
      <dsp:nvSpPr>
        <dsp:cNvPr id="0" name=""/>
        <dsp:cNvSpPr/>
      </dsp:nvSpPr>
      <dsp:spPr>
        <a:xfrm>
          <a:off x="464970" y="1683161"/>
          <a:ext cx="2003111" cy="1732709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Duyarlılığı</a:t>
          </a:r>
        </a:p>
      </dsp:txBody>
      <dsp:txXfrm>
        <a:off x="758319" y="1936910"/>
        <a:ext cx="1416413" cy="1225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2D8C9-B61C-0C48-BCD6-DDFF86383FB8}" type="datetimeFigureOut">
              <a:rPr lang="en-US" smtClean="0"/>
              <a:t>4/26/17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8466B-1D37-C040-8176-AD0F8D8A1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8466B-1D37-C040-8176-AD0F8D8A12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18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3DC9-0EF0-449C-801A-0836CA6154E3}" type="datetimeFigureOut">
              <a:rPr lang="tr-TR" smtClean="0"/>
              <a:t>26.04.2017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7AA9-C5AB-46DD-8DC1-5B915F9443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37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3DC9-0EF0-449C-801A-0836CA6154E3}" type="datetimeFigureOut">
              <a:rPr lang="tr-TR" smtClean="0"/>
              <a:t>26.04.2017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7AA9-C5AB-46DD-8DC1-5B915F9443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6444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3DC9-0EF0-449C-801A-0836CA6154E3}" type="datetimeFigureOut">
              <a:rPr lang="tr-TR" smtClean="0"/>
              <a:t>26.04.2017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7AA9-C5AB-46DD-8DC1-5B915F9443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318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3DC9-0EF0-449C-801A-0836CA6154E3}" type="datetimeFigureOut">
              <a:rPr lang="tr-TR" smtClean="0"/>
              <a:t>26.04.2017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7AA9-C5AB-46DD-8DC1-5B915F9443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329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3DC9-0EF0-449C-801A-0836CA6154E3}" type="datetimeFigureOut">
              <a:rPr lang="tr-TR" smtClean="0"/>
              <a:t>26.04.2017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7AA9-C5AB-46DD-8DC1-5B915F9443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0122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3DC9-0EF0-449C-801A-0836CA6154E3}" type="datetimeFigureOut">
              <a:rPr lang="tr-TR" smtClean="0"/>
              <a:t>26.04.2017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7AA9-C5AB-46DD-8DC1-5B915F9443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835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3DC9-0EF0-449C-801A-0836CA6154E3}" type="datetimeFigureOut">
              <a:rPr lang="tr-TR" smtClean="0"/>
              <a:t>26.04.2017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7AA9-C5AB-46DD-8DC1-5B915F9443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424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3DC9-0EF0-449C-801A-0836CA6154E3}" type="datetimeFigureOut">
              <a:rPr lang="tr-TR" smtClean="0"/>
              <a:t>26.04.2017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7AA9-C5AB-46DD-8DC1-5B915F9443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1517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3DC9-0EF0-449C-801A-0836CA6154E3}" type="datetimeFigureOut">
              <a:rPr lang="tr-TR" smtClean="0"/>
              <a:t>26.04.2017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7AA9-C5AB-46DD-8DC1-5B915F9443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803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3DC9-0EF0-449C-801A-0836CA6154E3}" type="datetimeFigureOut">
              <a:rPr lang="tr-TR" smtClean="0"/>
              <a:t>26.04.2017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7AA9-C5AB-46DD-8DC1-5B915F9443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699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3DC9-0EF0-449C-801A-0836CA6154E3}" type="datetimeFigureOut">
              <a:rPr lang="tr-TR" smtClean="0"/>
              <a:t>26.04.2017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37AA9-C5AB-46DD-8DC1-5B915F9443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446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43DC9-0EF0-449C-801A-0836CA6154E3}" type="datetimeFigureOut">
              <a:rPr lang="tr-TR" smtClean="0"/>
              <a:t>26.04.2017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7AA9-C5AB-46DD-8DC1-5B915F9443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721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hyperlink" Target="https://www.ncbi.nlm.nih.gov/pubmed/2459801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cbi.nlm.nih.gov/pubmed/24598010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hyperlink" Target="https://www.ncbi.nlm.nih.gov/pubmed/26342746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4579075"/>
            <a:ext cx="9144000" cy="1843211"/>
          </a:xfr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/>
          <a:lstStyle/>
          <a:p>
            <a:endParaRPr lang="tr-TR" sz="2000" b="1" dirty="0"/>
          </a:p>
          <a:p>
            <a:r>
              <a:rPr lang="tr-TR" sz="2000" b="1" dirty="0" err="1"/>
              <a:t>Dr.Nilüfer</a:t>
            </a:r>
            <a:r>
              <a:rPr lang="tr-TR" sz="2000" b="1" dirty="0"/>
              <a:t> GALİP ÇELİK</a:t>
            </a:r>
          </a:p>
          <a:p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Yakın Doğu Üniversitesi Tıp Fakültesi</a:t>
            </a:r>
          </a:p>
          <a:p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Girne Üniversitesi Dr. Suat Günsel Hastanesi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28" y="107039"/>
            <a:ext cx="2722944" cy="152484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316" y="46043"/>
            <a:ext cx="2592667" cy="175931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692883"/>
            <a:ext cx="9144000" cy="2387600"/>
          </a:xfrm>
          <a:ln w="28575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tr-TR" sz="4000" b="1" dirty="0" err="1"/>
              <a:t>İmmunoterapi</a:t>
            </a:r>
            <a:r>
              <a:rPr lang="tr-TR" sz="4000" b="1" dirty="0"/>
              <a:t> Seçiminde Bileşene Dayalı Tanının Önemi</a:t>
            </a:r>
            <a:br>
              <a:rPr lang="tr-TR" sz="4000" b="1" dirty="0"/>
            </a:br>
            <a:endParaRPr lang="tr-TR" sz="4000" b="1" dirty="0"/>
          </a:p>
        </p:txBody>
      </p:sp>
    </p:spTree>
    <p:extLst>
      <p:ext uri="{BB962C8B-B14F-4D97-AF65-F5344CB8AC3E}">
        <p14:creationId xmlns:p14="http://schemas.microsoft.com/office/powerpoint/2010/main" val="320310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670" y="2271071"/>
            <a:ext cx="7019035" cy="4340103"/>
          </a:xfrm>
          <a:prstGeom prst="rect">
            <a:avLst/>
          </a:prstGeom>
        </p:spPr>
      </p:pic>
      <p:sp>
        <p:nvSpPr>
          <p:cNvPr id="3" name="Unvan 1"/>
          <p:cNvSpPr>
            <a:spLocks noGrp="1"/>
          </p:cNvSpPr>
          <p:nvPr>
            <p:ph type="title"/>
          </p:nvPr>
        </p:nvSpPr>
        <p:spPr>
          <a:xfrm>
            <a:off x="866192" y="57208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+mn-lt"/>
              </a:rPr>
              <a:t>B</a:t>
            </a:r>
            <a:r>
              <a:rPr lang="tr-TR" sz="3600" b="1" dirty="0">
                <a:latin typeface="+mn-lt"/>
              </a:rPr>
              <a:t>İLEŞENE DAYALI TANI</a:t>
            </a:r>
            <a:br>
              <a:rPr lang="tr-TR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 </a:t>
            </a:r>
            <a:r>
              <a:rPr lang="en-US" sz="3600" b="1" dirty="0" err="1">
                <a:latin typeface="+mn-lt"/>
              </a:rPr>
              <a:t>Polen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b="1" dirty="0" err="1">
                <a:latin typeface="+mn-lt"/>
              </a:rPr>
              <a:t>Duyarlı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b="1" dirty="0" err="1">
                <a:latin typeface="+mn-lt"/>
              </a:rPr>
              <a:t>Hastalarda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b="1" dirty="0" err="1">
                <a:latin typeface="+mn-lt"/>
              </a:rPr>
              <a:t>Tanı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b="1" dirty="0" err="1">
                <a:latin typeface="+mn-lt"/>
              </a:rPr>
              <a:t>ve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b="1" dirty="0" err="1">
                <a:latin typeface="+mn-lt"/>
              </a:rPr>
              <a:t>İmmunoterapi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b="1" dirty="0" err="1">
                <a:latin typeface="+mn-lt"/>
              </a:rPr>
              <a:t>Kararına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b="1" dirty="0" err="1">
                <a:latin typeface="+mn-lt"/>
              </a:rPr>
              <a:t>Etkisi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090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77" y="125384"/>
            <a:ext cx="8174892" cy="2176898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12934" y="3075832"/>
            <a:ext cx="5564553" cy="34934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6171202" y="3846624"/>
            <a:ext cx="3640015" cy="1951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ikdörtgen 1"/>
          <p:cNvSpPr/>
          <p:nvPr/>
        </p:nvSpPr>
        <p:spPr>
          <a:xfrm>
            <a:off x="8211019" y="5103025"/>
            <a:ext cx="773723" cy="1563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6884696" y="5111289"/>
            <a:ext cx="851877" cy="1328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615820" y="2192694"/>
            <a:ext cx="885475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Mart/Nisan döneminde huş ağacı Mayıs/Temmuz dönemlerinde ot polenleri majör ve minör alerjenlerine bakarak SİT etkinliğini değerlendiren çalışma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9100" y="1520293"/>
            <a:ext cx="555966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Rutin</a:t>
            </a:r>
            <a:r>
              <a:rPr lang="en-US" dirty="0" smtClean="0"/>
              <a:t> </a:t>
            </a:r>
            <a:r>
              <a:rPr lang="en-US" dirty="0" err="1"/>
              <a:t>k</a:t>
            </a:r>
            <a:r>
              <a:rPr lang="en-US" dirty="0" err="1" smtClean="0"/>
              <a:t>linik</a:t>
            </a:r>
            <a:r>
              <a:rPr lang="en-US" dirty="0" smtClean="0"/>
              <a:t> </a:t>
            </a:r>
            <a:r>
              <a:rPr lang="en-US" dirty="0" err="1"/>
              <a:t>p</a:t>
            </a:r>
            <a:r>
              <a:rPr lang="en-US" dirty="0" err="1" smtClean="0"/>
              <a:t>ratikte</a:t>
            </a:r>
            <a:r>
              <a:rPr lang="en-US" dirty="0" smtClean="0"/>
              <a:t> mi </a:t>
            </a:r>
            <a:r>
              <a:rPr lang="en-US" dirty="0" err="1" smtClean="0"/>
              <a:t>yoksa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adece</a:t>
            </a:r>
            <a:r>
              <a:rPr lang="en-US" dirty="0" smtClean="0"/>
              <a:t> </a:t>
            </a:r>
            <a:r>
              <a:rPr lang="en-US" dirty="0" err="1"/>
              <a:t>b</a:t>
            </a:r>
            <a:r>
              <a:rPr lang="en-US" dirty="0" err="1" smtClean="0"/>
              <a:t>ilimsel</a:t>
            </a:r>
            <a:r>
              <a:rPr lang="en-US" dirty="0" smtClean="0"/>
              <a:t> </a:t>
            </a:r>
            <a:r>
              <a:rPr lang="en-US" dirty="0" err="1"/>
              <a:t>a</a:t>
            </a:r>
            <a:r>
              <a:rPr lang="en-US" dirty="0" err="1" smtClean="0"/>
              <a:t>maçlı</a:t>
            </a:r>
            <a:r>
              <a:rPr lang="en-US" dirty="0" smtClean="0"/>
              <a:t> mi?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18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92" y="325998"/>
            <a:ext cx="8315569" cy="2185905"/>
          </a:xfrm>
          <a:prstGeom prst="rect">
            <a:avLst/>
          </a:prstGeom>
        </p:spPr>
      </p:pic>
      <p:sp>
        <p:nvSpPr>
          <p:cNvPr id="5" name="object 10"/>
          <p:cNvSpPr txBox="1"/>
          <p:nvPr/>
        </p:nvSpPr>
        <p:spPr>
          <a:xfrm>
            <a:off x="401181" y="2650958"/>
            <a:ext cx="649198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5" dirty="0" err="1">
                <a:latin typeface="Arial"/>
                <a:cs typeface="Arial"/>
              </a:rPr>
              <a:t>Tripodi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lang="tr-TR" sz="1800" b="1" spc="-15" dirty="0">
                <a:latin typeface="Arial"/>
                <a:cs typeface="Arial"/>
              </a:rPr>
              <a:t>S et al. </a:t>
            </a:r>
            <a:r>
              <a:rPr sz="1800" b="1" dirty="0">
                <a:latin typeface="Arial"/>
                <a:cs typeface="Arial"/>
              </a:rPr>
              <a:t>J </a:t>
            </a:r>
            <a:r>
              <a:rPr sz="1800" b="1" spc="-5" dirty="0">
                <a:latin typeface="Arial"/>
                <a:cs typeface="Arial"/>
              </a:rPr>
              <a:t>Allergy Clin </a:t>
            </a:r>
            <a:r>
              <a:rPr sz="1800" b="1" dirty="0">
                <a:latin typeface="Arial"/>
                <a:cs typeface="Arial"/>
              </a:rPr>
              <a:t>Immunol.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2012;129(3):834-9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01181" y="3133969"/>
            <a:ext cx="5085219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600" b="1" dirty="0"/>
              <a:t>Soru- Amaç?  </a:t>
            </a:r>
          </a:p>
          <a:p>
            <a:endParaRPr lang="tr-TR" sz="1600" b="1" dirty="0"/>
          </a:p>
          <a:p>
            <a:r>
              <a:rPr lang="tr-TR" sz="1600" dirty="0"/>
              <a:t>Çayır poleni alerjisi olan çocuklarda </a:t>
            </a:r>
            <a:r>
              <a:rPr lang="tr-TR" sz="1600" i="1" dirty="0" err="1"/>
              <a:t>Phelium</a:t>
            </a:r>
            <a:r>
              <a:rPr lang="tr-TR" sz="1600" i="1" dirty="0"/>
              <a:t> </a:t>
            </a:r>
            <a:r>
              <a:rPr lang="tr-TR" sz="1600" i="1" dirty="0" err="1"/>
              <a:t>pratense</a:t>
            </a:r>
            <a:r>
              <a:rPr lang="tr-TR" sz="1600" i="1" dirty="0"/>
              <a:t> </a:t>
            </a:r>
            <a:r>
              <a:rPr lang="tr-TR" sz="1600" dirty="0" err="1"/>
              <a:t>IgE</a:t>
            </a:r>
            <a:r>
              <a:rPr lang="tr-TR" sz="1600" dirty="0"/>
              <a:t> profilini ortaya koymak</a:t>
            </a:r>
          </a:p>
          <a:p>
            <a:endParaRPr lang="tr-TR" sz="1600" i="1" dirty="0"/>
          </a:p>
          <a:p>
            <a:r>
              <a:rPr lang="tr-TR" sz="1600" i="1" dirty="0" err="1"/>
              <a:t>Phelium</a:t>
            </a:r>
            <a:r>
              <a:rPr lang="tr-TR" sz="1600" i="1" dirty="0"/>
              <a:t> </a:t>
            </a:r>
            <a:r>
              <a:rPr lang="tr-TR" sz="1600" i="1" dirty="0" err="1"/>
              <a:t>pratense</a:t>
            </a:r>
            <a:r>
              <a:rPr lang="tr-TR" sz="1600" i="1" dirty="0"/>
              <a:t> </a:t>
            </a:r>
            <a:r>
              <a:rPr lang="tr-TR" sz="1600" dirty="0" err="1"/>
              <a:t>IgE</a:t>
            </a:r>
            <a:r>
              <a:rPr lang="tr-TR" sz="1600" dirty="0"/>
              <a:t> profiline göre uygulanan SIT uyumlu mu?</a:t>
            </a:r>
          </a:p>
        </p:txBody>
      </p:sp>
      <p:sp>
        <p:nvSpPr>
          <p:cNvPr id="7" name="object 16"/>
          <p:cNvSpPr txBox="1"/>
          <p:nvPr/>
        </p:nvSpPr>
        <p:spPr>
          <a:xfrm>
            <a:off x="6101592" y="3133969"/>
            <a:ext cx="5582408" cy="314547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2100" indent="-279400">
              <a:lnSpc>
                <a:spcPct val="100000"/>
              </a:lnSpc>
              <a:buChar char="•"/>
              <a:tabLst>
                <a:tab pos="294640" algn="l"/>
                <a:tab pos="295275" algn="l"/>
              </a:tabLst>
            </a:pPr>
            <a:r>
              <a:rPr lang="tr-TR" sz="1400" dirty="0">
                <a:solidFill>
                  <a:srgbClr val="333333"/>
                </a:solidFill>
                <a:cs typeface="Calisto MT"/>
              </a:rPr>
              <a:t>200 AR /Astım veya </a:t>
            </a:r>
            <a:r>
              <a:rPr lang="tr-TR" sz="1400" dirty="0" err="1">
                <a:solidFill>
                  <a:srgbClr val="333333"/>
                </a:solidFill>
                <a:cs typeface="Calisto MT"/>
              </a:rPr>
              <a:t>AR+Astım</a:t>
            </a:r>
            <a:r>
              <a:rPr lang="tr-TR" sz="1400" dirty="0">
                <a:solidFill>
                  <a:srgbClr val="333333"/>
                </a:solidFill>
                <a:cs typeface="Calisto MT"/>
              </a:rPr>
              <a:t> çocuk hasta (4-18 yaş)</a:t>
            </a:r>
          </a:p>
          <a:p>
            <a:pPr marL="292100" indent="-279400">
              <a:lnSpc>
                <a:spcPct val="100000"/>
              </a:lnSpc>
              <a:buChar char="•"/>
              <a:tabLst>
                <a:tab pos="294640" algn="l"/>
                <a:tab pos="295275" algn="l"/>
              </a:tabLst>
            </a:pPr>
            <a:endParaRPr lang="tr-TR" sz="1400" dirty="0">
              <a:solidFill>
                <a:srgbClr val="333333"/>
              </a:solidFill>
              <a:cs typeface="Calisto MT"/>
            </a:endParaRPr>
          </a:p>
          <a:p>
            <a:pPr marL="292100" indent="-279400">
              <a:lnSpc>
                <a:spcPct val="100000"/>
              </a:lnSpc>
              <a:buChar char="•"/>
              <a:tabLst>
                <a:tab pos="294640" algn="l"/>
                <a:tab pos="295275" algn="l"/>
              </a:tabLst>
            </a:pPr>
            <a:r>
              <a:rPr lang="tr-TR" sz="1400" dirty="0" err="1">
                <a:solidFill>
                  <a:srgbClr val="333333"/>
                </a:solidFill>
                <a:cs typeface="Calisto MT"/>
              </a:rPr>
              <a:t>Kesitsel</a:t>
            </a:r>
            <a:r>
              <a:rPr lang="tr-TR" sz="1400" dirty="0">
                <a:solidFill>
                  <a:srgbClr val="333333"/>
                </a:solidFill>
                <a:cs typeface="Calisto MT"/>
              </a:rPr>
              <a:t> ve Gözlemsel çalışma</a:t>
            </a:r>
          </a:p>
          <a:p>
            <a:pPr marL="292100" indent="-279400">
              <a:lnSpc>
                <a:spcPct val="100000"/>
              </a:lnSpc>
              <a:buChar char="•"/>
              <a:tabLst>
                <a:tab pos="294640" algn="l"/>
                <a:tab pos="295275" algn="l"/>
              </a:tabLst>
            </a:pPr>
            <a:endParaRPr lang="tr-TR" sz="1400" dirty="0">
              <a:solidFill>
                <a:srgbClr val="333333"/>
              </a:solidFill>
              <a:cs typeface="Calisto MT"/>
            </a:endParaRPr>
          </a:p>
          <a:p>
            <a:pPr marL="292100" indent="-279400">
              <a:lnSpc>
                <a:spcPct val="100000"/>
              </a:lnSpc>
              <a:buChar char="•"/>
              <a:tabLst>
                <a:tab pos="294640" algn="l"/>
                <a:tab pos="295275" algn="l"/>
              </a:tabLst>
            </a:pPr>
            <a:r>
              <a:rPr lang="tr-TR" sz="1400" dirty="0">
                <a:solidFill>
                  <a:srgbClr val="333333"/>
                </a:solidFill>
                <a:cs typeface="Calisto MT"/>
              </a:rPr>
              <a:t>Roma’dan 3 ayrı Alerji Kliniğinden, Mayıs-Kasım 2009 </a:t>
            </a:r>
            <a:endParaRPr sz="1400" dirty="0">
              <a:cs typeface="Calisto MT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333333"/>
              </a:buClr>
            </a:pPr>
            <a:endParaRPr sz="1400" dirty="0">
              <a:cs typeface="Times New Roman"/>
            </a:endParaRPr>
          </a:p>
          <a:p>
            <a:pPr marL="292100" marR="5080" indent="-279400">
              <a:lnSpc>
                <a:spcPct val="79500"/>
              </a:lnSpc>
              <a:buChar char="•"/>
              <a:tabLst>
                <a:tab pos="294640" algn="l"/>
                <a:tab pos="295275" algn="l"/>
              </a:tabLst>
            </a:pPr>
            <a:r>
              <a:rPr lang="tr-TR" sz="1400" dirty="0">
                <a:solidFill>
                  <a:srgbClr val="333333"/>
                </a:solidFill>
                <a:cs typeface="Calisto MT"/>
              </a:rPr>
              <a:t>Tüm hastalara deri </a:t>
            </a:r>
            <a:r>
              <a:rPr lang="tr-TR" sz="1400" dirty="0" err="1">
                <a:solidFill>
                  <a:srgbClr val="333333"/>
                </a:solidFill>
                <a:cs typeface="Calisto MT"/>
              </a:rPr>
              <a:t>prik</a:t>
            </a:r>
            <a:r>
              <a:rPr lang="tr-TR" sz="1400" dirty="0">
                <a:solidFill>
                  <a:srgbClr val="333333"/>
                </a:solidFill>
                <a:cs typeface="Calisto MT"/>
              </a:rPr>
              <a:t> testi ve 9 polen ekstresi ile BDT testleri uygulandı</a:t>
            </a:r>
          </a:p>
          <a:p>
            <a:pPr marL="292100" marR="5080" indent="-279400">
              <a:lnSpc>
                <a:spcPct val="79500"/>
              </a:lnSpc>
              <a:buChar char="•"/>
              <a:tabLst>
                <a:tab pos="294640" algn="l"/>
                <a:tab pos="295275" algn="l"/>
              </a:tabLst>
            </a:pPr>
            <a:endParaRPr lang="tr-TR" sz="1400" b="1" dirty="0">
              <a:solidFill>
                <a:srgbClr val="333333"/>
              </a:solidFill>
              <a:cs typeface="Calisto MT"/>
            </a:endParaRPr>
          </a:p>
          <a:p>
            <a:pPr marL="292100" marR="5080" indent="-279400">
              <a:buChar char="•"/>
              <a:tabLst>
                <a:tab pos="294640" algn="l"/>
                <a:tab pos="295275" algn="l"/>
              </a:tabLst>
            </a:pPr>
            <a:r>
              <a:rPr lang="tr-TR" sz="1400" dirty="0" err="1"/>
              <a:t>rPhl</a:t>
            </a:r>
            <a:r>
              <a:rPr lang="tr-TR" sz="1400" dirty="0"/>
              <a:t> p 1, </a:t>
            </a:r>
            <a:r>
              <a:rPr lang="tr-TR" sz="1400" dirty="0" err="1"/>
              <a:t>rPhl</a:t>
            </a:r>
            <a:r>
              <a:rPr lang="tr-TR" sz="1400" dirty="0"/>
              <a:t> p 2, </a:t>
            </a:r>
            <a:r>
              <a:rPr lang="tr-TR" sz="1400" dirty="0" err="1"/>
              <a:t>rPhl</a:t>
            </a:r>
            <a:r>
              <a:rPr lang="tr-TR" sz="1400" dirty="0"/>
              <a:t> p 4, </a:t>
            </a:r>
            <a:r>
              <a:rPr lang="tr-TR" sz="1400" dirty="0" err="1"/>
              <a:t>nPhl</a:t>
            </a:r>
            <a:r>
              <a:rPr lang="tr-TR" sz="1400" dirty="0"/>
              <a:t> p 4, </a:t>
            </a:r>
            <a:r>
              <a:rPr lang="tr-TR" sz="1400" dirty="0" err="1"/>
              <a:t>rPhl</a:t>
            </a:r>
            <a:r>
              <a:rPr lang="tr-TR" sz="1400" dirty="0"/>
              <a:t> p 5b, </a:t>
            </a:r>
            <a:r>
              <a:rPr lang="tr-TR" sz="1400" dirty="0" err="1"/>
              <a:t>rPhl</a:t>
            </a:r>
            <a:r>
              <a:rPr lang="tr-TR" sz="1400" dirty="0"/>
              <a:t> p 6, </a:t>
            </a:r>
            <a:r>
              <a:rPr lang="tr-TR" sz="1400" dirty="0" err="1"/>
              <a:t>rPhl</a:t>
            </a:r>
            <a:r>
              <a:rPr lang="tr-TR" sz="1400" dirty="0"/>
              <a:t> p 7, </a:t>
            </a:r>
            <a:r>
              <a:rPr lang="tr-TR" sz="1400" dirty="0" err="1"/>
              <a:t>rPhl</a:t>
            </a:r>
            <a:r>
              <a:rPr lang="tr-TR" sz="1400" dirty="0"/>
              <a:t> p 11 ve  </a:t>
            </a:r>
            <a:r>
              <a:rPr lang="tr-TR" sz="1400" dirty="0" err="1"/>
              <a:t>Phl</a:t>
            </a:r>
            <a:r>
              <a:rPr lang="tr-TR" sz="1400" dirty="0"/>
              <a:t> p 12  </a:t>
            </a:r>
          </a:p>
          <a:p>
            <a:pPr marL="292100" marR="5080" indent="-279400">
              <a:buChar char="•"/>
              <a:tabLst>
                <a:tab pos="294640" algn="l"/>
                <a:tab pos="295275" algn="l"/>
              </a:tabLst>
            </a:pPr>
            <a:endParaRPr lang="tr-TR" sz="1400" spc="-5" dirty="0">
              <a:cs typeface="Calibri"/>
            </a:endParaRPr>
          </a:p>
          <a:p>
            <a:pPr marL="292100" marR="5080" indent="-279400">
              <a:buChar char="•"/>
              <a:tabLst>
                <a:tab pos="294640" algn="l"/>
                <a:tab pos="295275" algn="l"/>
              </a:tabLst>
            </a:pPr>
            <a:r>
              <a:rPr lang="en-US" sz="1400" spc="-5" dirty="0" err="1">
                <a:cs typeface="Calibri"/>
              </a:rPr>
              <a:t>Phl</a:t>
            </a:r>
            <a:r>
              <a:rPr lang="en-US" sz="1400" spc="-5" dirty="0">
                <a:cs typeface="Calibri"/>
              </a:rPr>
              <a:t> </a:t>
            </a:r>
            <a:r>
              <a:rPr lang="en-US" sz="1400" dirty="0">
                <a:cs typeface="Calibri"/>
              </a:rPr>
              <a:t>p 1, </a:t>
            </a:r>
            <a:r>
              <a:rPr lang="en-US" sz="1400" spc="-5" dirty="0" err="1">
                <a:cs typeface="Calibri"/>
              </a:rPr>
              <a:t>Phl</a:t>
            </a:r>
            <a:r>
              <a:rPr lang="en-US" sz="1400" spc="-5" dirty="0">
                <a:cs typeface="Calibri"/>
              </a:rPr>
              <a:t> </a:t>
            </a:r>
            <a:r>
              <a:rPr lang="en-US" sz="1400" dirty="0">
                <a:cs typeface="Calibri"/>
              </a:rPr>
              <a:t>p 2,  </a:t>
            </a:r>
            <a:r>
              <a:rPr lang="en-US" sz="1400" spc="-5" dirty="0" err="1">
                <a:cs typeface="Calibri"/>
              </a:rPr>
              <a:t>Phl</a:t>
            </a:r>
            <a:r>
              <a:rPr lang="en-US" sz="1400" spc="-5" dirty="0">
                <a:cs typeface="Calibri"/>
              </a:rPr>
              <a:t> </a:t>
            </a:r>
            <a:r>
              <a:rPr lang="en-US" sz="1400" dirty="0">
                <a:cs typeface="Calibri"/>
              </a:rPr>
              <a:t>p 5, </a:t>
            </a:r>
            <a:r>
              <a:rPr lang="en-US" sz="1400" spc="-5" dirty="0">
                <a:cs typeface="Calibri"/>
              </a:rPr>
              <a:t>and </a:t>
            </a:r>
            <a:r>
              <a:rPr lang="en-US" sz="1400" spc="-5" dirty="0" err="1">
                <a:cs typeface="Calibri"/>
              </a:rPr>
              <a:t>Phl</a:t>
            </a:r>
            <a:r>
              <a:rPr lang="en-US" sz="1400" spc="-5" dirty="0">
                <a:cs typeface="Calibri"/>
              </a:rPr>
              <a:t> </a:t>
            </a:r>
            <a:r>
              <a:rPr lang="en-US" sz="1400" dirty="0">
                <a:cs typeface="Calibri"/>
              </a:rPr>
              <a:t>p</a:t>
            </a:r>
            <a:r>
              <a:rPr lang="en-US" sz="1400" spc="-35" dirty="0">
                <a:cs typeface="Calibri"/>
              </a:rPr>
              <a:t> </a:t>
            </a:r>
            <a:r>
              <a:rPr lang="en-US" sz="1400" dirty="0">
                <a:cs typeface="Calibri"/>
              </a:rPr>
              <a:t>6</a:t>
            </a:r>
            <a:r>
              <a:rPr lang="tr-TR" sz="1400" dirty="0">
                <a:cs typeface="Calibri"/>
              </a:rPr>
              <a:t> ile hazırlanan SIT ile uyumluluğuna bakıldı</a:t>
            </a:r>
          </a:p>
          <a:p>
            <a:pPr marL="12700" marR="5080">
              <a:tabLst>
                <a:tab pos="294640" algn="l"/>
                <a:tab pos="295275" algn="l"/>
              </a:tabLst>
            </a:pPr>
            <a:endParaRPr lang="tr-TR" sz="1400" dirty="0">
              <a:cs typeface="Calibri"/>
            </a:endParaRPr>
          </a:p>
          <a:p>
            <a:pPr marL="292100" marR="5080" indent="-279400">
              <a:buChar char="•"/>
              <a:tabLst>
                <a:tab pos="294640" algn="l"/>
                <a:tab pos="295275" algn="l"/>
              </a:tabLst>
            </a:pPr>
            <a:r>
              <a:rPr lang="tr-TR" sz="1400" dirty="0" err="1">
                <a:cs typeface="Calisto MT"/>
              </a:rPr>
              <a:t>Cut-Off</a:t>
            </a:r>
            <a:r>
              <a:rPr lang="tr-TR" sz="1400" dirty="0">
                <a:cs typeface="Calisto MT"/>
              </a:rPr>
              <a:t> 0.35 </a:t>
            </a:r>
            <a:r>
              <a:rPr lang="tr-TR" sz="1400" dirty="0" err="1">
                <a:cs typeface="Calisto MT"/>
              </a:rPr>
              <a:t>kU</a:t>
            </a:r>
            <a:r>
              <a:rPr lang="tr-TR" sz="1400" dirty="0">
                <a:cs typeface="Calisto MT"/>
              </a:rPr>
              <a:t>/L</a:t>
            </a:r>
            <a:endParaRPr sz="1400" dirty="0">
              <a:cs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411562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97" y="797169"/>
            <a:ext cx="8666710" cy="5134708"/>
          </a:xfrm>
          <a:prstGeom prst="rect">
            <a:avLst/>
          </a:prstGeom>
        </p:spPr>
      </p:pic>
      <p:sp>
        <p:nvSpPr>
          <p:cNvPr id="3" name="object 10"/>
          <p:cNvSpPr txBox="1"/>
          <p:nvPr/>
        </p:nvSpPr>
        <p:spPr>
          <a:xfrm>
            <a:off x="5969352" y="6503276"/>
            <a:ext cx="622264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5" dirty="0" err="1">
                <a:latin typeface="Arial"/>
                <a:cs typeface="Arial"/>
              </a:rPr>
              <a:t>Tripodi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lang="tr-TR" sz="1400" b="1" spc="-15" dirty="0">
                <a:latin typeface="Arial"/>
                <a:cs typeface="Arial"/>
              </a:rPr>
              <a:t>S et al. </a:t>
            </a:r>
            <a:r>
              <a:rPr sz="1400" b="1" dirty="0">
                <a:latin typeface="Arial"/>
                <a:cs typeface="Arial"/>
              </a:rPr>
              <a:t>J </a:t>
            </a:r>
            <a:r>
              <a:rPr sz="1400" b="1" spc="-5" dirty="0">
                <a:latin typeface="Arial"/>
                <a:cs typeface="Arial"/>
              </a:rPr>
              <a:t>Allergy Clin </a:t>
            </a:r>
            <a:r>
              <a:rPr sz="1400" b="1" dirty="0">
                <a:latin typeface="Arial"/>
                <a:cs typeface="Arial"/>
              </a:rPr>
              <a:t>Immunol.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2012;129(3):834-9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9042400" y="2211754"/>
            <a:ext cx="382954" cy="1406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9030677" y="4192963"/>
            <a:ext cx="382954" cy="1406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9041599" y="3551225"/>
            <a:ext cx="382954" cy="1406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9030677" y="2870849"/>
            <a:ext cx="382954" cy="1406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721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6" y="143808"/>
            <a:ext cx="4125522" cy="633514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550759" y="4393767"/>
            <a:ext cx="4975999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marR="8763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1400" i="1" dirty="0">
                <a:cs typeface="Calibri"/>
              </a:rPr>
              <a:t>P </a:t>
            </a:r>
            <a:r>
              <a:rPr lang="en-US" sz="1400" i="1" spc="-10" dirty="0">
                <a:cs typeface="Calibri"/>
              </a:rPr>
              <a:t>pretense</a:t>
            </a:r>
            <a:r>
              <a:rPr lang="tr-TR" sz="1400" i="1" spc="-10" dirty="0">
                <a:cs typeface="Calibri"/>
              </a:rPr>
              <a:t>’ye </a:t>
            </a:r>
            <a:r>
              <a:rPr lang="tr-TR" sz="1400" spc="-10" dirty="0" err="1">
                <a:cs typeface="Calibri"/>
              </a:rPr>
              <a:t>IgE</a:t>
            </a:r>
            <a:r>
              <a:rPr lang="tr-TR" sz="1400" spc="-10" dirty="0">
                <a:cs typeface="Calibri"/>
              </a:rPr>
              <a:t> duyarlılığı olan 176 çocukta 8 </a:t>
            </a:r>
            <a:r>
              <a:rPr lang="tr-TR" sz="1400" spc="-10" dirty="0" err="1">
                <a:cs typeface="Calibri"/>
              </a:rPr>
              <a:t>allerjenik</a:t>
            </a:r>
            <a:r>
              <a:rPr lang="tr-TR" sz="1400" spc="-10" dirty="0">
                <a:cs typeface="Calibri"/>
              </a:rPr>
              <a:t> molekül (</a:t>
            </a:r>
            <a:r>
              <a:rPr lang="tr-TR" sz="1400" spc="-10" dirty="0" err="1">
                <a:cs typeface="Calibri"/>
              </a:rPr>
              <a:t>component</a:t>
            </a:r>
            <a:r>
              <a:rPr lang="tr-TR" sz="1400" spc="-10" dirty="0">
                <a:cs typeface="Calibri"/>
              </a:rPr>
              <a:t>) test edildi ve 39 farklı profil ortaya çıktı</a:t>
            </a:r>
          </a:p>
          <a:p>
            <a:pPr marL="355600" marR="8763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tr-TR" sz="1400" spc="-10" dirty="0">
                <a:cs typeface="Calibri"/>
              </a:rPr>
              <a:t>39 farklı profilin deneysel olarak hazırlanan  </a:t>
            </a:r>
            <a:r>
              <a:rPr lang="en-US" sz="1400" spc="-5" dirty="0" err="1">
                <a:cs typeface="Calibri"/>
              </a:rPr>
              <a:t>Phl</a:t>
            </a:r>
            <a:r>
              <a:rPr lang="en-US" sz="1400" spc="-5" dirty="0">
                <a:cs typeface="Calibri"/>
              </a:rPr>
              <a:t> </a:t>
            </a:r>
            <a:r>
              <a:rPr lang="en-US" sz="1400" dirty="0">
                <a:cs typeface="Calibri"/>
              </a:rPr>
              <a:t>p 1, </a:t>
            </a:r>
            <a:r>
              <a:rPr lang="en-US" sz="1400" spc="-5" dirty="0" err="1">
                <a:cs typeface="Calibri"/>
              </a:rPr>
              <a:t>Phl</a:t>
            </a:r>
            <a:r>
              <a:rPr lang="en-US" sz="1400" spc="-5" dirty="0">
                <a:cs typeface="Calibri"/>
              </a:rPr>
              <a:t> </a:t>
            </a:r>
            <a:r>
              <a:rPr lang="en-US" sz="1400" dirty="0">
                <a:cs typeface="Calibri"/>
              </a:rPr>
              <a:t>p 2,  </a:t>
            </a:r>
            <a:r>
              <a:rPr lang="en-US" sz="1400" spc="-5" dirty="0" err="1">
                <a:cs typeface="Calibri"/>
              </a:rPr>
              <a:t>Phl</a:t>
            </a:r>
            <a:r>
              <a:rPr lang="en-US" sz="1400" spc="-5" dirty="0">
                <a:cs typeface="Calibri"/>
              </a:rPr>
              <a:t> </a:t>
            </a:r>
            <a:r>
              <a:rPr lang="en-US" sz="1400" dirty="0">
                <a:cs typeface="Calibri"/>
              </a:rPr>
              <a:t>p 5, </a:t>
            </a:r>
            <a:r>
              <a:rPr lang="tr-TR" sz="1400" spc="-5" dirty="0">
                <a:cs typeface="Calibri"/>
              </a:rPr>
              <a:t>ve </a:t>
            </a:r>
            <a:r>
              <a:rPr lang="en-US" sz="1400" spc="-5" dirty="0" err="1">
                <a:cs typeface="Calibri"/>
              </a:rPr>
              <a:t>Phl</a:t>
            </a:r>
            <a:r>
              <a:rPr lang="en-US" sz="1400" spc="-5" dirty="0">
                <a:cs typeface="Calibri"/>
              </a:rPr>
              <a:t> </a:t>
            </a:r>
            <a:r>
              <a:rPr lang="en-US" sz="1400" dirty="0">
                <a:cs typeface="Calibri"/>
              </a:rPr>
              <a:t>p</a:t>
            </a:r>
            <a:r>
              <a:rPr lang="en-US" sz="1400" spc="-35" dirty="0">
                <a:cs typeface="Calibri"/>
              </a:rPr>
              <a:t> </a:t>
            </a:r>
            <a:r>
              <a:rPr lang="en-US" sz="1400" dirty="0">
                <a:cs typeface="Calibri"/>
              </a:rPr>
              <a:t>6</a:t>
            </a:r>
            <a:r>
              <a:rPr lang="tr-TR" sz="1400" dirty="0">
                <a:cs typeface="Calibri"/>
              </a:rPr>
              <a:t> içeren SIT ekstresi ile uyumluluğuna bakıldı</a:t>
            </a:r>
          </a:p>
          <a:p>
            <a:pPr marL="355600" marR="87630" indent="-342900"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tr-TR" sz="1400" dirty="0">
                <a:cs typeface="Calibri"/>
              </a:rPr>
              <a:t>176 hastanın sadece 7’sinde</a:t>
            </a:r>
            <a:r>
              <a:rPr lang="en-US" sz="1400" dirty="0">
                <a:cs typeface="Calibri"/>
              </a:rPr>
              <a:t> </a:t>
            </a:r>
            <a:r>
              <a:rPr lang="en-US" sz="1400" spc="-5" dirty="0">
                <a:cs typeface="Calibri"/>
              </a:rPr>
              <a:t>(4%) </a:t>
            </a:r>
            <a:r>
              <a:rPr lang="tr-TR" sz="1400" spc="-5" dirty="0">
                <a:cs typeface="Calibri"/>
              </a:rPr>
              <a:t>SIT ekstresi ile uyumluluk </a:t>
            </a:r>
            <a:r>
              <a:rPr lang="tr-TR" sz="1400" spc="-5" dirty="0" err="1">
                <a:cs typeface="Calibri"/>
              </a:rPr>
              <a:t>tesbit</a:t>
            </a:r>
            <a:r>
              <a:rPr lang="tr-TR" sz="1400" spc="-5" dirty="0">
                <a:cs typeface="Calibri"/>
              </a:rPr>
              <a:t> edildi</a:t>
            </a:r>
            <a:endParaRPr lang="en-US" sz="1400" dirty="0">
              <a:cs typeface="Calibri"/>
            </a:endParaRPr>
          </a:p>
          <a:p>
            <a:pPr marL="355600" marR="8763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z="1400" dirty="0">
              <a:cs typeface="Calibri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483" y="407349"/>
            <a:ext cx="5056553" cy="383490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28246" y="2047631"/>
            <a:ext cx="500185" cy="117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9725581" y="2106246"/>
            <a:ext cx="2063262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200" b="1" dirty="0"/>
              <a:t>Tip 2 (</a:t>
            </a:r>
            <a:r>
              <a:rPr lang="tr-TR" sz="1200" b="1" dirty="0" err="1"/>
              <a:t>overpowered</a:t>
            </a:r>
            <a:r>
              <a:rPr lang="tr-TR" sz="1200" b="1" dirty="0"/>
              <a:t>)</a:t>
            </a:r>
          </a:p>
          <a:p>
            <a:pPr marL="342900" indent="-342900">
              <a:buAutoNum type="arabicPeriod"/>
            </a:pPr>
            <a:r>
              <a:rPr lang="tr-TR" sz="1200" dirty="0" err="1"/>
              <a:t>IgG</a:t>
            </a:r>
            <a:r>
              <a:rPr lang="tr-TR" sz="1200" dirty="0"/>
              <a:t> oluşumu sağlar, yeni </a:t>
            </a:r>
            <a:r>
              <a:rPr lang="tr-TR" sz="1200" dirty="0" err="1"/>
              <a:t>IgE</a:t>
            </a:r>
            <a:r>
              <a:rPr lang="tr-TR" sz="1200" dirty="0"/>
              <a:t> </a:t>
            </a:r>
            <a:r>
              <a:rPr lang="tr-TR" sz="1200" dirty="0" err="1"/>
              <a:t>duyarlanmalarını</a:t>
            </a:r>
            <a:r>
              <a:rPr lang="tr-TR" sz="1200" dirty="0"/>
              <a:t> önleyebilir, veya her ikisi</a:t>
            </a:r>
          </a:p>
          <a:p>
            <a:pPr marL="342900" indent="-342900">
              <a:buAutoNum type="arabicPeriod"/>
            </a:pPr>
            <a:r>
              <a:rPr lang="tr-TR" sz="1200" dirty="0"/>
              <a:t>İstenmeyen </a:t>
            </a:r>
            <a:r>
              <a:rPr lang="tr-TR" sz="1200" dirty="0" err="1"/>
              <a:t>IgE</a:t>
            </a:r>
            <a:r>
              <a:rPr lang="tr-TR" sz="1200" dirty="0"/>
              <a:t> </a:t>
            </a:r>
            <a:r>
              <a:rPr lang="tr-TR" sz="1200" dirty="0" err="1"/>
              <a:t>duyarlanmasına</a:t>
            </a:r>
            <a:r>
              <a:rPr lang="tr-TR" sz="1200" dirty="0"/>
              <a:t> sebep olabilir</a:t>
            </a:r>
          </a:p>
          <a:p>
            <a:pPr marL="342900" indent="-342900">
              <a:buAutoNum type="arabicPeriod"/>
            </a:pPr>
            <a:r>
              <a:rPr lang="tr-TR" sz="1200" dirty="0"/>
              <a:t>Hiçbir etkisi olmayabilir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9725581" y="305412"/>
            <a:ext cx="2063262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200" b="1" dirty="0"/>
              <a:t>Tip 1 (</a:t>
            </a:r>
            <a:r>
              <a:rPr lang="tr-TR" sz="1200" b="1" dirty="0" err="1"/>
              <a:t>underpowered</a:t>
            </a:r>
            <a:r>
              <a:rPr lang="tr-TR" sz="1200" b="1" dirty="0"/>
              <a:t>)</a:t>
            </a:r>
          </a:p>
          <a:p>
            <a:pPr marL="342900" indent="-342900">
              <a:buAutoNum type="arabicPeriod"/>
            </a:pPr>
            <a:r>
              <a:rPr lang="tr-TR" sz="1200" dirty="0" err="1"/>
              <a:t>İmmunizasyonun</a:t>
            </a:r>
            <a:r>
              <a:rPr lang="tr-TR" sz="1200" dirty="0"/>
              <a:t> etkinliği yetersiz olabilir</a:t>
            </a:r>
          </a:p>
          <a:p>
            <a:pPr marL="342900" indent="-342900">
              <a:buAutoNum type="arabicPeriod"/>
            </a:pPr>
            <a:r>
              <a:rPr lang="tr-TR" sz="1200" dirty="0"/>
              <a:t>Eşlik eden </a:t>
            </a:r>
            <a:r>
              <a:rPr lang="tr-TR" sz="1200" dirty="0" err="1"/>
              <a:t>molekküllere</a:t>
            </a:r>
            <a:r>
              <a:rPr lang="tr-TR" sz="1200" dirty="0"/>
              <a:t> karşı oluşturacağı </a:t>
            </a:r>
            <a:r>
              <a:rPr lang="tr-TR" sz="1200" dirty="0" err="1"/>
              <a:t>immun</a:t>
            </a:r>
            <a:r>
              <a:rPr lang="tr-TR" sz="1200" dirty="0"/>
              <a:t> yanıt etkinlik yaratabilir (</a:t>
            </a:r>
            <a:r>
              <a:rPr lang="tr-TR" sz="1200" dirty="0" err="1"/>
              <a:t>linked</a:t>
            </a:r>
            <a:r>
              <a:rPr lang="tr-TR" sz="1200" dirty="0"/>
              <a:t> </a:t>
            </a:r>
            <a:r>
              <a:rPr lang="tr-TR" sz="1200" dirty="0" err="1"/>
              <a:t>suppression</a:t>
            </a:r>
            <a:r>
              <a:rPr lang="tr-TR" sz="1200" dirty="0"/>
              <a:t>)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9725581" y="3891939"/>
            <a:ext cx="2063262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200" b="1" dirty="0"/>
              <a:t>Tip 3 (</a:t>
            </a:r>
            <a:r>
              <a:rPr lang="tr-TR" sz="1200" b="1" dirty="0" err="1"/>
              <a:t>under+overpowered</a:t>
            </a:r>
            <a:r>
              <a:rPr lang="tr-TR" sz="1200" b="1" dirty="0"/>
              <a:t>)</a:t>
            </a:r>
          </a:p>
          <a:p>
            <a:pPr marL="342900" indent="-342900">
              <a:buAutoNum type="arabicPeriod"/>
            </a:pPr>
            <a:r>
              <a:rPr lang="tr-TR" sz="1200" dirty="0"/>
              <a:t>Tip 1 ve Tip 2 de belirtilen sonuçların hepsi oluşabilir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9725581" y="5014058"/>
            <a:ext cx="2145853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200" b="1" dirty="0"/>
              <a:t>Tip 4 (</a:t>
            </a:r>
            <a:r>
              <a:rPr lang="tr-TR" sz="1200" b="1" dirty="0" err="1"/>
              <a:t>unrelated</a:t>
            </a:r>
            <a:r>
              <a:rPr lang="tr-TR" sz="1200" b="1" dirty="0"/>
              <a:t>)</a:t>
            </a:r>
          </a:p>
          <a:p>
            <a:pPr marL="342900" indent="-342900">
              <a:buAutoNum type="arabicPeriod"/>
            </a:pPr>
            <a:r>
              <a:rPr lang="tr-TR" sz="1200" dirty="0"/>
              <a:t>Hiçbir etkinliğin beklenmediği ve olası istenmeyen yan etkilerin oluşabileceği tür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805" y="6468125"/>
            <a:ext cx="5646106" cy="420731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4759569" y="1172308"/>
            <a:ext cx="4454769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251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8" grpId="0" animBg="1"/>
      <p:bldP spid="9" grpId="0" animBg="1"/>
      <p:bldP spid="10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7" y="614115"/>
            <a:ext cx="6785652" cy="2258646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7204842" y="2009605"/>
            <a:ext cx="4570248" cy="28623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101 erişkin  </a:t>
            </a:r>
            <a:r>
              <a:rPr lang="tr-TR" sz="1600" dirty="0" err="1"/>
              <a:t>timothy</a:t>
            </a:r>
            <a:r>
              <a:rPr lang="tr-TR" sz="1600" dirty="0"/>
              <a:t> duyarlı ARK hastası</a:t>
            </a:r>
          </a:p>
          <a:p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Almanya, tek merkezli, </a:t>
            </a:r>
            <a:r>
              <a:rPr lang="tr-TR" sz="1600" dirty="0" err="1"/>
              <a:t>prospektif</a:t>
            </a:r>
            <a:r>
              <a:rPr lang="tr-TR" sz="1600" dirty="0"/>
              <a:t> 2006 ve 2007 yıllarında iki polen dönemi toplamda 4 hastane başvurusunun verileri</a:t>
            </a:r>
          </a:p>
          <a:p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/>
              <a:t>rPhl</a:t>
            </a:r>
            <a:r>
              <a:rPr lang="tr-TR" sz="1600" dirty="0"/>
              <a:t> p 1, </a:t>
            </a:r>
            <a:r>
              <a:rPr lang="tr-TR" sz="1600" dirty="0" err="1"/>
              <a:t>rPhl</a:t>
            </a:r>
            <a:r>
              <a:rPr lang="tr-TR" sz="1600" dirty="0"/>
              <a:t> p 2, </a:t>
            </a:r>
            <a:r>
              <a:rPr lang="tr-TR" sz="1600" dirty="0" err="1"/>
              <a:t>nPhl</a:t>
            </a:r>
            <a:r>
              <a:rPr lang="tr-TR" sz="1600" dirty="0"/>
              <a:t> p 4, </a:t>
            </a:r>
            <a:r>
              <a:rPr lang="tr-TR" sz="1600" dirty="0" err="1"/>
              <a:t>rPhl</a:t>
            </a:r>
            <a:r>
              <a:rPr lang="tr-TR" sz="1600" dirty="0"/>
              <a:t> p 5b, </a:t>
            </a:r>
            <a:r>
              <a:rPr lang="tr-TR" sz="1600" dirty="0" err="1"/>
              <a:t>rPhl</a:t>
            </a:r>
            <a:r>
              <a:rPr lang="tr-TR" sz="1600" dirty="0"/>
              <a:t> p 6, </a:t>
            </a:r>
            <a:r>
              <a:rPr lang="tr-TR" sz="1600" dirty="0" err="1"/>
              <a:t>rPhl</a:t>
            </a:r>
            <a:r>
              <a:rPr lang="tr-TR" sz="1600" dirty="0"/>
              <a:t> p 7, </a:t>
            </a:r>
            <a:r>
              <a:rPr lang="tr-TR" sz="1600" dirty="0" err="1"/>
              <a:t>rPhl</a:t>
            </a:r>
            <a:r>
              <a:rPr lang="tr-TR" sz="1600" dirty="0"/>
              <a:t> p 11 </a:t>
            </a:r>
            <a:r>
              <a:rPr lang="tr-TR" sz="1600" dirty="0" err="1"/>
              <a:t>and</a:t>
            </a:r>
            <a:r>
              <a:rPr lang="tr-TR" sz="1600" dirty="0"/>
              <a:t> </a:t>
            </a:r>
            <a:r>
              <a:rPr lang="tr-TR" sz="1600" dirty="0" err="1"/>
              <a:t>rPhl</a:t>
            </a:r>
            <a:r>
              <a:rPr lang="tr-TR" sz="1600" dirty="0"/>
              <a:t> p12 </a:t>
            </a:r>
          </a:p>
          <a:p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Nazal ve </a:t>
            </a:r>
            <a:r>
              <a:rPr lang="tr-TR" sz="1600" dirty="0" err="1"/>
              <a:t>konjonktival</a:t>
            </a:r>
            <a:r>
              <a:rPr lang="tr-TR" sz="1600" dirty="0"/>
              <a:t> </a:t>
            </a:r>
            <a:r>
              <a:rPr lang="tr-TR" sz="1600" dirty="0" err="1"/>
              <a:t>provakasyon</a:t>
            </a:r>
            <a:r>
              <a:rPr lang="tr-TR" sz="1600" dirty="0"/>
              <a:t> testi sonuçları ile korelasyonları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207895" y="3302267"/>
            <a:ext cx="6516098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600" b="1" dirty="0"/>
              <a:t>SORU: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Bileşene dayalı tanı testleri çayır poleni duyarlı ARK hastalarında </a:t>
            </a:r>
            <a:r>
              <a:rPr lang="tr-TR" sz="1600" dirty="0" err="1"/>
              <a:t>provakasyon</a:t>
            </a:r>
            <a:r>
              <a:rPr lang="tr-TR" sz="1600" dirty="0"/>
              <a:t> testlerinin sonuçlarını öngörmede yaralı olabilir mi?</a:t>
            </a:r>
          </a:p>
          <a:p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/>
              <a:t>İmmunoterapi</a:t>
            </a:r>
            <a:r>
              <a:rPr lang="tr-TR" sz="1600" dirty="0"/>
              <a:t> seçiminde rol oynayabilir mi?</a:t>
            </a:r>
          </a:p>
          <a:p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49567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10" y="1349503"/>
            <a:ext cx="5066891" cy="381390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108" y="1349503"/>
            <a:ext cx="4452560" cy="381743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Metin kutusu 1"/>
          <p:cNvSpPr txBox="1"/>
          <p:nvPr/>
        </p:nvSpPr>
        <p:spPr>
          <a:xfrm>
            <a:off x="5542001" y="6211669"/>
            <a:ext cx="643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/>
              <a:t>Darsow</a:t>
            </a:r>
            <a:r>
              <a:rPr lang="tr-TR" sz="1200" dirty="0"/>
              <a:t> U et al. </a:t>
            </a:r>
            <a:r>
              <a:rPr lang="en-US" sz="1200" dirty="0"/>
              <a:t>Allergens. Heterogeneity of molecular sensitization profiles in grass pollen allergy--implications for immunotherapy?</a:t>
            </a:r>
            <a:r>
              <a:rPr lang="tr-TR" sz="1200" dirty="0"/>
              <a:t> </a:t>
            </a:r>
            <a:r>
              <a:rPr lang="tr-TR" sz="1200" u="sng" dirty="0" err="1">
                <a:hlinkClick r:id="rId4" tooltip="Clinical and experimental allergy : journal of the British Society for Allergy and Clinical Immunology."/>
              </a:rPr>
              <a:t>Clin</a:t>
            </a:r>
            <a:r>
              <a:rPr lang="tr-TR" sz="1200" u="sng" dirty="0">
                <a:hlinkClick r:id="rId4" tooltip="Clinical and experimental allergy : journal of the British Society for Allergy and Clinical Immunology."/>
              </a:rPr>
              <a:t> </a:t>
            </a:r>
            <a:r>
              <a:rPr lang="tr-TR" sz="1200" u="sng" dirty="0" err="1">
                <a:hlinkClick r:id="rId4" tooltip="Clinical and experimental allergy : journal of the British Society for Allergy and Clinical Immunology."/>
              </a:rPr>
              <a:t>Exp</a:t>
            </a:r>
            <a:r>
              <a:rPr lang="tr-TR" sz="1200" u="sng" dirty="0">
                <a:hlinkClick r:id="rId4" tooltip="Clinical and experimental allergy : journal of the British Society for Allergy and Clinical Immunology."/>
              </a:rPr>
              <a:t> </a:t>
            </a:r>
            <a:r>
              <a:rPr lang="tr-TR" sz="1200" u="sng" dirty="0" err="1">
                <a:hlinkClick r:id="rId4" tooltip="Clinical and experimental allergy : journal of the British Society for Allergy and Clinical Immunology."/>
              </a:rPr>
              <a:t>Allergy</a:t>
            </a:r>
            <a:r>
              <a:rPr lang="tr-TR" sz="1200" u="sng" dirty="0">
                <a:hlinkClick r:id="rId4" tooltip="Clinical and experimental allergy : journal of the British Society for Allergy and Clinical Immunology."/>
              </a:rPr>
              <a:t>.</a:t>
            </a:r>
            <a:r>
              <a:rPr lang="tr-TR" sz="1200" dirty="0"/>
              <a:t> 2014;44(5):778-86</a:t>
            </a:r>
            <a:endParaRPr lang="en-US" sz="1200" dirty="0"/>
          </a:p>
          <a:p>
            <a:endParaRPr lang="tr-TR" sz="1200" dirty="0"/>
          </a:p>
        </p:txBody>
      </p:sp>
      <p:sp>
        <p:nvSpPr>
          <p:cNvPr id="3" name="Metin kutusu 2"/>
          <p:cNvSpPr txBox="1"/>
          <p:nvPr/>
        </p:nvSpPr>
        <p:spPr>
          <a:xfrm>
            <a:off x="671805" y="3974841"/>
            <a:ext cx="3638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b="1" dirty="0">
                <a:solidFill>
                  <a:srgbClr val="FF0000"/>
                </a:solidFill>
              </a:rPr>
              <a:t>0,35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475110" y="5477069"/>
            <a:ext cx="5066891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600" dirty="0"/>
              <a:t>En sık duyarlılıklar </a:t>
            </a:r>
            <a:r>
              <a:rPr lang="tr-TR" sz="1600" dirty="0" err="1"/>
              <a:t>Phl</a:t>
            </a:r>
            <a:r>
              <a:rPr lang="tr-TR" sz="1600" dirty="0"/>
              <a:t> p 1-Phl p 4 (%92) ve </a:t>
            </a:r>
            <a:r>
              <a:rPr lang="tr-TR" sz="1600" dirty="0" err="1"/>
              <a:t>Phl</a:t>
            </a:r>
            <a:r>
              <a:rPr lang="tr-TR" sz="1600" dirty="0"/>
              <a:t> p5b (%81)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6049109" y="5477069"/>
            <a:ext cx="445256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600" dirty="0"/>
              <a:t>Hem NPT hem de CPT pozitif olan hastalarda duyarlılıklar daha yüksek</a:t>
            </a:r>
          </a:p>
        </p:txBody>
      </p:sp>
      <p:sp>
        <p:nvSpPr>
          <p:cNvPr id="8" name="Dikdörtgen 7"/>
          <p:cNvSpPr/>
          <p:nvPr/>
        </p:nvSpPr>
        <p:spPr>
          <a:xfrm>
            <a:off x="6951306" y="1349503"/>
            <a:ext cx="671804" cy="162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9333728" y="1343276"/>
            <a:ext cx="671804" cy="162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543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5752123" y="6211669"/>
            <a:ext cx="643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/>
              <a:t>Darsow</a:t>
            </a:r>
            <a:r>
              <a:rPr lang="tr-TR" sz="1200" dirty="0"/>
              <a:t> U et al. </a:t>
            </a:r>
            <a:r>
              <a:rPr lang="en-US" sz="1200" dirty="0"/>
              <a:t>Allergens. Heterogeneity of molecular sensitization profiles in grass pollen allergy--implications for immunotherapy?</a:t>
            </a:r>
            <a:r>
              <a:rPr lang="tr-TR" sz="1200" dirty="0"/>
              <a:t> </a:t>
            </a:r>
            <a:r>
              <a:rPr lang="tr-TR" sz="1200" u="sng" dirty="0" err="1">
                <a:hlinkClick r:id="rId2" tooltip="Clinical and experimental allergy : journal of the British Society for Allergy and Clinical Immunology."/>
              </a:rPr>
              <a:t>Clin</a:t>
            </a:r>
            <a:r>
              <a:rPr lang="tr-TR" sz="1200" u="sng" dirty="0">
                <a:hlinkClick r:id="rId2" tooltip="Clinical and experimental allergy : journal of the British Society for Allergy and Clinical Immunology."/>
              </a:rPr>
              <a:t> </a:t>
            </a:r>
            <a:r>
              <a:rPr lang="tr-TR" sz="1200" u="sng" dirty="0" err="1">
                <a:hlinkClick r:id="rId2" tooltip="Clinical and experimental allergy : journal of the British Society for Allergy and Clinical Immunology."/>
              </a:rPr>
              <a:t>Exp</a:t>
            </a:r>
            <a:r>
              <a:rPr lang="tr-TR" sz="1200" u="sng" dirty="0">
                <a:hlinkClick r:id="rId2" tooltip="Clinical and experimental allergy : journal of the British Society for Allergy and Clinical Immunology."/>
              </a:rPr>
              <a:t> </a:t>
            </a:r>
            <a:r>
              <a:rPr lang="tr-TR" sz="1200" u="sng" dirty="0" err="1">
                <a:hlinkClick r:id="rId2" tooltip="Clinical and experimental allergy : journal of the British Society for Allergy and Clinical Immunology."/>
              </a:rPr>
              <a:t>Allergy</a:t>
            </a:r>
            <a:r>
              <a:rPr lang="tr-TR" sz="1200" u="sng" dirty="0">
                <a:hlinkClick r:id="rId2" tooltip="Clinical and experimental allergy : journal of the British Society for Allergy and Clinical Immunology."/>
              </a:rPr>
              <a:t>.</a:t>
            </a:r>
            <a:r>
              <a:rPr lang="tr-TR" sz="1200" dirty="0"/>
              <a:t> 2014;44(5):778-86</a:t>
            </a:r>
            <a:endParaRPr lang="en-US" sz="1200" dirty="0"/>
          </a:p>
          <a:p>
            <a:endParaRPr lang="tr-TR" sz="12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5454309" y="456030"/>
            <a:ext cx="4062915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Ortaya çıkan 27 farklı profilin deneysel SİT modeli ile uyumu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4" y="83004"/>
            <a:ext cx="5031613" cy="656039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406" y="1633721"/>
            <a:ext cx="4734720" cy="1232814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6505959" y="2494056"/>
            <a:ext cx="3181739" cy="2433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k: Sol 9"/>
          <p:cNvSpPr/>
          <p:nvPr/>
        </p:nvSpPr>
        <p:spPr>
          <a:xfrm>
            <a:off x="5118407" y="741471"/>
            <a:ext cx="335902" cy="191590"/>
          </a:xfrm>
          <a:prstGeom prst="lef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/>
          <p:cNvSpPr txBox="1"/>
          <p:nvPr/>
        </p:nvSpPr>
        <p:spPr>
          <a:xfrm>
            <a:off x="5118406" y="2958519"/>
            <a:ext cx="6386239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101 ot poleni duyarlı erişkin hastanın 27 farklı duyarlılık profili var</a:t>
            </a:r>
          </a:p>
          <a:p>
            <a:endParaRPr lang="tr-TR" dirty="0"/>
          </a:p>
          <a:p>
            <a:r>
              <a:rPr lang="tr-TR" dirty="0"/>
              <a:t>Hiçbir hasta </a:t>
            </a:r>
            <a:r>
              <a:rPr lang="tr-TR" dirty="0" err="1"/>
              <a:t>immunoterapiye</a:t>
            </a:r>
            <a:r>
              <a:rPr lang="tr-TR" dirty="0"/>
              <a:t> «mükemmel uyum» kategorisinde değil</a:t>
            </a:r>
          </a:p>
          <a:p>
            <a:endParaRPr lang="tr-TR" dirty="0"/>
          </a:p>
          <a:p>
            <a:r>
              <a:rPr lang="tr-TR" dirty="0"/>
              <a:t>BDT heterojen profile sahip hastalarda uygun SİT reçetelendirmesi için çok önemli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5118406" y="5216455"/>
            <a:ext cx="638623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Duyarlılık sayısının </a:t>
            </a:r>
            <a:r>
              <a:rPr lang="tr-TR" b="1" dirty="0" err="1">
                <a:solidFill>
                  <a:srgbClr val="FF0000"/>
                </a:solidFill>
              </a:rPr>
              <a:t>provakasyon</a:t>
            </a:r>
            <a:r>
              <a:rPr lang="tr-TR" b="1" dirty="0">
                <a:solidFill>
                  <a:srgbClr val="FF0000"/>
                </a:solidFill>
              </a:rPr>
              <a:t> testleri pozitifliği ile orantılı oluşu hatalarda </a:t>
            </a:r>
            <a:r>
              <a:rPr lang="tr-TR" b="1" dirty="0" err="1">
                <a:solidFill>
                  <a:srgbClr val="FF0000"/>
                </a:solidFill>
              </a:rPr>
              <a:t>provakasyon</a:t>
            </a:r>
            <a:r>
              <a:rPr lang="tr-TR" b="1" dirty="0">
                <a:solidFill>
                  <a:srgbClr val="FF0000"/>
                </a:solidFill>
              </a:rPr>
              <a:t> testlerinin sonuçlarını </a:t>
            </a:r>
            <a:r>
              <a:rPr lang="tr-TR" b="1" dirty="0" smtClean="0">
                <a:solidFill>
                  <a:srgbClr val="FF0000"/>
                </a:solidFill>
              </a:rPr>
              <a:t>öngörmede </a:t>
            </a:r>
            <a:r>
              <a:rPr lang="tr-TR" b="1" dirty="0">
                <a:solidFill>
                  <a:srgbClr val="FF0000"/>
                </a:solidFill>
              </a:rPr>
              <a:t>ek katkı sağlayabilir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5761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31" y="1227015"/>
            <a:ext cx="7320768" cy="411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6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15" y="100703"/>
            <a:ext cx="6752492" cy="307208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14215" y="3978031"/>
            <a:ext cx="6213231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/>
              <a:t>Soru: </a:t>
            </a:r>
          </a:p>
          <a:p>
            <a:r>
              <a:rPr lang="tr-TR" dirty="0"/>
              <a:t>BDT ile  DPT’de çayır ve zeytin poleni duyarlılığı olan hastaların esas alerjeninin ayrımını yapabilir miyiz?</a:t>
            </a:r>
          </a:p>
          <a:p>
            <a:endParaRPr lang="tr-TR" dirty="0"/>
          </a:p>
          <a:p>
            <a:r>
              <a:rPr lang="tr-TR" dirty="0"/>
              <a:t>BDT ile esas alerjenleri tanımlamak </a:t>
            </a:r>
            <a:r>
              <a:rPr lang="tr-TR" dirty="0" err="1"/>
              <a:t>İmmunoterapi</a:t>
            </a:r>
            <a:r>
              <a:rPr lang="tr-TR" dirty="0"/>
              <a:t> reçetelendirmede bize yardımcı olur mu?</a:t>
            </a:r>
          </a:p>
          <a:p>
            <a:r>
              <a:rPr lang="tr-TR" dirty="0"/>
              <a:t>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53" y="3334851"/>
            <a:ext cx="2547693" cy="240555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6975071" y="2798221"/>
            <a:ext cx="4822093" cy="32111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/>
              <a:t>Çok merkezli (İspanya çevresinden 87 merkez) –</a:t>
            </a:r>
            <a:r>
              <a:rPr lang="tr-TR" sz="1400" dirty="0" err="1"/>
              <a:t>prospektif</a:t>
            </a:r>
            <a:endParaRPr lang="tr-TR" sz="1400" dirty="0"/>
          </a:p>
          <a:p>
            <a:endParaRPr lang="tr-T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333333"/>
                </a:solidFill>
              </a:rPr>
              <a:t>5-65 yaş DPT ile çayır ve zeytin duyarlılığı olan mevsimsel AR, </a:t>
            </a:r>
            <a:r>
              <a:rPr lang="tr-TR" sz="1400" spc="-15" dirty="0">
                <a:solidFill>
                  <a:srgbClr val="333333"/>
                </a:solidFill>
                <a:cs typeface="Calisto MT"/>
              </a:rPr>
              <a:t>Haziran </a:t>
            </a:r>
            <a:r>
              <a:rPr lang="tr-TR" sz="1400" dirty="0">
                <a:solidFill>
                  <a:srgbClr val="333333"/>
                </a:solidFill>
                <a:cs typeface="Calisto MT"/>
              </a:rPr>
              <a:t>2009 - </a:t>
            </a:r>
            <a:r>
              <a:rPr lang="tr-TR" sz="1400" spc="-20" dirty="0">
                <a:solidFill>
                  <a:srgbClr val="333333"/>
                </a:solidFill>
                <a:cs typeface="Calisto MT"/>
              </a:rPr>
              <a:t>Kasım</a:t>
            </a:r>
            <a:r>
              <a:rPr lang="tr-TR" sz="1400" spc="-35" dirty="0">
                <a:solidFill>
                  <a:srgbClr val="333333"/>
                </a:solidFill>
                <a:cs typeface="Calisto MT"/>
              </a:rPr>
              <a:t> </a:t>
            </a:r>
            <a:r>
              <a:rPr lang="tr-TR" sz="1400" dirty="0">
                <a:solidFill>
                  <a:srgbClr val="333333"/>
                </a:solidFill>
                <a:cs typeface="Calisto MT"/>
              </a:rPr>
              <a:t>2009</a:t>
            </a:r>
          </a:p>
          <a:p>
            <a:endParaRPr lang="tr-TR" sz="1400" dirty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33"/>
                </a:solidFill>
                <a:cs typeface="Calisto MT"/>
              </a:rPr>
              <a:t>Ole e 1 and </a:t>
            </a:r>
            <a:r>
              <a:rPr lang="en-US" sz="1400" dirty="0" err="1">
                <a:solidFill>
                  <a:srgbClr val="333333"/>
                </a:solidFill>
                <a:cs typeface="Calisto MT"/>
              </a:rPr>
              <a:t>Phl</a:t>
            </a:r>
            <a:r>
              <a:rPr lang="en-US" sz="1400" dirty="0">
                <a:solidFill>
                  <a:srgbClr val="333333"/>
                </a:solidFill>
                <a:cs typeface="Calisto MT"/>
              </a:rPr>
              <a:t> p</a:t>
            </a:r>
            <a:r>
              <a:rPr lang="en-US" sz="1400" spc="315" dirty="0">
                <a:solidFill>
                  <a:srgbClr val="333333"/>
                </a:solidFill>
                <a:cs typeface="Calisto MT"/>
              </a:rPr>
              <a:t> </a:t>
            </a:r>
            <a:r>
              <a:rPr lang="en-US" sz="1400" dirty="0">
                <a:solidFill>
                  <a:srgbClr val="333333"/>
                </a:solidFill>
                <a:cs typeface="Calisto MT"/>
              </a:rPr>
              <a:t>1+5</a:t>
            </a:r>
            <a:endParaRPr lang="tr-TR" sz="1400" dirty="0">
              <a:solidFill>
                <a:srgbClr val="333333"/>
              </a:solidFill>
              <a:cs typeface="Calisto MT"/>
            </a:endParaRPr>
          </a:p>
          <a:p>
            <a:endParaRPr lang="tr-TR" sz="1400" dirty="0">
              <a:solidFill>
                <a:srgbClr val="333333"/>
              </a:solidFill>
              <a:cs typeface="Calisto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 err="1">
                <a:solidFill>
                  <a:srgbClr val="333333"/>
                </a:solidFill>
                <a:cs typeface="Calisto MT"/>
              </a:rPr>
              <a:t>Cut-Off</a:t>
            </a:r>
            <a:r>
              <a:rPr lang="tr-TR" sz="1400" dirty="0">
                <a:solidFill>
                  <a:srgbClr val="333333"/>
                </a:solidFill>
                <a:cs typeface="Calisto MT"/>
              </a:rPr>
              <a:t> değerleri :</a:t>
            </a:r>
          </a:p>
          <a:p>
            <a:pPr marL="292100">
              <a:lnSpc>
                <a:spcPct val="100000"/>
              </a:lnSpc>
              <a:spcBef>
                <a:spcPts val="540"/>
              </a:spcBef>
              <a:tabLst>
                <a:tab pos="748665" algn="l"/>
              </a:tabLst>
            </a:pPr>
            <a:r>
              <a:rPr lang="tr-TR" sz="1400" dirty="0">
                <a:solidFill>
                  <a:srgbClr val="333333"/>
                </a:solidFill>
                <a:cs typeface="Calisto MT"/>
              </a:rPr>
              <a:t>0.35</a:t>
            </a:r>
            <a:r>
              <a:rPr lang="tr-TR" sz="1400" spc="-105" dirty="0">
                <a:solidFill>
                  <a:srgbClr val="333333"/>
                </a:solidFill>
                <a:cs typeface="Calisto MT"/>
              </a:rPr>
              <a:t> </a:t>
            </a:r>
            <a:r>
              <a:rPr lang="tr-TR" sz="1400" dirty="0" err="1">
                <a:solidFill>
                  <a:srgbClr val="333333"/>
                </a:solidFill>
                <a:cs typeface="Calisto MT"/>
              </a:rPr>
              <a:t>kU</a:t>
            </a:r>
            <a:r>
              <a:rPr lang="tr-TR" sz="1400" dirty="0">
                <a:solidFill>
                  <a:srgbClr val="333333"/>
                </a:solidFill>
                <a:cs typeface="Calisto MT"/>
              </a:rPr>
              <a:t>/l</a:t>
            </a:r>
          </a:p>
          <a:p>
            <a:pPr marL="292100">
              <a:lnSpc>
                <a:spcPct val="100000"/>
              </a:lnSpc>
              <a:spcBef>
                <a:spcPts val="540"/>
              </a:spcBef>
              <a:tabLst>
                <a:tab pos="748665" algn="l"/>
              </a:tabLst>
            </a:pPr>
            <a:r>
              <a:rPr lang="tr-TR" sz="1400" dirty="0">
                <a:solidFill>
                  <a:srgbClr val="333333"/>
                </a:solidFill>
                <a:cs typeface="Calisto MT"/>
              </a:rPr>
              <a:t>0.70</a:t>
            </a:r>
            <a:r>
              <a:rPr lang="tr-TR" sz="1400" spc="-105" dirty="0">
                <a:solidFill>
                  <a:srgbClr val="333333"/>
                </a:solidFill>
                <a:cs typeface="Calisto MT"/>
              </a:rPr>
              <a:t> </a:t>
            </a:r>
            <a:r>
              <a:rPr lang="tr-TR" sz="1400" dirty="0" err="1">
                <a:solidFill>
                  <a:srgbClr val="333333"/>
                </a:solidFill>
                <a:cs typeface="Calisto MT"/>
              </a:rPr>
              <a:t>kU</a:t>
            </a:r>
            <a:r>
              <a:rPr lang="tr-TR" sz="1400" dirty="0">
                <a:solidFill>
                  <a:srgbClr val="333333"/>
                </a:solidFill>
                <a:cs typeface="Calisto MT"/>
              </a:rPr>
              <a:t>/l</a:t>
            </a:r>
          </a:p>
          <a:p>
            <a:pPr marL="292100">
              <a:lnSpc>
                <a:spcPct val="100000"/>
              </a:lnSpc>
              <a:spcBef>
                <a:spcPts val="540"/>
              </a:spcBef>
              <a:tabLst>
                <a:tab pos="748665" algn="l"/>
              </a:tabLst>
            </a:pPr>
            <a:r>
              <a:rPr lang="tr-TR" sz="1400" dirty="0">
                <a:solidFill>
                  <a:srgbClr val="333333"/>
                </a:solidFill>
                <a:cs typeface="Calisto MT"/>
              </a:rPr>
              <a:t>2</a:t>
            </a:r>
            <a:r>
              <a:rPr lang="tr-TR" sz="1400" spc="-100" dirty="0">
                <a:solidFill>
                  <a:srgbClr val="333333"/>
                </a:solidFill>
                <a:cs typeface="Calisto MT"/>
              </a:rPr>
              <a:t> </a:t>
            </a:r>
            <a:r>
              <a:rPr lang="tr-TR" sz="1400" dirty="0" err="1">
                <a:solidFill>
                  <a:srgbClr val="333333"/>
                </a:solidFill>
                <a:cs typeface="Calisto MT"/>
              </a:rPr>
              <a:t>kU</a:t>
            </a:r>
            <a:r>
              <a:rPr lang="tr-TR" sz="1400" dirty="0">
                <a:solidFill>
                  <a:srgbClr val="333333"/>
                </a:solidFill>
                <a:cs typeface="Calisto MT"/>
              </a:rPr>
              <a:t>/l </a:t>
            </a:r>
          </a:p>
          <a:p>
            <a:pPr marL="292100">
              <a:lnSpc>
                <a:spcPct val="100000"/>
              </a:lnSpc>
              <a:spcBef>
                <a:spcPts val="540"/>
              </a:spcBef>
              <a:tabLst>
                <a:tab pos="748665" algn="l"/>
              </a:tabLst>
            </a:pPr>
            <a:r>
              <a:rPr lang="tr-TR" sz="1400" dirty="0">
                <a:solidFill>
                  <a:srgbClr val="333333"/>
                </a:solidFill>
                <a:cs typeface="Calisto MT"/>
              </a:rPr>
              <a:t>3.5</a:t>
            </a:r>
            <a:r>
              <a:rPr lang="tr-TR" sz="1400" spc="-105" dirty="0">
                <a:solidFill>
                  <a:srgbClr val="333333"/>
                </a:solidFill>
                <a:cs typeface="Calisto MT"/>
              </a:rPr>
              <a:t> </a:t>
            </a:r>
            <a:r>
              <a:rPr lang="tr-TR" sz="1400" dirty="0" err="1">
                <a:solidFill>
                  <a:srgbClr val="333333"/>
                </a:solidFill>
                <a:cs typeface="Calisto MT"/>
              </a:rPr>
              <a:t>kU</a:t>
            </a:r>
            <a:r>
              <a:rPr lang="tr-TR" sz="1400" dirty="0">
                <a:solidFill>
                  <a:srgbClr val="333333"/>
                </a:solidFill>
                <a:cs typeface="Calisto MT"/>
              </a:rPr>
              <a:t>/l</a:t>
            </a:r>
            <a:endParaRPr lang="tr-TR" sz="1400" dirty="0">
              <a:cs typeface="Calisto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8816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SUNUM PLANI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80106"/>
          </a:xfr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b="1" dirty="0" err="1"/>
              <a:t>Genel</a:t>
            </a:r>
            <a:r>
              <a:rPr lang="en-US" b="1" dirty="0"/>
              <a:t> </a:t>
            </a:r>
            <a:r>
              <a:rPr lang="en-US" b="1" dirty="0" err="1"/>
              <a:t>Bilgiler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err="1"/>
              <a:t>Alerji</a:t>
            </a:r>
            <a:r>
              <a:rPr lang="en-US" b="1" dirty="0"/>
              <a:t> </a:t>
            </a:r>
            <a:r>
              <a:rPr lang="en-US" b="1" dirty="0" err="1"/>
              <a:t>Tanısında</a:t>
            </a:r>
            <a:r>
              <a:rPr lang="en-US" b="1" dirty="0"/>
              <a:t> </a:t>
            </a:r>
            <a:r>
              <a:rPr lang="en-US" b="1" dirty="0" err="1"/>
              <a:t>Algoritma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err="1"/>
              <a:t>Bileşene</a:t>
            </a:r>
            <a:r>
              <a:rPr lang="en-US" b="1" dirty="0"/>
              <a:t> </a:t>
            </a:r>
            <a:r>
              <a:rPr lang="en-US" b="1" dirty="0" err="1"/>
              <a:t>Dayalı</a:t>
            </a:r>
            <a:r>
              <a:rPr lang="en-US" b="1" dirty="0"/>
              <a:t> </a:t>
            </a:r>
            <a:r>
              <a:rPr lang="en-US" b="1" dirty="0" err="1"/>
              <a:t>Tanı</a:t>
            </a:r>
            <a:r>
              <a:rPr lang="en-US" b="1" dirty="0"/>
              <a:t> </a:t>
            </a:r>
            <a:r>
              <a:rPr lang="en-US" b="1" dirty="0" err="1"/>
              <a:t>Nedir</a:t>
            </a:r>
            <a:r>
              <a:rPr lang="en-US" b="1" dirty="0"/>
              <a:t>? </a:t>
            </a:r>
            <a:r>
              <a:rPr lang="en-US" b="1" dirty="0" err="1"/>
              <a:t>Neden</a:t>
            </a:r>
            <a:r>
              <a:rPr lang="en-US" b="1" dirty="0"/>
              <a:t> </a:t>
            </a:r>
            <a:r>
              <a:rPr lang="en-US" b="1" dirty="0" err="1"/>
              <a:t>Gerekli</a:t>
            </a:r>
            <a:r>
              <a:rPr lang="en-US" b="1" dirty="0" smtClean="0"/>
              <a:t>?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 err="1"/>
              <a:t>Polen</a:t>
            </a:r>
            <a:r>
              <a:rPr lang="en-US" b="1" dirty="0"/>
              <a:t> </a:t>
            </a:r>
            <a:r>
              <a:rPr lang="en-US" b="1" dirty="0" err="1"/>
              <a:t>Duyarlı</a:t>
            </a:r>
            <a:r>
              <a:rPr lang="en-US" b="1" dirty="0"/>
              <a:t> </a:t>
            </a:r>
            <a:r>
              <a:rPr lang="en-US" b="1" dirty="0" err="1"/>
              <a:t>Hastalarda</a:t>
            </a:r>
            <a:r>
              <a:rPr lang="en-US" b="1" dirty="0"/>
              <a:t> </a:t>
            </a:r>
            <a:r>
              <a:rPr lang="en-US" b="1" dirty="0" err="1"/>
              <a:t>Tanı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İmmunoterapi</a:t>
            </a:r>
            <a:r>
              <a:rPr lang="en-US" b="1" dirty="0"/>
              <a:t> </a:t>
            </a:r>
            <a:r>
              <a:rPr lang="en-US" b="1" dirty="0" err="1"/>
              <a:t>Kararına</a:t>
            </a:r>
            <a:r>
              <a:rPr lang="en-US" b="1" dirty="0"/>
              <a:t> </a:t>
            </a:r>
            <a:r>
              <a:rPr lang="en-US" b="1" dirty="0" err="1"/>
              <a:t>Etkisi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 err="1"/>
              <a:t>Ev</a:t>
            </a:r>
            <a:r>
              <a:rPr lang="en-US" b="1" dirty="0"/>
              <a:t> </a:t>
            </a:r>
            <a:r>
              <a:rPr lang="en-US" b="1" dirty="0" err="1"/>
              <a:t>Tozu</a:t>
            </a:r>
            <a:r>
              <a:rPr lang="en-US" b="1" dirty="0"/>
              <a:t> </a:t>
            </a:r>
            <a:r>
              <a:rPr lang="en-US" b="1" dirty="0" err="1"/>
              <a:t>Duyarlı</a:t>
            </a:r>
            <a:r>
              <a:rPr lang="en-US" b="1" dirty="0"/>
              <a:t> </a:t>
            </a:r>
            <a:r>
              <a:rPr lang="en-US" b="1" dirty="0" err="1"/>
              <a:t>Hastalarda</a:t>
            </a:r>
            <a:r>
              <a:rPr lang="en-US" b="1" dirty="0"/>
              <a:t> </a:t>
            </a:r>
            <a:r>
              <a:rPr lang="en-US" b="1" dirty="0" err="1"/>
              <a:t>Tanı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İmmunoterapi</a:t>
            </a:r>
            <a:r>
              <a:rPr lang="en-US" b="1" dirty="0"/>
              <a:t> </a:t>
            </a:r>
            <a:r>
              <a:rPr lang="en-US" b="1" dirty="0" err="1"/>
              <a:t>Kararına</a:t>
            </a:r>
            <a:r>
              <a:rPr lang="en-US" b="1" dirty="0"/>
              <a:t> </a:t>
            </a:r>
            <a:r>
              <a:rPr lang="en-US" b="1" dirty="0" err="1"/>
              <a:t>Etkisi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Latex </a:t>
            </a:r>
            <a:r>
              <a:rPr lang="en-US" b="1" dirty="0" err="1"/>
              <a:t>ve</a:t>
            </a:r>
            <a:r>
              <a:rPr lang="en-US" b="1" dirty="0"/>
              <a:t> Venom </a:t>
            </a:r>
            <a:r>
              <a:rPr lang="en-US" b="1" dirty="0" err="1"/>
              <a:t>Alerjisinde</a:t>
            </a:r>
            <a:r>
              <a:rPr lang="en-US" b="1" dirty="0"/>
              <a:t> </a:t>
            </a:r>
            <a:r>
              <a:rPr lang="en-US" b="1" dirty="0" err="1"/>
              <a:t>Tanı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İmmunoterapi</a:t>
            </a:r>
            <a:r>
              <a:rPr lang="en-US" b="1" dirty="0"/>
              <a:t> </a:t>
            </a:r>
            <a:r>
              <a:rPr lang="en-US" b="1" dirty="0" err="1"/>
              <a:t>Kararına</a:t>
            </a:r>
            <a:r>
              <a:rPr lang="en-US" b="1" dirty="0"/>
              <a:t> </a:t>
            </a:r>
            <a:r>
              <a:rPr lang="en-US" b="1" dirty="0" err="1"/>
              <a:t>Etkisi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 err="1"/>
              <a:t>Özet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1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439" y="562708"/>
            <a:ext cx="2625662" cy="563489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54" y="2297724"/>
            <a:ext cx="2688491" cy="229156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3845170" y="2427841"/>
            <a:ext cx="1797538" cy="2031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400" dirty="0"/>
              <a:t>Zeytin yetiştirilen alanların oranlarına göre :</a:t>
            </a:r>
          </a:p>
          <a:p>
            <a:endParaRPr lang="tr-TR" sz="1400" dirty="0">
              <a:solidFill>
                <a:srgbClr val="333333"/>
              </a:solidFill>
              <a:cs typeface="Calisto MT"/>
            </a:endParaRPr>
          </a:p>
          <a:p>
            <a:r>
              <a:rPr lang="en-US" sz="1400" dirty="0">
                <a:solidFill>
                  <a:srgbClr val="333333"/>
                </a:solidFill>
                <a:cs typeface="Calisto MT"/>
              </a:rPr>
              <a:t>Area 1: &lt; 1% </a:t>
            </a:r>
            <a:endParaRPr lang="tr-TR" sz="1400" dirty="0">
              <a:solidFill>
                <a:srgbClr val="333333"/>
              </a:solidFill>
              <a:cs typeface="Calisto MT"/>
            </a:endParaRPr>
          </a:p>
          <a:p>
            <a:r>
              <a:rPr lang="en-US" sz="1400" dirty="0">
                <a:solidFill>
                  <a:srgbClr val="333333"/>
                </a:solidFill>
                <a:cs typeface="Calisto MT"/>
              </a:rPr>
              <a:t>Area 2:</a:t>
            </a:r>
            <a:r>
              <a:rPr lang="en-US" sz="1400" spc="-100" dirty="0">
                <a:solidFill>
                  <a:srgbClr val="333333"/>
                </a:solidFill>
                <a:cs typeface="Calisto MT"/>
              </a:rPr>
              <a:t> </a:t>
            </a:r>
            <a:r>
              <a:rPr lang="en-US" sz="1400" dirty="0">
                <a:solidFill>
                  <a:srgbClr val="333333"/>
                </a:solidFill>
                <a:cs typeface="Calisto MT"/>
              </a:rPr>
              <a:t>1-5%</a:t>
            </a:r>
            <a:endParaRPr lang="tr-TR" sz="1400" dirty="0">
              <a:solidFill>
                <a:srgbClr val="333333"/>
              </a:solidFill>
              <a:cs typeface="Calisto MT"/>
            </a:endParaRPr>
          </a:p>
          <a:p>
            <a:r>
              <a:rPr lang="en-US" sz="1400" dirty="0">
                <a:solidFill>
                  <a:srgbClr val="333333"/>
                </a:solidFill>
                <a:cs typeface="Calisto MT"/>
              </a:rPr>
              <a:t>Area 3:</a:t>
            </a:r>
            <a:r>
              <a:rPr lang="en-US" sz="1400" spc="-100" dirty="0">
                <a:solidFill>
                  <a:srgbClr val="333333"/>
                </a:solidFill>
                <a:cs typeface="Calisto MT"/>
              </a:rPr>
              <a:t> </a:t>
            </a:r>
            <a:r>
              <a:rPr lang="en-US" sz="1400" dirty="0">
                <a:solidFill>
                  <a:srgbClr val="333333"/>
                </a:solidFill>
                <a:cs typeface="Calisto MT"/>
              </a:rPr>
              <a:t>6-10%</a:t>
            </a:r>
            <a:endParaRPr lang="tr-TR" sz="1400" dirty="0">
              <a:solidFill>
                <a:srgbClr val="333333"/>
              </a:solidFill>
              <a:cs typeface="Calisto MT"/>
            </a:endParaRPr>
          </a:p>
          <a:p>
            <a:r>
              <a:rPr lang="en-US" sz="1400" dirty="0">
                <a:solidFill>
                  <a:srgbClr val="333333"/>
                </a:solidFill>
                <a:cs typeface="Calisto MT"/>
              </a:rPr>
              <a:t>Area 4:</a:t>
            </a:r>
            <a:r>
              <a:rPr lang="en-US" sz="1400" spc="-100" dirty="0">
                <a:solidFill>
                  <a:srgbClr val="333333"/>
                </a:solidFill>
                <a:cs typeface="Calisto MT"/>
              </a:rPr>
              <a:t> </a:t>
            </a:r>
            <a:r>
              <a:rPr lang="en-US" sz="1400" dirty="0">
                <a:solidFill>
                  <a:srgbClr val="333333"/>
                </a:solidFill>
                <a:cs typeface="Calisto MT"/>
              </a:rPr>
              <a:t>11-20%</a:t>
            </a:r>
            <a:endParaRPr lang="tr-TR" sz="1400" dirty="0">
              <a:solidFill>
                <a:srgbClr val="333333"/>
              </a:solidFill>
              <a:cs typeface="Calisto MT"/>
            </a:endParaRPr>
          </a:p>
          <a:p>
            <a:r>
              <a:rPr lang="en-US" sz="1400" dirty="0">
                <a:solidFill>
                  <a:srgbClr val="333333"/>
                </a:solidFill>
                <a:cs typeface="Calisto MT"/>
              </a:rPr>
              <a:t>Area 5:</a:t>
            </a:r>
            <a:r>
              <a:rPr lang="en-US" sz="1400" spc="-100" dirty="0">
                <a:solidFill>
                  <a:srgbClr val="333333"/>
                </a:solidFill>
                <a:cs typeface="Calisto MT"/>
              </a:rPr>
              <a:t> </a:t>
            </a:r>
            <a:r>
              <a:rPr lang="en-US" sz="1400" dirty="0">
                <a:solidFill>
                  <a:srgbClr val="333333"/>
                </a:solidFill>
                <a:cs typeface="Calisto MT"/>
              </a:rPr>
              <a:t>&gt;20%</a:t>
            </a:r>
            <a:endParaRPr lang="tr-TR" dirty="0"/>
          </a:p>
        </p:txBody>
      </p:sp>
      <p:sp>
        <p:nvSpPr>
          <p:cNvPr id="2" name="Dikdörtgen 1"/>
          <p:cNvSpPr/>
          <p:nvPr/>
        </p:nvSpPr>
        <p:spPr>
          <a:xfrm>
            <a:off x="7256440" y="961292"/>
            <a:ext cx="2489346" cy="117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7256440" y="3770923"/>
            <a:ext cx="2489346" cy="117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/>
          <p:cNvSpPr/>
          <p:nvPr/>
        </p:nvSpPr>
        <p:spPr>
          <a:xfrm>
            <a:off x="7256438" y="5455139"/>
            <a:ext cx="2489346" cy="117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/>
          <p:cNvSpPr txBox="1"/>
          <p:nvPr/>
        </p:nvSpPr>
        <p:spPr>
          <a:xfrm>
            <a:off x="6088185" y="6334761"/>
            <a:ext cx="5939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err="1"/>
              <a:t>Moreno</a:t>
            </a:r>
            <a:r>
              <a:rPr lang="tr-TR" sz="1200" b="1" dirty="0"/>
              <a:t> C et al. </a:t>
            </a:r>
            <a:r>
              <a:rPr lang="en-US" sz="1200" b="1" dirty="0"/>
              <a:t>Olive, grass or both? Molecular diagnosis for the allergen</a:t>
            </a:r>
            <a:r>
              <a:rPr lang="tr-TR" sz="1200" b="1" dirty="0"/>
              <a:t> </a:t>
            </a:r>
            <a:r>
              <a:rPr lang="en-US" sz="1200" b="1" dirty="0"/>
              <a:t>immunotherapy selection in polysensitized pollinic</a:t>
            </a:r>
            <a:r>
              <a:rPr lang="tr-TR" sz="1200" b="1" dirty="0"/>
              <a:t> </a:t>
            </a:r>
            <a:r>
              <a:rPr lang="en-US" sz="1200" b="1" dirty="0"/>
              <a:t>patients</a:t>
            </a:r>
            <a:r>
              <a:rPr lang="tr-TR" sz="1200" b="1" dirty="0"/>
              <a:t>. </a:t>
            </a:r>
            <a:r>
              <a:rPr lang="tr-TR" sz="1200" b="1" dirty="0" err="1"/>
              <a:t>Allergy</a:t>
            </a:r>
            <a:r>
              <a:rPr lang="tr-TR" sz="1200" b="1" dirty="0"/>
              <a:t> 69 (2014) 1357-1363</a:t>
            </a:r>
            <a:r>
              <a:rPr lang="en-US" sz="1200" b="1" dirty="0"/>
              <a:t/>
            </a:r>
            <a:br>
              <a:rPr lang="en-US" sz="1200" b="1" dirty="0"/>
            </a:br>
            <a:endParaRPr lang="tr-TR" sz="1200" b="1" dirty="0"/>
          </a:p>
        </p:txBody>
      </p:sp>
    </p:spTree>
    <p:extLst>
      <p:ext uri="{BB962C8B-B14F-4D97-AF65-F5344CB8AC3E}">
        <p14:creationId xmlns:p14="http://schemas.microsoft.com/office/powerpoint/2010/main" val="177871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38" y="1008184"/>
            <a:ext cx="11251594" cy="5334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284680" y="1336432"/>
            <a:ext cx="1070708" cy="6408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/>
          <p:cNvSpPr/>
          <p:nvPr/>
        </p:nvSpPr>
        <p:spPr>
          <a:xfrm>
            <a:off x="6717321" y="1340336"/>
            <a:ext cx="1070708" cy="6408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4173413" y="1312984"/>
            <a:ext cx="1070708" cy="6408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/>
          <p:cNvSpPr/>
          <p:nvPr/>
        </p:nvSpPr>
        <p:spPr>
          <a:xfrm>
            <a:off x="8022495" y="1332524"/>
            <a:ext cx="1070708" cy="6408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/>
          <p:cNvSpPr/>
          <p:nvPr/>
        </p:nvSpPr>
        <p:spPr>
          <a:xfrm>
            <a:off x="5443416" y="1316891"/>
            <a:ext cx="1070708" cy="6408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2" name="Düz Bağlayıcı 11"/>
          <p:cNvCxnSpPr/>
          <p:nvPr/>
        </p:nvCxnSpPr>
        <p:spPr>
          <a:xfrm>
            <a:off x="765908" y="3368431"/>
            <a:ext cx="107148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Bağlayıcı 12"/>
          <p:cNvCxnSpPr/>
          <p:nvPr/>
        </p:nvCxnSpPr>
        <p:spPr>
          <a:xfrm>
            <a:off x="730748" y="4599346"/>
            <a:ext cx="107148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Unvan 1"/>
          <p:cNvSpPr>
            <a:spLocks noGrp="1"/>
          </p:cNvSpPr>
          <p:nvPr>
            <p:ph type="title"/>
          </p:nvPr>
        </p:nvSpPr>
        <p:spPr>
          <a:xfrm>
            <a:off x="352667" y="82070"/>
            <a:ext cx="9782908" cy="705583"/>
          </a:xfrm>
        </p:spPr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Bölgelere göre duyarlılık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6088185" y="6334761"/>
            <a:ext cx="5939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err="1"/>
              <a:t>Moreno</a:t>
            </a:r>
            <a:r>
              <a:rPr lang="tr-TR" sz="1200" b="1" dirty="0"/>
              <a:t> C et al. </a:t>
            </a:r>
            <a:r>
              <a:rPr lang="en-US" sz="1200" b="1" dirty="0"/>
              <a:t>Olive, grass or both? Molecular diagnosis for the allergen</a:t>
            </a:r>
            <a:r>
              <a:rPr lang="tr-TR" sz="1200" b="1" dirty="0"/>
              <a:t> </a:t>
            </a:r>
            <a:r>
              <a:rPr lang="en-US" sz="1200" b="1" dirty="0"/>
              <a:t>immunotherapy selection in polysensitized pollinic</a:t>
            </a:r>
            <a:r>
              <a:rPr lang="tr-TR" sz="1200" b="1" dirty="0"/>
              <a:t> </a:t>
            </a:r>
            <a:r>
              <a:rPr lang="en-US" sz="1200" b="1" dirty="0"/>
              <a:t>patients</a:t>
            </a:r>
            <a:r>
              <a:rPr lang="tr-TR" sz="1200" b="1" dirty="0"/>
              <a:t>. </a:t>
            </a:r>
            <a:r>
              <a:rPr lang="tr-TR" sz="1200" b="1" dirty="0" err="1"/>
              <a:t>Allergy</a:t>
            </a:r>
            <a:r>
              <a:rPr lang="tr-TR" sz="1200" b="1" dirty="0"/>
              <a:t> 69 (2014) 1357-1363</a:t>
            </a:r>
            <a:r>
              <a:rPr lang="en-US" sz="1200" b="1" dirty="0"/>
              <a:t/>
            </a:r>
            <a:br>
              <a:rPr lang="en-US" sz="1200" b="1" dirty="0"/>
            </a:br>
            <a:endParaRPr lang="tr-TR" sz="1200" b="1" dirty="0"/>
          </a:p>
        </p:txBody>
      </p:sp>
    </p:spTree>
    <p:extLst>
      <p:ext uri="{BB962C8B-B14F-4D97-AF65-F5344CB8AC3E}">
        <p14:creationId xmlns:p14="http://schemas.microsoft.com/office/powerpoint/2010/main" val="44686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AİT </a:t>
            </a:r>
            <a:r>
              <a:rPr lang="tr-TR" sz="3600" b="1" dirty="0" err="1">
                <a:latin typeface="+mn-lt"/>
              </a:rPr>
              <a:t>reçelendirme</a:t>
            </a:r>
            <a:r>
              <a:rPr lang="tr-TR" sz="3600" b="1" dirty="0">
                <a:latin typeface="+mn-lt"/>
              </a:rPr>
              <a:t> durumu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72" y="2105514"/>
            <a:ext cx="6923755" cy="3591901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6088185" y="6334761"/>
            <a:ext cx="5939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err="1"/>
              <a:t>Moreno</a:t>
            </a:r>
            <a:r>
              <a:rPr lang="tr-TR" sz="1200" b="1" dirty="0"/>
              <a:t> C et al. </a:t>
            </a:r>
            <a:r>
              <a:rPr lang="en-US" sz="1200" b="1" dirty="0"/>
              <a:t>Olive, grass or both? Molecular diagnosis for the allergen</a:t>
            </a:r>
            <a:r>
              <a:rPr lang="tr-TR" sz="1200" b="1" dirty="0"/>
              <a:t> </a:t>
            </a:r>
            <a:r>
              <a:rPr lang="en-US" sz="1200" b="1" dirty="0"/>
              <a:t>immunotherapy selection in polysensitized pollinic</a:t>
            </a:r>
            <a:r>
              <a:rPr lang="tr-TR" sz="1200" b="1" dirty="0"/>
              <a:t> </a:t>
            </a:r>
            <a:r>
              <a:rPr lang="en-US" sz="1200" b="1" dirty="0"/>
              <a:t>patients</a:t>
            </a:r>
            <a:r>
              <a:rPr lang="tr-TR" sz="1200" b="1" dirty="0"/>
              <a:t>. </a:t>
            </a:r>
            <a:r>
              <a:rPr lang="tr-TR" sz="1200" b="1" dirty="0" err="1"/>
              <a:t>Allergy</a:t>
            </a:r>
            <a:r>
              <a:rPr lang="tr-TR" sz="1200" b="1" dirty="0"/>
              <a:t> 69 (2014) 1357-1363</a:t>
            </a:r>
            <a:r>
              <a:rPr lang="en-US" sz="1200" b="1" dirty="0"/>
              <a:t/>
            </a:r>
            <a:br>
              <a:rPr lang="en-US" sz="1200" b="1" dirty="0"/>
            </a:br>
            <a:endParaRPr lang="tr-TR" sz="1200" b="1" dirty="0"/>
          </a:p>
        </p:txBody>
      </p:sp>
      <p:sp>
        <p:nvSpPr>
          <p:cNvPr id="3" name="Dikdörtgen 2"/>
          <p:cNvSpPr/>
          <p:nvPr/>
        </p:nvSpPr>
        <p:spPr>
          <a:xfrm>
            <a:off x="5908431" y="4110892"/>
            <a:ext cx="1439496" cy="15865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666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255" y="2533176"/>
            <a:ext cx="4413089" cy="42089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9469" y="224852"/>
            <a:ext cx="106729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/>
              <a:t>BİLEŞENE DAYALI TANI</a:t>
            </a:r>
          </a:p>
          <a:p>
            <a:pPr algn="ctr"/>
            <a:r>
              <a:rPr lang="en-US" sz="3600" b="1" dirty="0"/>
              <a:t> </a:t>
            </a:r>
            <a:r>
              <a:rPr lang="en-US" sz="3600" b="1" dirty="0" err="1"/>
              <a:t>Ev</a:t>
            </a:r>
            <a:r>
              <a:rPr lang="en-US" sz="3600" b="1" dirty="0"/>
              <a:t> </a:t>
            </a:r>
            <a:r>
              <a:rPr lang="en-US" sz="3600" b="1" dirty="0" err="1"/>
              <a:t>Tozu</a:t>
            </a:r>
            <a:r>
              <a:rPr lang="en-US" sz="3600" b="1" dirty="0"/>
              <a:t> </a:t>
            </a:r>
            <a:r>
              <a:rPr lang="en-US" sz="3600" b="1" dirty="0" err="1"/>
              <a:t>Duyarlı</a:t>
            </a:r>
            <a:r>
              <a:rPr lang="en-US" sz="3600" b="1" dirty="0"/>
              <a:t> </a:t>
            </a:r>
            <a:r>
              <a:rPr lang="en-US" sz="3600" b="1" dirty="0" err="1"/>
              <a:t>Hastalarda</a:t>
            </a:r>
            <a:r>
              <a:rPr lang="en-US" sz="3600" b="1" dirty="0"/>
              <a:t> </a:t>
            </a:r>
            <a:r>
              <a:rPr lang="en-US" sz="3600" b="1" dirty="0" err="1"/>
              <a:t>Tanı</a:t>
            </a:r>
            <a:r>
              <a:rPr lang="en-US" sz="3600" b="1" dirty="0"/>
              <a:t> </a:t>
            </a:r>
            <a:r>
              <a:rPr lang="en-US" sz="3600" b="1" dirty="0" err="1"/>
              <a:t>ve</a:t>
            </a:r>
            <a:r>
              <a:rPr lang="en-US" sz="3600" b="1" dirty="0"/>
              <a:t> </a:t>
            </a:r>
            <a:r>
              <a:rPr lang="en-US" sz="3600" b="1" dirty="0" err="1"/>
              <a:t>İmmunoterapi</a:t>
            </a:r>
            <a:r>
              <a:rPr lang="en-US" sz="3600" b="1" dirty="0"/>
              <a:t> </a:t>
            </a:r>
            <a:r>
              <a:rPr lang="en-US" sz="3600" b="1" dirty="0" err="1"/>
              <a:t>Kararına</a:t>
            </a:r>
            <a:r>
              <a:rPr lang="en-US" sz="3600" b="1" dirty="0"/>
              <a:t> </a:t>
            </a:r>
            <a:r>
              <a:rPr lang="en-US" sz="3600" b="1" dirty="0" err="1"/>
              <a:t>Etkisi</a:t>
            </a:r>
            <a:endParaRPr lang="en-US" sz="3600" b="1" dirty="0"/>
          </a:p>
          <a:p>
            <a:pPr algn="ctr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1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0335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Ev Tozu Akarı Duyarlılığında BDT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99" y="1064182"/>
            <a:ext cx="6828225" cy="1871621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78338" y="3073115"/>
            <a:ext cx="5759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hlinkClick r:id="rId3" tooltip="The journal of allergy and clinical immunology. In practice."/>
              </a:rPr>
              <a:t>J Allergy </a:t>
            </a:r>
            <a:r>
              <a:rPr lang="en-US" sz="1400" b="1" u="sng" dirty="0" err="1">
                <a:hlinkClick r:id="rId3" tooltip="The journal of allergy and clinical immunology. In practice."/>
              </a:rPr>
              <a:t>Clin</a:t>
            </a:r>
            <a:r>
              <a:rPr lang="en-US" sz="1400" b="1" u="sng" dirty="0">
                <a:hlinkClick r:id="rId3" tooltip="The journal of allergy and clinical immunology. In practice."/>
              </a:rPr>
              <a:t> </a:t>
            </a:r>
            <a:r>
              <a:rPr lang="en-US" sz="1400" b="1" u="sng" dirty="0" err="1">
                <a:hlinkClick r:id="rId3" tooltip="The journal of allergy and clinical immunology. In practice."/>
              </a:rPr>
              <a:t>Immunol</a:t>
            </a:r>
            <a:r>
              <a:rPr lang="en-US" sz="1400" b="1" u="sng" dirty="0">
                <a:hlinkClick r:id="rId3" tooltip="The journal of allergy and clinical immunology. In practice."/>
              </a:rPr>
              <a:t> </a:t>
            </a:r>
            <a:r>
              <a:rPr lang="en-US" sz="1400" b="1" u="sng" dirty="0" err="1">
                <a:hlinkClick r:id="rId3" tooltip="The journal of allergy and clinical immunology. In practice."/>
              </a:rPr>
              <a:t>Pract</a:t>
            </a:r>
            <a:r>
              <a:rPr lang="en-US" sz="1400" b="1" u="sng" dirty="0">
                <a:hlinkClick r:id="rId3" tooltip="The journal of allergy and clinical immunology. In practice."/>
              </a:rPr>
              <a:t>.</a:t>
            </a:r>
            <a:r>
              <a:rPr lang="en-US" sz="1400" b="1" u="sng" dirty="0"/>
              <a:t> 2015 Nov-Dec;3(6):843-55.</a:t>
            </a:r>
            <a:endParaRPr lang="tr-TR" sz="1400" b="1" u="sng" dirty="0"/>
          </a:p>
        </p:txBody>
      </p:sp>
      <p:sp>
        <p:nvSpPr>
          <p:cNvPr id="6" name="Metin kutusu 5"/>
          <p:cNvSpPr txBox="1"/>
          <p:nvPr/>
        </p:nvSpPr>
        <p:spPr>
          <a:xfrm>
            <a:off x="1208565" y="4017714"/>
            <a:ext cx="10259421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Ev tozu akarı alerjenleri moleküler yapıları ve etki mekanizmalarına göre 1’den 24’e kadar numaralandırılan gruplarda sınıflanıyorlar</a:t>
            </a:r>
          </a:p>
          <a:p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Grup 1, 2 ve 23’deki alerjenler duyarlı hastaların %70’ini oluşturuyor</a:t>
            </a:r>
          </a:p>
          <a:p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Diğer yandan piyasadaki HDM ekstrelerinde Der p 1 ve Der p2 </a:t>
            </a:r>
            <a:r>
              <a:rPr lang="tr-TR" sz="1600" dirty="0" err="1"/>
              <a:t>allerjenleri</a:t>
            </a:r>
            <a:r>
              <a:rPr lang="tr-TR" sz="1600" dirty="0"/>
              <a:t> bulunsa da Der p 23’ün olmayışı nedeniyle atlanan hastalar oluyor</a:t>
            </a:r>
          </a:p>
          <a:p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BDT ayrıca verilen </a:t>
            </a:r>
            <a:r>
              <a:rPr lang="tr-TR" sz="1600" dirty="0" err="1"/>
              <a:t>SİT’in</a:t>
            </a:r>
            <a:r>
              <a:rPr lang="tr-TR" sz="1600" dirty="0"/>
              <a:t> </a:t>
            </a:r>
            <a:r>
              <a:rPr lang="tr-TR" sz="1600" dirty="0" err="1"/>
              <a:t>monitörize</a:t>
            </a:r>
            <a:r>
              <a:rPr lang="tr-TR" sz="1600" dirty="0"/>
              <a:t> edilmesinde de faydalı</a:t>
            </a:r>
          </a:p>
          <a:p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33254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18" y="336061"/>
            <a:ext cx="6153150" cy="25908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67" y="3477719"/>
            <a:ext cx="10145321" cy="232600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219" y="547627"/>
            <a:ext cx="3231764" cy="26546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109272" y="3202290"/>
            <a:ext cx="8964118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-94"/>
              <a:buChar char="•"/>
            </a:pPr>
            <a:r>
              <a:rPr lang="en-US" dirty="0" smtClean="0"/>
              <a:t>HDM </a:t>
            </a:r>
            <a:r>
              <a:rPr lang="en-US" dirty="0" err="1" smtClean="0"/>
              <a:t>duyarlı</a:t>
            </a:r>
            <a:r>
              <a:rPr lang="en-US" dirty="0" smtClean="0"/>
              <a:t> </a:t>
            </a:r>
            <a:r>
              <a:rPr lang="en-US" dirty="0" err="1" smtClean="0"/>
              <a:t>hastalarda</a:t>
            </a:r>
            <a:r>
              <a:rPr lang="en-US" dirty="0" smtClean="0"/>
              <a:t> </a:t>
            </a:r>
            <a:r>
              <a:rPr lang="en-US" dirty="0" err="1" smtClean="0"/>
              <a:t>rutin</a:t>
            </a:r>
            <a:r>
              <a:rPr lang="en-US" dirty="0" smtClean="0"/>
              <a:t> Der p 1, Der p 2, MUXF3 </a:t>
            </a:r>
            <a:r>
              <a:rPr lang="en-US" dirty="0" err="1" smtClean="0"/>
              <a:t>bakılmasının</a:t>
            </a:r>
            <a:r>
              <a:rPr lang="en-US" dirty="0" smtClean="0"/>
              <a:t> </a:t>
            </a:r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katkı</a:t>
            </a:r>
            <a:r>
              <a:rPr lang="en-US" dirty="0" smtClean="0"/>
              <a:t> </a:t>
            </a:r>
            <a:r>
              <a:rPr lang="en-US" dirty="0" err="1" smtClean="0"/>
              <a:t>sağlamayacağı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 marL="285750" indent="-285750">
              <a:buFont typeface="Arial" charset="-94"/>
              <a:buChar char="•"/>
            </a:pPr>
            <a:r>
              <a:rPr lang="en-US" dirty="0" smtClean="0"/>
              <a:t>Der p 1 </a:t>
            </a:r>
            <a:r>
              <a:rPr lang="en-US" dirty="0" err="1" smtClean="0"/>
              <a:t>ve</a:t>
            </a:r>
            <a:r>
              <a:rPr lang="en-US" dirty="0" smtClean="0"/>
              <a:t> Der p 2 </a:t>
            </a:r>
            <a:r>
              <a:rPr lang="en-US" dirty="0" err="1" smtClean="0"/>
              <a:t>negatif</a:t>
            </a:r>
            <a:r>
              <a:rPr lang="en-US" dirty="0" smtClean="0"/>
              <a:t> </a:t>
            </a:r>
            <a:r>
              <a:rPr lang="en-US" dirty="0" err="1" smtClean="0"/>
              <a:t>hastalarda</a:t>
            </a:r>
            <a:r>
              <a:rPr lang="en-US" dirty="0" smtClean="0"/>
              <a:t> </a:t>
            </a:r>
            <a:r>
              <a:rPr lang="en-US" dirty="0" err="1" smtClean="0"/>
              <a:t>tanının</a:t>
            </a:r>
            <a:r>
              <a:rPr lang="en-US" dirty="0" smtClean="0"/>
              <a:t> </a:t>
            </a:r>
            <a:r>
              <a:rPr lang="en-US" dirty="0" err="1" smtClean="0"/>
              <a:t>ekarte</a:t>
            </a:r>
            <a:r>
              <a:rPr lang="en-US" dirty="0" smtClean="0"/>
              <a:t> </a:t>
            </a:r>
            <a:r>
              <a:rPr lang="en-US" dirty="0" err="1" smtClean="0"/>
              <a:t>edilmesi</a:t>
            </a:r>
            <a:r>
              <a:rPr lang="en-US" dirty="0" smtClean="0"/>
              <a:t> </a:t>
            </a:r>
            <a:r>
              <a:rPr lang="en-US" dirty="0" err="1" smtClean="0"/>
              <a:t>amaçlı</a:t>
            </a:r>
            <a:r>
              <a:rPr lang="en-US" dirty="0" smtClean="0"/>
              <a:t> </a:t>
            </a:r>
            <a:r>
              <a:rPr lang="en-US" dirty="0" err="1" smtClean="0"/>
              <a:t>kullanılabileceği</a:t>
            </a:r>
            <a:endParaRPr lang="en-US" dirty="0" smtClean="0"/>
          </a:p>
          <a:p>
            <a:pPr marL="285750" indent="-285750">
              <a:buFont typeface="Arial" charset="-94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32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08" y="305385"/>
            <a:ext cx="5802568" cy="2188763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2891692" y="2805723"/>
            <a:ext cx="8206153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Ev tozu akarı alerjeni olan Der p3 ‘ün ( </a:t>
            </a:r>
            <a:r>
              <a:rPr lang="tr-TR" dirty="0" err="1"/>
              <a:t>matür</a:t>
            </a:r>
            <a:r>
              <a:rPr lang="tr-TR" dirty="0"/>
              <a:t> </a:t>
            </a:r>
            <a:r>
              <a:rPr lang="tr-TR" dirty="0" err="1"/>
              <a:t>rDer</a:t>
            </a:r>
            <a:r>
              <a:rPr lang="tr-TR" dirty="0"/>
              <a:t> p3 ve </a:t>
            </a:r>
            <a:r>
              <a:rPr lang="tr-TR" dirty="0" err="1"/>
              <a:t>immatür</a:t>
            </a:r>
            <a:r>
              <a:rPr lang="tr-TR" dirty="0"/>
              <a:t> </a:t>
            </a:r>
            <a:r>
              <a:rPr lang="tr-TR" dirty="0" err="1"/>
              <a:t>proDer</a:t>
            </a:r>
            <a:r>
              <a:rPr lang="tr-TR" dirty="0"/>
              <a:t> p3) tanı ve </a:t>
            </a:r>
            <a:r>
              <a:rPr lang="tr-TR" dirty="0" err="1"/>
              <a:t>immunoterapide</a:t>
            </a:r>
            <a:r>
              <a:rPr lang="tr-TR" dirty="0"/>
              <a:t> </a:t>
            </a:r>
            <a:r>
              <a:rPr lang="tr-TR" dirty="0" err="1"/>
              <a:t>kullanımaına</a:t>
            </a:r>
            <a:r>
              <a:rPr lang="tr-TR" dirty="0"/>
              <a:t> olanak sağlayacak immünolojik özelliklerini ortaya koyma amacıyla yapılmış bir çalışma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İmmunojenitesi</a:t>
            </a:r>
            <a:r>
              <a:rPr lang="tr-TR" dirty="0"/>
              <a:t> fare modeli üzerinde denendi</a:t>
            </a:r>
          </a:p>
          <a:p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Matür</a:t>
            </a:r>
            <a:r>
              <a:rPr lang="tr-TR" dirty="0"/>
              <a:t> Der p 3----Fare modelinde </a:t>
            </a:r>
            <a:r>
              <a:rPr lang="tr-TR" dirty="0" err="1"/>
              <a:t>alerjenik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pro</a:t>
            </a:r>
            <a:r>
              <a:rPr lang="tr-TR" dirty="0"/>
              <a:t> Der p3----</a:t>
            </a:r>
            <a:r>
              <a:rPr lang="tr-TR" dirty="0" err="1"/>
              <a:t>Hipoalerjenik</a:t>
            </a:r>
            <a:r>
              <a:rPr lang="tr-TR" dirty="0"/>
              <a:t> varyant---- </a:t>
            </a:r>
            <a:r>
              <a:rPr lang="tr-TR" dirty="0" err="1"/>
              <a:t>immunoterapide</a:t>
            </a:r>
            <a:r>
              <a:rPr lang="tr-TR" dirty="0"/>
              <a:t> kullanılabilir</a:t>
            </a:r>
          </a:p>
        </p:txBody>
      </p:sp>
    </p:spTree>
    <p:extLst>
      <p:ext uri="{BB962C8B-B14F-4D97-AF65-F5344CB8AC3E}">
        <p14:creationId xmlns:p14="http://schemas.microsoft.com/office/powerpoint/2010/main" val="142980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1182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BİLEŞENE DAYALI TANI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LATEX </a:t>
            </a:r>
            <a:r>
              <a:rPr lang="en-US" sz="3600" b="1" dirty="0" err="1" smtClean="0">
                <a:latin typeface="+mn-lt"/>
              </a:rPr>
              <a:t>ve</a:t>
            </a:r>
            <a:r>
              <a:rPr lang="en-US" sz="3600" b="1" dirty="0" smtClean="0">
                <a:latin typeface="+mn-lt"/>
              </a:rPr>
              <a:t> VENOM ALERJİSİNDE İMMUNOTERPİDEKİ YERİ</a:t>
            </a:r>
            <a:endParaRPr lang="en-US" sz="36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06" y="2062163"/>
            <a:ext cx="5054167" cy="2922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06" y="2847111"/>
            <a:ext cx="5340927" cy="353508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714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15" y="125169"/>
            <a:ext cx="6287246" cy="340738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653" y="778640"/>
            <a:ext cx="4661439" cy="570813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Metin kutusu 7"/>
          <p:cNvSpPr txBox="1"/>
          <p:nvPr/>
        </p:nvSpPr>
        <p:spPr>
          <a:xfrm>
            <a:off x="729015" y="3681046"/>
            <a:ext cx="6221046" cy="28007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Sağlık çalışanlarında </a:t>
            </a:r>
            <a:r>
              <a:rPr lang="tr-TR" sz="1600" dirty="0" err="1"/>
              <a:t>Hev</a:t>
            </a:r>
            <a:r>
              <a:rPr lang="tr-TR" sz="1600" dirty="0"/>
              <a:t> b 5, 6 ve 13 majör </a:t>
            </a:r>
            <a:r>
              <a:rPr lang="tr-TR" sz="1600" dirty="0" err="1"/>
              <a:t>allerjen</a:t>
            </a:r>
            <a:r>
              <a:rPr lang="tr-TR" sz="1600" dirty="0"/>
              <a:t>, </a:t>
            </a:r>
            <a:r>
              <a:rPr lang="tr-TR" sz="1600" dirty="0" err="1"/>
              <a:t>Hev</a:t>
            </a:r>
            <a:r>
              <a:rPr lang="tr-TR" sz="1600" dirty="0"/>
              <a:t> b1 ,4 ve 7 ise minör alerjenler olarak kabul edilmekte</a:t>
            </a:r>
          </a:p>
          <a:p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Tekrarlayan cerrahisi olan çocuklarla mesleki </a:t>
            </a:r>
            <a:r>
              <a:rPr lang="tr-TR" sz="1600" dirty="0" err="1"/>
              <a:t>duyarlanması</a:t>
            </a:r>
            <a:r>
              <a:rPr lang="tr-TR" sz="1600" dirty="0"/>
              <a:t> olan erişkinlerin profilleri farklı, bu da muhtemelen </a:t>
            </a:r>
            <a:r>
              <a:rPr lang="tr-TR" sz="1600" dirty="0" err="1"/>
              <a:t>maruziyetin</a:t>
            </a:r>
            <a:r>
              <a:rPr lang="tr-TR" sz="1600" dirty="0"/>
              <a:t> farklı mekanizmalarla oluşuna bağlı(sağlık çalışanlarında eldivenin </a:t>
            </a:r>
            <a:r>
              <a:rPr lang="tr-TR" sz="1600" dirty="0" err="1"/>
              <a:t>intakt</a:t>
            </a:r>
            <a:r>
              <a:rPr lang="tr-TR" sz="1600" dirty="0"/>
              <a:t> cilde teması, cerrahi geçiren çocuklarda vücut sıvıları ve mukozalar ile temas)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 err="1">
                <a:solidFill>
                  <a:srgbClr val="FF0000"/>
                </a:solidFill>
              </a:rPr>
              <a:t>Hev</a:t>
            </a:r>
            <a:r>
              <a:rPr lang="tr-TR" sz="1600" b="1" dirty="0">
                <a:solidFill>
                  <a:srgbClr val="FF0000"/>
                </a:solidFill>
              </a:rPr>
              <a:t> b 8 gibi alerjen olmayan </a:t>
            </a:r>
            <a:r>
              <a:rPr lang="tr-TR" sz="1600" b="1" dirty="0" err="1">
                <a:solidFill>
                  <a:srgbClr val="FF0000"/>
                </a:solidFill>
              </a:rPr>
              <a:t>duyarlanmaların</a:t>
            </a:r>
            <a:r>
              <a:rPr lang="tr-TR" sz="1600" b="1" dirty="0">
                <a:solidFill>
                  <a:srgbClr val="FF0000"/>
                </a:solidFill>
              </a:rPr>
              <a:t> </a:t>
            </a:r>
            <a:r>
              <a:rPr lang="tr-TR" sz="1600" b="1" dirty="0" err="1">
                <a:solidFill>
                  <a:srgbClr val="FF0000"/>
                </a:solidFill>
              </a:rPr>
              <a:t>tesbit</a:t>
            </a:r>
            <a:r>
              <a:rPr lang="tr-TR" sz="1600" b="1" dirty="0">
                <a:solidFill>
                  <a:srgbClr val="FF0000"/>
                </a:solidFill>
              </a:rPr>
              <a:t> edilmesi klinik anlamsız </a:t>
            </a:r>
            <a:r>
              <a:rPr lang="tr-TR" sz="1600" b="1" dirty="0" err="1">
                <a:solidFill>
                  <a:srgbClr val="FF0000"/>
                </a:solidFill>
              </a:rPr>
              <a:t>duyarlanmayı</a:t>
            </a:r>
            <a:r>
              <a:rPr lang="tr-TR" sz="1600" b="1" dirty="0">
                <a:solidFill>
                  <a:srgbClr val="FF0000"/>
                </a:solidFill>
              </a:rPr>
              <a:t> gerçek alerjiden ayırmada yararlı</a:t>
            </a:r>
          </a:p>
        </p:txBody>
      </p:sp>
    </p:spTree>
    <p:extLst>
      <p:ext uri="{BB962C8B-B14F-4D97-AF65-F5344CB8AC3E}">
        <p14:creationId xmlns:p14="http://schemas.microsoft.com/office/powerpoint/2010/main" val="303804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25" y="1276791"/>
            <a:ext cx="5834632" cy="155963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48" y="3009427"/>
            <a:ext cx="4086225" cy="295275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364025" y="3477704"/>
            <a:ext cx="5309944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600" b="1" dirty="0"/>
              <a:t>SORU-AMAÇ:</a:t>
            </a:r>
          </a:p>
          <a:p>
            <a:endParaRPr lang="tr-TR" sz="1600" dirty="0"/>
          </a:p>
          <a:p>
            <a:r>
              <a:rPr lang="tr-TR" sz="1600" dirty="0" err="1"/>
              <a:t>Latex</a:t>
            </a:r>
            <a:r>
              <a:rPr lang="tr-TR" sz="1600" dirty="0"/>
              <a:t> SLIT verilen çocuk hastalarda immünolojik parametrelerdeki değişikliğin, etkinliğin ve güvenliğin ortaya konması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6569441" y="1266223"/>
            <a:ext cx="4817574" cy="35394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Açık uçlu-</a:t>
            </a:r>
            <a:r>
              <a:rPr lang="tr-TR" sz="1600" dirty="0" err="1"/>
              <a:t>prospektif</a:t>
            </a:r>
            <a:r>
              <a:rPr lang="tr-TR" sz="1600" dirty="0"/>
              <a:t>-gözlemsel vaka-kontrol çalışması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18’i vaka (SLİT alan) 5’i kontrol(SLİT almayan) olmak üzere 23 hasta (5-18 yaş)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Tüm hastalara DPT, </a:t>
            </a:r>
            <a:r>
              <a:rPr lang="tr-TR" sz="1600" dirty="0" err="1"/>
              <a:t>konjonktival</a:t>
            </a:r>
            <a:r>
              <a:rPr lang="tr-TR" sz="1600" dirty="0"/>
              <a:t> </a:t>
            </a:r>
            <a:r>
              <a:rPr lang="tr-TR" sz="1600" dirty="0" err="1"/>
              <a:t>provakasyon</a:t>
            </a:r>
            <a:r>
              <a:rPr lang="tr-TR" sz="1600" dirty="0"/>
              <a:t>, </a:t>
            </a:r>
            <a:r>
              <a:rPr lang="tr-TR" sz="1600" dirty="0" err="1"/>
              <a:t>Sp</a:t>
            </a:r>
            <a:r>
              <a:rPr lang="tr-TR" sz="1600" dirty="0"/>
              <a:t> </a:t>
            </a:r>
            <a:r>
              <a:rPr lang="tr-TR" sz="1600" dirty="0" err="1"/>
              <a:t>IgE</a:t>
            </a:r>
            <a:r>
              <a:rPr lang="tr-TR" sz="1600" dirty="0"/>
              <a:t> ve </a:t>
            </a:r>
            <a:r>
              <a:rPr lang="tr-TR" sz="1600" dirty="0" err="1"/>
              <a:t>Sp</a:t>
            </a:r>
            <a:r>
              <a:rPr lang="tr-TR" sz="1600" dirty="0"/>
              <a:t> IgG4 yanıtları ve BAT SLİT öncesi, tedavinin 6. ayında ve 12. ayında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Bileşenler:</a:t>
            </a:r>
          </a:p>
          <a:p>
            <a:r>
              <a:rPr lang="tr-TR" sz="1600" dirty="0"/>
              <a:t>	</a:t>
            </a:r>
            <a:r>
              <a:rPr lang="tr-TR" sz="1600" dirty="0" err="1"/>
              <a:t>rHev</a:t>
            </a:r>
            <a:r>
              <a:rPr lang="tr-TR" sz="1600" dirty="0"/>
              <a:t> b 1, </a:t>
            </a:r>
            <a:r>
              <a:rPr lang="tr-TR" sz="1600" dirty="0" err="1"/>
              <a:t>rHev</a:t>
            </a:r>
            <a:r>
              <a:rPr lang="tr-TR" sz="1600" dirty="0"/>
              <a:t> b 2, </a:t>
            </a:r>
            <a:r>
              <a:rPr lang="tr-TR" sz="1600" dirty="0" err="1"/>
              <a:t>rHev</a:t>
            </a:r>
            <a:r>
              <a:rPr lang="tr-TR" sz="1600" dirty="0"/>
              <a:t> b 3, </a:t>
            </a:r>
            <a:r>
              <a:rPr lang="tr-TR" sz="1600" dirty="0" err="1"/>
              <a:t>rHev</a:t>
            </a:r>
            <a:r>
              <a:rPr lang="tr-TR" sz="1600" dirty="0"/>
              <a:t> b 5, </a:t>
            </a:r>
            <a:r>
              <a:rPr lang="tr-TR" sz="1600" dirty="0" err="1"/>
              <a:t>rHev</a:t>
            </a:r>
            <a:r>
              <a:rPr lang="tr-TR" sz="1600" dirty="0"/>
              <a:t> 	b 6.01, </a:t>
            </a:r>
            <a:r>
              <a:rPr lang="tr-TR" sz="1600" dirty="0" err="1"/>
              <a:t>rHev</a:t>
            </a:r>
            <a:r>
              <a:rPr lang="tr-TR" sz="1600" dirty="0"/>
              <a:t> b 6.02, </a:t>
            </a:r>
            <a:r>
              <a:rPr lang="tr-TR" sz="1600" dirty="0" err="1"/>
              <a:t>rHev</a:t>
            </a:r>
            <a:r>
              <a:rPr lang="tr-TR" sz="1600" dirty="0"/>
              <a:t> b 8, </a:t>
            </a:r>
            <a:r>
              <a:rPr lang="tr-TR" sz="1600" dirty="0" err="1"/>
              <a:t>rHev</a:t>
            </a:r>
            <a:r>
              <a:rPr lang="tr-TR" sz="1600" dirty="0"/>
              <a:t> b 9, ve 	</a:t>
            </a:r>
            <a:r>
              <a:rPr lang="tr-TR" sz="1600" dirty="0" err="1"/>
              <a:t>rHev</a:t>
            </a:r>
            <a:r>
              <a:rPr lang="tr-TR" sz="1600" dirty="0"/>
              <a:t> b 11 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364025" y="325465"/>
            <a:ext cx="620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/>
              <a:t>Latex</a:t>
            </a:r>
            <a:r>
              <a:rPr lang="tr-TR" sz="3600" b="1" dirty="0"/>
              <a:t> </a:t>
            </a:r>
            <a:r>
              <a:rPr lang="tr-TR" sz="3600" b="1" dirty="0" err="1"/>
              <a:t>İmmunoterapisinde</a:t>
            </a:r>
            <a:r>
              <a:rPr lang="tr-TR" sz="3600" b="1" dirty="0"/>
              <a:t> BDT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364025" y="5106138"/>
            <a:ext cx="10542954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600" b="1" dirty="0"/>
              <a:t>SONUÇ: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/>
              <a:t>Latex</a:t>
            </a:r>
            <a:r>
              <a:rPr lang="tr-TR" sz="1600" dirty="0"/>
              <a:t> alerjisi olan çocuklarda risk gruplarına göre farklı </a:t>
            </a:r>
            <a:r>
              <a:rPr lang="tr-TR" sz="1600" dirty="0" err="1"/>
              <a:t>paternler</a:t>
            </a:r>
            <a:r>
              <a:rPr lang="tr-TR" sz="1600" dirty="0"/>
              <a:t> görülebiliyor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Sağlık çalışanlarında </a:t>
            </a:r>
            <a:r>
              <a:rPr lang="tr-TR" sz="1600" dirty="0" err="1"/>
              <a:t>Hev</a:t>
            </a:r>
            <a:r>
              <a:rPr lang="tr-TR" sz="1600" dirty="0"/>
              <a:t> b 5, </a:t>
            </a:r>
            <a:r>
              <a:rPr lang="tr-TR" sz="1600" dirty="0" err="1"/>
              <a:t>Hev</a:t>
            </a:r>
            <a:r>
              <a:rPr lang="tr-TR" sz="1600" dirty="0"/>
              <a:t> b 6.01, </a:t>
            </a:r>
            <a:r>
              <a:rPr lang="tr-TR" sz="1600" dirty="0" err="1"/>
              <a:t>Hev</a:t>
            </a:r>
            <a:r>
              <a:rPr lang="tr-TR" sz="1600" dirty="0"/>
              <a:t> b 6.02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Çoklu operasyon öyküsü olanlarda </a:t>
            </a:r>
            <a:r>
              <a:rPr lang="tr-TR" sz="1600" dirty="0" err="1"/>
              <a:t>hev</a:t>
            </a:r>
            <a:r>
              <a:rPr lang="tr-TR" sz="1600" dirty="0"/>
              <a:t> b1 ve </a:t>
            </a:r>
            <a:r>
              <a:rPr lang="tr-TR" sz="1600" dirty="0" err="1"/>
              <a:t>Hev</a:t>
            </a:r>
            <a:r>
              <a:rPr lang="tr-TR" sz="1600" dirty="0"/>
              <a:t> b 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Bu çalışmadaki çocuklarda </a:t>
            </a:r>
            <a:r>
              <a:rPr lang="tr-TR" sz="1600" dirty="0" err="1"/>
              <a:t>Hev</a:t>
            </a:r>
            <a:r>
              <a:rPr lang="tr-TR" sz="1600" dirty="0"/>
              <a:t> b5, </a:t>
            </a:r>
            <a:r>
              <a:rPr lang="tr-TR" sz="1600" dirty="0" err="1"/>
              <a:t>Hev</a:t>
            </a:r>
            <a:r>
              <a:rPr lang="tr-TR" sz="1600" dirty="0"/>
              <a:t> b 6.02 </a:t>
            </a:r>
            <a:r>
              <a:rPr lang="tr-TR" sz="1600" dirty="0" err="1"/>
              <a:t>Hev</a:t>
            </a:r>
            <a:r>
              <a:rPr lang="tr-TR" sz="1600" dirty="0"/>
              <a:t> b 6.01 </a:t>
            </a:r>
            <a:r>
              <a:rPr lang="tr-TR" sz="1600" dirty="0" err="1"/>
              <a:t>paterni</a:t>
            </a:r>
            <a:r>
              <a:rPr lang="tr-TR" sz="1600" dirty="0"/>
              <a:t> vardı ve SLİT içeriğinde bu proteinler mevcuttu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Spesifik </a:t>
            </a:r>
            <a:r>
              <a:rPr lang="tr-TR" sz="1600" dirty="0" err="1"/>
              <a:t>immunoterapiyi</a:t>
            </a:r>
            <a:r>
              <a:rPr lang="tr-TR" sz="1600" dirty="0"/>
              <a:t> </a:t>
            </a:r>
            <a:r>
              <a:rPr lang="tr-TR" sz="1600" dirty="0" err="1"/>
              <a:t>monitorize</a:t>
            </a:r>
            <a:r>
              <a:rPr lang="tr-TR" sz="1600" dirty="0"/>
              <a:t> etme ve yararını göstermede BDT yararlıdır</a:t>
            </a:r>
          </a:p>
        </p:txBody>
      </p:sp>
    </p:spTree>
    <p:extLst>
      <p:ext uri="{BB962C8B-B14F-4D97-AF65-F5344CB8AC3E}">
        <p14:creationId xmlns:p14="http://schemas.microsoft.com/office/powerpoint/2010/main" val="335632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Alerji Tanısında Algoritma I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825400" y="5738325"/>
            <a:ext cx="562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err="1"/>
              <a:t>Kleine-Tebbe</a:t>
            </a:r>
            <a:r>
              <a:rPr lang="tr-TR" sz="1400" b="1" dirty="0"/>
              <a:t> J et al. </a:t>
            </a:r>
            <a:r>
              <a:rPr lang="de-DE" sz="1400" b="1" dirty="0" err="1"/>
              <a:t>Immunol</a:t>
            </a:r>
            <a:r>
              <a:rPr lang="de-DE" sz="1400" b="1" dirty="0"/>
              <a:t> </a:t>
            </a:r>
            <a:r>
              <a:rPr lang="de-DE" sz="1400" b="1" dirty="0" err="1"/>
              <a:t>Allergy</a:t>
            </a:r>
            <a:r>
              <a:rPr lang="de-DE" sz="1400" b="1" dirty="0"/>
              <a:t> </a:t>
            </a:r>
            <a:r>
              <a:rPr lang="de-DE" sz="1400" b="1" dirty="0" err="1"/>
              <a:t>Clin</a:t>
            </a:r>
            <a:r>
              <a:rPr lang="de-DE" sz="1400" b="1" dirty="0"/>
              <a:t> N Am 36 (2016) 191–203 </a:t>
            </a:r>
            <a:br>
              <a:rPr lang="de-DE" sz="1400" b="1" dirty="0"/>
            </a:br>
            <a:endParaRPr lang="tr-TR" sz="1400" b="1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302" y="743812"/>
            <a:ext cx="3616853" cy="21701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609633" y="3421694"/>
            <a:ext cx="4833067" cy="2248657"/>
            <a:chOff x="6520733" y="3396294"/>
            <a:chExt cx="4833067" cy="2248657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4895" y="3505256"/>
              <a:ext cx="3683021" cy="1990057"/>
            </a:xfrm>
            <a:prstGeom prst="rect">
              <a:avLst/>
            </a:prstGeom>
          </p:spPr>
        </p:pic>
        <p:sp>
          <p:nvSpPr>
            <p:cNvPr id="3" name="Metin kutusu 2"/>
            <p:cNvSpPr txBox="1"/>
            <p:nvPr/>
          </p:nvSpPr>
          <p:spPr>
            <a:xfrm>
              <a:off x="6520733" y="3396294"/>
              <a:ext cx="1867488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r-TR" sz="1100" dirty="0"/>
                <a:t>Geleneksel</a:t>
              </a:r>
              <a:r>
                <a:rPr lang="tr-TR" sz="1050" dirty="0"/>
                <a:t> Tanısal Yöntemler</a:t>
              </a:r>
            </a:p>
          </p:txBody>
        </p:sp>
        <p:sp>
          <p:nvSpPr>
            <p:cNvPr id="8" name="Metin kutusu 7"/>
            <p:cNvSpPr txBox="1"/>
            <p:nvPr/>
          </p:nvSpPr>
          <p:spPr>
            <a:xfrm>
              <a:off x="8602826" y="3396348"/>
              <a:ext cx="2547258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r-TR" sz="1100" dirty="0"/>
                <a:t>Bileşene Dayalı Tanı-BDT</a:t>
              </a:r>
            </a:p>
          </p:txBody>
        </p:sp>
        <p:sp>
          <p:nvSpPr>
            <p:cNvPr id="9" name="Metin kutusu 8"/>
            <p:cNvSpPr txBox="1"/>
            <p:nvPr/>
          </p:nvSpPr>
          <p:spPr>
            <a:xfrm>
              <a:off x="7234895" y="5383341"/>
              <a:ext cx="1153325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r-TR" sz="1100" dirty="0"/>
                <a:t>Alerjen ekstresi</a:t>
              </a:r>
            </a:p>
          </p:txBody>
        </p:sp>
        <p:sp>
          <p:nvSpPr>
            <p:cNvPr id="10" name="Metin kutusu 9"/>
            <p:cNvSpPr txBox="1"/>
            <p:nvPr/>
          </p:nvSpPr>
          <p:spPr>
            <a:xfrm>
              <a:off x="8602825" y="5383341"/>
              <a:ext cx="2750975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r-TR" sz="1100" dirty="0"/>
                <a:t>Doğal/</a:t>
              </a:r>
              <a:r>
                <a:rPr lang="tr-TR" sz="1100" dirty="0" err="1"/>
                <a:t>rekombinant</a:t>
              </a:r>
              <a:r>
                <a:rPr lang="tr-TR" sz="1100" dirty="0"/>
                <a:t> </a:t>
              </a:r>
              <a:r>
                <a:rPr lang="tr-TR" sz="1100" dirty="0" err="1"/>
                <a:t>ellerjen</a:t>
              </a:r>
              <a:r>
                <a:rPr lang="tr-TR" sz="1100" dirty="0"/>
                <a:t> proteinler A, B,C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7333" y="1685909"/>
            <a:ext cx="5442666" cy="3638694"/>
            <a:chOff x="958133" y="1685909"/>
            <a:chExt cx="5442666" cy="3638694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8133" y="1685909"/>
              <a:ext cx="5442666" cy="363869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1" name="Metin kutusu 10"/>
            <p:cNvSpPr txBox="1"/>
            <p:nvPr/>
          </p:nvSpPr>
          <p:spPr>
            <a:xfrm>
              <a:off x="2556588" y="1819464"/>
              <a:ext cx="354563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100" b="1" dirty="0"/>
                <a:t>Bireysel öykü, klinik </a:t>
              </a:r>
              <a:r>
                <a:rPr lang="tr-TR" sz="1100" b="1" dirty="0" err="1"/>
                <a:t>semptomlar,semptom</a:t>
              </a:r>
              <a:r>
                <a:rPr lang="tr-TR" sz="1100" b="1" dirty="0"/>
                <a:t>  günlüğü, fizik muayene</a:t>
              </a:r>
            </a:p>
          </p:txBody>
        </p:sp>
        <p:sp>
          <p:nvSpPr>
            <p:cNvPr id="12" name="Metin kutusu 11"/>
            <p:cNvSpPr txBox="1"/>
            <p:nvPr/>
          </p:nvSpPr>
          <p:spPr>
            <a:xfrm>
              <a:off x="2593907" y="2733866"/>
              <a:ext cx="91440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100" b="1" dirty="0"/>
                <a:t>Deri testleri (DPT)</a:t>
              </a:r>
            </a:p>
          </p:txBody>
        </p:sp>
        <p:sp>
          <p:nvSpPr>
            <p:cNvPr id="13" name="Metin kutusu 12"/>
            <p:cNvSpPr txBox="1"/>
            <p:nvPr/>
          </p:nvSpPr>
          <p:spPr>
            <a:xfrm>
              <a:off x="4021493" y="2743197"/>
              <a:ext cx="755779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100" b="1" dirty="0" err="1"/>
                <a:t>IgE</a:t>
              </a:r>
              <a:r>
                <a:rPr lang="tr-TR" sz="1100" b="1" dirty="0"/>
                <a:t> </a:t>
              </a:r>
            </a:p>
            <a:p>
              <a:pPr algn="ctr"/>
              <a:r>
                <a:rPr lang="tr-TR" sz="1100" b="1" dirty="0"/>
                <a:t>(</a:t>
              </a:r>
              <a:r>
                <a:rPr lang="tr-TR" sz="1100" b="1" dirty="0" err="1"/>
                <a:t>seroloji</a:t>
              </a:r>
              <a:r>
                <a:rPr lang="tr-TR" sz="1100" b="1" dirty="0"/>
                <a:t>)</a:t>
              </a:r>
            </a:p>
          </p:txBody>
        </p:sp>
        <p:sp>
          <p:nvSpPr>
            <p:cNvPr id="15" name="Metin kutusu 14"/>
            <p:cNvSpPr txBox="1"/>
            <p:nvPr/>
          </p:nvSpPr>
          <p:spPr>
            <a:xfrm>
              <a:off x="5215811" y="2743198"/>
              <a:ext cx="886409" cy="430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100" b="1" dirty="0"/>
                <a:t>BAT</a:t>
              </a:r>
            </a:p>
            <a:p>
              <a:pPr algn="ctr"/>
              <a:endParaRPr lang="tr-TR" sz="1100" b="1" dirty="0"/>
            </a:p>
          </p:txBody>
        </p:sp>
        <p:sp>
          <p:nvSpPr>
            <p:cNvPr id="16" name="Metin kutusu 15"/>
            <p:cNvSpPr txBox="1"/>
            <p:nvPr/>
          </p:nvSpPr>
          <p:spPr>
            <a:xfrm>
              <a:off x="996136" y="1819463"/>
              <a:ext cx="1491177" cy="31085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1400" b="1" dirty="0"/>
                <a:t>Alerji şüphesi</a:t>
              </a:r>
            </a:p>
            <a:p>
              <a:endParaRPr lang="tr-TR" sz="1400" b="1" dirty="0"/>
            </a:p>
            <a:p>
              <a:endParaRPr lang="tr-TR" sz="1400" b="1" dirty="0"/>
            </a:p>
            <a:p>
              <a:endParaRPr lang="tr-TR" sz="1400" b="1" dirty="0"/>
            </a:p>
            <a:p>
              <a:r>
                <a:rPr lang="tr-TR" sz="1400" b="1" dirty="0"/>
                <a:t>Duyarlılık testleri</a:t>
              </a:r>
            </a:p>
            <a:p>
              <a:endParaRPr lang="tr-TR" sz="1400" b="1" dirty="0"/>
            </a:p>
            <a:p>
              <a:endParaRPr lang="tr-TR" sz="1400" b="1" dirty="0"/>
            </a:p>
            <a:p>
              <a:r>
                <a:rPr lang="tr-TR" sz="1400" b="1" dirty="0"/>
                <a:t>Yorum</a:t>
              </a:r>
            </a:p>
            <a:p>
              <a:endParaRPr lang="tr-TR" sz="1400" b="1" dirty="0"/>
            </a:p>
            <a:p>
              <a:endParaRPr lang="tr-TR" sz="1400" b="1" dirty="0"/>
            </a:p>
            <a:p>
              <a:r>
                <a:rPr lang="tr-TR" sz="1400" b="1" dirty="0" err="1"/>
                <a:t>Provakasyon</a:t>
              </a:r>
              <a:r>
                <a:rPr lang="tr-TR" sz="1400" b="1" dirty="0"/>
                <a:t> testleri</a:t>
              </a:r>
            </a:p>
            <a:p>
              <a:endParaRPr lang="tr-TR" sz="1400" b="1" dirty="0"/>
            </a:p>
            <a:p>
              <a:endParaRPr lang="tr-TR" sz="1400" b="1" dirty="0"/>
            </a:p>
          </p:txBody>
        </p:sp>
        <p:sp>
          <p:nvSpPr>
            <p:cNvPr id="17" name="Metin kutusu 16"/>
            <p:cNvSpPr txBox="1"/>
            <p:nvPr/>
          </p:nvSpPr>
          <p:spPr>
            <a:xfrm>
              <a:off x="3638939" y="3993500"/>
              <a:ext cx="1343607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100" b="1" dirty="0" err="1"/>
                <a:t>Provakasyon</a:t>
              </a:r>
              <a:endParaRPr lang="tr-TR" sz="1100" b="1" dirty="0"/>
            </a:p>
            <a:p>
              <a:pPr algn="ctr"/>
              <a:r>
                <a:rPr lang="tr-TR" sz="1400" b="1" dirty="0"/>
                <a:t>(+)          (-)</a:t>
              </a:r>
            </a:p>
          </p:txBody>
        </p:sp>
        <p:sp>
          <p:nvSpPr>
            <p:cNvPr id="18" name="Metin kutusu 17"/>
            <p:cNvSpPr txBox="1"/>
            <p:nvPr/>
          </p:nvSpPr>
          <p:spPr>
            <a:xfrm>
              <a:off x="3881535" y="3396294"/>
              <a:ext cx="970383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1050" b="1" dirty="0"/>
                <a:t>Kesin  Şüpheli</a:t>
              </a:r>
            </a:p>
          </p:txBody>
        </p:sp>
        <p:sp>
          <p:nvSpPr>
            <p:cNvPr id="19" name="Metin kutusu 18"/>
            <p:cNvSpPr txBox="1"/>
            <p:nvPr/>
          </p:nvSpPr>
          <p:spPr>
            <a:xfrm>
              <a:off x="2569023" y="3352759"/>
              <a:ext cx="970383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1050" b="1" dirty="0"/>
                <a:t>Kesin  Şüpheli</a:t>
              </a:r>
            </a:p>
          </p:txBody>
        </p:sp>
        <p:sp>
          <p:nvSpPr>
            <p:cNvPr id="20" name="Metin kutusu 19"/>
            <p:cNvSpPr txBox="1"/>
            <p:nvPr/>
          </p:nvSpPr>
          <p:spPr>
            <a:xfrm>
              <a:off x="5194047" y="3378298"/>
              <a:ext cx="970383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1050" b="1" dirty="0"/>
                <a:t>Şüpheli  Kesin </a:t>
              </a:r>
            </a:p>
          </p:txBody>
        </p:sp>
        <p:sp>
          <p:nvSpPr>
            <p:cNvPr id="21" name="Metin kutusu 20"/>
            <p:cNvSpPr txBox="1"/>
            <p:nvPr/>
          </p:nvSpPr>
          <p:spPr>
            <a:xfrm>
              <a:off x="2901820" y="4814592"/>
              <a:ext cx="2934009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100" b="1" dirty="0"/>
                <a:t>Tedavi Yaklaşımları</a:t>
              </a:r>
            </a:p>
            <a:p>
              <a:pPr algn="ctr"/>
              <a:r>
                <a:rPr lang="tr-TR" sz="1100" b="1" dirty="0"/>
                <a:t>(</a:t>
              </a:r>
              <a:r>
                <a:rPr lang="tr-TR" sz="1100" b="1" dirty="0" err="1"/>
                <a:t>örn</a:t>
              </a:r>
              <a:r>
                <a:rPr lang="tr-TR" sz="1100" b="1" dirty="0"/>
                <a:t>. </a:t>
              </a:r>
              <a:r>
                <a:rPr lang="tr-TR" sz="1100" b="1" dirty="0" err="1"/>
                <a:t>Allerjenden</a:t>
              </a:r>
              <a:r>
                <a:rPr lang="tr-TR" sz="1100" b="1" dirty="0"/>
                <a:t> kaçınma, </a:t>
              </a:r>
              <a:r>
                <a:rPr lang="tr-TR" sz="1100" b="1" dirty="0" err="1"/>
                <a:t>immunoterapi</a:t>
              </a:r>
              <a:r>
                <a:rPr lang="tr-TR" sz="1100" b="1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800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err="1">
                <a:latin typeface="+mn-lt"/>
              </a:rPr>
              <a:t>Venom</a:t>
            </a:r>
            <a:r>
              <a:rPr lang="tr-TR" sz="3600" b="1" dirty="0">
                <a:latin typeface="+mn-lt"/>
              </a:rPr>
              <a:t> </a:t>
            </a:r>
            <a:r>
              <a:rPr lang="tr-TR" sz="3600" b="1" dirty="0" err="1">
                <a:latin typeface="+mn-lt"/>
              </a:rPr>
              <a:t>İmmunoterapisinde</a:t>
            </a:r>
            <a:r>
              <a:rPr lang="tr-TR" sz="3600" b="1" dirty="0">
                <a:latin typeface="+mn-lt"/>
              </a:rPr>
              <a:t> BDT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38" y="1919355"/>
            <a:ext cx="6633943" cy="195332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38" y="3951985"/>
            <a:ext cx="2780017" cy="298730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1828801" y="4602464"/>
            <a:ext cx="6160654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/>
              <a:t>SORU-AMAÇ?</a:t>
            </a:r>
          </a:p>
          <a:p>
            <a:endParaRPr lang="tr-T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Bal arısı ve </a:t>
            </a:r>
            <a:r>
              <a:rPr lang="tr-TR" dirty="0" err="1"/>
              <a:t>vespula’da</a:t>
            </a:r>
            <a:r>
              <a:rPr lang="tr-TR" dirty="0"/>
              <a:t> bileşene dayalı </a:t>
            </a:r>
            <a:r>
              <a:rPr lang="tr-TR" dirty="0" err="1"/>
              <a:t>tani</a:t>
            </a:r>
            <a:r>
              <a:rPr lang="tr-TR" dirty="0"/>
              <a:t> ile türe özgü majör alerjenlerin (</a:t>
            </a:r>
            <a:r>
              <a:rPr lang="tr-TR" dirty="0" err="1"/>
              <a:t>rSSMA</a:t>
            </a:r>
            <a:r>
              <a:rPr lang="tr-TR" dirty="0"/>
              <a:t>) </a:t>
            </a:r>
            <a:r>
              <a:rPr lang="tr-TR" dirty="0" err="1"/>
              <a:t>tesbiti</a:t>
            </a:r>
            <a:r>
              <a:rPr lang="tr-TR" dirty="0"/>
              <a:t> çift duyarlılık ile çapraz reaksiyonu birbirinden ayırabilir mi?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632" y="1698229"/>
            <a:ext cx="2904235" cy="290423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5768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74" y="1427787"/>
            <a:ext cx="6634925" cy="214586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74" y="3853828"/>
            <a:ext cx="6634925" cy="145583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Metin kutusu 6"/>
          <p:cNvSpPr txBox="1"/>
          <p:nvPr/>
        </p:nvSpPr>
        <p:spPr>
          <a:xfrm>
            <a:off x="4876800" y="6442501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err="1"/>
              <a:t>Müller</a:t>
            </a:r>
            <a:r>
              <a:rPr lang="tr-TR" sz="1200" b="1" dirty="0"/>
              <a:t> Ü et al. </a:t>
            </a:r>
            <a:r>
              <a:rPr lang="en-US" sz="1200" b="1" dirty="0" err="1"/>
              <a:t>IgE</a:t>
            </a:r>
            <a:r>
              <a:rPr lang="en-US" sz="1200" b="1" dirty="0"/>
              <a:t> to recombinant allergens </a:t>
            </a:r>
            <a:r>
              <a:rPr lang="en-US" sz="1200" b="1" dirty="0" err="1"/>
              <a:t>Api</a:t>
            </a:r>
            <a:r>
              <a:rPr lang="en-US" sz="1200" b="1" dirty="0"/>
              <a:t> m 1, </a:t>
            </a:r>
            <a:r>
              <a:rPr lang="en-US" sz="1200" b="1" dirty="0" err="1"/>
              <a:t>Ves</a:t>
            </a:r>
            <a:r>
              <a:rPr lang="en-US" sz="1200" b="1" dirty="0"/>
              <a:t> v 1, and </a:t>
            </a:r>
            <a:r>
              <a:rPr lang="en-US" sz="1200" b="1" dirty="0" err="1"/>
              <a:t>Ves</a:t>
            </a:r>
            <a:r>
              <a:rPr lang="en-US" sz="1200" b="1" dirty="0"/>
              <a:t> v 5</a:t>
            </a:r>
            <a:r>
              <a:rPr lang="tr-TR" sz="1200" b="1" dirty="0"/>
              <a:t> </a:t>
            </a:r>
            <a:r>
              <a:rPr lang="en-US" sz="1200" b="1" dirty="0"/>
              <a:t>distinguish double sensitization from </a:t>
            </a:r>
            <a:r>
              <a:rPr lang="en-US" sz="1200" b="1" dirty="0" err="1"/>
              <a:t>crossreaction</a:t>
            </a:r>
            <a:r>
              <a:rPr lang="en-US" sz="1200" b="1" dirty="0"/>
              <a:t> in</a:t>
            </a:r>
            <a:r>
              <a:rPr lang="tr-TR" sz="1200" b="1" dirty="0"/>
              <a:t> </a:t>
            </a:r>
            <a:r>
              <a:rPr lang="en-US" sz="1200" b="1" dirty="0"/>
              <a:t>venom allergy</a:t>
            </a:r>
            <a:r>
              <a:rPr lang="tr-TR" sz="1200" b="1" dirty="0"/>
              <a:t>. </a:t>
            </a:r>
            <a:r>
              <a:rPr lang="tr-TR" sz="1200" b="1" dirty="0" err="1"/>
              <a:t>Allergy</a:t>
            </a:r>
            <a:r>
              <a:rPr lang="tr-TR" sz="1200" b="1" dirty="0"/>
              <a:t> 67 (2012) 1069–1073 </a:t>
            </a:r>
            <a:br>
              <a:rPr lang="tr-TR" sz="1200" b="1" dirty="0"/>
            </a:br>
            <a:endParaRPr lang="en-US" sz="1200" b="1" dirty="0"/>
          </a:p>
          <a:p>
            <a:endParaRPr lang="tr-TR" sz="1200" b="1" dirty="0"/>
          </a:p>
        </p:txBody>
      </p:sp>
      <p:sp>
        <p:nvSpPr>
          <p:cNvPr id="8" name="Dikdörtgen 7"/>
          <p:cNvSpPr/>
          <p:nvPr/>
        </p:nvSpPr>
        <p:spPr>
          <a:xfrm>
            <a:off x="612973" y="504504"/>
            <a:ext cx="6295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 err="1"/>
              <a:t>Venom</a:t>
            </a:r>
            <a:r>
              <a:rPr lang="tr-TR" sz="3600" b="1" dirty="0"/>
              <a:t> </a:t>
            </a:r>
            <a:r>
              <a:rPr lang="tr-TR" sz="3600" b="1" dirty="0" err="1"/>
              <a:t>İmmunoterapisinde</a:t>
            </a:r>
            <a:r>
              <a:rPr lang="tr-TR" sz="3600" b="1" dirty="0"/>
              <a:t> BDT</a:t>
            </a:r>
            <a:endParaRPr lang="tr-TR" sz="3600" dirty="0"/>
          </a:p>
        </p:txBody>
      </p:sp>
      <p:sp>
        <p:nvSpPr>
          <p:cNvPr id="9" name="Dikdörtgen 8"/>
          <p:cNvSpPr/>
          <p:nvPr/>
        </p:nvSpPr>
        <p:spPr>
          <a:xfrm>
            <a:off x="273874" y="1736439"/>
            <a:ext cx="6450199" cy="1847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>
          <a:xfrm>
            <a:off x="2623127" y="4470400"/>
            <a:ext cx="581891" cy="1477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/>
          <p:cNvSpPr txBox="1"/>
          <p:nvPr/>
        </p:nvSpPr>
        <p:spPr>
          <a:xfrm>
            <a:off x="7167418" y="1524000"/>
            <a:ext cx="4405746" cy="32932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/>
              <a:t>Venom</a:t>
            </a:r>
            <a:r>
              <a:rPr lang="tr-TR" sz="1600" dirty="0"/>
              <a:t> alerjisinde çift duyarlılıkla çapraz reaksiyonun ayırt edilmesi çok önemli</a:t>
            </a:r>
          </a:p>
          <a:p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/>
              <a:t>Venom</a:t>
            </a:r>
            <a:r>
              <a:rPr lang="tr-TR" sz="1600" dirty="0"/>
              <a:t> </a:t>
            </a:r>
            <a:r>
              <a:rPr lang="tr-TR" sz="1600" dirty="0" err="1"/>
              <a:t>immunoterapisi</a:t>
            </a:r>
            <a:r>
              <a:rPr lang="tr-TR" sz="1600" dirty="0"/>
              <a:t> verilecek hastalarda majör </a:t>
            </a:r>
            <a:r>
              <a:rPr lang="tr-TR" sz="1600" dirty="0" err="1"/>
              <a:t>allerjenlerin</a:t>
            </a:r>
            <a:r>
              <a:rPr lang="tr-TR" sz="1600" dirty="0"/>
              <a:t> bakılması tedavi şeklinin doğru planlanmasında yararlı</a:t>
            </a:r>
          </a:p>
          <a:p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Her iki tür için de tür spesifik majör </a:t>
            </a:r>
            <a:r>
              <a:rPr lang="tr-TR" sz="1600" dirty="0" err="1"/>
              <a:t>allerjen</a:t>
            </a:r>
            <a:r>
              <a:rPr lang="tr-TR" sz="1600" dirty="0"/>
              <a:t> (</a:t>
            </a:r>
            <a:r>
              <a:rPr lang="tr-TR" sz="1600" dirty="0" err="1"/>
              <a:t>rSSMA</a:t>
            </a:r>
            <a:r>
              <a:rPr lang="tr-TR" sz="1600" dirty="0"/>
              <a:t>) özgünlüğü(</a:t>
            </a:r>
            <a:r>
              <a:rPr lang="tr-TR" sz="1600" dirty="0" err="1"/>
              <a:t>spesificity</a:t>
            </a:r>
            <a:r>
              <a:rPr lang="tr-TR" sz="1600" dirty="0"/>
              <a:t>) mükemmel</a:t>
            </a:r>
          </a:p>
          <a:p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rgbClr val="FF0000"/>
                </a:solidFill>
              </a:rPr>
              <a:t>Duyarlılık (</a:t>
            </a:r>
            <a:r>
              <a:rPr lang="tr-TR" sz="1600" b="1" dirty="0" err="1">
                <a:solidFill>
                  <a:srgbClr val="FF0000"/>
                </a:solidFill>
              </a:rPr>
              <a:t>sensitivity</a:t>
            </a:r>
            <a:r>
              <a:rPr lang="tr-TR" sz="1600" b="1" dirty="0">
                <a:solidFill>
                  <a:srgbClr val="FF0000"/>
                </a:solidFill>
              </a:rPr>
              <a:t>) </a:t>
            </a:r>
            <a:r>
              <a:rPr lang="tr-TR" sz="1600" b="1" dirty="0" err="1">
                <a:solidFill>
                  <a:srgbClr val="FF0000"/>
                </a:solidFill>
              </a:rPr>
              <a:t>vespula</a:t>
            </a:r>
            <a:r>
              <a:rPr lang="tr-TR" sz="1600" b="1" dirty="0">
                <a:solidFill>
                  <a:srgbClr val="FF0000"/>
                </a:solidFill>
              </a:rPr>
              <a:t> için optimal ama bal arısı için </a:t>
            </a:r>
            <a:r>
              <a:rPr lang="tr-TR" sz="1600" b="1" dirty="0" err="1">
                <a:solidFill>
                  <a:srgbClr val="FF0000"/>
                </a:solidFill>
              </a:rPr>
              <a:t>Api</a:t>
            </a:r>
            <a:r>
              <a:rPr lang="tr-TR" sz="1600" b="1" dirty="0">
                <a:solidFill>
                  <a:srgbClr val="FF0000"/>
                </a:solidFill>
              </a:rPr>
              <a:t> m1 dışında diğer majör </a:t>
            </a:r>
            <a:r>
              <a:rPr lang="tr-TR" sz="1600" b="1" dirty="0" err="1">
                <a:solidFill>
                  <a:srgbClr val="FF0000"/>
                </a:solidFill>
              </a:rPr>
              <a:t>allerjenlerin</a:t>
            </a:r>
            <a:r>
              <a:rPr lang="tr-TR" sz="1600" b="1" dirty="0">
                <a:solidFill>
                  <a:srgbClr val="FF0000"/>
                </a:solidFill>
              </a:rPr>
              <a:t> eklenmesi ile artırılabilir</a:t>
            </a:r>
          </a:p>
        </p:txBody>
      </p:sp>
    </p:spTree>
    <p:extLst>
      <p:ext uri="{BB962C8B-B14F-4D97-AF65-F5344CB8AC3E}">
        <p14:creationId xmlns:p14="http://schemas.microsoft.com/office/powerpoint/2010/main" val="4635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err="1">
                <a:latin typeface="+mn-lt"/>
              </a:rPr>
              <a:t>Venom</a:t>
            </a:r>
            <a:r>
              <a:rPr lang="tr-TR" sz="3600" b="1" dirty="0">
                <a:latin typeface="+mn-lt"/>
              </a:rPr>
              <a:t> </a:t>
            </a:r>
            <a:r>
              <a:rPr lang="tr-TR" sz="3600" b="1" dirty="0" err="1">
                <a:latin typeface="+mn-lt"/>
              </a:rPr>
              <a:t>İmmunoterapisinde</a:t>
            </a:r>
            <a:r>
              <a:rPr lang="tr-TR" sz="3600" b="1" dirty="0">
                <a:latin typeface="+mn-lt"/>
              </a:rPr>
              <a:t> BDT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48" y="1690688"/>
            <a:ext cx="6041788" cy="231608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Metin kutusu 3"/>
          <p:cNvSpPr txBox="1"/>
          <p:nvPr/>
        </p:nvSpPr>
        <p:spPr>
          <a:xfrm>
            <a:off x="571448" y="4460033"/>
            <a:ext cx="6041788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Soru:</a:t>
            </a:r>
          </a:p>
          <a:p>
            <a:endParaRPr lang="tr-TR" dirty="0"/>
          </a:p>
          <a:p>
            <a:r>
              <a:rPr lang="tr-TR" dirty="0" err="1"/>
              <a:t>Sp</a:t>
            </a:r>
            <a:r>
              <a:rPr lang="tr-TR" dirty="0"/>
              <a:t> </a:t>
            </a:r>
            <a:r>
              <a:rPr lang="tr-TR" dirty="0" err="1"/>
              <a:t>IgE-Api</a:t>
            </a:r>
            <a:r>
              <a:rPr lang="tr-TR" dirty="0"/>
              <a:t> m4 pozitifliği olan hastalar farklı bir </a:t>
            </a:r>
            <a:r>
              <a:rPr lang="tr-TR" dirty="0" err="1" smtClean="0"/>
              <a:t>venom</a:t>
            </a:r>
            <a:r>
              <a:rPr lang="tr-TR" dirty="0" smtClean="0"/>
              <a:t> </a:t>
            </a:r>
            <a:r>
              <a:rPr lang="tr-TR" dirty="0"/>
              <a:t>alerjisi profili olabilir mi?</a:t>
            </a:r>
          </a:p>
          <a:p>
            <a:endParaRPr lang="tr-TR" dirty="0"/>
          </a:p>
          <a:p>
            <a:r>
              <a:rPr lang="tr-TR" dirty="0"/>
              <a:t>Bu profilin </a:t>
            </a:r>
            <a:r>
              <a:rPr lang="tr-TR" dirty="0" err="1"/>
              <a:t>VİT’e</a:t>
            </a:r>
            <a:r>
              <a:rPr lang="tr-TR" dirty="0"/>
              <a:t> yanıtı nasıl?</a:t>
            </a:r>
          </a:p>
        </p:txBody>
      </p:sp>
    </p:spTree>
    <p:extLst>
      <p:ext uri="{BB962C8B-B14F-4D97-AF65-F5344CB8AC3E}">
        <p14:creationId xmlns:p14="http://schemas.microsoft.com/office/powerpoint/2010/main" val="27126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01" y="1311340"/>
            <a:ext cx="7067550" cy="4533900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7548465" y="1231641"/>
            <a:ext cx="3974841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31 hasta</a:t>
            </a:r>
          </a:p>
          <a:p>
            <a:endParaRPr lang="tr-TR" dirty="0"/>
          </a:p>
          <a:p>
            <a:r>
              <a:rPr lang="tr-TR" dirty="0" err="1"/>
              <a:t>Prospektif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Fenotip</a:t>
            </a:r>
            <a:r>
              <a:rPr lang="tr-TR" dirty="0"/>
              <a:t> A –NA</a:t>
            </a:r>
          </a:p>
          <a:p>
            <a:r>
              <a:rPr lang="tr-TR" dirty="0" err="1"/>
              <a:t>Fenotip</a:t>
            </a:r>
            <a:r>
              <a:rPr lang="tr-TR" dirty="0"/>
              <a:t> B—PA</a:t>
            </a:r>
          </a:p>
          <a:p>
            <a:endParaRPr lang="tr-TR" dirty="0"/>
          </a:p>
          <a:p>
            <a:r>
              <a:rPr lang="tr-TR" dirty="0" err="1"/>
              <a:t>İmmunolejik</a:t>
            </a:r>
            <a:r>
              <a:rPr lang="tr-TR" dirty="0"/>
              <a:t> veriler, yaş, cinsiyet, reaksiyon türü, şiddeti, </a:t>
            </a:r>
            <a:r>
              <a:rPr lang="tr-TR" dirty="0" err="1"/>
              <a:t>VİT’de</a:t>
            </a:r>
            <a:r>
              <a:rPr lang="tr-TR" dirty="0"/>
              <a:t> görülen sistemik reaksiyonlar irdelendi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158" y="4340582"/>
            <a:ext cx="4215453" cy="2183102"/>
          </a:xfrm>
          <a:prstGeom prst="rect">
            <a:avLst/>
          </a:prstGeom>
        </p:spPr>
      </p:pic>
      <p:sp>
        <p:nvSpPr>
          <p:cNvPr id="10" name="Unvan 1"/>
          <p:cNvSpPr>
            <a:spLocks noGrp="1"/>
          </p:cNvSpPr>
          <p:nvPr>
            <p:ph type="title"/>
          </p:nvPr>
        </p:nvSpPr>
        <p:spPr>
          <a:xfrm>
            <a:off x="567612" y="0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b="1" dirty="0" err="1">
                <a:latin typeface="+mn-lt"/>
              </a:rPr>
              <a:t>Venom</a:t>
            </a:r>
            <a:r>
              <a:rPr lang="tr-TR" sz="3600" b="1" dirty="0">
                <a:latin typeface="+mn-lt"/>
              </a:rPr>
              <a:t> </a:t>
            </a:r>
            <a:r>
              <a:rPr lang="tr-TR" sz="3600" b="1" dirty="0" err="1">
                <a:latin typeface="+mn-lt"/>
              </a:rPr>
              <a:t>İmmunoterapisinde</a:t>
            </a:r>
            <a:r>
              <a:rPr lang="tr-TR" sz="3600" b="1" dirty="0">
                <a:latin typeface="+mn-lt"/>
              </a:rPr>
              <a:t> BDT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09" y="6447454"/>
            <a:ext cx="4693074" cy="23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2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567612" y="4665307"/>
            <a:ext cx="7975393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>
                <a:ln>
                  <a:solidFill>
                    <a:schemeClr val="tx1"/>
                  </a:solidFill>
                </a:ln>
              </a:rPr>
              <a:t>sIgE</a:t>
            </a:r>
            <a:r>
              <a:rPr lang="tr-TR" sz="16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1600" dirty="0" err="1">
                <a:ln>
                  <a:solidFill>
                    <a:schemeClr val="tx1"/>
                  </a:solidFill>
                </a:ln>
              </a:rPr>
              <a:t>Api</a:t>
            </a:r>
            <a:r>
              <a:rPr lang="tr-TR" sz="1600" dirty="0">
                <a:ln>
                  <a:solidFill>
                    <a:schemeClr val="tx1"/>
                  </a:solidFill>
                </a:ln>
              </a:rPr>
              <a:t> m 4 pozitif olan B </a:t>
            </a:r>
            <a:r>
              <a:rPr lang="tr-TR" sz="1600" dirty="0" err="1">
                <a:ln>
                  <a:solidFill>
                    <a:schemeClr val="tx1"/>
                  </a:solidFill>
                </a:ln>
              </a:rPr>
              <a:t>fenotipi</a:t>
            </a:r>
            <a:r>
              <a:rPr lang="tr-TR" sz="1600" dirty="0">
                <a:ln>
                  <a:solidFill>
                    <a:schemeClr val="tx1"/>
                  </a:solidFill>
                </a:ln>
              </a:rPr>
              <a:t> de </a:t>
            </a:r>
            <a:r>
              <a:rPr lang="tr-TR" sz="1600" dirty="0" err="1" smtClean="0">
                <a:ln>
                  <a:solidFill>
                    <a:schemeClr val="tx1"/>
                  </a:solidFill>
                </a:ln>
              </a:rPr>
              <a:t>İT’den</a:t>
            </a:r>
            <a:r>
              <a:rPr lang="tr-TR" sz="16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1600" dirty="0">
                <a:ln>
                  <a:solidFill>
                    <a:schemeClr val="tx1"/>
                  </a:solidFill>
                </a:ln>
              </a:rPr>
              <a:t>fayda gördü, ama </a:t>
            </a:r>
            <a:r>
              <a:rPr lang="tr-TR" sz="1600" dirty="0" err="1">
                <a:ln>
                  <a:solidFill>
                    <a:schemeClr val="tx1"/>
                  </a:solidFill>
                </a:ln>
              </a:rPr>
              <a:t>premedikasyon</a:t>
            </a:r>
            <a:r>
              <a:rPr lang="tr-TR" sz="1600" dirty="0">
                <a:ln>
                  <a:solidFill>
                    <a:schemeClr val="tx1"/>
                  </a:solidFill>
                </a:ln>
              </a:rPr>
              <a:t>, farklı </a:t>
            </a:r>
            <a:r>
              <a:rPr lang="tr-TR" sz="1600" dirty="0" smtClean="0">
                <a:ln>
                  <a:solidFill>
                    <a:schemeClr val="tx1"/>
                  </a:solidFill>
                </a:ln>
              </a:rPr>
              <a:t>indüksiyon protokolü</a:t>
            </a:r>
            <a:r>
              <a:rPr lang="tr-TR" sz="1600" dirty="0">
                <a:ln>
                  <a:solidFill>
                    <a:schemeClr val="tx1"/>
                  </a:solidFill>
                </a:ln>
              </a:rPr>
              <a:t>, daha yüksek </a:t>
            </a:r>
            <a:r>
              <a:rPr lang="tr-TR" sz="1600" dirty="0" err="1">
                <a:ln>
                  <a:solidFill>
                    <a:schemeClr val="tx1"/>
                  </a:solidFill>
                </a:ln>
              </a:rPr>
              <a:t>venom</a:t>
            </a:r>
            <a:r>
              <a:rPr lang="tr-TR" sz="1600" dirty="0">
                <a:ln>
                  <a:solidFill>
                    <a:schemeClr val="tx1"/>
                  </a:solidFill>
                </a:ln>
              </a:rPr>
              <a:t> dozu gibi gereksinimleri olabilir</a:t>
            </a:r>
          </a:p>
          <a:p>
            <a:endParaRPr lang="tr-TR" sz="1600" dirty="0">
              <a:ln>
                <a:solidFill>
                  <a:schemeClr val="tx1"/>
                </a:solidFill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ln>
                  <a:solidFill>
                    <a:schemeClr val="tx1"/>
                  </a:solidFill>
                </a:ln>
              </a:rPr>
              <a:t>Bu özelliklerin </a:t>
            </a:r>
            <a:r>
              <a:rPr lang="tr-TR" sz="1600" dirty="0" smtClean="0">
                <a:ln>
                  <a:solidFill>
                    <a:schemeClr val="tx1"/>
                  </a:solidFill>
                </a:ln>
              </a:rPr>
              <a:t>aydınlatılması </a:t>
            </a:r>
            <a:r>
              <a:rPr lang="tr-TR" sz="1600" dirty="0">
                <a:ln>
                  <a:solidFill>
                    <a:schemeClr val="tx1"/>
                  </a:solidFill>
                </a:ln>
              </a:rPr>
              <a:t>için daha fazla çalışmaya ihtiyaç var</a:t>
            </a:r>
          </a:p>
          <a:p>
            <a:endParaRPr lang="tr-TR" sz="1600" dirty="0">
              <a:ln>
                <a:solidFill>
                  <a:schemeClr val="tx1"/>
                </a:solidFill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ln>
                  <a:solidFill>
                    <a:schemeClr val="tx1"/>
                  </a:solidFill>
                </a:ln>
              </a:rPr>
              <a:t>Özellikle hayati tehdit edici alerjik reaksiyonlarda farklı duyarlılık profillerinin bilinmesi ve </a:t>
            </a:r>
            <a:r>
              <a:rPr lang="tr-TR" sz="1600" dirty="0" err="1">
                <a:ln>
                  <a:solidFill>
                    <a:schemeClr val="tx1"/>
                  </a:solidFill>
                </a:ln>
              </a:rPr>
              <a:t>İmmunoterapinin</a:t>
            </a:r>
            <a:r>
              <a:rPr lang="tr-TR" sz="1600" dirty="0">
                <a:ln>
                  <a:solidFill>
                    <a:schemeClr val="tx1"/>
                  </a:solidFill>
                </a:ln>
              </a:rPr>
              <a:t> farklı profillere göre </a:t>
            </a:r>
            <a:r>
              <a:rPr lang="tr-TR" sz="1600" dirty="0" err="1">
                <a:ln>
                  <a:solidFill>
                    <a:schemeClr val="tx1"/>
                  </a:solidFill>
                </a:ln>
              </a:rPr>
              <a:t>modifiye</a:t>
            </a:r>
            <a:r>
              <a:rPr lang="tr-TR" sz="1600" dirty="0">
                <a:ln>
                  <a:solidFill>
                    <a:schemeClr val="tx1"/>
                  </a:solidFill>
                </a:ln>
              </a:rPr>
              <a:t> edilmesi gerekli</a:t>
            </a:r>
          </a:p>
        </p:txBody>
      </p:sp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67612" y="0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b="1" dirty="0" err="1">
                <a:latin typeface="+mn-lt"/>
              </a:rPr>
              <a:t>Venom</a:t>
            </a:r>
            <a:r>
              <a:rPr lang="tr-TR" sz="3600" b="1" dirty="0">
                <a:latin typeface="+mn-lt"/>
              </a:rPr>
              <a:t> </a:t>
            </a:r>
            <a:r>
              <a:rPr lang="tr-TR" sz="3600" b="1" dirty="0" err="1">
                <a:latin typeface="+mn-lt"/>
              </a:rPr>
              <a:t>İmmunoterapisinde</a:t>
            </a:r>
            <a:r>
              <a:rPr lang="tr-TR" sz="3600" b="1" dirty="0">
                <a:latin typeface="+mn-lt"/>
              </a:rPr>
              <a:t> BDT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12" y="1188583"/>
            <a:ext cx="7248525" cy="330517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093" y="6533660"/>
            <a:ext cx="4693074" cy="23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smtClean="0">
                <a:latin typeface="+mn-lt"/>
              </a:rPr>
              <a:t>ÖZET</a:t>
            </a:r>
            <a:endParaRPr lang="en-US" sz="3600" b="1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77984" cy="4351338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AVANTAJLAR</a:t>
            </a:r>
          </a:p>
          <a:p>
            <a:r>
              <a:rPr lang="en-US" sz="2400" dirty="0" err="1" smtClean="0"/>
              <a:t>Yöntemin</a:t>
            </a:r>
            <a:r>
              <a:rPr lang="en-US" sz="2400" dirty="0" smtClean="0"/>
              <a:t> </a:t>
            </a:r>
            <a:r>
              <a:rPr lang="en-US" sz="2400" dirty="0" err="1" smtClean="0"/>
              <a:t>kolaylığı</a:t>
            </a:r>
            <a:r>
              <a:rPr lang="en-US" sz="2400" dirty="0" smtClean="0"/>
              <a:t> (30</a:t>
            </a:r>
            <a:r>
              <a:rPr lang="tr-TR" altLang="tr-TR" sz="2400" dirty="0">
                <a:latin typeface="Calibri" charset="-94"/>
              </a:rPr>
              <a:t> </a:t>
            </a:r>
            <a:r>
              <a:rPr lang="tr-TR" altLang="tr-TR" sz="2400" dirty="0" smtClean="0">
                <a:latin typeface="Calibri" charset="-94"/>
              </a:rPr>
              <a:t>µl kan örneği yeterli)</a:t>
            </a:r>
          </a:p>
          <a:p>
            <a:r>
              <a:rPr lang="tr-TR" altLang="tr-TR" sz="2400" dirty="0" smtClean="0">
                <a:latin typeface="Calibri" charset="-94"/>
              </a:rPr>
              <a:t>Çapraz reaksiyon, çifte duyarlılık, </a:t>
            </a:r>
            <a:r>
              <a:rPr lang="tr-TR" altLang="tr-TR" sz="2400" dirty="0" err="1" smtClean="0">
                <a:latin typeface="Calibri" charset="-94"/>
              </a:rPr>
              <a:t>polisensitize</a:t>
            </a:r>
            <a:r>
              <a:rPr lang="tr-TR" altLang="tr-TR" sz="2400" dirty="0" smtClean="0">
                <a:latin typeface="Calibri" charset="-94"/>
              </a:rPr>
              <a:t> hasta gibi sorunlarda yardımcı</a:t>
            </a:r>
          </a:p>
          <a:p>
            <a:r>
              <a:rPr lang="tr-TR" altLang="tr-TR" sz="2400" dirty="0" err="1" smtClean="0">
                <a:latin typeface="Calibri" charset="-94"/>
              </a:rPr>
              <a:t>İmmunoterapiye</a:t>
            </a:r>
            <a:r>
              <a:rPr lang="tr-TR" altLang="tr-TR" sz="2400" dirty="0" smtClean="0">
                <a:latin typeface="Calibri" charset="-94"/>
              </a:rPr>
              <a:t> uygun hasta seçimi, uygun değil gibi görünen gruptakilere fırsat tanıması</a:t>
            </a:r>
          </a:p>
          <a:p>
            <a:r>
              <a:rPr lang="tr-TR" altLang="tr-TR" sz="2400" dirty="0" err="1" smtClean="0">
                <a:latin typeface="Calibri" charset="-94"/>
              </a:rPr>
              <a:t>İmmunoterapi’nin</a:t>
            </a:r>
            <a:r>
              <a:rPr lang="tr-TR" altLang="tr-TR" sz="2400" dirty="0" smtClean="0">
                <a:latin typeface="Calibri" charset="-94"/>
              </a:rPr>
              <a:t> etkinliğinin takibinde de kullanılabilmesi</a:t>
            </a:r>
          </a:p>
          <a:p>
            <a:endParaRPr lang="tr-TR" altLang="tr-TR" sz="2400" dirty="0" smtClean="0">
              <a:latin typeface="Calibri" charset="-94"/>
            </a:endParaRPr>
          </a:p>
          <a:p>
            <a:endParaRPr lang="tr-TR" altLang="tr-TR" sz="2400" dirty="0" smtClean="0">
              <a:latin typeface="Calibri" charset="-94"/>
            </a:endParaRPr>
          </a:p>
          <a:p>
            <a:endParaRPr lang="tr-TR" altLang="tr-TR" sz="2400" dirty="0" smtClean="0">
              <a:latin typeface="Calibri" charset="-94"/>
            </a:endParaRPr>
          </a:p>
          <a:p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32228" y="1888085"/>
            <a:ext cx="4977984" cy="43513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/>
              <a:t>???</a:t>
            </a:r>
          </a:p>
          <a:p>
            <a:r>
              <a:rPr lang="en-US" sz="2400" dirty="0" err="1" smtClean="0"/>
              <a:t>Maliyet</a:t>
            </a:r>
            <a:endParaRPr lang="en-US" sz="2400" dirty="0" smtClean="0"/>
          </a:p>
          <a:p>
            <a:r>
              <a:rPr lang="en-US" sz="2400" dirty="0" err="1" smtClean="0"/>
              <a:t>Çalışmalar</a:t>
            </a:r>
            <a:r>
              <a:rPr lang="en-US" sz="2400" dirty="0" smtClean="0"/>
              <a:t> net </a:t>
            </a:r>
            <a:r>
              <a:rPr lang="en-US" sz="2400" dirty="0" err="1" smtClean="0"/>
              <a:t>sonuçlara</a:t>
            </a:r>
            <a:r>
              <a:rPr lang="en-US" sz="2400" dirty="0" smtClean="0"/>
              <a:t> </a:t>
            </a:r>
            <a:r>
              <a:rPr lang="en-US" sz="2400" dirty="0" err="1" smtClean="0"/>
              <a:t>varmak</a:t>
            </a:r>
            <a:r>
              <a:rPr lang="en-US" sz="2400" dirty="0" smtClean="0"/>
              <a:t> </a:t>
            </a:r>
            <a:r>
              <a:rPr lang="en-US" sz="2400" dirty="0" err="1" smtClean="0"/>
              <a:t>için</a:t>
            </a:r>
            <a:r>
              <a:rPr lang="en-US" sz="2400" dirty="0" smtClean="0"/>
              <a:t> </a:t>
            </a:r>
            <a:r>
              <a:rPr lang="en-US" sz="2400" dirty="0" err="1" smtClean="0"/>
              <a:t>henüz</a:t>
            </a:r>
            <a:r>
              <a:rPr lang="en-US" sz="2400" dirty="0" smtClean="0"/>
              <a:t> </a:t>
            </a:r>
            <a:r>
              <a:rPr lang="en-US" sz="2400" dirty="0" err="1" smtClean="0"/>
              <a:t>yeterli</a:t>
            </a:r>
            <a:r>
              <a:rPr lang="en-US" sz="2400" dirty="0" smtClean="0"/>
              <a:t> </a:t>
            </a:r>
            <a:r>
              <a:rPr lang="en-US" sz="2400" dirty="0" err="1" smtClean="0"/>
              <a:t>değil</a:t>
            </a:r>
            <a:endParaRPr lang="en-US" sz="2400" dirty="0" smtClean="0"/>
          </a:p>
          <a:p>
            <a:r>
              <a:rPr lang="en-US" sz="2400" dirty="0" err="1" smtClean="0"/>
              <a:t>Diğer</a:t>
            </a:r>
            <a:r>
              <a:rPr lang="en-US" sz="2400" dirty="0" smtClean="0"/>
              <a:t> </a:t>
            </a:r>
            <a:r>
              <a:rPr lang="en-US" sz="2400" dirty="0" err="1" smtClean="0"/>
              <a:t>konvansiyonel</a:t>
            </a:r>
            <a:r>
              <a:rPr lang="en-US" sz="2400" dirty="0" smtClean="0"/>
              <a:t> </a:t>
            </a:r>
            <a:r>
              <a:rPr lang="en-US" sz="2400" dirty="0" err="1" smtClean="0"/>
              <a:t>tanı</a:t>
            </a:r>
            <a:r>
              <a:rPr lang="en-US" sz="2400" dirty="0" smtClean="0"/>
              <a:t> </a:t>
            </a:r>
            <a:r>
              <a:rPr lang="en-US" sz="2400" dirty="0" err="1" smtClean="0"/>
              <a:t>yöntemlerinin</a:t>
            </a:r>
            <a:r>
              <a:rPr lang="en-US" sz="2400" dirty="0" smtClean="0"/>
              <a:t> </a:t>
            </a:r>
            <a:r>
              <a:rPr lang="en-US" sz="2400" dirty="0" err="1" smtClean="0"/>
              <a:t>yerini</a:t>
            </a:r>
            <a:r>
              <a:rPr lang="en-US" sz="2400" dirty="0" smtClean="0"/>
              <a:t> </a:t>
            </a:r>
            <a:r>
              <a:rPr lang="en-US" sz="2400" dirty="0" err="1" smtClean="0"/>
              <a:t>alması</a:t>
            </a:r>
            <a:endParaRPr lang="en-US" sz="2400" dirty="0" smtClean="0"/>
          </a:p>
          <a:p>
            <a:r>
              <a:rPr lang="en-US" sz="2400" dirty="0" smtClean="0"/>
              <a:t>Firma </a:t>
            </a:r>
            <a:r>
              <a:rPr lang="en-US" sz="2400" dirty="0" err="1" smtClean="0"/>
              <a:t>destekli</a:t>
            </a:r>
            <a:r>
              <a:rPr lang="en-US" sz="2400" dirty="0" smtClean="0"/>
              <a:t> </a:t>
            </a:r>
            <a:r>
              <a:rPr lang="en-US" sz="2400" dirty="0" err="1" smtClean="0"/>
              <a:t>çalışmalar</a:t>
            </a:r>
            <a:endParaRPr lang="en-US" sz="2400" dirty="0" smtClean="0"/>
          </a:p>
          <a:p>
            <a:endParaRPr lang="tr-TR" altLang="tr-TR" sz="2400" dirty="0" smtClean="0">
              <a:latin typeface="Calibri" charset="-94"/>
            </a:endParaRPr>
          </a:p>
          <a:p>
            <a:endParaRPr lang="tr-TR" altLang="tr-TR" sz="2400" dirty="0" smtClean="0">
              <a:latin typeface="Calibri" charset="-94"/>
            </a:endParaRPr>
          </a:p>
          <a:p>
            <a:endParaRPr lang="tr-TR" altLang="tr-TR" sz="2400" dirty="0" smtClean="0">
              <a:latin typeface="Calibri" charset="-94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65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6" y="60300"/>
            <a:ext cx="4926059" cy="304799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53" y="3810001"/>
            <a:ext cx="5633847" cy="3047999"/>
          </a:xfrm>
          <a:prstGeom prst="rect">
            <a:avLst/>
          </a:prstGeom>
        </p:spPr>
      </p:pic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85" y="2254648"/>
            <a:ext cx="4147607" cy="311070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88" y="60300"/>
            <a:ext cx="6172200" cy="210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2711" y="5742344"/>
            <a:ext cx="437712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Dinlediğiniz</a:t>
            </a:r>
            <a:r>
              <a:rPr lang="en-US" sz="2400" dirty="0" smtClean="0"/>
              <a:t> </a:t>
            </a:r>
            <a:r>
              <a:rPr lang="en-US" sz="2400" dirty="0" err="1" smtClean="0"/>
              <a:t>için</a:t>
            </a:r>
            <a:r>
              <a:rPr lang="en-US" sz="2400" dirty="0" smtClean="0"/>
              <a:t> </a:t>
            </a:r>
            <a:r>
              <a:rPr lang="en-US" sz="2400" dirty="0" err="1" smtClean="0"/>
              <a:t>Teşekkürler</a:t>
            </a:r>
            <a:r>
              <a:rPr lang="is-IS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85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66" y="784980"/>
            <a:ext cx="4227157" cy="5636209"/>
          </a:xfrm>
          <a:prstGeom prst="rect">
            <a:avLst/>
          </a:prstGeom>
        </p:spPr>
      </p:pic>
      <p:graphicFrame>
        <p:nvGraphicFramePr>
          <p:cNvPr id="10" name="Diyagram 9"/>
          <p:cNvGraphicFramePr/>
          <p:nvPr>
            <p:extLst>
              <p:ext uri="{D42A27DB-BD31-4B8C-83A1-F6EECF244321}">
                <p14:modId xmlns:p14="http://schemas.microsoft.com/office/powerpoint/2010/main" val="302862595"/>
              </p:ext>
            </p:extLst>
          </p:nvPr>
        </p:nvGraphicFramePr>
        <p:xfrm>
          <a:off x="4879910" y="1037770"/>
          <a:ext cx="6800980" cy="5130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7" name="Düz Bağlayıcı 16"/>
          <p:cNvCxnSpPr/>
          <p:nvPr/>
        </p:nvCxnSpPr>
        <p:spPr>
          <a:xfrm>
            <a:off x="7585788" y="5663682"/>
            <a:ext cx="12503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1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Bileşene Dayalı Tanı: Bu Noktaya Nasıl Geldik?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97891"/>
            <a:ext cx="7696200" cy="4579072"/>
          </a:xfrm>
        </p:spPr>
        <p:txBody>
          <a:bodyPr>
            <a:normAutofit/>
          </a:bodyPr>
          <a:lstStyle/>
          <a:p>
            <a:r>
              <a:rPr lang="tr-TR" sz="1800" dirty="0"/>
              <a:t>DPT’de kullandığımız alerjen ekstreleri Avrupa’da ‘İlaç’ kapsamında</a:t>
            </a:r>
          </a:p>
          <a:p>
            <a:r>
              <a:rPr lang="tr-TR" sz="1800" dirty="0"/>
              <a:t>Avrupa ülkelerinde alerjen </a:t>
            </a:r>
            <a:r>
              <a:rPr lang="tr-TR" sz="1800" dirty="0" smtClean="0"/>
              <a:t>ekstrelerine çok </a:t>
            </a:r>
            <a:r>
              <a:rPr lang="tr-TR" sz="1800" dirty="0"/>
              <a:t>fazla kalite kontrol gereklilikleri </a:t>
            </a:r>
            <a:r>
              <a:rPr lang="tr-TR" sz="1800" dirty="0" smtClean="0"/>
              <a:t>istiyor, böylelikle maliyet yükseliyor </a:t>
            </a:r>
          </a:p>
          <a:p>
            <a:r>
              <a:rPr lang="tr-TR" sz="1800" dirty="0" smtClean="0"/>
              <a:t>ABD’de </a:t>
            </a:r>
            <a:r>
              <a:rPr lang="tr-TR" sz="1800" dirty="0"/>
              <a:t>ekstreler ‘biyolojik ürün’ olarak nitelendiriliyor, 1000’den fazla tanı ya da tedavi amaçlı ürünün sadece 19’u standardize </a:t>
            </a:r>
            <a:r>
              <a:rPr lang="tr-TR" sz="1800" dirty="0" err="1"/>
              <a:t>potense</a:t>
            </a:r>
            <a:r>
              <a:rPr lang="tr-TR" sz="1800" dirty="0"/>
              <a:t> sahip </a:t>
            </a:r>
          </a:p>
          <a:p>
            <a:r>
              <a:rPr lang="tr-TR" sz="1800" dirty="0"/>
              <a:t>Deri testi ekstrelerinin </a:t>
            </a:r>
            <a:r>
              <a:rPr lang="tr-TR" sz="1800" dirty="0" smtClean="0"/>
              <a:t>ulaşılabilirlik sorunu </a:t>
            </a:r>
            <a:r>
              <a:rPr lang="tr-TR" sz="1800" dirty="0" err="1"/>
              <a:t>serolojik</a:t>
            </a:r>
            <a:r>
              <a:rPr lang="tr-TR" sz="1800" dirty="0"/>
              <a:t> testlerin ‘alternatif’ olmasını sağladı</a:t>
            </a:r>
          </a:p>
          <a:p>
            <a:r>
              <a:rPr lang="tr-TR" sz="1800" dirty="0"/>
              <a:t>Spesifik </a:t>
            </a:r>
            <a:r>
              <a:rPr lang="tr-TR" sz="1800" dirty="0" err="1"/>
              <a:t>IgE</a:t>
            </a:r>
            <a:r>
              <a:rPr lang="tr-TR" sz="1800" dirty="0"/>
              <a:t> tayini için kullanılan alerjen ekstre reaktifleri tek alerjen ekstrelerinin kullanıma girmesi ile </a:t>
            </a:r>
            <a:r>
              <a:rPr lang="tr-TR" sz="1800" dirty="0" err="1"/>
              <a:t>spesifikleşti</a:t>
            </a:r>
            <a:endParaRPr lang="tr-TR" sz="1800" dirty="0"/>
          </a:p>
          <a:p>
            <a:r>
              <a:rPr lang="tr-TR" sz="1800" dirty="0"/>
              <a:t>Tekli alerjen reaktiflerinin kullanımı ekstrelerle olan çapraz-reaksiyon sorununu ortadan kaldırmada yardımcı </a:t>
            </a:r>
          </a:p>
          <a:p>
            <a:r>
              <a:rPr lang="tr-TR" sz="1800" dirty="0"/>
              <a:t>Alerjen spesifik </a:t>
            </a:r>
            <a:r>
              <a:rPr lang="tr-TR" sz="1800" dirty="0" err="1"/>
              <a:t>immunoterapi</a:t>
            </a:r>
            <a:r>
              <a:rPr lang="tr-TR" sz="1800" dirty="0"/>
              <a:t> öncesinde daha detaylı duyarlılık profilini ortaya koymak gündeme geldi</a:t>
            </a:r>
          </a:p>
          <a:p>
            <a:endParaRPr lang="tr-TR" sz="18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6400799" y="6525846"/>
            <a:ext cx="562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/>
              <a:t>Kleine-Tebbe</a:t>
            </a:r>
            <a:r>
              <a:rPr lang="tr-TR" sz="1400" dirty="0"/>
              <a:t> J et al. </a:t>
            </a:r>
            <a:r>
              <a:rPr lang="de-DE" sz="1400" dirty="0" err="1"/>
              <a:t>Immunol</a:t>
            </a:r>
            <a:r>
              <a:rPr lang="de-DE" sz="1400" dirty="0"/>
              <a:t> </a:t>
            </a:r>
            <a:r>
              <a:rPr lang="de-DE" sz="1400" dirty="0" err="1"/>
              <a:t>Allergy</a:t>
            </a:r>
            <a:r>
              <a:rPr lang="de-DE" sz="1400" dirty="0"/>
              <a:t> </a:t>
            </a:r>
            <a:r>
              <a:rPr lang="de-DE" sz="1400" dirty="0" err="1"/>
              <a:t>Clin</a:t>
            </a:r>
            <a:r>
              <a:rPr lang="de-DE" sz="1400" dirty="0"/>
              <a:t> N Am 36 (2016) 191–203 </a:t>
            </a:r>
            <a:br>
              <a:rPr lang="de-DE" sz="1400" dirty="0"/>
            </a:br>
            <a:endParaRPr lang="tr-TR" sz="14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310" y="2039571"/>
            <a:ext cx="3137336" cy="235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3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Autofit/>
          </a:bodyPr>
          <a:lstStyle/>
          <a:p>
            <a:r>
              <a:rPr lang="tr-TR" sz="3600" b="1" dirty="0">
                <a:latin typeface="+mn-lt"/>
              </a:rPr>
              <a:t>BİLEŞENE DAYALI TANI</a:t>
            </a:r>
            <a:br>
              <a:rPr lang="tr-TR" sz="3600" b="1" dirty="0">
                <a:latin typeface="+mn-lt"/>
              </a:rPr>
            </a:br>
            <a:r>
              <a:rPr lang="tr-TR" sz="3600" b="1" dirty="0">
                <a:latin typeface="+mn-lt"/>
              </a:rPr>
              <a:t>Nedir?</a:t>
            </a:r>
            <a:r>
              <a:rPr lang="tr-TR" sz="3600" b="1">
                <a:latin typeface="+mn-lt"/>
              </a:rPr>
              <a:t/>
            </a:r>
            <a:br>
              <a:rPr lang="tr-TR" sz="3600" b="1">
                <a:latin typeface="+mn-lt"/>
              </a:rPr>
            </a:br>
            <a:endParaRPr lang="tr-TR" sz="3600" b="1" dirty="0"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08539" y="3877769"/>
            <a:ext cx="6319951" cy="185505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tr-TR" sz="2000" dirty="0"/>
              <a:t>Deri </a:t>
            </a:r>
            <a:r>
              <a:rPr lang="tr-TR" sz="2000" dirty="0" err="1"/>
              <a:t>prik</a:t>
            </a:r>
            <a:r>
              <a:rPr lang="tr-TR" sz="2000" dirty="0"/>
              <a:t> testleri ile çapraz reaksiyonu ayırt edemiyoruz</a:t>
            </a:r>
          </a:p>
          <a:p>
            <a:r>
              <a:rPr lang="tr-TR" sz="2000" dirty="0" err="1"/>
              <a:t>Polisensitize</a:t>
            </a:r>
            <a:r>
              <a:rPr lang="tr-TR" sz="2000" dirty="0"/>
              <a:t> hastalarda </a:t>
            </a:r>
            <a:r>
              <a:rPr lang="tr-TR" sz="2000" dirty="0" err="1"/>
              <a:t>İmmunoterapi</a:t>
            </a:r>
            <a:r>
              <a:rPr lang="tr-TR" sz="2000" dirty="0"/>
              <a:t> reçete ederken zorlanıyoruz</a:t>
            </a:r>
          </a:p>
          <a:p>
            <a:r>
              <a:rPr lang="tr-TR" sz="2000" dirty="0" err="1"/>
              <a:t>İmmunoterapi’den</a:t>
            </a:r>
            <a:r>
              <a:rPr lang="tr-TR" sz="2000" dirty="0"/>
              <a:t> daha iyi faydalanacak hastaları ayırt edebilir miyiz</a:t>
            </a:r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990600" y="2207842"/>
            <a:ext cx="6237890" cy="1486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/>
              <a:t>Klinik alerji yanıtı oluşturan alerjen moleküller ile ‘ilgisiz’ moleküllerin ayırımını yapan test yöntemi</a:t>
            </a:r>
          </a:p>
          <a:p>
            <a:r>
              <a:rPr lang="tr-TR" altLang="tr-TR" sz="1800" b="1" dirty="0"/>
              <a:t>«Gerçek alerji»  </a:t>
            </a:r>
            <a:r>
              <a:rPr lang="tr-TR" altLang="tr-TR" sz="1800" dirty="0" err="1"/>
              <a:t>allerjen</a:t>
            </a:r>
            <a:r>
              <a:rPr lang="tr-TR" altLang="tr-TR" sz="1800" dirty="0"/>
              <a:t> ekstreleri yerine saflaştırılmış doğal/ </a:t>
            </a:r>
            <a:r>
              <a:rPr lang="tr-TR" altLang="tr-TR" sz="1800" dirty="0" err="1"/>
              <a:t>rekombinan</a:t>
            </a:r>
            <a:r>
              <a:rPr lang="tr-TR" altLang="tr-TR" sz="1800" dirty="0"/>
              <a:t> </a:t>
            </a:r>
            <a:r>
              <a:rPr lang="tr-TR" altLang="tr-TR" sz="1800" dirty="0" err="1"/>
              <a:t>allerjen</a:t>
            </a:r>
            <a:r>
              <a:rPr lang="tr-TR" altLang="tr-TR" sz="1800" dirty="0"/>
              <a:t> bileşenleri  kullanarak saptayan tanı yöntemi </a:t>
            </a:r>
          </a:p>
          <a:p>
            <a:endParaRPr lang="tr-TR" sz="1800" dirty="0"/>
          </a:p>
        </p:txBody>
      </p:sp>
      <p:grpSp>
        <p:nvGrpSpPr>
          <p:cNvPr id="7" name="Group 6"/>
          <p:cNvGrpSpPr/>
          <p:nvPr/>
        </p:nvGrpSpPr>
        <p:grpSpPr>
          <a:xfrm>
            <a:off x="7407679" y="2207842"/>
            <a:ext cx="4695070" cy="3524982"/>
            <a:chOff x="7407679" y="2207842"/>
            <a:chExt cx="4695070" cy="3524982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7679" y="2207842"/>
              <a:ext cx="4695070" cy="35249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</p:pic>
        <p:sp>
          <p:nvSpPr>
            <p:cNvPr id="6" name="Metin kutusu 5"/>
            <p:cNvSpPr txBox="1"/>
            <p:nvPr/>
          </p:nvSpPr>
          <p:spPr>
            <a:xfrm>
              <a:off x="7473820" y="2394502"/>
              <a:ext cx="4068147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1400" dirty="0">
                  <a:solidFill>
                    <a:srgbClr val="0070C0"/>
                  </a:solidFill>
                </a:rPr>
                <a:t>Şu anda rutinde kullandığımız testler ile klinik alerjiyi değil </a:t>
              </a:r>
              <a:r>
                <a:rPr lang="tr-TR" sz="1400" dirty="0" err="1">
                  <a:solidFill>
                    <a:srgbClr val="0070C0"/>
                  </a:solidFill>
                </a:rPr>
                <a:t>duyarlanmayı</a:t>
              </a:r>
              <a:r>
                <a:rPr lang="tr-TR" sz="1400" dirty="0">
                  <a:solidFill>
                    <a:srgbClr val="0070C0"/>
                  </a:solidFill>
                </a:rPr>
                <a:t> ortaya koyabiliyoruz, hastalığın şiddeti ve </a:t>
              </a:r>
              <a:r>
                <a:rPr lang="tr-TR" sz="1400" dirty="0" err="1">
                  <a:solidFill>
                    <a:srgbClr val="0070C0"/>
                  </a:solidFill>
                </a:rPr>
                <a:t>prognozu</a:t>
              </a:r>
              <a:r>
                <a:rPr lang="tr-TR" sz="1400" dirty="0">
                  <a:solidFill>
                    <a:srgbClr val="0070C0"/>
                  </a:solidFill>
                </a:rPr>
                <a:t> konusunda fikir edinemiyoruz</a:t>
              </a:r>
            </a:p>
          </p:txBody>
        </p:sp>
        <p:sp>
          <p:nvSpPr>
            <p:cNvPr id="8" name="Metin kutusu 7"/>
            <p:cNvSpPr txBox="1"/>
            <p:nvPr/>
          </p:nvSpPr>
          <p:spPr>
            <a:xfrm>
              <a:off x="7426341" y="4376053"/>
              <a:ext cx="83125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1200" b="1" dirty="0"/>
                <a:t>Doğal alerjen kaynakları</a:t>
              </a:r>
            </a:p>
          </p:txBody>
        </p:sp>
        <p:sp>
          <p:nvSpPr>
            <p:cNvPr id="9" name="Metin kutusu 8"/>
            <p:cNvSpPr txBox="1"/>
            <p:nvPr/>
          </p:nvSpPr>
          <p:spPr>
            <a:xfrm>
              <a:off x="7464489" y="5032692"/>
              <a:ext cx="233265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1200" b="1" dirty="0"/>
                <a:t>Gerçek </a:t>
              </a:r>
              <a:r>
                <a:rPr lang="tr-TR" sz="1200" b="1" dirty="0" err="1"/>
                <a:t>allerjenik</a:t>
              </a:r>
              <a:r>
                <a:rPr lang="tr-TR" sz="1200" b="1" dirty="0"/>
                <a:t> ve </a:t>
              </a:r>
              <a:r>
                <a:rPr lang="tr-TR" sz="1200" b="1" dirty="0" err="1"/>
                <a:t>allerjen</a:t>
              </a:r>
              <a:r>
                <a:rPr lang="tr-TR" sz="1200" b="1" dirty="0"/>
                <a:t> olmayan moleküllerin karışımı</a:t>
              </a:r>
            </a:p>
          </p:txBody>
        </p:sp>
        <p:sp>
          <p:nvSpPr>
            <p:cNvPr id="10" name="Metin kutusu 9"/>
            <p:cNvSpPr txBox="1"/>
            <p:nvPr/>
          </p:nvSpPr>
          <p:spPr>
            <a:xfrm>
              <a:off x="10562252" y="4447591"/>
              <a:ext cx="711862" cy="5847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r-TR" sz="800" b="1" dirty="0"/>
                <a:t>Özgün alerjen bileşenleri</a:t>
              </a:r>
            </a:p>
            <a:p>
              <a:endParaRPr lang="tr-TR" sz="800" b="1" dirty="0"/>
            </a:p>
          </p:txBody>
        </p:sp>
        <p:sp>
          <p:nvSpPr>
            <p:cNvPr id="11" name="Metin kutusu 10"/>
            <p:cNvSpPr txBox="1"/>
            <p:nvPr/>
          </p:nvSpPr>
          <p:spPr>
            <a:xfrm>
              <a:off x="11311438" y="4441369"/>
              <a:ext cx="634482" cy="5847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r-TR" sz="800" b="1" dirty="0"/>
                <a:t>Çapraz-reaktif bileşenler</a:t>
              </a:r>
            </a:p>
            <a:p>
              <a:endParaRPr lang="tr-TR" sz="800" b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38200" y="1048434"/>
            <a:ext cx="393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/>
              <a:t>Neden gerekli?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04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49" y="1063141"/>
            <a:ext cx="6070121" cy="320796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765" y="1484924"/>
            <a:ext cx="6799987" cy="4884616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589902" y="4429729"/>
            <a:ext cx="3235569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 BDT temelli yaklaşımın SİT etkinliğini değerlendirmedeki ek katkısı net olarak ortaya konmuş olmasa da SİT </a:t>
            </a:r>
            <a:r>
              <a:rPr lang="tr-TR" dirty="0" err="1"/>
              <a:t>endikasyonu</a:t>
            </a:r>
            <a:r>
              <a:rPr lang="tr-TR" dirty="0"/>
              <a:t> ve reçetelendirilme şeklini değiştirebileceğine dair yayınlar giderek artıyor</a:t>
            </a:r>
          </a:p>
        </p:txBody>
      </p:sp>
      <p:sp>
        <p:nvSpPr>
          <p:cNvPr id="2" name="Dikdörtgen 1"/>
          <p:cNvSpPr/>
          <p:nvPr/>
        </p:nvSpPr>
        <p:spPr>
          <a:xfrm>
            <a:off x="694701" y="333183"/>
            <a:ext cx="54720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/>
              <a:t>Alerji Tanısında Algoritma II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339152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68" y="359763"/>
            <a:ext cx="7659077" cy="2383321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83138" y="4595446"/>
            <a:ext cx="5033108" cy="2062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2-17 yaş arası 123 polen duyarlılığı olan çocuk hasta</a:t>
            </a:r>
          </a:p>
          <a:p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Açık uçlu-çok merkezli-</a:t>
            </a:r>
            <a:r>
              <a:rPr lang="tr-TR" sz="1600" dirty="0" err="1"/>
              <a:t>prospektif</a:t>
            </a:r>
            <a:r>
              <a:rPr lang="tr-TR" sz="1600" dirty="0"/>
              <a:t> çalışma</a:t>
            </a:r>
          </a:p>
          <a:p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/>
              <a:t>Major</a:t>
            </a:r>
            <a:r>
              <a:rPr lang="tr-TR" sz="1600" dirty="0"/>
              <a:t> polen alerjenlerine karşı Spesifik </a:t>
            </a:r>
            <a:r>
              <a:rPr lang="tr-TR" sz="1600" dirty="0" err="1"/>
              <a:t>IgE</a:t>
            </a:r>
            <a:r>
              <a:rPr lang="tr-TR" sz="1600" dirty="0"/>
              <a:t> (BDT) ve DPT başlangıçta ve 3 yıllık takibin sonunda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600" dirty="0"/>
          </a:p>
          <a:p>
            <a:endParaRPr lang="tr-TR" sz="16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289168" y="3087076"/>
            <a:ext cx="651803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600" b="1" dirty="0"/>
              <a:t>SORU:</a:t>
            </a:r>
          </a:p>
          <a:p>
            <a:r>
              <a:rPr lang="tr-TR" sz="1600" dirty="0"/>
              <a:t>Polen alerjisi olan hastaların takibinde, alerjik </a:t>
            </a:r>
            <a:r>
              <a:rPr lang="tr-TR" sz="1600" dirty="0" err="1"/>
              <a:t>duyarlanma</a:t>
            </a:r>
            <a:r>
              <a:rPr lang="tr-TR" sz="1600" dirty="0"/>
              <a:t> profillerinin seyri BDT ve DPT bazında nasıl değişiyor?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396" y="1332349"/>
            <a:ext cx="3607485" cy="493713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Metin kutusu 1"/>
          <p:cNvSpPr txBox="1"/>
          <p:nvPr/>
        </p:nvSpPr>
        <p:spPr>
          <a:xfrm>
            <a:off x="6960476" y="6400800"/>
            <a:ext cx="4682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/>
              <a:t>Allergol</a:t>
            </a:r>
            <a:r>
              <a:rPr lang="tr-TR" sz="1400" dirty="0"/>
              <a:t> </a:t>
            </a:r>
            <a:r>
              <a:rPr lang="tr-TR" sz="1400" dirty="0" err="1"/>
              <a:t>Immunopathol</a:t>
            </a:r>
            <a:r>
              <a:rPr lang="tr-TR" sz="1400" dirty="0"/>
              <a:t> (</a:t>
            </a:r>
            <a:r>
              <a:rPr lang="tr-TR" sz="1400" dirty="0" err="1"/>
              <a:t>Madr</a:t>
            </a:r>
            <a:r>
              <a:rPr lang="tr-TR" sz="1400" dirty="0"/>
              <a:t>) 2017;45:121-6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883138" y="2631825"/>
            <a:ext cx="9582539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Hem DPT hem de BDT ile başlangıç ve 3 yılın sonunda </a:t>
            </a:r>
            <a:r>
              <a:rPr lang="tr-TR" dirty="0" err="1"/>
              <a:t>monosensitize</a:t>
            </a:r>
            <a:r>
              <a:rPr lang="tr-TR" dirty="0"/>
              <a:t> başlayıp  </a:t>
            </a:r>
            <a:r>
              <a:rPr lang="tr-TR" dirty="0" err="1"/>
              <a:t>polisensitize</a:t>
            </a:r>
            <a:r>
              <a:rPr lang="tr-TR" dirty="0"/>
              <a:t> olan hastalar tespit edildi (p=0.0106/ p=0.0060)</a:t>
            </a:r>
          </a:p>
          <a:p>
            <a:endParaRPr lang="tr-TR" dirty="0"/>
          </a:p>
          <a:p>
            <a:r>
              <a:rPr lang="tr-TR" b="1" dirty="0" err="1"/>
              <a:t>Allerjistlerin</a:t>
            </a:r>
            <a:r>
              <a:rPr lang="tr-TR" b="1" dirty="0"/>
              <a:t> </a:t>
            </a:r>
            <a:r>
              <a:rPr lang="tr-TR" b="1" dirty="0">
                <a:solidFill>
                  <a:srgbClr val="FF0000"/>
                </a:solidFill>
              </a:rPr>
              <a:t>tam ve özgün duyarlılık profilini </a:t>
            </a:r>
            <a:r>
              <a:rPr lang="tr-TR" b="1" dirty="0"/>
              <a:t>ortaya koyabilmeleri için DPT yanında BDT testlerini de kullanmaları önemli</a:t>
            </a:r>
          </a:p>
        </p:txBody>
      </p:sp>
    </p:spTree>
    <p:extLst>
      <p:ext uri="{BB962C8B-B14F-4D97-AF65-F5344CB8AC3E}">
        <p14:creationId xmlns:p14="http://schemas.microsoft.com/office/powerpoint/2010/main" val="310456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42" y="952334"/>
            <a:ext cx="7666159" cy="310808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Metin kutusu 4"/>
          <p:cNvSpPr txBox="1"/>
          <p:nvPr/>
        </p:nvSpPr>
        <p:spPr>
          <a:xfrm>
            <a:off x="462862" y="4101961"/>
            <a:ext cx="6898991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600" b="1" dirty="0"/>
              <a:t>Molekül temelli tanı ne zaman yararlı: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/>
              <a:t>İmmunoterapiye</a:t>
            </a:r>
            <a:r>
              <a:rPr lang="tr-TR" sz="1600" dirty="0"/>
              <a:t> uygun hastaların seçiminde çok yararlı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Çapraz reaksiyon sorununun değerlendirilmesinde kullanılabilir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Çeşitli alerjenlere bağlı şiddetli reaksiyonu olan hastaların ayrımında kullanılabilir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/>
              <a:t>Polisensitize</a:t>
            </a:r>
            <a:r>
              <a:rPr lang="tr-TR" sz="1600" dirty="0"/>
              <a:t>-semptom ve duyarlılık </a:t>
            </a:r>
            <a:r>
              <a:rPr lang="tr-TR" sz="1600" dirty="0" err="1"/>
              <a:t>paternleri</a:t>
            </a:r>
            <a:r>
              <a:rPr lang="tr-TR" sz="1600" dirty="0"/>
              <a:t> net olmayan- tedaviye iyi yanıt alınamayan hastalarda yardımcı olabilir</a:t>
            </a:r>
          </a:p>
          <a:p>
            <a:r>
              <a:rPr lang="tr-TR" sz="1600" b="1" dirty="0"/>
              <a:t>Ne zaman gerek yok: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Öyküsü, semptom profili, klasik tanı yöntemleri ile uyumlu olan </a:t>
            </a:r>
            <a:r>
              <a:rPr lang="tr-TR" sz="1600" dirty="0" err="1"/>
              <a:t>monosensitize</a:t>
            </a:r>
            <a:r>
              <a:rPr lang="tr-TR" sz="1600" dirty="0"/>
              <a:t> hastalarda klasik tanı yöntemlerine üstünlüğü yok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7026030" y="6439878"/>
            <a:ext cx="545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Canonica</a:t>
            </a:r>
            <a:r>
              <a:rPr lang="en-US" sz="1400" dirty="0"/>
              <a:t> et al. World Allergy Organization Journal 2013, 6:17 </a:t>
            </a:r>
            <a:br>
              <a:rPr lang="en-US" sz="1400" dirty="0"/>
            </a:br>
            <a:endParaRPr lang="tr-TR" sz="1400" dirty="0"/>
          </a:p>
        </p:txBody>
      </p:sp>
      <p:sp>
        <p:nvSpPr>
          <p:cNvPr id="2" name="Metin kutusu 1"/>
          <p:cNvSpPr txBox="1"/>
          <p:nvPr/>
        </p:nvSpPr>
        <p:spPr>
          <a:xfrm>
            <a:off x="335902" y="186612"/>
            <a:ext cx="8248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BDT: Ne Zaman Kullanılmalı?</a:t>
            </a:r>
          </a:p>
        </p:txBody>
      </p:sp>
    </p:spTree>
    <p:extLst>
      <p:ext uri="{BB962C8B-B14F-4D97-AF65-F5344CB8AC3E}">
        <p14:creationId xmlns:p14="http://schemas.microsoft.com/office/powerpoint/2010/main" val="33702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2804</TotalTime>
  <Words>1912</Words>
  <Application>Microsoft Macintosh PowerPoint</Application>
  <PresentationFormat>Widescreen</PresentationFormat>
  <Paragraphs>278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Calibri</vt:lpstr>
      <vt:lpstr>Calibri Light</vt:lpstr>
      <vt:lpstr>Calisto MT</vt:lpstr>
      <vt:lpstr>Times New Roman</vt:lpstr>
      <vt:lpstr>Arial</vt:lpstr>
      <vt:lpstr>Office Teması</vt:lpstr>
      <vt:lpstr>İmmunoterapi Seçiminde Bileşene Dayalı Tanının Önemi </vt:lpstr>
      <vt:lpstr>SUNUM PLANI</vt:lpstr>
      <vt:lpstr>Alerji Tanısında Algoritma I</vt:lpstr>
      <vt:lpstr>PowerPoint Presentation</vt:lpstr>
      <vt:lpstr>Bileşene Dayalı Tanı: Bu Noktaya Nasıl Geldik?</vt:lpstr>
      <vt:lpstr>BİLEŞENE DAYALI TANI Nedir? </vt:lpstr>
      <vt:lpstr>PowerPoint Presentation</vt:lpstr>
      <vt:lpstr>PowerPoint Presentation</vt:lpstr>
      <vt:lpstr>PowerPoint Presentation</vt:lpstr>
      <vt:lpstr>BİLEŞENE DAYALI TANI  Polen Duyarlı Hastalarda Tanı ve İmmunoterapi Kararına Etkisi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Bölgelere göre duyarlılık</vt:lpstr>
      <vt:lpstr>AİT reçelendirme durumu</vt:lpstr>
      <vt:lpstr>PowerPoint Presentation</vt:lpstr>
      <vt:lpstr>Ev Tozu Akarı Duyarlılığında BDT</vt:lpstr>
      <vt:lpstr>PowerPoint Presentation</vt:lpstr>
      <vt:lpstr>PowerPoint Presentation</vt:lpstr>
      <vt:lpstr>BİLEŞENE DAYALI TANI LATEX ve VENOM ALERJİSİNDE İMMUNOTERPİDEKİ YERİ</vt:lpstr>
      <vt:lpstr>PowerPoint Presentation</vt:lpstr>
      <vt:lpstr>PowerPoint Presentation</vt:lpstr>
      <vt:lpstr>Venom İmmunoterapisinde BDT</vt:lpstr>
      <vt:lpstr>PowerPoint Presentation</vt:lpstr>
      <vt:lpstr>Venom İmmunoterapisinde BDT</vt:lpstr>
      <vt:lpstr>Venom İmmunoterapisinde BDT</vt:lpstr>
      <vt:lpstr>Venom İmmunoterapisinde BDT</vt:lpstr>
      <vt:lpstr>ÖZET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HASTANE1</dc:creator>
  <cp:lastModifiedBy>Microsoft Office User</cp:lastModifiedBy>
  <cp:revision>183</cp:revision>
  <dcterms:created xsi:type="dcterms:W3CDTF">2017-04-17T07:03:57Z</dcterms:created>
  <dcterms:modified xsi:type="dcterms:W3CDTF">2017-04-26T06:05:24Z</dcterms:modified>
</cp:coreProperties>
</file>