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8" r:id="rId6"/>
    <p:sldId id="269" r:id="rId7"/>
    <p:sldId id="261" r:id="rId8"/>
    <p:sldId id="262" r:id="rId9"/>
    <p:sldId id="293" r:id="rId10"/>
    <p:sldId id="292" r:id="rId11"/>
    <p:sldId id="271" r:id="rId12"/>
    <p:sldId id="264" r:id="rId13"/>
    <p:sldId id="265" r:id="rId14"/>
    <p:sldId id="294" r:id="rId15"/>
    <p:sldId id="289" r:id="rId16"/>
    <p:sldId id="276" r:id="rId17"/>
    <p:sldId id="274" r:id="rId18"/>
    <p:sldId id="280" r:id="rId19"/>
    <p:sldId id="279" r:id="rId20"/>
    <p:sldId id="278" r:id="rId21"/>
    <p:sldId id="277" r:id="rId22"/>
    <p:sldId id="281" r:id="rId23"/>
    <p:sldId id="282" r:id="rId24"/>
    <p:sldId id="287" r:id="rId25"/>
    <p:sldId id="288" r:id="rId26"/>
    <p:sldId id="284" r:id="rId27"/>
    <p:sldId id="286" r:id="rId28"/>
    <p:sldId id="285" r:id="rId29"/>
    <p:sldId id="283" r:id="rId30"/>
    <p:sldId id="291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ED4A3-DFDC-4B0F-A0F8-232829733F96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2652A-07B5-4CD6-8250-A89F9123BD7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pre-test probability is determined through combining the likely risk determined through clinical history, </a:t>
            </a:r>
            <a:endParaRPr kumimoji="0" 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 on the local prevalence of the disease, personal clinical experience and published reports. </a:t>
            </a:r>
            <a:endParaRPr kumimoji="0" 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use of the LR places an emphasis on obtaining a robust clinical history as well as an understanding of the disease in a local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settin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2652A-07B5-4CD6-8250-A89F9123BD78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2652A-07B5-4CD6-8250-A89F9123BD78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C1BE-C44A-474C-97BF-77CDCC5D7543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AA52-2757-452B-84D3-E651C18AD5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C1BE-C44A-474C-97BF-77CDCC5D7543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AA52-2757-452B-84D3-E651C18AD5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C1BE-C44A-474C-97BF-77CDCC5D7543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AA52-2757-452B-84D3-E651C18AD5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C1BE-C44A-474C-97BF-77CDCC5D7543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AA52-2757-452B-84D3-E651C18AD5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C1BE-C44A-474C-97BF-77CDCC5D7543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AA52-2757-452B-84D3-E651C18AD5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C1BE-C44A-474C-97BF-77CDCC5D7543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AA52-2757-452B-84D3-E651C18AD5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C1BE-C44A-474C-97BF-77CDCC5D7543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AA52-2757-452B-84D3-E651C18AD5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C1BE-C44A-474C-97BF-77CDCC5D7543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AA52-2757-452B-84D3-E651C18AD5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C1BE-C44A-474C-97BF-77CDCC5D7543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AA52-2757-452B-84D3-E651C18AD5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C1BE-C44A-474C-97BF-77CDCC5D7543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AA52-2757-452B-84D3-E651C18AD5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C1BE-C44A-474C-97BF-77CDCC5D7543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AA52-2757-452B-84D3-E651C18AD5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1C1BE-C44A-474C-97BF-77CDCC5D7543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1AA52-2757-452B-84D3-E651C18AD50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BESİN PROVOKASYON TESTLERİ</a:t>
            </a:r>
            <a:endParaRPr lang="tr-TR" b="1" dirty="0"/>
          </a:p>
        </p:txBody>
      </p:sp>
      <p:pic>
        <p:nvPicPr>
          <p:cNvPr id="4" name="Picture 3" descr="C:\Users\ASUS\Desktop\indir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2088232" cy="1728192"/>
          </a:xfrm>
          <a:prstGeom prst="rect">
            <a:avLst/>
          </a:prstGeom>
          <a:noFill/>
        </p:spPr>
      </p:pic>
      <p:pic>
        <p:nvPicPr>
          <p:cNvPr id="5" name="Picture 4" descr="C:\Users\ASUS\Desktop\indir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757" y="692696"/>
            <a:ext cx="2733675" cy="16764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1691680" y="3862789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XII. ULUSAL ÇOCUK ALERJİ VE ASTIM KONGRESİ, </a:t>
            </a:r>
            <a:br>
              <a:rPr lang="tr-TR" b="1" dirty="0" smtClean="0"/>
            </a:br>
            <a:r>
              <a:rPr lang="tr-TR" b="1" dirty="0" smtClean="0"/>
              <a:t>25.04.2017 KUŞADASI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4918561" y="5055567"/>
            <a:ext cx="2759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DR.MUSTAFA ARGA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"/>
          <p:cNvGrpSpPr/>
          <p:nvPr/>
        </p:nvGrpSpPr>
        <p:grpSpPr>
          <a:xfrm>
            <a:off x="107504" y="1340768"/>
            <a:ext cx="7200800" cy="5184576"/>
            <a:chOff x="107504" y="980728"/>
            <a:chExt cx="7200800" cy="5184576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80" y="980728"/>
              <a:ext cx="4189036" cy="4302505"/>
            </a:xfrm>
            <a:prstGeom prst="rect">
              <a:avLst/>
            </a:prstGeom>
            <a:noFill/>
          </p:spPr>
        </p:pic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V="1">
              <a:off x="883478" y="1184875"/>
              <a:ext cx="2383205" cy="36573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683568" y="2636913"/>
              <a:ext cx="3096344" cy="57606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674641" y="1987983"/>
              <a:ext cx="3116184" cy="127688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158" name="Text Box 8"/>
            <p:cNvSpPr txBox="1">
              <a:spLocks noChangeArrowheads="1"/>
            </p:cNvSpPr>
            <p:nvPr/>
          </p:nvSpPr>
          <p:spPr bwMode="auto">
            <a:xfrm>
              <a:off x="107504" y="5279381"/>
              <a:ext cx="1210029" cy="88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Pre</a:t>
              </a:r>
              <a:r>
                <a:rPr kumimoji="0" lang="tr-T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-test</a:t>
              </a:r>
              <a:br>
                <a:rPr kumimoji="0" lang="tr-T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tr-TR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Probability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259632" y="5294789"/>
              <a:ext cx="1728191" cy="3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OLASILIK ORANI (LR)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080368" y="5279381"/>
              <a:ext cx="1210029" cy="597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Post test</a:t>
              </a:r>
              <a:br>
                <a:rPr kumimoji="0" lang="tr-TR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tr-TR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Probability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1" name="Text Box 2"/>
            <p:cNvSpPr txBox="1">
              <a:spLocks noChangeArrowheads="1"/>
            </p:cNvSpPr>
            <p:nvPr/>
          </p:nvSpPr>
          <p:spPr bwMode="auto">
            <a:xfrm>
              <a:off x="4185979" y="1009616"/>
              <a:ext cx="3122325" cy="44373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Likely Allergic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tr-T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tr-TR" sz="1000" b="1" dirty="0" smtClean="0"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tr-T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Consider Challenge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Likely Tolerant - introduce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12 Dikdörtgen"/>
          <p:cNvSpPr/>
          <p:nvPr/>
        </p:nvSpPr>
        <p:spPr>
          <a:xfrm>
            <a:off x="611560" y="6021288"/>
            <a:ext cx="3179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(LR = sensitivity/(1−specificity)]</a:t>
            </a:r>
            <a:endParaRPr lang="tr-TR" b="1" dirty="0"/>
          </a:p>
        </p:txBody>
      </p:sp>
      <p:sp>
        <p:nvSpPr>
          <p:cNvPr id="15" name="14 Dikdörtgen"/>
          <p:cNvSpPr/>
          <p:nvPr/>
        </p:nvSpPr>
        <p:spPr>
          <a:xfrm>
            <a:off x="4499992" y="1988840"/>
            <a:ext cx="4022448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000" b="1" dirty="0" smtClean="0"/>
              <a:t>Olasılık oranı (</a:t>
            </a:r>
            <a:r>
              <a:rPr lang="en-GB" sz="2000" b="1" dirty="0" smtClean="0"/>
              <a:t>likelihood ratios (LR)</a:t>
            </a:r>
            <a:r>
              <a:rPr lang="tr-TR" sz="2000" b="1" dirty="0" smtClean="0"/>
              <a:t>)</a:t>
            </a:r>
            <a:r>
              <a:rPr lang="en-GB" sz="2000" b="1" dirty="0" smtClean="0"/>
              <a:t> </a:t>
            </a:r>
            <a:endParaRPr lang="tr-TR" sz="2000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1187624" y="472514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18 Tablo"/>
          <p:cNvGraphicFramePr>
            <a:graphicFrameLocks noGrp="1"/>
          </p:cNvGraphicFramePr>
          <p:nvPr/>
        </p:nvGraphicFramePr>
        <p:xfrm>
          <a:off x="4283968" y="2852936"/>
          <a:ext cx="4732784" cy="240563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83196"/>
                <a:gridCol w="1183196"/>
                <a:gridCol w="1183196"/>
                <a:gridCol w="1183196"/>
              </a:tblGrid>
              <a:tr h="82067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ÖYKÜ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PRE-TEST  OLASILIK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TEST SONUCU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POST-TEST OLASILIK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5</a:t>
                      </a:r>
                      <a:r>
                        <a:rPr lang="tr-TR" sz="1400" dirty="0" smtClean="0"/>
                        <a:t> yaş,kız.</a:t>
                      </a:r>
                      <a:r>
                        <a:rPr lang="tr-TR" sz="1400" baseline="0" dirty="0" smtClean="0"/>
                        <a:t> İki kez yerfıstığı tüketimi sonrası ürtiker ve </a:t>
                      </a:r>
                      <a:r>
                        <a:rPr lang="tr-TR" sz="1400" baseline="0" dirty="0" err="1" smtClean="0"/>
                        <a:t>wheezing</a:t>
                      </a:r>
                      <a:r>
                        <a:rPr lang="tr-TR" sz="1400" baseline="0" dirty="0" smtClean="0"/>
                        <a:t> öyküsü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Öyküden en</a:t>
                      </a:r>
                      <a:r>
                        <a:rPr lang="tr-TR" sz="1400" baseline="0" dirty="0" smtClean="0"/>
                        <a:t> az %98 olasılık </a:t>
                      </a:r>
                      <a:endParaRPr lang="tr-TR" sz="1400" dirty="0" smtClean="0"/>
                    </a:p>
                    <a:p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/>
                        <a:t>SPT 8mm, </a:t>
                      </a:r>
                      <a:endParaRPr lang="tr-TR" sz="14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/>
                        <a:t>LR </a:t>
                      </a:r>
                      <a:r>
                        <a:rPr lang="tr-TR" sz="1400" dirty="0" smtClean="0"/>
                        <a:t> ≈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/>
                        <a:t>17.3 </a:t>
                      </a:r>
                      <a:endParaRPr lang="tr-T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Yer fıstığı</a:t>
                      </a:r>
                      <a:r>
                        <a:rPr lang="tr-TR" sz="1400" baseline="0" dirty="0" smtClean="0"/>
                        <a:t> ilişkili anafilaksi </a:t>
                      </a:r>
                      <a:endParaRPr lang="tr-TR" sz="1400" dirty="0" smtClean="0"/>
                    </a:p>
                    <a:p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20 Tablo"/>
          <p:cNvGraphicFramePr>
            <a:graphicFrameLocks noGrp="1"/>
          </p:cNvGraphicFramePr>
          <p:nvPr/>
        </p:nvGraphicFramePr>
        <p:xfrm>
          <a:off x="4283968" y="2852936"/>
          <a:ext cx="4732784" cy="2756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196"/>
                <a:gridCol w="1183196"/>
                <a:gridCol w="1183196"/>
                <a:gridCol w="1183196"/>
              </a:tblGrid>
              <a:tr h="82067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ÖYKÜ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PRE-TEST  OLASILIK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TEST SONUCU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POST-TEST OLASILIK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 smtClean="0"/>
                        <a:t>4</a:t>
                      </a:r>
                      <a:r>
                        <a:rPr lang="en-GB" sz="1400" dirty="0" smtClean="0"/>
                        <a:t> </a:t>
                      </a:r>
                      <a:r>
                        <a:rPr lang="tr-TR" sz="1400" dirty="0" smtClean="0"/>
                        <a:t>yaş,</a:t>
                      </a:r>
                      <a:r>
                        <a:rPr lang="tr-TR" sz="1400" baseline="0" dirty="0" smtClean="0"/>
                        <a:t> erkek.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aseline="0" dirty="0" smtClean="0"/>
                        <a:t>AD ve yumurta </a:t>
                      </a:r>
                      <a:r>
                        <a:rPr lang="tr-TR" sz="1400" baseline="0" dirty="0" err="1" smtClean="0"/>
                        <a:t>allerjisi</a:t>
                      </a:r>
                      <a:r>
                        <a:rPr lang="tr-TR" sz="1400" baseline="0" dirty="0" smtClean="0"/>
                        <a:t> mevcut.</a:t>
                      </a:r>
                      <a:r>
                        <a:rPr lang="tr-TR" sz="1400" dirty="0" smtClean="0"/>
                        <a:t>Daha</a:t>
                      </a:r>
                      <a:r>
                        <a:rPr lang="tr-TR" sz="1400" baseline="0" dirty="0" smtClean="0"/>
                        <a:t> önce fıstık tüketimi yok.</a:t>
                      </a:r>
                      <a:endParaRPr lang="tr-TR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 smtClean="0"/>
                        <a:t>Epidemiyolojik verilere göre risk 30</a:t>
                      </a:r>
                      <a:r>
                        <a:rPr lang="de-DE" sz="1400" dirty="0" smtClean="0"/>
                        <a:t>%</a:t>
                      </a:r>
                      <a:endParaRPr lang="tr-TR" sz="1400" dirty="0" smtClean="0"/>
                    </a:p>
                    <a:p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 smtClean="0"/>
                        <a:t>SPT 3mm</a:t>
                      </a:r>
                      <a:r>
                        <a:rPr lang="en-GB" sz="1400" dirty="0" smtClean="0"/>
                        <a:t>, </a:t>
                      </a:r>
                      <a:endParaRPr lang="tr-TR" sz="14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/>
                        <a:t>LR ≈ </a:t>
                      </a:r>
                      <a:r>
                        <a:rPr lang="tr-TR" sz="1400" dirty="0" smtClean="0"/>
                        <a:t>4</a:t>
                      </a:r>
                      <a:endParaRPr lang="tr-T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Olasılık</a:t>
                      </a:r>
                      <a:r>
                        <a:rPr lang="tr-TR" sz="1400" baseline="0" dirty="0" smtClean="0"/>
                        <a:t> %90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aseline="0" dirty="0" smtClean="0"/>
                    </a:p>
                    <a:p>
                      <a:r>
                        <a:rPr lang="tr-TR" sz="1400" dirty="0" smtClean="0"/>
                        <a:t>Kuvvetle</a:t>
                      </a:r>
                      <a:r>
                        <a:rPr lang="tr-TR" sz="1400" baseline="0" dirty="0" smtClean="0"/>
                        <a:t> muhtemel </a:t>
                      </a:r>
                      <a:r>
                        <a:rPr lang="tr-TR" sz="1400" baseline="0" dirty="0" err="1" smtClean="0"/>
                        <a:t>allerji</a:t>
                      </a:r>
                      <a:r>
                        <a:rPr lang="tr-TR" sz="1400" baseline="0" dirty="0" smtClean="0"/>
                        <a:t> 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19 Tablo"/>
          <p:cNvGraphicFramePr>
            <a:graphicFrameLocks noGrp="1"/>
          </p:cNvGraphicFramePr>
          <p:nvPr/>
        </p:nvGraphicFramePr>
        <p:xfrm>
          <a:off x="4303712" y="2852936"/>
          <a:ext cx="4732784" cy="28750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3196"/>
                <a:gridCol w="1183196"/>
                <a:gridCol w="1183196"/>
                <a:gridCol w="1183196"/>
              </a:tblGrid>
              <a:tr h="82067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ÖYKÜ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PRE-TEST  OLASILIK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TEST SONUCU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POST-TEST OLASILIK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/>
                        <a:t>8 </a:t>
                      </a:r>
                      <a:r>
                        <a:rPr lang="tr-TR" sz="1400" dirty="0" smtClean="0"/>
                        <a:t>yaş,</a:t>
                      </a:r>
                      <a:r>
                        <a:rPr lang="tr-TR" sz="1400" baseline="0" dirty="0" smtClean="0"/>
                        <a:t> kız. Ablasında yerfıstığı </a:t>
                      </a:r>
                      <a:r>
                        <a:rPr lang="tr-TR" sz="1400" baseline="0" dirty="0" err="1" smtClean="0"/>
                        <a:t>allerji</a:t>
                      </a:r>
                      <a:r>
                        <a:rPr lang="tr-TR" sz="1400" baseline="0" dirty="0" smtClean="0"/>
                        <a:t> öyküsü mevcut. </a:t>
                      </a:r>
                      <a:r>
                        <a:rPr lang="en-GB" sz="1400" dirty="0" smtClean="0"/>
                        <a:t> </a:t>
                      </a:r>
                      <a:r>
                        <a:rPr lang="tr-TR" sz="1400" dirty="0" smtClean="0"/>
                        <a:t>Daha</a:t>
                      </a:r>
                      <a:r>
                        <a:rPr lang="tr-TR" sz="1400" baseline="0" dirty="0" smtClean="0"/>
                        <a:t> önce fıstık tüketimi yok.</a:t>
                      </a:r>
                      <a:endParaRPr lang="tr-TR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 smtClean="0"/>
                        <a:t>Epidemiyolojik verilere göre risk </a:t>
                      </a:r>
                      <a:r>
                        <a:rPr lang="de-DE" sz="1400" dirty="0" smtClean="0"/>
                        <a:t>7%</a:t>
                      </a:r>
                      <a:endParaRPr lang="tr-TR" sz="1400" dirty="0" smtClean="0"/>
                    </a:p>
                    <a:p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 smtClean="0"/>
                        <a:t>Yerfıstığı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en-GB" sz="1400" dirty="0" err="1" smtClean="0"/>
                        <a:t>sIgE</a:t>
                      </a:r>
                      <a:r>
                        <a:rPr lang="en-GB" sz="1400" dirty="0" smtClean="0"/>
                        <a:t> 2KU/L, </a:t>
                      </a:r>
                      <a:endParaRPr lang="tr-TR" sz="14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/>
                        <a:t>LR ≈ 2.6</a:t>
                      </a:r>
                      <a:endParaRPr lang="tr-T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Olasılık</a:t>
                      </a:r>
                      <a:r>
                        <a:rPr lang="tr-TR" sz="1400" baseline="0" dirty="0" smtClean="0"/>
                        <a:t> ≈%20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/>
                        <a:t>BPT yapılabilir </a:t>
                      </a:r>
                      <a:endParaRPr lang="tr-TR" sz="1400" dirty="0" smtClean="0"/>
                    </a:p>
                    <a:p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213" y="116632"/>
            <a:ext cx="8791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Dikdörtgen"/>
          <p:cNvSpPr/>
          <p:nvPr/>
        </p:nvSpPr>
        <p:spPr>
          <a:xfrm>
            <a:off x="6084168" y="6165304"/>
            <a:ext cx="2849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err="1" smtClean="0"/>
              <a:t>Allergy</a:t>
            </a:r>
            <a:r>
              <a:rPr lang="tr-TR" sz="1400" b="1" dirty="0" smtClean="0"/>
              <a:t>. 2016 </a:t>
            </a:r>
            <a:r>
              <a:rPr lang="tr-TR" sz="1400" b="1" dirty="0" err="1" smtClean="0"/>
              <a:t>Nov</a:t>
            </a:r>
            <a:r>
              <a:rPr lang="tr-TR" sz="1400" b="1" dirty="0" smtClean="0"/>
              <a:t>;71(11):1540-1551</a:t>
            </a:r>
            <a:endParaRPr lang="tr-T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3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35496" y="4437112"/>
            <a:ext cx="683568" cy="18722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848872" y="4437112"/>
            <a:ext cx="683568" cy="18722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4788024" y="4437112"/>
            <a:ext cx="683568" cy="18722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347864" y="6464369"/>
            <a:ext cx="5580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b="1" dirty="0" err="1" smtClean="0"/>
              <a:t>Shek</a:t>
            </a:r>
            <a:r>
              <a:rPr lang="tr-TR" sz="1200" b="1" dirty="0" smtClean="0"/>
              <a:t> LP. J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 2004 </a:t>
            </a:r>
            <a:r>
              <a:rPr lang="tr-TR" sz="1200" b="1" dirty="0" err="1" smtClean="0"/>
              <a:t>Aug</a:t>
            </a:r>
            <a:r>
              <a:rPr lang="tr-TR" sz="1200" b="1" dirty="0" smtClean="0"/>
              <a:t>;114(2):387-91</a:t>
            </a:r>
            <a:endParaRPr lang="tr-T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932040" y="764704"/>
            <a:ext cx="396044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4932040" y="3861048"/>
            <a:ext cx="3960440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4932040" y="4509120"/>
            <a:ext cx="3960440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4932040" y="5301208"/>
            <a:ext cx="3960440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683568" y="6237312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Making the Most of In Vitro Tests to Diagnose Food Allergy</a:t>
            </a:r>
            <a:r>
              <a:rPr lang="tr-TR" sz="1200" b="1" dirty="0" smtClean="0"/>
              <a:t> . J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Pract</a:t>
            </a:r>
            <a:r>
              <a:rPr lang="tr-TR" sz="1200" b="1" dirty="0" smtClean="0"/>
              <a:t>. 2017 ;5(2):237-248</a:t>
            </a:r>
            <a:endParaRPr lang="tr-T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2488"/>
            <a:ext cx="9144000" cy="437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716016" y="1556792"/>
            <a:ext cx="3960440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4716016" y="2708920"/>
            <a:ext cx="3960440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1043608" y="5960313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err="1" smtClean="0"/>
              <a:t>Basophil</a:t>
            </a:r>
            <a:r>
              <a:rPr lang="en-US" sz="1200" b="1" dirty="0" smtClean="0"/>
              <a:t> activation test: food challenge in a test tube or specialist research tool?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Transl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. 2016:15;6:10</a:t>
            </a:r>
            <a:endParaRPr lang="tr-T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1052736"/>
            <a:ext cx="29878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IgE</a:t>
            </a:r>
            <a:r>
              <a:rPr lang="tr-TR" b="1" dirty="0" smtClean="0">
                <a:solidFill>
                  <a:schemeClr val="tx1"/>
                </a:solidFill>
              </a:rPr>
              <a:t> aracılı 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0" y="1916832"/>
            <a:ext cx="29878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DPT/</a:t>
            </a:r>
            <a:r>
              <a:rPr lang="tr-TR" dirty="0" err="1" smtClean="0">
                <a:solidFill>
                  <a:schemeClr val="tx1"/>
                </a:solidFill>
              </a:rPr>
              <a:t>SpIgE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0" y="260648"/>
            <a:ext cx="914400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KLİNİK ÖYKÜ VE FM</a:t>
            </a:r>
            <a:endParaRPr lang="tr-TR" sz="2800" b="1" dirty="0">
              <a:solidFill>
                <a:schemeClr val="tx1"/>
              </a:solidFill>
            </a:endParaRPr>
          </a:p>
        </p:txBody>
      </p:sp>
      <p:cxnSp>
        <p:nvCxnSpPr>
          <p:cNvPr id="13" name="12 Düz Ok Bağlayıcısı"/>
          <p:cNvCxnSpPr/>
          <p:nvPr/>
        </p:nvCxnSpPr>
        <p:spPr>
          <a:xfrm>
            <a:off x="1331640" y="15567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flipH="1">
            <a:off x="611560" y="2420888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>
            <a:stCxn id="6" idx="2"/>
            <a:endCxn id="29" idx="0"/>
          </p:cNvCxnSpPr>
          <p:nvPr/>
        </p:nvCxnSpPr>
        <p:spPr>
          <a:xfrm>
            <a:off x="1493912" y="2420888"/>
            <a:ext cx="7738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Dikdörtgen"/>
          <p:cNvSpPr/>
          <p:nvPr/>
        </p:nvSpPr>
        <p:spPr>
          <a:xfrm>
            <a:off x="35496" y="3717032"/>
            <a:ext cx="144016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Diyet eliminasyonu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35496" y="2852936"/>
            <a:ext cx="144016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EVET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9" name="28 Dikdörtgen"/>
          <p:cNvSpPr/>
          <p:nvPr/>
        </p:nvSpPr>
        <p:spPr>
          <a:xfrm>
            <a:off x="1547664" y="2852936"/>
            <a:ext cx="144016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HAYIR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30" name="29 Düz Ok Bağlayıcısı"/>
          <p:cNvCxnSpPr/>
          <p:nvPr/>
        </p:nvCxnSpPr>
        <p:spPr>
          <a:xfrm>
            <a:off x="683568" y="33569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/>
          <p:nvPr/>
        </p:nvCxnSpPr>
        <p:spPr>
          <a:xfrm>
            <a:off x="2267744" y="33569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Metin kutusu"/>
          <p:cNvSpPr txBox="1"/>
          <p:nvPr/>
        </p:nvSpPr>
        <p:spPr>
          <a:xfrm>
            <a:off x="1547664" y="3717032"/>
            <a:ext cx="151216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BPT </a:t>
            </a:r>
            <a:endParaRPr lang="tr-TR" sz="2800" b="1" dirty="0"/>
          </a:p>
        </p:txBody>
      </p:sp>
      <p:sp>
        <p:nvSpPr>
          <p:cNvPr id="35" name="34 Dikdörtgen"/>
          <p:cNvSpPr/>
          <p:nvPr/>
        </p:nvSpPr>
        <p:spPr>
          <a:xfrm>
            <a:off x="3131840" y="1052736"/>
            <a:ext cx="295232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IgE</a:t>
            </a:r>
            <a:r>
              <a:rPr lang="tr-TR" b="1" dirty="0" smtClean="0">
                <a:solidFill>
                  <a:schemeClr val="tx1"/>
                </a:solidFill>
              </a:rPr>
              <a:t>/</a:t>
            </a:r>
            <a:r>
              <a:rPr lang="tr-TR" b="1" dirty="0" err="1" smtClean="0">
                <a:solidFill>
                  <a:schemeClr val="tx1"/>
                </a:solidFill>
              </a:rPr>
              <a:t>non</a:t>
            </a:r>
            <a:r>
              <a:rPr lang="tr-TR" b="1" dirty="0" smtClean="0">
                <a:solidFill>
                  <a:schemeClr val="tx1"/>
                </a:solidFill>
              </a:rPr>
              <a:t>-</a:t>
            </a:r>
            <a:r>
              <a:rPr lang="tr-TR" b="1" dirty="0" err="1" smtClean="0">
                <a:solidFill>
                  <a:schemeClr val="tx1"/>
                </a:solidFill>
              </a:rPr>
              <a:t>IgE</a:t>
            </a:r>
            <a:r>
              <a:rPr lang="tr-TR" b="1" dirty="0" smtClean="0">
                <a:solidFill>
                  <a:schemeClr val="tx1"/>
                </a:solidFill>
              </a:rPr>
              <a:t> aracılı 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36" name="35 Düz Ok Bağlayıcısı"/>
          <p:cNvCxnSpPr/>
          <p:nvPr/>
        </p:nvCxnSpPr>
        <p:spPr>
          <a:xfrm>
            <a:off x="4572000" y="15567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Dikdörtgen"/>
          <p:cNvSpPr/>
          <p:nvPr/>
        </p:nvSpPr>
        <p:spPr>
          <a:xfrm>
            <a:off x="3131840" y="1916832"/>
            <a:ext cx="295232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DPT/</a:t>
            </a:r>
            <a:r>
              <a:rPr lang="tr-TR" dirty="0" err="1" smtClean="0">
                <a:solidFill>
                  <a:schemeClr val="tx1"/>
                </a:solidFill>
              </a:rPr>
              <a:t>SpIgE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38" name="37 Düz Ok Bağlayıcısı"/>
          <p:cNvCxnSpPr/>
          <p:nvPr/>
        </p:nvCxnSpPr>
        <p:spPr>
          <a:xfrm flipH="1">
            <a:off x="3707904" y="2420888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Düz Ok Bağlayıcısı"/>
          <p:cNvCxnSpPr/>
          <p:nvPr/>
        </p:nvCxnSpPr>
        <p:spPr>
          <a:xfrm>
            <a:off x="4644008" y="2420888"/>
            <a:ext cx="75608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Dikdörtgen"/>
          <p:cNvSpPr/>
          <p:nvPr/>
        </p:nvSpPr>
        <p:spPr>
          <a:xfrm>
            <a:off x="3131840" y="2852936"/>
            <a:ext cx="144016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EVET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1" name="40 Dikdörtgen"/>
          <p:cNvSpPr/>
          <p:nvPr/>
        </p:nvSpPr>
        <p:spPr>
          <a:xfrm>
            <a:off x="4716016" y="2852936"/>
            <a:ext cx="144016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HAYIR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2" name="41 Dikdörtgen"/>
          <p:cNvSpPr/>
          <p:nvPr/>
        </p:nvSpPr>
        <p:spPr>
          <a:xfrm>
            <a:off x="3131840" y="3717032"/>
            <a:ext cx="144016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Diyet eliminasyonu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43" name="42 Düz Ok Bağlayıcısı"/>
          <p:cNvCxnSpPr/>
          <p:nvPr/>
        </p:nvCxnSpPr>
        <p:spPr>
          <a:xfrm>
            <a:off x="3779912" y="33569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Düz Ok Bağlayıcısı"/>
          <p:cNvCxnSpPr/>
          <p:nvPr/>
        </p:nvCxnSpPr>
        <p:spPr>
          <a:xfrm>
            <a:off x="5364088" y="33569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Dikdörtgen"/>
          <p:cNvSpPr/>
          <p:nvPr/>
        </p:nvSpPr>
        <p:spPr>
          <a:xfrm>
            <a:off x="4716016" y="3717032"/>
            <a:ext cx="144016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Oligoantijen</a:t>
            </a:r>
            <a:r>
              <a:rPr lang="tr-TR" dirty="0" smtClean="0">
                <a:solidFill>
                  <a:schemeClr val="tx1"/>
                </a:solidFill>
              </a:rPr>
              <a:t> diyet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6" name="45 Dikdörtgen"/>
          <p:cNvSpPr/>
          <p:nvPr/>
        </p:nvSpPr>
        <p:spPr>
          <a:xfrm>
            <a:off x="3131840" y="4581128"/>
            <a:ext cx="30243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Klinik yanıt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47" name="46 Düz Ok Bağlayıcısı"/>
          <p:cNvCxnSpPr/>
          <p:nvPr/>
        </p:nvCxnSpPr>
        <p:spPr>
          <a:xfrm>
            <a:off x="4644008" y="42210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Düz Ok Bağlayıcısı"/>
          <p:cNvCxnSpPr/>
          <p:nvPr/>
        </p:nvCxnSpPr>
        <p:spPr>
          <a:xfrm>
            <a:off x="4644008" y="50851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Metin kutusu"/>
          <p:cNvSpPr txBox="1"/>
          <p:nvPr/>
        </p:nvSpPr>
        <p:spPr>
          <a:xfrm>
            <a:off x="3923928" y="5445224"/>
            <a:ext cx="151216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BPT </a:t>
            </a:r>
            <a:endParaRPr lang="tr-TR" sz="2800" b="1" dirty="0"/>
          </a:p>
        </p:txBody>
      </p:sp>
      <p:sp>
        <p:nvSpPr>
          <p:cNvPr id="50" name="49 Dikdörtgen"/>
          <p:cNvSpPr/>
          <p:nvPr/>
        </p:nvSpPr>
        <p:spPr>
          <a:xfrm>
            <a:off x="6228184" y="1052736"/>
            <a:ext cx="29158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non</a:t>
            </a:r>
            <a:r>
              <a:rPr lang="tr-TR" b="1" dirty="0" smtClean="0">
                <a:solidFill>
                  <a:schemeClr val="tx1"/>
                </a:solidFill>
              </a:rPr>
              <a:t>-</a:t>
            </a:r>
            <a:r>
              <a:rPr lang="tr-TR" b="1" dirty="0" err="1" smtClean="0">
                <a:solidFill>
                  <a:schemeClr val="tx1"/>
                </a:solidFill>
              </a:rPr>
              <a:t>IgE</a:t>
            </a:r>
            <a:r>
              <a:rPr lang="tr-TR" b="1" dirty="0" smtClean="0">
                <a:solidFill>
                  <a:schemeClr val="tx1"/>
                </a:solidFill>
              </a:rPr>
              <a:t> aracılı 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51" name="50 Düz Ok Bağlayıcısı"/>
          <p:cNvCxnSpPr>
            <a:endCxn id="52" idx="0"/>
          </p:cNvCxnSpPr>
          <p:nvPr/>
        </p:nvCxnSpPr>
        <p:spPr>
          <a:xfrm>
            <a:off x="7668344" y="1556792"/>
            <a:ext cx="1774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Dikdörtgen"/>
          <p:cNvSpPr/>
          <p:nvPr/>
        </p:nvSpPr>
        <p:spPr>
          <a:xfrm>
            <a:off x="6228184" y="3717032"/>
            <a:ext cx="29158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Diyet eliminasyonu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54" name="53 Düz Ok Bağlayıcısı"/>
          <p:cNvCxnSpPr/>
          <p:nvPr/>
        </p:nvCxnSpPr>
        <p:spPr>
          <a:xfrm>
            <a:off x="7668344" y="42210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Dikdörtgen"/>
          <p:cNvSpPr/>
          <p:nvPr/>
        </p:nvSpPr>
        <p:spPr>
          <a:xfrm>
            <a:off x="6228184" y="4581128"/>
            <a:ext cx="295232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Klinik yanıt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56" name="55 Düz Ok Bağlayıcısı"/>
          <p:cNvCxnSpPr/>
          <p:nvPr/>
        </p:nvCxnSpPr>
        <p:spPr>
          <a:xfrm>
            <a:off x="7668344" y="50851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Metin kutusu"/>
          <p:cNvSpPr txBox="1"/>
          <p:nvPr/>
        </p:nvSpPr>
        <p:spPr>
          <a:xfrm>
            <a:off x="6948264" y="5445224"/>
            <a:ext cx="151216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BPT </a:t>
            </a:r>
            <a:endParaRPr lang="tr-TR" sz="2800" b="1" dirty="0"/>
          </a:p>
        </p:txBody>
      </p:sp>
      <p:cxnSp>
        <p:nvCxnSpPr>
          <p:cNvPr id="59" name="58 Düz Ok Bağlayıcısı"/>
          <p:cNvCxnSpPr>
            <a:endCxn id="34" idx="0"/>
          </p:cNvCxnSpPr>
          <p:nvPr/>
        </p:nvCxnSpPr>
        <p:spPr>
          <a:xfrm>
            <a:off x="683568" y="3356992"/>
            <a:ext cx="16201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Dikdörtgen"/>
          <p:cNvSpPr/>
          <p:nvPr/>
        </p:nvSpPr>
        <p:spPr>
          <a:xfrm>
            <a:off x="611560" y="6021288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EAACI food allergy and anaphylaxis guidelines</a:t>
            </a:r>
            <a:r>
              <a:rPr lang="tr-TR" sz="1200" b="1" dirty="0" smtClean="0"/>
              <a:t>.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. 2014 ;69(8):1008-25</a:t>
            </a:r>
            <a:endParaRPr lang="en-US" b="1" dirty="0"/>
          </a:p>
        </p:txBody>
      </p:sp>
      <p:sp>
        <p:nvSpPr>
          <p:cNvPr id="62" name="61 Dikdörtgen"/>
          <p:cNvSpPr/>
          <p:nvPr/>
        </p:nvSpPr>
        <p:spPr>
          <a:xfrm>
            <a:off x="791072" y="6237312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Food allergy: a practice parameter update-2014</a:t>
            </a:r>
            <a:r>
              <a:rPr lang="tr-TR" sz="1200" b="1" dirty="0" smtClean="0"/>
              <a:t> J 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2014;134(5):1016-25</a:t>
            </a:r>
            <a:endParaRPr lang="tr-TR" sz="1200" b="1" dirty="0"/>
          </a:p>
        </p:txBody>
      </p:sp>
      <p:sp>
        <p:nvSpPr>
          <p:cNvPr id="63" name="62 Dikdörtgen"/>
          <p:cNvSpPr/>
          <p:nvPr/>
        </p:nvSpPr>
        <p:spPr>
          <a:xfrm>
            <a:off x="2051720" y="6464369"/>
            <a:ext cx="7092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b="1" dirty="0" smtClean="0"/>
              <a:t> </a:t>
            </a:r>
            <a:r>
              <a:rPr lang="en-US" sz="1200" b="1" dirty="0" smtClean="0"/>
              <a:t>BSACI guideline for the diagnosis and management of cow's milk 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Exp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. 2014;44(5):642-72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Dikdörtgen"/>
          <p:cNvSpPr/>
          <p:nvPr/>
        </p:nvSpPr>
        <p:spPr>
          <a:xfrm>
            <a:off x="251520" y="6536377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Conducting an Oral Food Challenge to Peanut in an Infant.</a:t>
            </a:r>
            <a:r>
              <a:rPr lang="tr-TR" sz="1200" b="1" dirty="0" smtClean="0"/>
              <a:t>  J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Pract</a:t>
            </a:r>
            <a:r>
              <a:rPr lang="tr-TR" sz="1200" b="1" dirty="0" smtClean="0"/>
              <a:t> 2017;5:301-11</a:t>
            </a:r>
            <a:endParaRPr lang="en-US" b="1" dirty="0"/>
          </a:p>
        </p:txBody>
      </p:sp>
      <p:sp>
        <p:nvSpPr>
          <p:cNvPr id="19" name="18 Dikdörtgen"/>
          <p:cNvSpPr/>
          <p:nvPr/>
        </p:nvSpPr>
        <p:spPr>
          <a:xfrm>
            <a:off x="-10852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b="1" dirty="0" err="1" smtClean="0"/>
              <a:t>Standardizing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double</a:t>
            </a:r>
            <a:r>
              <a:rPr lang="tr-TR" sz="1200" b="1" dirty="0" smtClean="0"/>
              <a:t>-</a:t>
            </a:r>
            <a:r>
              <a:rPr lang="tr-TR" sz="1200" b="1" dirty="0" err="1" smtClean="0"/>
              <a:t>blind</a:t>
            </a:r>
            <a:r>
              <a:rPr lang="tr-TR" sz="1200" b="1" dirty="0" smtClean="0"/>
              <a:t>, </a:t>
            </a:r>
            <a:r>
              <a:rPr lang="tr-TR" sz="1200" b="1" dirty="0" err="1" smtClean="0"/>
              <a:t>placebo</a:t>
            </a:r>
            <a:r>
              <a:rPr lang="tr-TR" sz="1200" b="1" dirty="0" smtClean="0"/>
              <a:t>-</a:t>
            </a:r>
            <a:r>
              <a:rPr lang="tr-TR" sz="1200" b="1" dirty="0" err="1" smtClean="0"/>
              <a:t>controlled</a:t>
            </a:r>
            <a:r>
              <a:rPr lang="tr-TR" sz="1200" b="1" dirty="0" smtClean="0"/>
              <a:t> oral </a:t>
            </a:r>
            <a:r>
              <a:rPr lang="tr-TR" sz="1200" b="1" dirty="0" err="1" smtClean="0"/>
              <a:t>food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challenges</a:t>
            </a:r>
            <a:r>
              <a:rPr lang="tr-TR" sz="1200" b="1" dirty="0" smtClean="0"/>
              <a:t>: PRACTALL </a:t>
            </a:r>
            <a:r>
              <a:rPr lang="tr-TR" sz="1200" b="1" dirty="0" err="1" smtClean="0"/>
              <a:t>consensus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report</a:t>
            </a:r>
            <a:r>
              <a:rPr lang="tr-TR" sz="1200" b="1" dirty="0" smtClean="0"/>
              <a:t>. </a:t>
            </a:r>
          </a:p>
          <a:p>
            <a:pPr algn="r"/>
            <a:r>
              <a:rPr lang="tr-TR" sz="1200" b="1" dirty="0" smtClean="0"/>
              <a:t>J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2012;130(6):1260-74</a:t>
            </a:r>
            <a:endParaRPr lang="tr-TR" sz="1200" b="1" dirty="0"/>
          </a:p>
        </p:txBody>
      </p:sp>
      <p:sp>
        <p:nvSpPr>
          <p:cNvPr id="16" name="15 Dikdörtgen"/>
          <p:cNvSpPr/>
          <p:nvPr/>
        </p:nvSpPr>
        <p:spPr>
          <a:xfrm>
            <a:off x="1997968" y="5877272"/>
            <a:ext cx="7038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Work Group report: oral food challenge testing. J Allergy </a:t>
            </a:r>
            <a:r>
              <a:rPr lang="en-US" sz="1200" b="1" dirty="0" err="1" smtClean="0"/>
              <a:t>Clin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Immunol</a:t>
            </a:r>
            <a:r>
              <a:rPr lang="en-US" sz="1200" b="1" dirty="0" smtClean="0"/>
              <a:t>. 2009</a:t>
            </a:r>
            <a:r>
              <a:rPr lang="tr-TR" sz="1200" b="1" dirty="0" smtClean="0"/>
              <a:t>:</a:t>
            </a:r>
            <a:r>
              <a:rPr lang="en-US" sz="1200" b="1" dirty="0" smtClean="0"/>
              <a:t>123(6 </a:t>
            </a:r>
            <a:r>
              <a:rPr lang="en-US" sz="1200" b="1" dirty="0" err="1" smtClean="0"/>
              <a:t>Suppl</a:t>
            </a:r>
            <a:r>
              <a:rPr lang="en-US" sz="1200" b="1" dirty="0" smtClean="0"/>
              <a:t>):S365-83</a:t>
            </a:r>
            <a:endParaRPr lang="en-US" sz="12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3635896" y="260648"/>
            <a:ext cx="151216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BPT </a:t>
            </a:r>
            <a:endParaRPr lang="tr-TR" sz="28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6588224" y="1393612"/>
            <a:ext cx="255577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Çift kör-</a:t>
            </a:r>
            <a:r>
              <a:rPr lang="tr-TR" sz="2800" b="1" dirty="0" err="1" smtClean="0"/>
              <a:t>plasebo</a:t>
            </a:r>
            <a:r>
              <a:rPr lang="tr-TR" sz="2800" b="1" dirty="0" smtClean="0"/>
              <a:t> kontrollü BPT </a:t>
            </a:r>
            <a:endParaRPr lang="tr-TR" sz="28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3059832" y="1393612"/>
            <a:ext cx="266429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Tek kör-</a:t>
            </a:r>
            <a:r>
              <a:rPr lang="tr-TR" sz="2800" b="1" dirty="0" err="1" smtClean="0"/>
              <a:t>plasebo</a:t>
            </a:r>
            <a:r>
              <a:rPr lang="tr-TR" sz="2800" b="1" dirty="0" smtClean="0"/>
              <a:t> kontrollü BPT </a:t>
            </a:r>
            <a:endParaRPr lang="tr-TR" sz="28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-36512" y="1412776"/>
            <a:ext cx="165618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Açık </a:t>
            </a:r>
          </a:p>
          <a:p>
            <a:pPr algn="ctr"/>
            <a:r>
              <a:rPr lang="tr-TR" sz="2800" b="1" dirty="0" smtClean="0"/>
              <a:t>BPT </a:t>
            </a:r>
            <a:endParaRPr lang="tr-TR" sz="2800" b="1" dirty="0"/>
          </a:p>
        </p:txBody>
      </p:sp>
      <p:cxnSp>
        <p:nvCxnSpPr>
          <p:cNvPr id="9" name="8 Düz Bağlayıcı"/>
          <p:cNvCxnSpPr>
            <a:stCxn id="4" idx="2"/>
            <a:endCxn id="7" idx="0"/>
          </p:cNvCxnSpPr>
          <p:nvPr/>
        </p:nvCxnSpPr>
        <p:spPr>
          <a:xfrm flipH="1">
            <a:off x="791580" y="783868"/>
            <a:ext cx="3600400" cy="6289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>
            <a:stCxn id="4" idx="2"/>
            <a:endCxn id="6" idx="0"/>
          </p:cNvCxnSpPr>
          <p:nvPr/>
        </p:nvCxnSpPr>
        <p:spPr>
          <a:xfrm>
            <a:off x="4391980" y="783868"/>
            <a:ext cx="0" cy="6097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Bağlayıcı"/>
          <p:cNvCxnSpPr>
            <a:stCxn id="4" idx="2"/>
            <a:endCxn id="5" idx="0"/>
          </p:cNvCxnSpPr>
          <p:nvPr/>
        </p:nvCxnSpPr>
        <p:spPr>
          <a:xfrm>
            <a:off x="4391980" y="783868"/>
            <a:ext cx="3474132" cy="6097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611560" y="2624713"/>
            <a:ext cx="7895175" cy="31085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/>
              <a:t>Hasta/aile veya hekim sahip olduğu kaygı-endişe</a:t>
            </a:r>
          </a:p>
          <a:p>
            <a:endParaRPr lang="tr-TR" sz="2800" b="1" dirty="0" smtClean="0"/>
          </a:p>
          <a:p>
            <a:r>
              <a:rPr lang="tr-TR" sz="2800" b="1" dirty="0" smtClean="0"/>
              <a:t>Kliniği oluşturan/ beklenen semptomların özellikleri</a:t>
            </a:r>
          </a:p>
          <a:p>
            <a:r>
              <a:rPr lang="tr-TR" sz="2800" b="1" dirty="0" smtClean="0"/>
              <a:t>	Objektif / </a:t>
            </a:r>
            <a:r>
              <a:rPr lang="tr-TR" sz="2800" b="1" dirty="0" err="1" smtClean="0"/>
              <a:t>Subjektif</a:t>
            </a:r>
            <a:endParaRPr lang="tr-TR" sz="2800" b="1" dirty="0" smtClean="0"/>
          </a:p>
          <a:p>
            <a:r>
              <a:rPr lang="tr-TR" sz="2800" b="1" dirty="0" smtClean="0"/>
              <a:t>	Ani başlangıçlı / geç faz-kronik  </a:t>
            </a:r>
          </a:p>
          <a:p>
            <a:endParaRPr lang="tr-TR" sz="2800" b="1" dirty="0" smtClean="0"/>
          </a:p>
          <a:p>
            <a:r>
              <a:rPr lang="tr-TR" sz="2800" b="1" dirty="0" smtClean="0"/>
              <a:t>Hasta yaşı  </a:t>
            </a:r>
            <a:endParaRPr lang="tr-TR" sz="2800" b="1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süt ve yoğurt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420888"/>
            <a:ext cx="2857500" cy="1885950"/>
          </a:xfrm>
          <a:prstGeom prst="rect">
            <a:avLst/>
          </a:prstGeom>
          <a:noFill/>
        </p:spPr>
      </p:pic>
      <p:pic>
        <p:nvPicPr>
          <p:cNvPr id="23" name="Picture 6" descr="scrambled  and boiled egg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2592288" cy="1800200"/>
          </a:xfrm>
          <a:prstGeom prst="rect">
            <a:avLst/>
          </a:prstGeom>
          <a:noFill/>
        </p:spPr>
      </p:pic>
      <p:pic>
        <p:nvPicPr>
          <p:cNvPr id="6152" name="Picture 8" descr="elma püresi ile ilgili görsel sonu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420888"/>
            <a:ext cx="2551195" cy="1872208"/>
          </a:xfrm>
          <a:prstGeom prst="rect">
            <a:avLst/>
          </a:prstGeom>
          <a:noFill/>
        </p:spPr>
      </p:pic>
      <p:pic>
        <p:nvPicPr>
          <p:cNvPr id="6154" name="Picture 10" descr="patates püresi ile ilgili görsel sonuc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293096"/>
            <a:ext cx="2555776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476672"/>
          <a:ext cx="9144000" cy="5572878"/>
        </p:xfrm>
        <a:graphic>
          <a:graphicData uri="http://schemas.openxmlformats.org/drawingml/2006/table">
            <a:tbl>
              <a:tblPr/>
              <a:tblGrid>
                <a:gridCol w="712661"/>
                <a:gridCol w="1392926"/>
                <a:gridCol w="759450"/>
                <a:gridCol w="850632"/>
                <a:gridCol w="766049"/>
                <a:gridCol w="850632"/>
                <a:gridCol w="770249"/>
                <a:gridCol w="766049"/>
                <a:gridCol w="1468511"/>
                <a:gridCol w="806841"/>
              </a:tblGrid>
              <a:tr h="16876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Food protein (mg)</a:t>
                      </a: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Pasteurized cow’s milk with 3.3% protein content </a:t>
                      </a: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Skim milk powder with 36% protein content 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Pasteurized whisked hen’s egg with 12.8% protein content </a:t>
                      </a: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Hen’s egg powder with 47% protein </a:t>
                      </a:r>
                      <a:r>
                        <a:rPr lang="en-US" sz="1000" dirty="0" err="1" smtClean="0">
                          <a:latin typeface="Arial"/>
                          <a:ea typeface="Times New Roman"/>
                          <a:cs typeface="Arial"/>
                        </a:rPr>
                        <a:t>conte</a:t>
                      </a:r>
                      <a:r>
                        <a:rPr lang="tr-TR" sz="1000" dirty="0" smtClean="0">
                          <a:latin typeface="Arial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1000" dirty="0" smtClean="0">
                          <a:latin typeface="Arial"/>
                          <a:ea typeface="Times New Roman"/>
                          <a:cs typeface="Arial"/>
                        </a:rPr>
                        <a:t>t </a:t>
                      </a: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Peanut butter with 24% protein content </a:t>
                      </a: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Peanut flour with 50% protein content </a:t>
                      </a: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Gluten powder with 80% protein content </a:t>
                      </a: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Soy drink with 3.3% </a:t>
                      </a:r>
                      <a:r>
                        <a:rPr lang="en-US" sz="1000" dirty="0" smtClean="0">
                          <a:latin typeface="Arial"/>
                          <a:ea typeface="Times New Roman"/>
                          <a:cs typeface="Arial"/>
                        </a:rPr>
                        <a:t>protein 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content</a:t>
                      </a: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Soy powder with 50% protein content </a:t>
                      </a: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555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90.9 mg ≈ 0.1 ml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8.3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23.4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6.4 mg</a:t>
                      </a: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12.5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6.0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3.8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90.9 mg ≈ 0.1 ml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6.0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10 mg</a:t>
                      </a: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303.0 mg ≈ 0.3 ml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27.8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78.1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21.3 mg</a:t>
                      </a: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41.7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20.0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12.5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303.0 mg ≈ 0.3 ml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20.0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555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909.0 mg ≈ 0.9 ml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83.3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234.4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63.8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125.0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60.0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37.5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909.0 mg ≈ 0.9 ml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60.0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100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3,030.3 mg ≈ 3.0 ml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277.8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781.3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212.8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416.7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200.0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125.0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3,030.3 mg ≈ 3.0 ml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200.0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555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300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9,090.9 mg ≈ 9.1 ml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833.3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2,343.8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638.3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1,250.0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600.0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375.0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9,090.9 mg ≈ 9.1 ml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600.0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1000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30,303.0 mg ≈ 30.3 ml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2,777.8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7,812.5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2,127.7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4,166.7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2,000.0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1,250.0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30,303.0 mg ≈ 30.3 ml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2,000.0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555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3000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90,909.1 mg ≈ 90.9 ml</a:t>
                      </a: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8,333.3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23,437.5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6,383.0 mg</a:t>
                      </a: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12,500.0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6,000.0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3,750.0 mg</a:t>
                      </a: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90,909.1 mg ≈ 90.9 ml</a:t>
                      </a: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6,000.0 mg</a:t>
                      </a: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0" marR="43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D: Oral Challenges: recommended Doses</a:t>
            </a:r>
            <a:endParaRPr kumimoji="0" lang="tr-T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I-D: Recommended incremental dosages for DBPCFC with milk, egg, peanut, wheat or soy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0" y="2204864"/>
            <a:ext cx="395536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0" y="5517232"/>
            <a:ext cx="683568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Düz Bağlayıcı"/>
          <p:cNvCxnSpPr/>
          <p:nvPr/>
        </p:nvCxnSpPr>
        <p:spPr>
          <a:xfrm>
            <a:off x="2195736" y="5733256"/>
            <a:ext cx="46085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b="1" dirty="0" err="1" smtClean="0"/>
              <a:t>Standardizing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double</a:t>
            </a:r>
            <a:r>
              <a:rPr lang="tr-TR" sz="1200" b="1" dirty="0" smtClean="0"/>
              <a:t>-</a:t>
            </a:r>
            <a:r>
              <a:rPr lang="tr-TR" sz="1200" b="1" dirty="0" err="1" smtClean="0"/>
              <a:t>blind</a:t>
            </a:r>
            <a:r>
              <a:rPr lang="tr-TR" sz="1200" b="1" dirty="0" smtClean="0"/>
              <a:t>, </a:t>
            </a:r>
            <a:r>
              <a:rPr lang="tr-TR" sz="1200" b="1" dirty="0" err="1" smtClean="0"/>
              <a:t>placebo</a:t>
            </a:r>
            <a:r>
              <a:rPr lang="tr-TR" sz="1200" b="1" dirty="0" smtClean="0"/>
              <a:t>-</a:t>
            </a:r>
            <a:r>
              <a:rPr lang="tr-TR" sz="1200" b="1" dirty="0" err="1" smtClean="0"/>
              <a:t>controlled</a:t>
            </a:r>
            <a:r>
              <a:rPr lang="tr-TR" sz="1200" b="1" dirty="0" smtClean="0"/>
              <a:t> oral </a:t>
            </a:r>
            <a:r>
              <a:rPr lang="tr-TR" sz="1200" b="1" dirty="0" err="1" smtClean="0"/>
              <a:t>food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challenges</a:t>
            </a:r>
            <a:r>
              <a:rPr lang="tr-TR" sz="1200" b="1" dirty="0" smtClean="0"/>
              <a:t>: PRACTALL </a:t>
            </a:r>
            <a:r>
              <a:rPr lang="tr-TR" sz="1200" b="1" dirty="0" err="1" smtClean="0"/>
              <a:t>consensus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report</a:t>
            </a:r>
            <a:r>
              <a:rPr lang="tr-TR" sz="1200" b="1" dirty="0" smtClean="0"/>
              <a:t>. </a:t>
            </a:r>
          </a:p>
          <a:p>
            <a:pPr algn="r"/>
            <a:r>
              <a:rPr lang="tr-TR" sz="1200" b="1" dirty="0" smtClean="0"/>
              <a:t>J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2012;130(6):1260-74</a:t>
            </a:r>
            <a:endParaRPr lang="tr-TR" sz="1200" b="1" dirty="0"/>
          </a:p>
        </p:txBody>
      </p:sp>
      <p:sp>
        <p:nvSpPr>
          <p:cNvPr id="11" name="10 Dikdörtgen"/>
          <p:cNvSpPr/>
          <p:nvPr/>
        </p:nvSpPr>
        <p:spPr>
          <a:xfrm>
            <a:off x="576064" y="6093296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EAACI food allergy and anaphylaxis guidelines</a:t>
            </a:r>
            <a:r>
              <a:rPr lang="tr-TR" sz="1200" b="1" dirty="0" smtClean="0"/>
              <a:t>.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. 2014 ;69(8):1008-25</a:t>
            </a:r>
            <a:endParaRPr lang="en-US" b="1" dirty="0"/>
          </a:p>
        </p:txBody>
      </p:sp>
      <p:pic>
        <p:nvPicPr>
          <p:cNvPr id="12" name="Picture 3" descr="one size fits all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230068"/>
            <a:ext cx="6696743" cy="642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475656" y="1844824"/>
            <a:ext cx="4824536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1475656" y="2852936"/>
            <a:ext cx="4896544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8 Düz Ok Bağlayıcısı"/>
          <p:cNvCxnSpPr>
            <a:endCxn id="5" idx="1"/>
          </p:cNvCxnSpPr>
          <p:nvPr/>
        </p:nvCxnSpPr>
        <p:spPr>
          <a:xfrm>
            <a:off x="323528" y="1988840"/>
            <a:ext cx="1152128" cy="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323528" y="2996952"/>
            <a:ext cx="1152128" cy="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Dikdörtgen"/>
          <p:cNvSpPr/>
          <p:nvPr/>
        </p:nvSpPr>
        <p:spPr>
          <a:xfrm>
            <a:off x="323528" y="6453336"/>
            <a:ext cx="7038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Work Group report: oral food challenge testing. J Allergy </a:t>
            </a:r>
            <a:r>
              <a:rPr lang="en-US" sz="1200" b="1" dirty="0" err="1" smtClean="0"/>
              <a:t>Clin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Immunol</a:t>
            </a:r>
            <a:r>
              <a:rPr lang="en-US" sz="1200" b="1" dirty="0" smtClean="0"/>
              <a:t>. 2009</a:t>
            </a:r>
            <a:r>
              <a:rPr lang="tr-TR" sz="1200" b="1" dirty="0" smtClean="0"/>
              <a:t>:</a:t>
            </a:r>
            <a:r>
              <a:rPr lang="en-US" sz="1200" b="1" dirty="0" smtClean="0"/>
              <a:t>123(6 </a:t>
            </a:r>
            <a:r>
              <a:rPr lang="en-US" sz="1200" b="1" dirty="0" err="1" smtClean="0"/>
              <a:t>Suppl</a:t>
            </a:r>
            <a:r>
              <a:rPr lang="en-US" sz="1200" b="1" dirty="0" smtClean="0"/>
              <a:t>):S365-83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atient safet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016" y="0"/>
            <a:ext cx="6237312" cy="6237312"/>
          </a:xfrm>
          <a:prstGeom prst="rect">
            <a:avLst/>
          </a:prstGeom>
          <a:noFill/>
        </p:spPr>
      </p:pic>
      <p:pic>
        <p:nvPicPr>
          <p:cNvPr id="32772" name="Picture 4" descr="must be asthma good control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92696"/>
            <a:ext cx="3131840" cy="2238376"/>
          </a:xfrm>
          <a:prstGeom prst="rect">
            <a:avLst/>
          </a:prstGeom>
          <a:noFill/>
        </p:spPr>
      </p:pic>
      <p:sp>
        <p:nvSpPr>
          <p:cNvPr id="32774" name="AutoShape 6" descr="beta block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2776" name="Picture 8" descr="beta blocker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1" y="692696"/>
            <a:ext cx="3024335" cy="2232248"/>
          </a:xfrm>
          <a:prstGeom prst="rect">
            <a:avLst/>
          </a:prstGeom>
          <a:noFill/>
        </p:spPr>
      </p:pic>
      <p:pic>
        <p:nvPicPr>
          <p:cNvPr id="32778" name="Picture 10" descr="ace inhibitor picture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5" y="692696"/>
            <a:ext cx="2987825" cy="2232248"/>
          </a:xfrm>
          <a:prstGeom prst="rect">
            <a:avLst/>
          </a:prstGeom>
          <a:noFill/>
        </p:spPr>
      </p:pic>
      <p:pic>
        <p:nvPicPr>
          <p:cNvPr id="32780" name="Picture 12" descr="must be allergic rhinitis with child ile ilgili görsel sonu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68960"/>
            <a:ext cx="3131840" cy="3181350"/>
          </a:xfrm>
          <a:prstGeom prst="rect">
            <a:avLst/>
          </a:prstGeom>
          <a:noFill/>
        </p:spPr>
      </p:pic>
      <p:pic>
        <p:nvPicPr>
          <p:cNvPr id="32782" name="Picture 14" descr="must be atopic dermatitis with child ile ilgili görsel sonuc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068960"/>
            <a:ext cx="2736304" cy="3168352"/>
          </a:xfrm>
          <a:prstGeom prst="rect">
            <a:avLst/>
          </a:prstGeom>
          <a:noFill/>
        </p:spPr>
      </p:pic>
      <p:pic>
        <p:nvPicPr>
          <p:cNvPr id="32784" name="Picture 16" descr="drugs ile ilgili görsel sonuc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3068960"/>
            <a:ext cx="3347864" cy="3168352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57961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Dikdörtgen"/>
          <p:cNvSpPr/>
          <p:nvPr/>
        </p:nvSpPr>
        <p:spPr>
          <a:xfrm>
            <a:off x="1979712" y="6176337"/>
            <a:ext cx="7038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Work Group report: oral food challenge testing. J Allergy </a:t>
            </a:r>
            <a:r>
              <a:rPr lang="en-US" sz="1200" b="1" dirty="0" err="1" smtClean="0"/>
              <a:t>Clin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Immunol</a:t>
            </a:r>
            <a:r>
              <a:rPr lang="en-US" sz="1200" b="1" dirty="0" smtClean="0"/>
              <a:t>. 2009</a:t>
            </a:r>
            <a:r>
              <a:rPr lang="tr-TR" sz="1200" b="1" dirty="0" smtClean="0"/>
              <a:t>:</a:t>
            </a:r>
            <a:r>
              <a:rPr lang="en-US" sz="1200" b="1" dirty="0" smtClean="0"/>
              <a:t>123(6 </a:t>
            </a:r>
            <a:r>
              <a:rPr lang="en-US" sz="1200" b="1" dirty="0" err="1" smtClean="0"/>
              <a:t>Suppl</a:t>
            </a:r>
            <a:r>
              <a:rPr lang="en-US" sz="1200" b="1" dirty="0" smtClean="0"/>
              <a:t>):S365-83</a:t>
            </a:r>
            <a:endParaRPr lang="en-US" sz="1200" b="1" dirty="0"/>
          </a:p>
        </p:txBody>
      </p:sp>
      <p:sp>
        <p:nvSpPr>
          <p:cNvPr id="13" name="12 Dikdörtgen"/>
          <p:cNvSpPr/>
          <p:nvPr/>
        </p:nvSpPr>
        <p:spPr>
          <a:xfrm>
            <a:off x="-108520" y="642371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b="1" dirty="0" err="1" smtClean="0"/>
              <a:t>Standardizing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double</a:t>
            </a:r>
            <a:r>
              <a:rPr lang="tr-TR" sz="1200" b="1" dirty="0" smtClean="0"/>
              <a:t>-</a:t>
            </a:r>
            <a:r>
              <a:rPr lang="tr-TR" sz="1200" b="1" dirty="0" err="1" smtClean="0"/>
              <a:t>blind</a:t>
            </a:r>
            <a:r>
              <a:rPr lang="tr-TR" sz="1200" b="1" dirty="0" smtClean="0"/>
              <a:t>, </a:t>
            </a:r>
            <a:r>
              <a:rPr lang="tr-TR" sz="1200" b="1" dirty="0" err="1" smtClean="0"/>
              <a:t>placebo</a:t>
            </a:r>
            <a:r>
              <a:rPr lang="tr-TR" sz="1200" b="1" dirty="0" smtClean="0"/>
              <a:t>-</a:t>
            </a:r>
            <a:r>
              <a:rPr lang="tr-TR" sz="1200" b="1" dirty="0" err="1" smtClean="0"/>
              <a:t>controlled</a:t>
            </a:r>
            <a:r>
              <a:rPr lang="tr-TR" sz="1200" b="1" dirty="0" smtClean="0"/>
              <a:t> oral </a:t>
            </a:r>
            <a:r>
              <a:rPr lang="tr-TR" sz="1200" b="1" dirty="0" err="1" smtClean="0"/>
              <a:t>food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challenges</a:t>
            </a:r>
            <a:r>
              <a:rPr lang="tr-TR" sz="1200" b="1" dirty="0" smtClean="0"/>
              <a:t>: PRACTALL </a:t>
            </a:r>
            <a:r>
              <a:rPr lang="tr-TR" sz="1200" b="1" dirty="0" err="1" smtClean="0"/>
              <a:t>consensus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report</a:t>
            </a:r>
            <a:r>
              <a:rPr lang="tr-TR" sz="1200" b="1" dirty="0" smtClean="0"/>
              <a:t>. </a:t>
            </a:r>
          </a:p>
          <a:p>
            <a:pPr algn="r"/>
            <a:r>
              <a:rPr lang="tr-TR" sz="1200" b="1" dirty="0" smtClean="0"/>
              <a:t>J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2012;130(6):1260-74</a:t>
            </a:r>
            <a:endParaRPr lang="tr-T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9144000" cy="642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0" y="260648"/>
            <a:ext cx="2339752" cy="3240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3275856" y="5229200"/>
            <a:ext cx="3240360" cy="1152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8028384" y="5229200"/>
            <a:ext cx="936104" cy="1152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b="1" dirty="0" err="1" smtClean="0"/>
              <a:t>Standardizing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double</a:t>
            </a:r>
            <a:r>
              <a:rPr lang="tr-TR" sz="1200" b="1" dirty="0" smtClean="0"/>
              <a:t>-</a:t>
            </a:r>
            <a:r>
              <a:rPr lang="tr-TR" sz="1200" b="1" dirty="0" err="1" smtClean="0"/>
              <a:t>blind</a:t>
            </a:r>
            <a:r>
              <a:rPr lang="tr-TR" sz="1200" b="1" dirty="0" smtClean="0"/>
              <a:t>, </a:t>
            </a:r>
            <a:r>
              <a:rPr lang="tr-TR" sz="1200" b="1" dirty="0" err="1" smtClean="0"/>
              <a:t>placebo</a:t>
            </a:r>
            <a:r>
              <a:rPr lang="tr-TR" sz="1200" b="1" dirty="0" smtClean="0"/>
              <a:t>-</a:t>
            </a:r>
            <a:r>
              <a:rPr lang="tr-TR" sz="1200" b="1" dirty="0" err="1" smtClean="0"/>
              <a:t>controlled</a:t>
            </a:r>
            <a:r>
              <a:rPr lang="tr-TR" sz="1200" b="1" dirty="0" smtClean="0"/>
              <a:t> oral </a:t>
            </a:r>
            <a:r>
              <a:rPr lang="tr-TR" sz="1200" b="1" dirty="0" err="1" smtClean="0"/>
              <a:t>food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challenges</a:t>
            </a:r>
            <a:r>
              <a:rPr lang="tr-TR" sz="1200" b="1" dirty="0" smtClean="0"/>
              <a:t>: PRACTALL </a:t>
            </a:r>
            <a:r>
              <a:rPr lang="tr-TR" sz="1200" b="1" dirty="0" err="1" smtClean="0"/>
              <a:t>consensus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report</a:t>
            </a:r>
            <a:r>
              <a:rPr lang="tr-TR" sz="1200" b="1" dirty="0" smtClean="0"/>
              <a:t>. </a:t>
            </a:r>
          </a:p>
          <a:p>
            <a:pPr algn="r"/>
            <a:r>
              <a:rPr lang="tr-TR" sz="1200" b="1" dirty="0" smtClean="0"/>
              <a:t>J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2012;130(6):1260-74</a:t>
            </a:r>
            <a:endParaRPr lang="tr-T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897616" y="260648"/>
            <a:ext cx="7404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BESİN PROVOKASYON TESTLERİ (BPT) </a:t>
            </a:r>
            <a:endParaRPr lang="tr-TR" sz="36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323528" y="1124744"/>
            <a:ext cx="440377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/>
              <a:t>Besin </a:t>
            </a:r>
            <a:r>
              <a:rPr lang="tr-TR" sz="2800" b="1" dirty="0" err="1" smtClean="0"/>
              <a:t>allerji</a:t>
            </a:r>
            <a:r>
              <a:rPr lang="tr-TR" sz="2800" b="1" dirty="0" smtClean="0"/>
              <a:t> sıklığındaki artış</a:t>
            </a:r>
          </a:p>
        </p:txBody>
      </p:sp>
      <p:sp>
        <p:nvSpPr>
          <p:cNvPr id="13" name="Oval 4"/>
          <p:cNvSpPr/>
          <p:nvPr/>
        </p:nvSpPr>
        <p:spPr>
          <a:xfrm>
            <a:off x="7703922" y="800282"/>
            <a:ext cx="867155" cy="867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2100" kern="1200"/>
          </a:p>
        </p:txBody>
      </p:sp>
      <p:sp>
        <p:nvSpPr>
          <p:cNvPr id="14" name="13 Metin kutusu"/>
          <p:cNvSpPr txBox="1"/>
          <p:nvPr/>
        </p:nvSpPr>
        <p:spPr>
          <a:xfrm>
            <a:off x="2195736" y="1700808"/>
            <a:ext cx="490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Toplumda </a:t>
            </a:r>
            <a:r>
              <a:rPr lang="tr-TR" sz="2800" b="1" dirty="0" err="1" smtClean="0"/>
              <a:t>farkındalığın</a:t>
            </a:r>
            <a:r>
              <a:rPr lang="tr-TR" sz="2800" b="1" dirty="0" smtClean="0"/>
              <a:t> artması 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2195736" y="2348880"/>
            <a:ext cx="671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Bilgiye kolay erişim (internet, sosyal medya)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2195736" y="2977788"/>
            <a:ext cx="390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Allerji</a:t>
            </a:r>
            <a:r>
              <a:rPr lang="tr-TR" sz="2800" b="1" dirty="0" smtClean="0"/>
              <a:t> testlerine başvuru 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2195736" y="3573016"/>
            <a:ext cx="496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Toplumda artmış endişe ve yük  </a:t>
            </a:r>
          </a:p>
        </p:txBody>
      </p:sp>
      <p:sp>
        <p:nvSpPr>
          <p:cNvPr id="19" name="18 Metin kutusu"/>
          <p:cNvSpPr txBox="1"/>
          <p:nvPr/>
        </p:nvSpPr>
        <p:spPr>
          <a:xfrm>
            <a:off x="323528" y="4705980"/>
            <a:ext cx="871700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err="1" smtClean="0"/>
              <a:t>İmmünomodülatuar</a:t>
            </a:r>
            <a:r>
              <a:rPr lang="tr-TR" sz="2800" b="1" dirty="0" smtClean="0"/>
              <a:t> yaklaşımlar (OİT, fırınlanmış ürünler)</a:t>
            </a:r>
          </a:p>
        </p:txBody>
      </p:sp>
      <p:sp>
        <p:nvSpPr>
          <p:cNvPr id="20" name="19 Metin kutusu"/>
          <p:cNvSpPr txBox="1"/>
          <p:nvPr/>
        </p:nvSpPr>
        <p:spPr>
          <a:xfrm>
            <a:off x="323528" y="5642084"/>
            <a:ext cx="8108117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/>
              <a:t>Erken dönemde (&lt;4-6 ay) besinle tanıştırma stratejisi 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359024" y="6392361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Conducting an Oral Food Challenge to Peanut in an Infant.</a:t>
            </a:r>
            <a:r>
              <a:rPr lang="tr-TR" sz="1200" b="1" dirty="0" smtClean="0"/>
              <a:t>  J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Pract</a:t>
            </a:r>
            <a:r>
              <a:rPr lang="tr-TR" sz="1200" b="1" dirty="0" smtClean="0"/>
              <a:t> 2017;5:301-11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utpatient clinic allerg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2564904"/>
          </a:xfrm>
          <a:prstGeom prst="rect">
            <a:avLst/>
          </a:prstGeom>
          <a:noFill/>
        </p:spPr>
      </p:pic>
      <p:pic>
        <p:nvPicPr>
          <p:cNvPr id="3076" name="Picture 4" descr="hospital clinic allergy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2564904"/>
          </a:xfrm>
          <a:prstGeom prst="rect">
            <a:avLst/>
          </a:prstGeom>
          <a:noFill/>
        </p:spPr>
      </p:pic>
      <p:pic>
        <p:nvPicPr>
          <p:cNvPr id="3078" name="Picture 6" descr="intensive care unit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77072"/>
            <a:ext cx="4788024" cy="2232248"/>
          </a:xfrm>
          <a:prstGeom prst="rect">
            <a:avLst/>
          </a:prstGeom>
          <a:noFill/>
        </p:spPr>
      </p:pic>
      <p:pic>
        <p:nvPicPr>
          <p:cNvPr id="3080" name="Picture 8" descr="inpatient clinic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7072"/>
            <a:ext cx="4394283" cy="2232248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1115616" y="2780928"/>
            <a:ext cx="6624736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DENEYİMLİ HEKİM GÖZETİMİNDE </a:t>
            </a:r>
            <a:endParaRPr lang="tr-TR" sz="2800" b="1" dirty="0"/>
          </a:p>
        </p:txBody>
      </p:sp>
      <p:sp>
        <p:nvSpPr>
          <p:cNvPr id="7" name="6 Dikdörtgen"/>
          <p:cNvSpPr/>
          <p:nvPr/>
        </p:nvSpPr>
        <p:spPr>
          <a:xfrm>
            <a:off x="1115616" y="3429000"/>
            <a:ext cx="6624736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MÜDEHALE ŞARTLARININ SAĞLANDIĞI </a:t>
            </a:r>
            <a:endParaRPr lang="tr-TR" sz="2800" b="1" dirty="0"/>
          </a:p>
        </p:txBody>
      </p:sp>
      <p:sp>
        <p:nvSpPr>
          <p:cNvPr id="8" name="7 Dikdörtgen"/>
          <p:cNvSpPr/>
          <p:nvPr/>
        </p:nvSpPr>
        <p:spPr>
          <a:xfrm>
            <a:off x="791072" y="6309320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Food allergy: a practice parameter update-2014</a:t>
            </a:r>
            <a:r>
              <a:rPr lang="tr-TR" sz="1200" b="1" dirty="0" smtClean="0"/>
              <a:t> J 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2014;134(5):1016-25</a:t>
            </a:r>
            <a:endParaRPr lang="tr-TR" sz="1200" b="1" dirty="0"/>
          </a:p>
        </p:txBody>
      </p:sp>
      <p:sp>
        <p:nvSpPr>
          <p:cNvPr id="9" name="8 Dikdörtgen"/>
          <p:cNvSpPr/>
          <p:nvPr/>
        </p:nvSpPr>
        <p:spPr>
          <a:xfrm>
            <a:off x="2105472" y="6581001"/>
            <a:ext cx="7038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Work Group report: oral food challenge testing. J Allergy </a:t>
            </a:r>
            <a:r>
              <a:rPr lang="en-US" sz="1200" b="1" dirty="0" err="1" smtClean="0"/>
              <a:t>Clin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Immunol</a:t>
            </a:r>
            <a:r>
              <a:rPr lang="en-US" sz="1200" b="1" dirty="0" smtClean="0"/>
              <a:t>. 2009</a:t>
            </a:r>
            <a:r>
              <a:rPr lang="tr-TR" sz="1200" b="1" dirty="0" smtClean="0"/>
              <a:t>:</a:t>
            </a:r>
            <a:r>
              <a:rPr lang="en-US" sz="1200" b="1" dirty="0" smtClean="0"/>
              <a:t>123(6 </a:t>
            </a:r>
            <a:r>
              <a:rPr lang="en-US" sz="1200" b="1" dirty="0" err="1" smtClean="0"/>
              <a:t>Suppl</a:t>
            </a:r>
            <a:r>
              <a:rPr lang="en-US" sz="1200" b="1" dirty="0" smtClean="0"/>
              <a:t>):S365-83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M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8504" y="1772816"/>
            <a:ext cx="3810000" cy="2952328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39552" y="1321604"/>
            <a:ext cx="3785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DPT/Spesifik </a:t>
            </a:r>
            <a:r>
              <a:rPr lang="tr-TR" sz="2800" b="1" dirty="0" err="1" smtClean="0"/>
              <a:t>IgE</a:t>
            </a:r>
            <a:r>
              <a:rPr lang="tr-TR" sz="2800" b="1" dirty="0" smtClean="0"/>
              <a:t> negatif </a:t>
            </a:r>
            <a:endParaRPr lang="tr-TR" sz="28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539552" y="1897668"/>
            <a:ext cx="211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Kronik seyirli</a:t>
            </a:r>
            <a:endParaRPr lang="tr-TR" sz="28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539552" y="2473732"/>
            <a:ext cx="3361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Hafif seyirli semptom</a:t>
            </a:r>
            <a:endParaRPr lang="tr-TR" sz="28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539552" y="3121804"/>
            <a:ext cx="5106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Eşlik eden diğer </a:t>
            </a:r>
            <a:r>
              <a:rPr lang="tr-TR" sz="2800" b="1" dirty="0" err="1" smtClean="0"/>
              <a:t>atopik</a:t>
            </a:r>
            <a:r>
              <a:rPr lang="tr-TR" sz="2800" b="1" dirty="0" smtClean="0"/>
              <a:t> hastalık Ø</a:t>
            </a:r>
            <a:endParaRPr lang="tr-TR" sz="28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539552" y="3697868"/>
            <a:ext cx="3388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Non</a:t>
            </a:r>
            <a:r>
              <a:rPr lang="tr-TR" sz="2800" b="1" dirty="0" smtClean="0"/>
              <a:t>-</a:t>
            </a:r>
            <a:r>
              <a:rPr lang="tr-TR" sz="2800" b="1" dirty="0" err="1" smtClean="0"/>
              <a:t>IgE</a:t>
            </a:r>
            <a:r>
              <a:rPr lang="tr-TR" sz="2800" b="1" dirty="0" smtClean="0"/>
              <a:t> veya </a:t>
            </a:r>
            <a:r>
              <a:rPr lang="tr-TR" sz="2800" b="1" dirty="0" err="1" smtClean="0"/>
              <a:t>miks</a:t>
            </a:r>
            <a:r>
              <a:rPr lang="tr-TR" sz="2800" b="1" dirty="0" smtClean="0"/>
              <a:t> tip</a:t>
            </a:r>
            <a:endParaRPr lang="tr-TR" sz="2800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539552" y="4293096"/>
            <a:ext cx="2627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EoE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proktokolit</a:t>
            </a:r>
            <a:r>
              <a:rPr lang="tr-TR" sz="2800" b="1" dirty="0" smtClean="0"/>
              <a:t> </a:t>
            </a:r>
            <a:endParaRPr lang="tr-TR" sz="2800" b="1" dirty="0"/>
          </a:p>
        </p:txBody>
      </p:sp>
      <p:sp>
        <p:nvSpPr>
          <p:cNvPr id="9" name="8 Dikdörtgen"/>
          <p:cNvSpPr/>
          <p:nvPr/>
        </p:nvSpPr>
        <p:spPr>
          <a:xfrm>
            <a:off x="1835696" y="6093296"/>
            <a:ext cx="7038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Work Group report: oral food challenge testing. J Allergy </a:t>
            </a:r>
            <a:r>
              <a:rPr lang="en-US" sz="1200" b="1" dirty="0" err="1" smtClean="0"/>
              <a:t>Clin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Immunol</a:t>
            </a:r>
            <a:r>
              <a:rPr lang="en-US" sz="1200" b="1" dirty="0" smtClean="0"/>
              <a:t>. 2009</a:t>
            </a:r>
            <a:r>
              <a:rPr lang="tr-TR" sz="1200" b="1" dirty="0" smtClean="0"/>
              <a:t>:</a:t>
            </a:r>
            <a:r>
              <a:rPr lang="en-US" sz="1200" b="1" dirty="0" smtClean="0"/>
              <a:t>123(6 </a:t>
            </a:r>
            <a:r>
              <a:rPr lang="en-US" sz="1200" b="1" dirty="0" err="1" smtClean="0"/>
              <a:t>Suppl</a:t>
            </a:r>
            <a:r>
              <a:rPr lang="en-US" sz="1200" b="1" dirty="0" smtClean="0"/>
              <a:t>):S365-83</a:t>
            </a:r>
            <a:endParaRPr lang="en-US" sz="1200" b="1" dirty="0"/>
          </a:p>
        </p:txBody>
      </p:sp>
      <p:sp>
        <p:nvSpPr>
          <p:cNvPr id="10" name="9 Dikdörtgen"/>
          <p:cNvSpPr/>
          <p:nvPr/>
        </p:nvSpPr>
        <p:spPr>
          <a:xfrm>
            <a:off x="539552" y="5733256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Food allergy: a practice parameter update-2014</a:t>
            </a:r>
            <a:r>
              <a:rPr lang="tr-TR" sz="1200" b="1" dirty="0" smtClean="0"/>
              <a:t> J 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2014;134(5):1016-25</a:t>
            </a:r>
            <a:endParaRPr lang="tr-TR" sz="1200" b="1" dirty="0"/>
          </a:p>
        </p:txBody>
      </p:sp>
      <p:sp>
        <p:nvSpPr>
          <p:cNvPr id="11" name="10 Dikdörtgen"/>
          <p:cNvSpPr/>
          <p:nvPr/>
        </p:nvSpPr>
        <p:spPr>
          <a:xfrm>
            <a:off x="1835696" y="6453336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BSACI guideline for the diagnosis and management of cow's milk 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Exp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. 2014;44(5):642-72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tepping docto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6281218" cy="6107392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179512" y="1340768"/>
            <a:ext cx="288032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Objektif semptom</a:t>
            </a:r>
          </a:p>
        </p:txBody>
      </p:sp>
      <p:cxnSp>
        <p:nvCxnSpPr>
          <p:cNvPr id="7" name="6 Düz Ok Bağlayıcısı"/>
          <p:cNvCxnSpPr>
            <a:stCxn id="4" idx="2"/>
          </p:cNvCxnSpPr>
          <p:nvPr/>
        </p:nvCxnSpPr>
        <p:spPr>
          <a:xfrm>
            <a:off x="1619672" y="1863988"/>
            <a:ext cx="0" cy="27171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899592" y="4581128"/>
            <a:ext cx="151216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Pozitif BPT </a:t>
            </a:r>
            <a:endParaRPr lang="tr-TR" sz="2800" b="1" dirty="0"/>
          </a:p>
        </p:txBody>
      </p:sp>
      <p:sp>
        <p:nvSpPr>
          <p:cNvPr id="5126" name="AutoShape 6" descr="vital signs cartoon ile ilgili görsel sonuc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3203848" y="5445224"/>
            <a:ext cx="594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Fizik Muayene ve </a:t>
            </a:r>
            <a:r>
              <a:rPr lang="tr-TR" sz="2800" b="1" dirty="0" err="1" smtClean="0"/>
              <a:t>Vital</a:t>
            </a:r>
            <a:r>
              <a:rPr lang="tr-TR" sz="2800" b="1" dirty="0" smtClean="0"/>
              <a:t> Bulgular</a:t>
            </a:r>
            <a:endParaRPr lang="tr-TR" sz="2800" b="1" dirty="0"/>
          </a:p>
        </p:txBody>
      </p:sp>
      <p:cxnSp>
        <p:nvCxnSpPr>
          <p:cNvPr id="15" name="14 Dirsek Bağlayıcısı"/>
          <p:cNvCxnSpPr/>
          <p:nvPr/>
        </p:nvCxnSpPr>
        <p:spPr>
          <a:xfrm flipV="1">
            <a:off x="6156176" y="3861048"/>
            <a:ext cx="1872208" cy="158417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irsek Bağlayıcısı"/>
          <p:cNvCxnSpPr/>
          <p:nvPr/>
        </p:nvCxnSpPr>
        <p:spPr>
          <a:xfrm rot="10800000">
            <a:off x="5364088" y="2348880"/>
            <a:ext cx="2592288" cy="151216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irsek Bağlayıcısı"/>
          <p:cNvCxnSpPr/>
          <p:nvPr/>
        </p:nvCxnSpPr>
        <p:spPr>
          <a:xfrm flipV="1">
            <a:off x="5508104" y="836712"/>
            <a:ext cx="2016224" cy="151216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Dikdörtgen"/>
          <p:cNvSpPr/>
          <p:nvPr/>
        </p:nvSpPr>
        <p:spPr>
          <a:xfrm>
            <a:off x="611560" y="6237312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EAACI food allergy and anaphylaxis guidelines: diagnosis and management of food allergy</a:t>
            </a:r>
            <a:r>
              <a:rPr lang="tr-TR" sz="1200" b="1" dirty="0" smtClean="0"/>
              <a:t>.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. 2014 ;69(8):1008-25</a:t>
            </a:r>
            <a:endParaRPr lang="en-US" b="1" dirty="0"/>
          </a:p>
        </p:txBody>
      </p:sp>
      <p:sp>
        <p:nvSpPr>
          <p:cNvPr id="25" name="24 Dikdörtgen"/>
          <p:cNvSpPr/>
          <p:nvPr/>
        </p:nvSpPr>
        <p:spPr>
          <a:xfrm>
            <a:off x="791072" y="6453336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Food allergy: a practice parameter update-2014</a:t>
            </a:r>
            <a:r>
              <a:rPr lang="tr-TR" sz="1200" b="1" dirty="0" smtClean="0"/>
              <a:t> J 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2014;134(5):1016-25</a:t>
            </a:r>
            <a:endParaRPr lang="tr-T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23528" y="908720"/>
            <a:ext cx="349281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Kaşıntı </a:t>
            </a:r>
          </a:p>
          <a:p>
            <a:r>
              <a:rPr lang="tr-TR" sz="2800" dirty="0" smtClean="0"/>
              <a:t>	</a:t>
            </a:r>
            <a:r>
              <a:rPr lang="tr-TR" sz="1600" dirty="0" smtClean="0"/>
              <a:t>Göz, burun, boğaz ve ağız içi </a:t>
            </a:r>
          </a:p>
          <a:p>
            <a:r>
              <a:rPr lang="tr-TR" sz="2800" dirty="0" err="1" smtClean="0"/>
              <a:t>Dispne</a:t>
            </a:r>
            <a:endParaRPr lang="tr-TR" sz="2800" dirty="0" smtClean="0"/>
          </a:p>
          <a:p>
            <a:r>
              <a:rPr lang="tr-TR" sz="2800" dirty="0" smtClean="0"/>
              <a:t>Boğazda darlık</a:t>
            </a:r>
          </a:p>
          <a:p>
            <a:r>
              <a:rPr lang="tr-TR" sz="2800" dirty="0" smtClean="0"/>
              <a:t>Bulantı hissi</a:t>
            </a:r>
          </a:p>
          <a:p>
            <a:r>
              <a:rPr lang="tr-TR" sz="2800" dirty="0" smtClean="0"/>
              <a:t>Karın ağrısı</a:t>
            </a:r>
          </a:p>
          <a:p>
            <a:r>
              <a:rPr lang="tr-TR" sz="2800" dirty="0" smtClean="0"/>
              <a:t>Halsizlik</a:t>
            </a:r>
          </a:p>
          <a:p>
            <a:r>
              <a:rPr lang="tr-TR" sz="2800" dirty="0" smtClean="0"/>
              <a:t>Baş dönmesi </a:t>
            </a:r>
            <a:endParaRPr lang="tr-TR" sz="2800" dirty="0"/>
          </a:p>
        </p:txBody>
      </p:sp>
      <p:sp>
        <p:nvSpPr>
          <p:cNvPr id="3" name="2 Metin kutusu"/>
          <p:cNvSpPr txBox="1"/>
          <p:nvPr/>
        </p:nvSpPr>
        <p:spPr>
          <a:xfrm>
            <a:off x="323528" y="116632"/>
            <a:ext cx="349188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err="1" smtClean="0"/>
              <a:t>Subjektif</a:t>
            </a:r>
            <a:r>
              <a:rPr lang="tr-TR" sz="2800" b="1" dirty="0" smtClean="0"/>
              <a:t> semptom</a:t>
            </a:r>
          </a:p>
        </p:txBody>
      </p:sp>
      <p:pic>
        <p:nvPicPr>
          <p:cNvPr id="4" name="Picture 4" descr="pulling ear with chil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0877" y="836712"/>
            <a:ext cx="2473371" cy="1584176"/>
          </a:xfrm>
          <a:prstGeom prst="rect">
            <a:avLst/>
          </a:prstGeom>
          <a:noFill/>
        </p:spPr>
      </p:pic>
      <p:pic>
        <p:nvPicPr>
          <p:cNvPr id="5" name="Picture 2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072" y="836712"/>
            <a:ext cx="2346928" cy="1584176"/>
          </a:xfrm>
          <a:prstGeom prst="rect">
            <a:avLst/>
          </a:prstGeom>
          <a:noFill/>
        </p:spPr>
      </p:pic>
      <p:pic>
        <p:nvPicPr>
          <p:cNvPr id="6" name="Picture 4" descr="Original OOAK Mixed Media Drawing - Disgusto series - &quot;Fetal position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420888"/>
            <a:ext cx="2736304" cy="1944216"/>
          </a:xfrm>
          <a:prstGeom prst="rect">
            <a:avLst/>
          </a:prstGeom>
          <a:noFill/>
        </p:spPr>
      </p:pic>
      <p:pic>
        <p:nvPicPr>
          <p:cNvPr id="7" name="Picture 6" descr="putting a hand in the mounth with toddler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6464" y="2420888"/>
            <a:ext cx="2627784" cy="1944216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467544" y="4509120"/>
            <a:ext cx="566123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dirty="0" smtClean="0"/>
              <a:t>Ağır- objektif semptomların habercisi </a:t>
            </a:r>
            <a:endParaRPr lang="tr-TR" sz="28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467544" y="515719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Semptomların düzelmesi beklenmeli </a:t>
            </a:r>
            <a:endParaRPr lang="tr-TR" sz="28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467544" y="5733256"/>
            <a:ext cx="835292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≥ 3 kez tekrarlama veya uzamış semptom varlığında </a:t>
            </a:r>
            <a:endParaRPr lang="tr-TR" sz="2800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5796136" y="116632"/>
            <a:ext cx="288032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Pozitif BPT </a:t>
            </a:r>
            <a:endParaRPr lang="tr-TR" sz="2800" b="1" dirty="0"/>
          </a:p>
        </p:txBody>
      </p:sp>
      <p:cxnSp>
        <p:nvCxnSpPr>
          <p:cNvPr id="13" name="12 Düz Ok Bağlayıcısı"/>
          <p:cNvCxnSpPr>
            <a:stCxn id="3" idx="3"/>
            <a:endCxn id="12" idx="1"/>
          </p:cNvCxnSpPr>
          <p:nvPr/>
        </p:nvCxnSpPr>
        <p:spPr>
          <a:xfrm>
            <a:off x="3815408" y="378242"/>
            <a:ext cx="19807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Dikdörtgen"/>
          <p:cNvSpPr/>
          <p:nvPr/>
        </p:nvSpPr>
        <p:spPr>
          <a:xfrm>
            <a:off x="1835696" y="6464369"/>
            <a:ext cx="7038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Work Group report: oral food challenge testing. J Allergy </a:t>
            </a:r>
            <a:r>
              <a:rPr lang="en-US" sz="1200" b="1" dirty="0" err="1" smtClean="0"/>
              <a:t>Clin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Immunol</a:t>
            </a:r>
            <a:r>
              <a:rPr lang="en-US" sz="1200" b="1" dirty="0" smtClean="0"/>
              <a:t>. 2009</a:t>
            </a:r>
            <a:r>
              <a:rPr lang="tr-TR" sz="1200" b="1" dirty="0" smtClean="0"/>
              <a:t>:</a:t>
            </a:r>
            <a:r>
              <a:rPr lang="en-US" sz="1200" b="1" dirty="0" smtClean="0"/>
              <a:t>123(6 </a:t>
            </a:r>
            <a:r>
              <a:rPr lang="en-US" sz="1200" b="1" dirty="0" err="1" smtClean="0"/>
              <a:t>Suppl</a:t>
            </a:r>
            <a:r>
              <a:rPr lang="en-US" sz="1200" b="1" dirty="0" smtClean="0"/>
              <a:t>):S365-83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46248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2820" y="908720"/>
            <a:ext cx="477117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899592" y="1886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 smtClean="0"/>
              <a:t>IgE</a:t>
            </a:r>
            <a:r>
              <a:rPr lang="tr-TR" sz="2800" b="1" dirty="0" smtClean="0"/>
              <a:t>  aracılı reaksiyonlar için </a:t>
            </a:r>
            <a:r>
              <a:rPr lang="tr-TR" sz="2800" b="1" dirty="0" err="1" smtClean="0"/>
              <a:t>skorlama</a:t>
            </a:r>
            <a:r>
              <a:rPr lang="tr-TR" sz="2800" b="1" dirty="0" smtClean="0"/>
              <a:t> sistemi </a:t>
            </a:r>
            <a:endParaRPr lang="tr-TR" sz="2800" b="1" dirty="0"/>
          </a:p>
        </p:txBody>
      </p:sp>
      <p:sp>
        <p:nvSpPr>
          <p:cNvPr id="6" name="5 Dikdörtgen"/>
          <p:cNvSpPr/>
          <p:nvPr/>
        </p:nvSpPr>
        <p:spPr>
          <a:xfrm>
            <a:off x="4427984" y="4149080"/>
            <a:ext cx="3096344" cy="50405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4427984" y="5157192"/>
            <a:ext cx="4536504" cy="50405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4427984" y="5733256"/>
            <a:ext cx="3096344" cy="50405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b="1" dirty="0" err="1" smtClean="0"/>
              <a:t>Standardizing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double</a:t>
            </a:r>
            <a:r>
              <a:rPr lang="tr-TR" sz="1200" b="1" dirty="0" smtClean="0"/>
              <a:t>-</a:t>
            </a:r>
            <a:r>
              <a:rPr lang="tr-TR" sz="1200" b="1" dirty="0" err="1" smtClean="0"/>
              <a:t>blind</a:t>
            </a:r>
            <a:r>
              <a:rPr lang="tr-TR" sz="1200" b="1" dirty="0" smtClean="0"/>
              <a:t>, </a:t>
            </a:r>
            <a:r>
              <a:rPr lang="tr-TR" sz="1200" b="1" dirty="0" err="1" smtClean="0"/>
              <a:t>placebo</a:t>
            </a:r>
            <a:r>
              <a:rPr lang="tr-TR" sz="1200" b="1" dirty="0" smtClean="0"/>
              <a:t>-</a:t>
            </a:r>
            <a:r>
              <a:rPr lang="tr-TR" sz="1200" b="1" dirty="0" err="1" smtClean="0"/>
              <a:t>controlled</a:t>
            </a:r>
            <a:r>
              <a:rPr lang="tr-TR" sz="1200" b="1" dirty="0" smtClean="0"/>
              <a:t> oral </a:t>
            </a:r>
            <a:r>
              <a:rPr lang="tr-TR" sz="1200" b="1" dirty="0" err="1" smtClean="0"/>
              <a:t>food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challenges</a:t>
            </a:r>
            <a:r>
              <a:rPr lang="tr-TR" sz="1200" b="1" dirty="0" smtClean="0"/>
              <a:t>: PRACTALL </a:t>
            </a:r>
            <a:r>
              <a:rPr lang="tr-TR" sz="1200" b="1" dirty="0" err="1" smtClean="0"/>
              <a:t>consensus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report</a:t>
            </a:r>
            <a:r>
              <a:rPr lang="tr-TR" sz="1200" b="1" dirty="0" smtClean="0"/>
              <a:t>. </a:t>
            </a:r>
          </a:p>
          <a:p>
            <a:pPr algn="r"/>
            <a:r>
              <a:rPr lang="tr-TR" sz="1200" b="1" dirty="0" smtClean="0"/>
              <a:t>J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2012;130(6):1260-74</a:t>
            </a:r>
            <a:endParaRPr lang="tr-T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455"/>
            <a:ext cx="8453686" cy="136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3202"/>
            <a:ext cx="7560840" cy="512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Bağlayıcı"/>
          <p:cNvCxnSpPr/>
          <p:nvPr/>
        </p:nvCxnSpPr>
        <p:spPr>
          <a:xfrm>
            <a:off x="4572000" y="5517232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Bağlayıcı"/>
          <p:cNvCxnSpPr/>
          <p:nvPr/>
        </p:nvCxnSpPr>
        <p:spPr>
          <a:xfrm>
            <a:off x="5868144" y="5877272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4644008" y="6093296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Dikdörtgen"/>
          <p:cNvSpPr/>
          <p:nvPr/>
        </p:nvSpPr>
        <p:spPr>
          <a:xfrm>
            <a:off x="2555776" y="4077072"/>
            <a:ext cx="5472608" cy="576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4499992" y="6453336"/>
            <a:ext cx="4211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b="1" dirty="0" smtClean="0"/>
              <a:t>J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Pract</a:t>
            </a:r>
            <a:r>
              <a:rPr lang="tr-TR" sz="1200" b="1" dirty="0" smtClean="0"/>
              <a:t> 2017;5:301-11</a:t>
            </a:r>
            <a:endParaRPr lang="tr-T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161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700808"/>
            <a:ext cx="458150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ASUS\Desktop\Adsı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44824"/>
            <a:ext cx="4835717" cy="4378472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339752" y="3645024"/>
            <a:ext cx="2088232" cy="576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5724128" y="4941168"/>
            <a:ext cx="2952328" cy="8640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0" y="6237312"/>
            <a:ext cx="4211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/>
              <a:t>J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  2017;139:1111-26</a:t>
            </a:r>
            <a:endParaRPr lang="tr-TR" sz="12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436096" y="6309320"/>
            <a:ext cx="3404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200" b="1" dirty="0" err="1" smtClean="0"/>
              <a:t>Pediatric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Principles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and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Practice</a:t>
            </a:r>
            <a:r>
              <a:rPr lang="tr-TR" sz="1200" b="1" dirty="0" smtClean="0"/>
              <a:t>; 2016:397 </a:t>
            </a:r>
            <a:endParaRPr lang="tr-T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23528" y="620688"/>
            <a:ext cx="338437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Açık </a:t>
            </a:r>
          </a:p>
          <a:p>
            <a:pPr algn="ctr"/>
            <a:r>
              <a:rPr lang="tr-TR" sz="2800" b="1" dirty="0" smtClean="0"/>
              <a:t>BPT </a:t>
            </a:r>
            <a:endParaRPr lang="tr-TR" sz="2800" b="1" dirty="0"/>
          </a:p>
        </p:txBody>
      </p:sp>
      <p:sp>
        <p:nvSpPr>
          <p:cNvPr id="3" name="2 Metin kutusu"/>
          <p:cNvSpPr txBox="1"/>
          <p:nvPr/>
        </p:nvSpPr>
        <p:spPr>
          <a:xfrm>
            <a:off x="4752528" y="620688"/>
            <a:ext cx="406794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Tek veya Çift kör-</a:t>
            </a:r>
            <a:r>
              <a:rPr lang="tr-TR" sz="2800" b="1" dirty="0" err="1" smtClean="0"/>
              <a:t>plasebo</a:t>
            </a:r>
            <a:r>
              <a:rPr lang="tr-TR" sz="2800" b="1" dirty="0" smtClean="0"/>
              <a:t> kontrollü BPT </a:t>
            </a:r>
            <a:endParaRPr lang="tr-TR" sz="28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2843808" y="2420888"/>
            <a:ext cx="266429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POZİTİF</a:t>
            </a:r>
            <a:endParaRPr lang="tr-TR" sz="2800" b="1" dirty="0"/>
          </a:p>
        </p:txBody>
      </p:sp>
      <p:cxnSp>
        <p:nvCxnSpPr>
          <p:cNvPr id="6" name="5 Düz Ok Bağlayıcısı"/>
          <p:cNvCxnSpPr/>
          <p:nvPr/>
        </p:nvCxnSpPr>
        <p:spPr>
          <a:xfrm>
            <a:off x="3131840" y="1556792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899592" y="1556792"/>
            <a:ext cx="0" cy="33123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2843808" y="3429000"/>
            <a:ext cx="266429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BESİN ALLERJİSİ </a:t>
            </a:r>
            <a:endParaRPr lang="tr-TR" sz="2800" b="1" dirty="0"/>
          </a:p>
        </p:txBody>
      </p:sp>
      <p:cxnSp>
        <p:nvCxnSpPr>
          <p:cNvPr id="10" name="9 Düz Ok Bağlayıcısı"/>
          <p:cNvCxnSpPr/>
          <p:nvPr/>
        </p:nvCxnSpPr>
        <p:spPr>
          <a:xfrm>
            <a:off x="5292080" y="1556792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>
            <a:off x="4211960" y="2924944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251520" y="4869160"/>
            <a:ext cx="266429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NEGATİF</a:t>
            </a:r>
            <a:endParaRPr lang="tr-TR" sz="28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251520" y="6002124"/>
            <a:ext cx="2952328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BESİN ALLERJİSİ Ø </a:t>
            </a:r>
            <a:endParaRPr lang="tr-TR" sz="2800" b="1" dirty="0"/>
          </a:p>
        </p:txBody>
      </p:sp>
      <p:cxnSp>
        <p:nvCxnSpPr>
          <p:cNvPr id="16" name="15 Düz Ok Bağlayıcısı"/>
          <p:cNvCxnSpPr/>
          <p:nvPr/>
        </p:nvCxnSpPr>
        <p:spPr>
          <a:xfrm>
            <a:off x="7956376" y="1556792"/>
            <a:ext cx="0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6084168" y="2852936"/>
            <a:ext cx="266429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NEGATİF</a:t>
            </a:r>
            <a:endParaRPr lang="tr-TR" sz="2800" b="1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6444208" y="4869160"/>
            <a:ext cx="194421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Açık BPT </a:t>
            </a:r>
            <a:endParaRPr lang="tr-TR" sz="2800" b="1" dirty="0"/>
          </a:p>
        </p:txBody>
      </p:sp>
      <p:cxnSp>
        <p:nvCxnSpPr>
          <p:cNvPr id="31" name="30 Düz Ok Bağlayıcısı"/>
          <p:cNvCxnSpPr/>
          <p:nvPr/>
        </p:nvCxnSpPr>
        <p:spPr>
          <a:xfrm>
            <a:off x="7956376" y="3356992"/>
            <a:ext cx="0" cy="15121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üz Ok Bağlayıcısı"/>
          <p:cNvCxnSpPr>
            <a:stCxn id="18" idx="1"/>
            <a:endCxn id="14" idx="3"/>
          </p:cNvCxnSpPr>
          <p:nvPr/>
        </p:nvCxnSpPr>
        <p:spPr>
          <a:xfrm flipH="1">
            <a:off x="2915816" y="5130770"/>
            <a:ext cx="352839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Düz Ok Bağlayıcısı"/>
          <p:cNvCxnSpPr/>
          <p:nvPr/>
        </p:nvCxnSpPr>
        <p:spPr>
          <a:xfrm>
            <a:off x="899592" y="5373216"/>
            <a:ext cx="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Dikdörtgen"/>
          <p:cNvSpPr/>
          <p:nvPr/>
        </p:nvSpPr>
        <p:spPr>
          <a:xfrm>
            <a:off x="611560" y="6021288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EAACI food allergy and anaphylaxis guidelines</a:t>
            </a:r>
            <a:r>
              <a:rPr lang="tr-TR" sz="1200" b="1" dirty="0" smtClean="0"/>
              <a:t>.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. 2014 ;69(8):1008-25</a:t>
            </a:r>
            <a:endParaRPr lang="en-US" b="1" dirty="0"/>
          </a:p>
        </p:txBody>
      </p:sp>
      <p:sp>
        <p:nvSpPr>
          <p:cNvPr id="41" name="40 Dikdörtgen"/>
          <p:cNvSpPr/>
          <p:nvPr/>
        </p:nvSpPr>
        <p:spPr>
          <a:xfrm>
            <a:off x="791072" y="6320353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Food allergy: a practice parameter update-2014</a:t>
            </a:r>
            <a:r>
              <a:rPr lang="tr-TR" sz="1200" b="1" dirty="0" smtClean="0"/>
              <a:t> J 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2014;134(5):1016-25</a:t>
            </a:r>
            <a:endParaRPr lang="tr-TR" sz="1200" b="1" dirty="0"/>
          </a:p>
        </p:txBody>
      </p:sp>
      <p:sp>
        <p:nvSpPr>
          <p:cNvPr id="42" name="41 Dikdörtgen"/>
          <p:cNvSpPr/>
          <p:nvPr/>
        </p:nvSpPr>
        <p:spPr>
          <a:xfrm>
            <a:off x="2051720" y="6608385"/>
            <a:ext cx="7092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b="1" dirty="0" smtClean="0"/>
              <a:t> </a:t>
            </a:r>
            <a:r>
              <a:rPr lang="en-US" sz="1200" b="1" dirty="0" smtClean="0"/>
              <a:t>BSACI guideline for the diagnosis and management of cow's milk 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Exp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. 2014;44(5):642-72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476672"/>
            <a:ext cx="820891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BPT </a:t>
            </a:r>
            <a:endParaRPr lang="tr-TR" sz="28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395536" y="2132856"/>
            <a:ext cx="322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2-4 SAAT İZLENMELİ </a:t>
            </a:r>
            <a:endParaRPr lang="tr-TR" sz="2800" b="1" dirty="0"/>
          </a:p>
        </p:txBody>
      </p:sp>
      <p:cxnSp>
        <p:nvCxnSpPr>
          <p:cNvPr id="5" name="4 Düz Ok Bağlayıcısı"/>
          <p:cNvCxnSpPr/>
          <p:nvPr/>
        </p:nvCxnSpPr>
        <p:spPr>
          <a:xfrm>
            <a:off x="1475656" y="1052736"/>
            <a:ext cx="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Ok Bağlayıcısı"/>
          <p:cNvCxnSpPr/>
          <p:nvPr/>
        </p:nvCxnSpPr>
        <p:spPr>
          <a:xfrm>
            <a:off x="1475656" y="2708920"/>
            <a:ext cx="0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395536" y="3789040"/>
            <a:ext cx="3498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SEMPTOM GELİŞİMİ ?</a:t>
            </a:r>
            <a:endParaRPr lang="tr-TR" sz="28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95536" y="4417948"/>
            <a:ext cx="3462615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/>
              <a:t>SEMPTOM GÜNLÜĞÜ</a:t>
            </a:r>
            <a:endParaRPr lang="tr-TR" sz="28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803976" y="1124744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SEMPTOM VE BULGU</a:t>
            </a:r>
            <a:endParaRPr lang="tr-TR" sz="2800" b="1" dirty="0"/>
          </a:p>
        </p:txBody>
      </p:sp>
      <p:cxnSp>
        <p:nvCxnSpPr>
          <p:cNvPr id="12" name="11 Düz Ok Bağlayıcısı"/>
          <p:cNvCxnSpPr/>
          <p:nvPr/>
        </p:nvCxnSpPr>
        <p:spPr>
          <a:xfrm flipH="1">
            <a:off x="1475656" y="1412776"/>
            <a:ext cx="12877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>
          <a:xfrm>
            <a:off x="1979712" y="1412776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(-)</a:t>
            </a:r>
            <a:endParaRPr lang="tr-TR" sz="2800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6651006" y="1412776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(+)</a:t>
            </a:r>
            <a:endParaRPr lang="tr-TR" sz="2800" dirty="0"/>
          </a:p>
        </p:txBody>
      </p:sp>
      <p:cxnSp>
        <p:nvCxnSpPr>
          <p:cNvPr id="21" name="20 Düz Ok Bağlayıcısı"/>
          <p:cNvCxnSpPr/>
          <p:nvPr/>
        </p:nvCxnSpPr>
        <p:spPr>
          <a:xfrm>
            <a:off x="6228184" y="1412776"/>
            <a:ext cx="15121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üz Ok Bağlayıcısı"/>
          <p:cNvCxnSpPr/>
          <p:nvPr/>
        </p:nvCxnSpPr>
        <p:spPr>
          <a:xfrm>
            <a:off x="7740352" y="1052736"/>
            <a:ext cx="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Metin kutusu"/>
          <p:cNvSpPr txBox="1"/>
          <p:nvPr/>
        </p:nvSpPr>
        <p:spPr>
          <a:xfrm>
            <a:off x="5983863" y="2132856"/>
            <a:ext cx="290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TEDAVİ EDİLMELİ </a:t>
            </a:r>
            <a:endParaRPr lang="tr-TR" sz="2800" b="1" dirty="0"/>
          </a:p>
        </p:txBody>
      </p:sp>
      <p:cxnSp>
        <p:nvCxnSpPr>
          <p:cNvPr id="24" name="23 Düz Ok Bağlayıcısı"/>
          <p:cNvCxnSpPr/>
          <p:nvPr/>
        </p:nvCxnSpPr>
        <p:spPr>
          <a:xfrm>
            <a:off x="7740352" y="2708920"/>
            <a:ext cx="0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Metin kutusu"/>
          <p:cNvSpPr txBox="1"/>
          <p:nvPr/>
        </p:nvSpPr>
        <p:spPr>
          <a:xfrm>
            <a:off x="5665699" y="3789040"/>
            <a:ext cx="3409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4-24 SAAT İZLENMELİ </a:t>
            </a:r>
            <a:endParaRPr lang="tr-TR" sz="2800" b="1" dirty="0"/>
          </a:p>
        </p:txBody>
      </p:sp>
      <p:sp>
        <p:nvSpPr>
          <p:cNvPr id="26" name="25 Metin kutusu"/>
          <p:cNvSpPr txBox="1"/>
          <p:nvPr/>
        </p:nvSpPr>
        <p:spPr>
          <a:xfrm>
            <a:off x="5508104" y="2924944"/>
            <a:ext cx="221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BİFAZİK REAKSİYON ?</a:t>
            </a:r>
            <a:endParaRPr lang="tr-TR" b="1" dirty="0"/>
          </a:p>
        </p:txBody>
      </p:sp>
      <p:sp>
        <p:nvSpPr>
          <p:cNvPr id="28" name="27 Dikdörtgen"/>
          <p:cNvSpPr/>
          <p:nvPr/>
        </p:nvSpPr>
        <p:spPr>
          <a:xfrm>
            <a:off x="0" y="6396335"/>
            <a:ext cx="5004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err="1" smtClean="0"/>
              <a:t>Standardizing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double</a:t>
            </a:r>
            <a:r>
              <a:rPr lang="tr-TR" sz="1200" b="1" dirty="0" smtClean="0"/>
              <a:t>-</a:t>
            </a:r>
            <a:r>
              <a:rPr lang="tr-TR" sz="1200" b="1" dirty="0" err="1" smtClean="0"/>
              <a:t>blind</a:t>
            </a:r>
            <a:r>
              <a:rPr lang="tr-TR" sz="1200" b="1" dirty="0" smtClean="0"/>
              <a:t>, </a:t>
            </a:r>
            <a:r>
              <a:rPr lang="tr-TR" sz="1200" b="1" dirty="0" err="1" smtClean="0"/>
              <a:t>placebo</a:t>
            </a:r>
            <a:r>
              <a:rPr lang="tr-TR" sz="1200" b="1" dirty="0" smtClean="0"/>
              <a:t>-</a:t>
            </a:r>
            <a:r>
              <a:rPr lang="tr-TR" sz="1200" b="1" dirty="0" err="1" smtClean="0"/>
              <a:t>controlled</a:t>
            </a:r>
            <a:r>
              <a:rPr lang="tr-TR" sz="1200" b="1" dirty="0" smtClean="0"/>
              <a:t> oral </a:t>
            </a:r>
            <a:r>
              <a:rPr lang="tr-TR" sz="1200" b="1" dirty="0" err="1" smtClean="0"/>
              <a:t>food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challenges</a:t>
            </a:r>
            <a:r>
              <a:rPr lang="tr-TR" sz="1200" b="1" dirty="0" smtClean="0"/>
              <a:t>:  </a:t>
            </a:r>
          </a:p>
          <a:p>
            <a:r>
              <a:rPr lang="tr-TR" sz="1200" b="1" dirty="0" smtClean="0"/>
              <a:t>J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2012;130(6):1260-74</a:t>
            </a:r>
            <a:endParaRPr lang="tr-TR" sz="1200" b="1" dirty="0"/>
          </a:p>
        </p:txBody>
      </p:sp>
      <p:pic>
        <p:nvPicPr>
          <p:cNvPr id="41986" name="Picture 2" descr="3 kişilik mutlu aile fotoğrafları tumbl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365104"/>
            <a:ext cx="3635851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İCK CHİLD AND DECİSİON BETWEEN FAMİLY AND DOCTOR DECİSİ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6632"/>
            <a:ext cx="4379977" cy="3284984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339752" y="3841884"/>
            <a:ext cx="439248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BPT </a:t>
            </a:r>
            <a:endParaRPr lang="tr-TR" sz="2800" b="1" dirty="0"/>
          </a:p>
        </p:txBody>
      </p:sp>
      <p:cxnSp>
        <p:nvCxnSpPr>
          <p:cNvPr id="8" name="7 Düz Ok Bağlayıcısı"/>
          <p:cNvCxnSpPr/>
          <p:nvPr/>
        </p:nvCxnSpPr>
        <p:spPr>
          <a:xfrm>
            <a:off x="6732240" y="4077072"/>
            <a:ext cx="194421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flipH="1">
            <a:off x="395536" y="4077072"/>
            <a:ext cx="194421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683568" y="4149080"/>
            <a:ext cx="1292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ÖNCESİ</a:t>
            </a:r>
            <a:endParaRPr lang="tr-TR" sz="2800" b="1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6948264" y="4149080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SONRASI</a:t>
            </a:r>
            <a:endParaRPr lang="tr-TR" sz="2800" b="1" dirty="0"/>
          </a:p>
        </p:txBody>
      </p:sp>
      <p:sp>
        <p:nvSpPr>
          <p:cNvPr id="18" name="17 Dikdörtgen"/>
          <p:cNvSpPr/>
          <p:nvPr/>
        </p:nvSpPr>
        <p:spPr>
          <a:xfrm>
            <a:off x="611560" y="5816297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EAACI food allergy and anaphylaxis guidelines</a:t>
            </a:r>
            <a:r>
              <a:rPr lang="tr-TR" sz="1200" b="1" dirty="0" smtClean="0"/>
              <a:t>.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. 2014 ;69(8):1008-25</a:t>
            </a:r>
            <a:endParaRPr lang="en-US" b="1" dirty="0"/>
          </a:p>
        </p:txBody>
      </p:sp>
      <p:sp>
        <p:nvSpPr>
          <p:cNvPr id="19" name="18 Dikdörtgen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b="1" dirty="0" err="1" smtClean="0"/>
              <a:t>Standardizing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double</a:t>
            </a:r>
            <a:r>
              <a:rPr lang="tr-TR" sz="1200" b="1" dirty="0" smtClean="0"/>
              <a:t>-</a:t>
            </a:r>
            <a:r>
              <a:rPr lang="tr-TR" sz="1200" b="1" dirty="0" err="1" smtClean="0"/>
              <a:t>blind</a:t>
            </a:r>
            <a:r>
              <a:rPr lang="tr-TR" sz="1200" b="1" dirty="0" smtClean="0"/>
              <a:t>, </a:t>
            </a:r>
            <a:r>
              <a:rPr lang="tr-TR" sz="1200" b="1" dirty="0" err="1" smtClean="0"/>
              <a:t>placebo</a:t>
            </a:r>
            <a:r>
              <a:rPr lang="tr-TR" sz="1200" b="1" dirty="0" smtClean="0"/>
              <a:t>-</a:t>
            </a:r>
            <a:r>
              <a:rPr lang="tr-TR" sz="1200" b="1" dirty="0" err="1" smtClean="0"/>
              <a:t>controlled</a:t>
            </a:r>
            <a:r>
              <a:rPr lang="tr-TR" sz="1200" b="1" dirty="0" smtClean="0"/>
              <a:t> oral </a:t>
            </a:r>
            <a:r>
              <a:rPr lang="tr-TR" sz="1200" b="1" dirty="0" err="1" smtClean="0"/>
              <a:t>food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challenges</a:t>
            </a:r>
            <a:r>
              <a:rPr lang="tr-TR" sz="1200" b="1" dirty="0" smtClean="0"/>
              <a:t>: PRACTALL </a:t>
            </a:r>
            <a:r>
              <a:rPr lang="tr-TR" sz="1200" b="1" dirty="0" err="1" smtClean="0"/>
              <a:t>consensus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report</a:t>
            </a:r>
            <a:r>
              <a:rPr lang="tr-TR" sz="1200" b="1" dirty="0" smtClean="0"/>
              <a:t>. </a:t>
            </a:r>
          </a:p>
          <a:p>
            <a:pPr algn="r"/>
            <a:r>
              <a:rPr lang="tr-TR" sz="1200" b="1" dirty="0" smtClean="0"/>
              <a:t>J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2012;130(6):1260-74</a:t>
            </a:r>
            <a:endParaRPr lang="tr-TR" sz="1200" b="1" dirty="0"/>
          </a:p>
        </p:txBody>
      </p:sp>
      <p:sp>
        <p:nvSpPr>
          <p:cNvPr id="20" name="19 Dikdörtgen"/>
          <p:cNvSpPr/>
          <p:nvPr/>
        </p:nvSpPr>
        <p:spPr>
          <a:xfrm>
            <a:off x="791072" y="6104329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Food allergy: a practice parameter update-2014</a:t>
            </a:r>
            <a:r>
              <a:rPr lang="tr-TR" sz="1200" b="1" dirty="0" smtClean="0"/>
              <a:t> J 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2014;134(5):1016-25</a:t>
            </a:r>
            <a:endParaRPr lang="tr-T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897616" y="260648"/>
            <a:ext cx="7404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BESİN PROVOKASYON TESTLERİ (BPT) </a:t>
            </a:r>
            <a:endParaRPr lang="tr-TR" sz="36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179512" y="1340768"/>
            <a:ext cx="1680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IgE</a:t>
            </a:r>
            <a:r>
              <a:rPr lang="tr-TR" sz="2800" b="1" dirty="0" smtClean="0"/>
              <a:t> aracılı </a:t>
            </a:r>
            <a:endParaRPr lang="tr-TR" sz="28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2987824" y="1321604"/>
            <a:ext cx="236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non</a:t>
            </a:r>
            <a:r>
              <a:rPr lang="tr-TR" sz="2800" b="1" dirty="0" smtClean="0"/>
              <a:t>-</a:t>
            </a:r>
            <a:r>
              <a:rPr lang="tr-TR" sz="2800" b="1" dirty="0" err="1" smtClean="0"/>
              <a:t>IgE</a:t>
            </a:r>
            <a:r>
              <a:rPr lang="tr-TR" sz="2800" b="1" dirty="0" smtClean="0"/>
              <a:t> aracılı </a:t>
            </a:r>
            <a:endParaRPr lang="tr-TR" sz="28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6073697" y="1331476"/>
            <a:ext cx="2962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IgE</a:t>
            </a:r>
            <a:r>
              <a:rPr lang="tr-TR" sz="2800" b="1" dirty="0" smtClean="0"/>
              <a:t>/</a:t>
            </a:r>
            <a:r>
              <a:rPr lang="tr-TR" sz="2800" b="1" dirty="0" err="1" smtClean="0"/>
              <a:t>non</a:t>
            </a:r>
            <a:r>
              <a:rPr lang="tr-TR" sz="2800" b="1" dirty="0" smtClean="0"/>
              <a:t>-</a:t>
            </a:r>
            <a:r>
              <a:rPr lang="tr-TR" sz="2800" b="1" dirty="0" err="1" smtClean="0"/>
              <a:t>IgE</a:t>
            </a:r>
            <a:r>
              <a:rPr lang="tr-TR" sz="2800" b="1" dirty="0" smtClean="0"/>
              <a:t> aracılı </a:t>
            </a:r>
            <a:endParaRPr lang="tr-TR" sz="2800" b="1" dirty="0"/>
          </a:p>
        </p:txBody>
      </p:sp>
      <p:sp>
        <p:nvSpPr>
          <p:cNvPr id="12" name="11 Sağ Ayraç"/>
          <p:cNvSpPr/>
          <p:nvPr/>
        </p:nvSpPr>
        <p:spPr>
          <a:xfrm rot="5400000">
            <a:off x="3923928" y="-1395536"/>
            <a:ext cx="576064" cy="6912768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323528" y="2852936"/>
            <a:ext cx="885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TANI</a:t>
            </a:r>
            <a:endParaRPr lang="tr-TR" sz="2800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7142564" y="2852936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TOLERANS</a:t>
            </a:r>
            <a:endParaRPr lang="tr-TR" sz="2800" b="1" dirty="0"/>
          </a:p>
        </p:txBody>
      </p:sp>
      <p:cxnSp>
        <p:nvCxnSpPr>
          <p:cNvPr id="18" name="17 Düz Ok Bağlayıcısı"/>
          <p:cNvCxnSpPr>
            <a:stCxn id="15" idx="3"/>
            <a:endCxn id="16" idx="1"/>
          </p:cNvCxnSpPr>
          <p:nvPr/>
        </p:nvCxnSpPr>
        <p:spPr>
          <a:xfrm>
            <a:off x="1209348" y="3114546"/>
            <a:ext cx="5933216" cy="0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Metin kutusu"/>
          <p:cNvSpPr txBox="1"/>
          <p:nvPr/>
        </p:nvSpPr>
        <p:spPr>
          <a:xfrm>
            <a:off x="2984977" y="2420888"/>
            <a:ext cx="2523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BESİN ALLERJİSİ</a:t>
            </a:r>
            <a:endParaRPr lang="tr-TR" sz="2800" b="1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3491880" y="3337828"/>
            <a:ext cx="151216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BPT </a:t>
            </a:r>
            <a:endParaRPr lang="tr-TR" sz="2800" b="1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467544" y="4345940"/>
            <a:ext cx="832112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/>
              <a:t>HAYATI TEHDİT EDEBİLECEK SİSTEMİK REAKSİYON RİSKİ</a:t>
            </a:r>
            <a:endParaRPr lang="tr-TR" sz="2800" b="1" dirty="0"/>
          </a:p>
        </p:txBody>
      </p:sp>
      <p:grpSp>
        <p:nvGrpSpPr>
          <p:cNvPr id="13" name="12 Grup"/>
          <p:cNvGrpSpPr/>
          <p:nvPr/>
        </p:nvGrpSpPr>
        <p:grpSpPr>
          <a:xfrm>
            <a:off x="467544" y="5445224"/>
            <a:ext cx="8352928" cy="997079"/>
            <a:chOff x="467544" y="4077072"/>
            <a:chExt cx="8352928" cy="997079"/>
          </a:xfrm>
        </p:grpSpPr>
        <p:sp>
          <p:nvSpPr>
            <p:cNvPr id="14" name="13 Dikdörtgen"/>
            <p:cNvSpPr/>
            <p:nvPr/>
          </p:nvSpPr>
          <p:spPr>
            <a:xfrm>
              <a:off x="1763688" y="4437112"/>
              <a:ext cx="70385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 smtClean="0"/>
                <a:t>Work Group report: oral food challenge testing. J Allergy </a:t>
              </a:r>
              <a:r>
                <a:rPr lang="en-US" sz="1200" b="1" dirty="0" err="1" smtClean="0"/>
                <a:t>Clin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Immunol</a:t>
              </a:r>
              <a:r>
                <a:rPr lang="en-US" sz="1200" b="1" dirty="0" smtClean="0"/>
                <a:t>. 2009</a:t>
              </a:r>
              <a:r>
                <a:rPr lang="tr-TR" sz="1200" b="1" dirty="0" smtClean="0"/>
                <a:t>:</a:t>
              </a:r>
              <a:r>
                <a:rPr lang="en-US" sz="1200" b="1" dirty="0" smtClean="0"/>
                <a:t>123(6 </a:t>
              </a:r>
              <a:r>
                <a:rPr lang="en-US" sz="1200" b="1" dirty="0" err="1" smtClean="0"/>
                <a:t>Suppl</a:t>
              </a:r>
              <a:r>
                <a:rPr lang="en-US" sz="1200" b="1" dirty="0" smtClean="0"/>
                <a:t>):S365-83</a:t>
              </a:r>
              <a:endParaRPr lang="en-US" sz="1200" b="1" dirty="0"/>
            </a:p>
          </p:txBody>
        </p:sp>
        <p:sp>
          <p:nvSpPr>
            <p:cNvPr id="17" name="16 Dikdörtgen"/>
            <p:cNvSpPr/>
            <p:nvPr/>
          </p:nvSpPr>
          <p:spPr>
            <a:xfrm>
              <a:off x="467544" y="4077072"/>
              <a:ext cx="83529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 smtClean="0"/>
                <a:t>Food allergy: a practice parameter update-2014</a:t>
              </a:r>
              <a:r>
                <a:rPr lang="tr-TR" sz="1200" b="1" dirty="0" smtClean="0"/>
                <a:t> J </a:t>
              </a:r>
              <a:r>
                <a:rPr lang="tr-TR" sz="1200" b="1" dirty="0" err="1" smtClean="0"/>
                <a:t>Allergy</a:t>
              </a:r>
              <a:r>
                <a:rPr lang="tr-TR" sz="1200" b="1" dirty="0" smtClean="0"/>
                <a:t> </a:t>
              </a:r>
              <a:r>
                <a:rPr lang="tr-TR" sz="1200" b="1" dirty="0" err="1" smtClean="0"/>
                <a:t>Clin</a:t>
              </a:r>
              <a:r>
                <a:rPr lang="tr-TR" sz="1200" b="1" dirty="0" smtClean="0"/>
                <a:t> </a:t>
              </a:r>
              <a:r>
                <a:rPr lang="tr-TR" sz="1200" b="1" dirty="0" err="1" smtClean="0"/>
                <a:t>Immunol</a:t>
              </a:r>
              <a:r>
                <a:rPr lang="tr-TR" sz="1200" b="1" dirty="0" smtClean="0"/>
                <a:t>. 2014;134(5):1016-25</a:t>
              </a:r>
              <a:endParaRPr lang="tr-TR" sz="1200" b="1" dirty="0"/>
            </a:p>
          </p:txBody>
        </p:sp>
        <p:sp>
          <p:nvSpPr>
            <p:cNvPr id="22" name="21 Dikdörtgen"/>
            <p:cNvSpPr/>
            <p:nvPr/>
          </p:nvSpPr>
          <p:spPr>
            <a:xfrm>
              <a:off x="1763688" y="4797152"/>
              <a:ext cx="705678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 smtClean="0"/>
                <a:t>BSACI guideline for the diagnosis and management of cow's milk allergy</a:t>
              </a:r>
              <a:r>
                <a:rPr lang="tr-TR" sz="1200" b="1" dirty="0" smtClean="0"/>
                <a:t> </a:t>
              </a:r>
              <a:r>
                <a:rPr lang="tr-TR" sz="1200" b="1" dirty="0" err="1" smtClean="0"/>
                <a:t>Clin</a:t>
              </a:r>
              <a:r>
                <a:rPr lang="tr-TR" sz="1200" b="1" dirty="0" smtClean="0"/>
                <a:t> </a:t>
              </a:r>
              <a:r>
                <a:rPr lang="tr-TR" sz="1200" b="1" dirty="0" err="1" smtClean="0"/>
                <a:t>Exp</a:t>
              </a:r>
              <a:r>
                <a:rPr lang="tr-TR" sz="1200" b="1" dirty="0" smtClean="0"/>
                <a:t> </a:t>
              </a:r>
              <a:r>
                <a:rPr lang="tr-TR" sz="1200" b="1" dirty="0" err="1" smtClean="0"/>
                <a:t>Allergy</a:t>
              </a:r>
              <a:r>
                <a:rPr lang="tr-TR" sz="1200" b="1" dirty="0" smtClean="0"/>
                <a:t>. 2014;44(5):642-72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emek yiyen aile çizimler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090420" cy="4723311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3923928" y="5693186"/>
            <a:ext cx="4088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smtClean="0"/>
              <a:t>Dinlediğiniz </a:t>
            </a:r>
            <a:r>
              <a:rPr lang="tr-TR" sz="2000" b="1" i="1" smtClean="0"/>
              <a:t> için </a:t>
            </a:r>
            <a:r>
              <a:rPr lang="tr-TR" sz="2000" b="1" i="1" dirty="0" smtClean="0"/>
              <a:t>teşekkür ederim</a:t>
            </a:r>
            <a:endParaRPr lang="tr-TR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380013" y="260648"/>
            <a:ext cx="4439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BESİN ALLERJİSİ TANI </a:t>
            </a:r>
            <a:endParaRPr lang="tr-TR" sz="36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323528" y="1124744"/>
            <a:ext cx="628935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/>
              <a:t>Detaylı klinik öykü ve muayene bulguları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323528" y="2132856"/>
            <a:ext cx="3161443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/>
              <a:t>Deri </a:t>
            </a:r>
            <a:r>
              <a:rPr lang="tr-TR" sz="2800" b="1" dirty="0" err="1" smtClean="0"/>
              <a:t>prik</a:t>
            </a:r>
            <a:r>
              <a:rPr lang="tr-TR" sz="2800" b="1" dirty="0" smtClean="0"/>
              <a:t> test </a:t>
            </a:r>
          </a:p>
          <a:p>
            <a:r>
              <a:rPr lang="tr-TR" sz="2800" b="1" dirty="0" err="1" smtClean="0"/>
              <a:t>Allerjen</a:t>
            </a:r>
            <a:r>
              <a:rPr lang="tr-TR" sz="2800" b="1" dirty="0" smtClean="0"/>
              <a:t> spesifik </a:t>
            </a:r>
            <a:r>
              <a:rPr lang="tr-TR" sz="2800" b="1" dirty="0" err="1" smtClean="0"/>
              <a:t>IgE</a:t>
            </a:r>
            <a:r>
              <a:rPr lang="tr-TR" sz="2800" b="1" dirty="0" smtClean="0"/>
              <a:t> 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323528" y="3555013"/>
            <a:ext cx="4621137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/>
              <a:t>Diyet eliminasyonuna yanıt </a:t>
            </a:r>
          </a:p>
          <a:p>
            <a:r>
              <a:rPr lang="tr-TR" sz="2800" b="1" dirty="0" err="1" smtClean="0"/>
              <a:t>Histopatolojik</a:t>
            </a:r>
            <a:r>
              <a:rPr lang="tr-TR" sz="2800" b="1" dirty="0" smtClean="0"/>
              <a:t> değerlendirme 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372135" y="4941168"/>
            <a:ext cx="455990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Bileşene dayalı </a:t>
            </a:r>
            <a:r>
              <a:rPr lang="tr-TR" sz="2800" dirty="0" err="1" smtClean="0">
                <a:solidFill>
                  <a:schemeClr val="bg1"/>
                </a:solidFill>
              </a:rPr>
              <a:t>spesififik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IgE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Bazofil aktivasyon testi 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395536" y="6218148"/>
            <a:ext cx="151216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BPT </a:t>
            </a:r>
            <a:endParaRPr lang="tr-TR" sz="2800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3707904" y="2276872"/>
            <a:ext cx="1680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u="sng" dirty="0" err="1" smtClean="0"/>
              <a:t>IgE</a:t>
            </a:r>
            <a:r>
              <a:rPr lang="tr-TR" sz="2800" b="1" u="sng" dirty="0" smtClean="0"/>
              <a:t> aracılı </a:t>
            </a:r>
            <a:endParaRPr lang="tr-TR" sz="2800" b="1" u="sng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932040" y="3717032"/>
            <a:ext cx="236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u="sng" dirty="0" err="1" smtClean="0"/>
              <a:t>non</a:t>
            </a:r>
            <a:r>
              <a:rPr lang="tr-TR" sz="2800" b="1" u="sng" dirty="0" smtClean="0"/>
              <a:t>-</a:t>
            </a:r>
            <a:r>
              <a:rPr lang="tr-TR" sz="2800" b="1" u="sng" dirty="0" err="1" smtClean="0"/>
              <a:t>IgE</a:t>
            </a:r>
            <a:r>
              <a:rPr lang="tr-TR" sz="2800" b="1" u="sng" dirty="0" smtClean="0"/>
              <a:t> aracılı </a:t>
            </a:r>
            <a:endParaRPr lang="tr-TR" sz="2800" b="1" u="sng" dirty="0"/>
          </a:p>
        </p:txBody>
      </p:sp>
      <p:sp>
        <p:nvSpPr>
          <p:cNvPr id="16" name="15 Sağ Ayraç"/>
          <p:cNvSpPr/>
          <p:nvPr/>
        </p:nvSpPr>
        <p:spPr>
          <a:xfrm>
            <a:off x="7020272" y="1988840"/>
            <a:ext cx="432048" cy="252028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Metin kutusu"/>
          <p:cNvSpPr txBox="1"/>
          <p:nvPr/>
        </p:nvSpPr>
        <p:spPr>
          <a:xfrm>
            <a:off x="7452320" y="2780928"/>
            <a:ext cx="1691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err="1" smtClean="0"/>
              <a:t>IgE</a:t>
            </a:r>
            <a:r>
              <a:rPr lang="tr-TR" sz="2800" b="1" u="sng" dirty="0" smtClean="0"/>
              <a:t>/</a:t>
            </a:r>
            <a:r>
              <a:rPr lang="tr-TR" sz="2800" b="1" u="sng" dirty="0" err="1" smtClean="0"/>
              <a:t>non</a:t>
            </a:r>
            <a:r>
              <a:rPr lang="tr-TR" sz="2800" b="1" u="sng" dirty="0" smtClean="0"/>
              <a:t>-</a:t>
            </a:r>
            <a:r>
              <a:rPr lang="tr-TR" sz="2800" b="1" u="sng" dirty="0" err="1" smtClean="0"/>
              <a:t>IgE</a:t>
            </a:r>
            <a:r>
              <a:rPr lang="tr-TR" sz="2800" b="1" u="sng" dirty="0" smtClean="0"/>
              <a:t> aracılı </a:t>
            </a:r>
            <a:endParaRPr lang="tr-TR" sz="2800" b="1" u="sng" dirty="0"/>
          </a:p>
        </p:txBody>
      </p:sp>
      <p:sp>
        <p:nvSpPr>
          <p:cNvPr id="12" name="11 Dikdörtgen"/>
          <p:cNvSpPr/>
          <p:nvPr/>
        </p:nvSpPr>
        <p:spPr>
          <a:xfrm>
            <a:off x="611560" y="6021288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EAACI food allergy and anaphylaxis guidelines</a:t>
            </a:r>
            <a:r>
              <a:rPr lang="tr-TR" sz="1200" b="1" dirty="0" smtClean="0"/>
              <a:t>.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. 2014 ;69(8):1008-25</a:t>
            </a:r>
            <a:endParaRPr lang="en-US" b="1" dirty="0"/>
          </a:p>
        </p:txBody>
      </p:sp>
      <p:sp>
        <p:nvSpPr>
          <p:cNvPr id="13" name="12 Dikdörtgen"/>
          <p:cNvSpPr/>
          <p:nvPr/>
        </p:nvSpPr>
        <p:spPr>
          <a:xfrm>
            <a:off x="791072" y="6237312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Food allergy: a practice parameter update-2014</a:t>
            </a:r>
            <a:r>
              <a:rPr lang="tr-TR" sz="1200" b="1" dirty="0" smtClean="0"/>
              <a:t> J 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2014;134(5):1016-25</a:t>
            </a:r>
            <a:endParaRPr lang="tr-TR" sz="1200" b="1" dirty="0"/>
          </a:p>
        </p:txBody>
      </p:sp>
      <p:sp>
        <p:nvSpPr>
          <p:cNvPr id="18" name="17 Dikdörtgen"/>
          <p:cNvSpPr/>
          <p:nvPr/>
        </p:nvSpPr>
        <p:spPr>
          <a:xfrm>
            <a:off x="2051720" y="6464369"/>
            <a:ext cx="7092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b="1" dirty="0" smtClean="0"/>
              <a:t> </a:t>
            </a:r>
            <a:r>
              <a:rPr lang="en-US" sz="1200" b="1" dirty="0" smtClean="0"/>
              <a:t>BSACI guideline for the diagnosis and management of cow's milk 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Exp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. 2014;44(5):642-72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370684" y="260648"/>
            <a:ext cx="4458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BESİN ALLERJİSİ İZLEM</a:t>
            </a:r>
            <a:endParaRPr lang="tr-TR" sz="36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683568" y="1052736"/>
            <a:ext cx="7650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6 ay veya yılda bir değerlendirme yapılması önerilir </a:t>
            </a:r>
            <a:endParaRPr lang="tr-TR" sz="28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755576" y="1772816"/>
            <a:ext cx="560249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dirty="0" smtClean="0"/>
              <a:t>Sorumlu besin(</a:t>
            </a:r>
            <a:r>
              <a:rPr lang="tr-TR" sz="2800" dirty="0" err="1" smtClean="0"/>
              <a:t>ler</a:t>
            </a:r>
            <a:r>
              <a:rPr lang="tr-TR" sz="2800" dirty="0" smtClean="0"/>
              <a:t>) </a:t>
            </a:r>
            <a:r>
              <a:rPr lang="tr-TR" sz="2800" dirty="0" err="1" smtClean="0"/>
              <a:t>maruziyet</a:t>
            </a:r>
            <a:r>
              <a:rPr lang="tr-TR" sz="2800" dirty="0" smtClean="0"/>
              <a:t> varlığı ?</a:t>
            </a:r>
            <a:endParaRPr lang="tr-TR" sz="28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770500" y="2617748"/>
            <a:ext cx="725788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dirty="0" smtClean="0"/>
              <a:t>Klinik form ve sorumlu besinle ilişkili doğal seyir </a:t>
            </a:r>
            <a:endParaRPr lang="tr-TR" sz="28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1475656" y="4417948"/>
            <a:ext cx="6494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Eşlik eden diğer </a:t>
            </a:r>
            <a:r>
              <a:rPr lang="tr-TR" sz="2800" dirty="0" err="1" smtClean="0"/>
              <a:t>atopik</a:t>
            </a:r>
            <a:r>
              <a:rPr lang="tr-TR" sz="2800" dirty="0" smtClean="0"/>
              <a:t> hastalıkların varlığı ?</a:t>
            </a:r>
            <a:endParaRPr lang="tr-TR" sz="28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464950" y="3284984"/>
            <a:ext cx="1637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Hasta yaşı</a:t>
            </a:r>
            <a:endParaRPr lang="tr-TR" sz="2800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729895" y="5085184"/>
            <a:ext cx="6218369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dirty="0" smtClean="0"/>
              <a:t>Sorumlu besin türü ? </a:t>
            </a:r>
            <a:r>
              <a:rPr lang="tr-TR" sz="2800" dirty="0" err="1" smtClean="0"/>
              <a:t>Allerjen</a:t>
            </a:r>
            <a:r>
              <a:rPr lang="tr-TR" sz="2800" dirty="0" smtClean="0"/>
              <a:t> özellikleri ? </a:t>
            </a:r>
            <a:endParaRPr lang="tr-TR" sz="2800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1464950" y="3861048"/>
            <a:ext cx="4331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Çoklu besin </a:t>
            </a:r>
            <a:r>
              <a:rPr lang="tr-TR" sz="2800" dirty="0" err="1" smtClean="0"/>
              <a:t>allerijisi</a:t>
            </a:r>
            <a:r>
              <a:rPr lang="tr-TR" sz="2800" dirty="0" smtClean="0"/>
              <a:t> varlığı ? </a:t>
            </a:r>
            <a:endParaRPr lang="tr-TR" sz="2800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1506611" y="5733256"/>
            <a:ext cx="3137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Fırınlanmış besin ??</a:t>
            </a:r>
            <a:endParaRPr lang="tr-TR" sz="2800" dirty="0"/>
          </a:p>
        </p:txBody>
      </p:sp>
      <p:sp>
        <p:nvSpPr>
          <p:cNvPr id="11" name="10 Dikdörtgen"/>
          <p:cNvSpPr/>
          <p:nvPr/>
        </p:nvSpPr>
        <p:spPr>
          <a:xfrm>
            <a:off x="0" y="62373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Long-term follow-up of </a:t>
            </a:r>
            <a:r>
              <a:rPr lang="en-US" sz="1200" b="1" dirty="0" err="1" smtClean="0"/>
              <a:t>IgE</a:t>
            </a:r>
            <a:r>
              <a:rPr lang="en-US" sz="1200" b="1" dirty="0" smtClean="0"/>
              <a:t>-mediated food allergy: determining persistence versus clinical tolerance.</a:t>
            </a:r>
            <a:r>
              <a:rPr lang="tr-TR" sz="1200" b="1" dirty="0" smtClean="0"/>
              <a:t> </a:t>
            </a:r>
          </a:p>
          <a:p>
            <a:pPr algn="r"/>
            <a:r>
              <a:rPr lang="tr-TR" sz="1200" b="1" dirty="0" err="1" smtClean="0"/>
              <a:t>Ann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Asthma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2014;112(3):200-6.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907704" y="1916832"/>
            <a:ext cx="3161443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/>
              <a:t>Deri </a:t>
            </a:r>
            <a:r>
              <a:rPr lang="tr-TR" sz="2800" b="1" dirty="0" err="1" smtClean="0"/>
              <a:t>prik</a:t>
            </a:r>
            <a:r>
              <a:rPr lang="tr-TR" sz="2800" b="1" dirty="0" smtClean="0"/>
              <a:t> test </a:t>
            </a:r>
          </a:p>
          <a:p>
            <a:r>
              <a:rPr lang="tr-TR" sz="2800" b="1" dirty="0" err="1" smtClean="0"/>
              <a:t>Allerjen</a:t>
            </a:r>
            <a:r>
              <a:rPr lang="tr-TR" sz="2800" b="1" dirty="0" smtClean="0"/>
              <a:t> spesifik </a:t>
            </a:r>
            <a:r>
              <a:rPr lang="tr-TR" sz="2800" b="1" dirty="0" err="1" smtClean="0"/>
              <a:t>IgE</a:t>
            </a:r>
            <a:r>
              <a:rPr lang="tr-TR" sz="2800" b="1" dirty="0" smtClean="0"/>
              <a:t> 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3419872" y="3483005"/>
            <a:ext cx="455990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Bileşene dayalı </a:t>
            </a:r>
            <a:r>
              <a:rPr lang="tr-TR" sz="2800" dirty="0" err="1" smtClean="0">
                <a:solidFill>
                  <a:schemeClr val="bg1"/>
                </a:solidFill>
              </a:rPr>
              <a:t>spesififik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IgE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Bazofil aktivasyon testi 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533057" y="404664"/>
            <a:ext cx="7135287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dirty="0" smtClean="0"/>
              <a:t>Sorumlu besinin beslenme içeriğindeki önemi ? </a:t>
            </a:r>
            <a:endParaRPr lang="tr-TR" sz="28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411760" y="5210036"/>
            <a:ext cx="151216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BPT </a:t>
            </a:r>
            <a:endParaRPr lang="tr-TR" sz="2800" b="1" dirty="0"/>
          </a:p>
        </p:txBody>
      </p:sp>
      <p:cxnSp>
        <p:nvCxnSpPr>
          <p:cNvPr id="13" name="12 Düz Ok Bağlayıcısı"/>
          <p:cNvCxnSpPr/>
          <p:nvPr/>
        </p:nvCxnSpPr>
        <p:spPr>
          <a:xfrm>
            <a:off x="3131840" y="980728"/>
            <a:ext cx="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3131840" y="2924944"/>
            <a:ext cx="0" cy="2232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0" y="627970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Long-term follow-up of </a:t>
            </a:r>
            <a:r>
              <a:rPr lang="en-US" sz="1200" b="1" dirty="0" err="1" smtClean="0"/>
              <a:t>IgE</a:t>
            </a:r>
            <a:r>
              <a:rPr lang="en-US" sz="1200" b="1" dirty="0" smtClean="0"/>
              <a:t>-mediated food allergy: determining persistence versus clinical tolerance.</a:t>
            </a:r>
            <a:endParaRPr lang="tr-TR" sz="1200" b="1" dirty="0" smtClean="0"/>
          </a:p>
          <a:p>
            <a:pPr algn="r"/>
            <a:r>
              <a:rPr lang="tr-TR" sz="1200" b="1" dirty="0" err="1" smtClean="0"/>
              <a:t>Ann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Asthma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2014;112(3):200-6.</a:t>
            </a:r>
            <a:endParaRPr lang="en-US" sz="1200" b="1" dirty="0"/>
          </a:p>
        </p:txBody>
      </p:sp>
      <p:sp>
        <p:nvSpPr>
          <p:cNvPr id="15" name="14 Dikdörtgen"/>
          <p:cNvSpPr/>
          <p:nvPr/>
        </p:nvSpPr>
        <p:spPr>
          <a:xfrm>
            <a:off x="611560" y="6021288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EAACI food allergy and anaphylaxis guidelines</a:t>
            </a:r>
            <a:r>
              <a:rPr lang="tr-TR" sz="1200" b="1" dirty="0" smtClean="0"/>
              <a:t>.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. 2014 ;69(8):1008-25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311151" y="188640"/>
            <a:ext cx="4044825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dirty="0" smtClean="0"/>
              <a:t>Deri </a:t>
            </a:r>
            <a:r>
              <a:rPr lang="tr-TR" sz="2800" dirty="0" err="1" smtClean="0"/>
              <a:t>prik</a:t>
            </a:r>
            <a:r>
              <a:rPr lang="tr-TR" sz="2800" dirty="0" smtClean="0"/>
              <a:t> test (DPT) ≥ 3mm</a:t>
            </a:r>
            <a:endParaRPr lang="tr-TR" sz="28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5245328" y="188640"/>
            <a:ext cx="3647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dirty="0" smtClean="0"/>
              <a:t>Spesifik </a:t>
            </a:r>
            <a:r>
              <a:rPr lang="tr-TR" sz="2800" dirty="0" err="1" smtClean="0"/>
              <a:t>IgE</a:t>
            </a:r>
            <a:r>
              <a:rPr lang="tr-TR" sz="2800" dirty="0" smtClean="0"/>
              <a:t> ≥ 0.35 </a:t>
            </a:r>
            <a:r>
              <a:rPr lang="tr-TR" sz="2800" dirty="0" err="1" smtClean="0"/>
              <a:t>kIU</a:t>
            </a:r>
            <a:r>
              <a:rPr lang="tr-TR" sz="2800" dirty="0" smtClean="0"/>
              <a:t>/L</a:t>
            </a:r>
            <a:endParaRPr lang="tr-TR" sz="2800" dirty="0"/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23526" y="1025232"/>
          <a:ext cx="8568954" cy="52120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28159"/>
                <a:gridCol w="1020115"/>
                <a:gridCol w="1080120"/>
                <a:gridCol w="1152128"/>
                <a:gridCol w="1800200"/>
                <a:gridCol w="2088232"/>
              </a:tblGrid>
              <a:tr h="59603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Çalışma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Katılımcı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Vaka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Duyarlılık  %</a:t>
                      </a:r>
                    </a:p>
                    <a:p>
                      <a:pPr algn="ctr"/>
                      <a:r>
                        <a:rPr lang="tr-TR" dirty="0" smtClean="0"/>
                        <a:t>(%95 CI)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Seçicilik</a:t>
                      </a:r>
                      <a:r>
                        <a:rPr lang="tr-TR" baseline="0" dirty="0" smtClean="0"/>
                        <a:t> 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(%95 CI)</a:t>
                      </a:r>
                    </a:p>
                  </a:txBody>
                  <a:tcPr/>
                </a:tc>
              </a:tr>
              <a:tr h="596038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İNEK SÜTÜ</a:t>
                      </a:r>
                    </a:p>
                    <a:p>
                      <a:r>
                        <a:rPr lang="tr-TR" b="1" dirty="0" smtClean="0"/>
                        <a:t>DPT</a:t>
                      </a:r>
                    </a:p>
                    <a:p>
                      <a:r>
                        <a:rPr lang="tr-TR" b="1" dirty="0" err="1" smtClean="0"/>
                        <a:t>Sp</a:t>
                      </a:r>
                      <a:r>
                        <a:rPr lang="tr-TR" b="1" baseline="0" dirty="0" smtClean="0"/>
                        <a:t> </a:t>
                      </a:r>
                      <a:r>
                        <a:rPr lang="tr-TR" b="1" baseline="0" dirty="0" err="1" smtClean="0"/>
                        <a:t>IgE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5</a:t>
                      </a:r>
                    </a:p>
                    <a:p>
                      <a:pPr algn="ctr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587</a:t>
                      </a:r>
                    </a:p>
                    <a:p>
                      <a:pPr algn="ctr"/>
                      <a:r>
                        <a:rPr lang="tr-TR" dirty="0" smtClean="0"/>
                        <a:t>831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284</a:t>
                      </a:r>
                    </a:p>
                    <a:p>
                      <a:pPr algn="ctr"/>
                      <a:r>
                        <a:rPr lang="tr-TR" dirty="0" smtClean="0"/>
                        <a:t>390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87.9 (75.6-94.4)</a:t>
                      </a:r>
                    </a:p>
                    <a:p>
                      <a:pPr algn="ctr"/>
                      <a:r>
                        <a:rPr lang="tr-TR" b="1" dirty="0" smtClean="0"/>
                        <a:t>87.3 (75.2-93.9)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67.5 (56.0-77.2)</a:t>
                      </a:r>
                    </a:p>
                    <a:p>
                      <a:pPr algn="ctr"/>
                      <a:r>
                        <a:rPr lang="tr-TR" b="1" dirty="0" smtClean="0"/>
                        <a:t>47.7</a:t>
                      </a:r>
                      <a:r>
                        <a:rPr lang="tr-TR" b="1" baseline="0" dirty="0" smtClean="0"/>
                        <a:t> (36.4-59.2)</a:t>
                      </a:r>
                      <a:endParaRPr lang="tr-TR" b="1" dirty="0"/>
                    </a:p>
                  </a:txBody>
                  <a:tcPr/>
                </a:tc>
              </a:tr>
              <a:tr h="596038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YUMURTA </a:t>
                      </a:r>
                    </a:p>
                    <a:p>
                      <a:r>
                        <a:rPr lang="tr-TR" b="1" dirty="0" smtClean="0"/>
                        <a:t>DPT</a:t>
                      </a:r>
                    </a:p>
                    <a:p>
                      <a:r>
                        <a:rPr lang="tr-TR" b="1" dirty="0" err="1" smtClean="0"/>
                        <a:t>Sp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IgE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5</a:t>
                      </a:r>
                    </a:p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448</a:t>
                      </a:r>
                    </a:p>
                    <a:p>
                      <a:pPr algn="ctr"/>
                      <a:r>
                        <a:rPr lang="tr-TR" dirty="0" smtClean="0"/>
                        <a:t>572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287</a:t>
                      </a:r>
                    </a:p>
                    <a:p>
                      <a:pPr algn="ctr"/>
                      <a:r>
                        <a:rPr lang="tr-TR" dirty="0" smtClean="0"/>
                        <a:t>346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92.4 (79.9-97.4)</a:t>
                      </a:r>
                    </a:p>
                    <a:p>
                      <a:pPr algn="ctr"/>
                      <a:r>
                        <a:rPr lang="tr-TR" b="1" dirty="0" smtClean="0"/>
                        <a:t>93.4 (82.1-49.2)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58.1 (49.1-66.6)</a:t>
                      </a:r>
                    </a:p>
                    <a:p>
                      <a:pPr algn="ctr"/>
                      <a:r>
                        <a:rPr lang="tr-TR" b="1" dirty="0" smtClean="0"/>
                        <a:t>49.2 (40.2-58.1)</a:t>
                      </a:r>
                      <a:endParaRPr lang="tr-TR" b="1" dirty="0"/>
                    </a:p>
                  </a:txBody>
                  <a:tcPr/>
                </a:tc>
              </a:tr>
              <a:tr h="596038">
                <a:tc>
                  <a:txBody>
                    <a:bodyPr/>
                    <a:lstStyle/>
                    <a:p>
                      <a:r>
                        <a:rPr lang="tr-TR" b="1" dirty="0" smtClean="0"/>
                        <a:t>BUĞDAY</a:t>
                      </a:r>
                    </a:p>
                    <a:p>
                      <a:r>
                        <a:rPr lang="tr-TR" b="1" dirty="0" smtClean="0"/>
                        <a:t>DPT</a:t>
                      </a:r>
                    </a:p>
                    <a:p>
                      <a:r>
                        <a:rPr lang="tr-TR" b="1" dirty="0" err="1" smtClean="0"/>
                        <a:t>SpIgE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5</a:t>
                      </a:r>
                    </a:p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350</a:t>
                      </a:r>
                    </a:p>
                    <a:p>
                      <a:pPr algn="ctr"/>
                      <a:r>
                        <a:rPr lang="tr-TR" dirty="0" smtClean="0"/>
                        <a:t>408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114</a:t>
                      </a:r>
                    </a:p>
                    <a:p>
                      <a:pPr algn="ctr"/>
                      <a:r>
                        <a:rPr lang="tr-TR" dirty="0" smtClean="0"/>
                        <a:t>102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72.6 (55.7-84.8)</a:t>
                      </a:r>
                    </a:p>
                    <a:p>
                      <a:pPr algn="ctr"/>
                      <a:r>
                        <a:rPr lang="tr-TR" b="1" dirty="0" smtClean="0"/>
                        <a:t>83.2 (69.0-91.7)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73.3 (47.9-89.1)</a:t>
                      </a:r>
                    </a:p>
                    <a:p>
                      <a:pPr algn="ctr"/>
                      <a:r>
                        <a:rPr lang="tr-TR" b="1" dirty="0" smtClean="0"/>
                        <a:t>42.7 (19.8-69.1)</a:t>
                      </a:r>
                      <a:endParaRPr lang="tr-TR" b="1" dirty="0"/>
                    </a:p>
                  </a:txBody>
                  <a:tcPr/>
                </a:tc>
              </a:tr>
              <a:tr h="596038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YER FISTIĞI</a:t>
                      </a:r>
                      <a:r>
                        <a:rPr lang="tr-TR" b="1" baseline="0" dirty="0" smtClean="0"/>
                        <a:t> </a:t>
                      </a:r>
                    </a:p>
                    <a:p>
                      <a:r>
                        <a:rPr lang="tr-TR" b="1" baseline="0" dirty="0" smtClean="0"/>
                        <a:t>DPT</a:t>
                      </a:r>
                    </a:p>
                    <a:p>
                      <a:r>
                        <a:rPr lang="tr-TR" b="1" baseline="0" dirty="0" err="1" smtClean="0"/>
                        <a:t>SpIgE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5</a:t>
                      </a:r>
                    </a:p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499</a:t>
                      </a:r>
                    </a:p>
                    <a:p>
                      <a:pPr algn="ctr"/>
                      <a:r>
                        <a:rPr lang="tr-TR" dirty="0" smtClean="0"/>
                        <a:t>817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245</a:t>
                      </a:r>
                    </a:p>
                    <a:p>
                      <a:pPr algn="ctr"/>
                      <a:r>
                        <a:rPr lang="tr-TR" dirty="0" smtClean="0"/>
                        <a:t>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94.7 (87.9-97.8)</a:t>
                      </a:r>
                    </a:p>
                    <a:p>
                      <a:pPr algn="ctr"/>
                      <a:r>
                        <a:rPr lang="tr-TR" b="1" dirty="0" smtClean="0"/>
                        <a:t>96.3 (91.6-98.4)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61.0 (46.4-73.6)</a:t>
                      </a:r>
                    </a:p>
                    <a:p>
                      <a:pPr algn="ctr"/>
                      <a:r>
                        <a:rPr lang="tr-TR" b="1" dirty="0" smtClean="0"/>
                        <a:t>59.8 (45.4-72.0)</a:t>
                      </a:r>
                      <a:endParaRPr lang="tr-TR" b="1" dirty="0"/>
                    </a:p>
                  </a:txBody>
                  <a:tcPr/>
                </a:tc>
              </a:tr>
              <a:tr h="596038">
                <a:tc>
                  <a:txBody>
                    <a:bodyPr/>
                    <a:lstStyle/>
                    <a:p>
                      <a:r>
                        <a:rPr lang="tr-TR" b="1" dirty="0" smtClean="0"/>
                        <a:t>SOYA</a:t>
                      </a:r>
                    </a:p>
                    <a:p>
                      <a:r>
                        <a:rPr lang="tr-TR" b="1" dirty="0" smtClean="0"/>
                        <a:t>DPT</a:t>
                      </a:r>
                    </a:p>
                    <a:p>
                      <a:r>
                        <a:rPr lang="tr-TR" b="1" dirty="0" err="1" smtClean="0"/>
                        <a:t>SpIgE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4</a:t>
                      </a:r>
                    </a:p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366</a:t>
                      </a:r>
                    </a:p>
                    <a:p>
                      <a:pPr algn="ctr"/>
                      <a:r>
                        <a:rPr lang="tr-TR" dirty="0" smtClean="0"/>
                        <a:t>404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94</a:t>
                      </a:r>
                    </a:p>
                    <a:p>
                      <a:pPr algn="ctr"/>
                      <a:r>
                        <a:rPr lang="tr-TR" dirty="0" smtClean="0"/>
                        <a:t>74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55.0 (33.2-75.0)</a:t>
                      </a:r>
                    </a:p>
                    <a:p>
                      <a:pPr algn="ctr"/>
                      <a:r>
                        <a:rPr lang="tr-TR" b="1" dirty="0" smtClean="0"/>
                        <a:t>82.9 (63.8-93.0)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68.0 (52.4-80.3)</a:t>
                      </a:r>
                    </a:p>
                    <a:p>
                      <a:pPr algn="ctr"/>
                      <a:r>
                        <a:rPr lang="tr-TR" b="1" dirty="0" smtClean="0"/>
                        <a:t>38.0 (24.2-54.0)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3059832" y="2116013"/>
            <a:ext cx="3600400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err="1" smtClean="0"/>
              <a:t>Duyarlanma</a:t>
            </a:r>
            <a:r>
              <a:rPr lang="tr-TR" sz="2800" dirty="0" smtClean="0"/>
              <a:t> ?</a:t>
            </a:r>
          </a:p>
          <a:p>
            <a:pPr algn="ctr"/>
            <a:r>
              <a:rPr lang="tr-TR" sz="2800" dirty="0" smtClean="0"/>
              <a:t>&amp;                                       </a:t>
            </a:r>
          </a:p>
          <a:p>
            <a:pPr algn="ctr"/>
            <a:r>
              <a:rPr lang="tr-TR" sz="2800" dirty="0" smtClean="0"/>
              <a:t>Klinik ?</a:t>
            </a:r>
            <a:endParaRPr lang="tr-TR" sz="28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2339752" y="3861048"/>
            <a:ext cx="489654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Yeterli tanısal doğruluğa Ø </a:t>
            </a:r>
            <a:endParaRPr lang="tr-TR" sz="2800" dirty="0"/>
          </a:p>
        </p:txBody>
      </p:sp>
      <p:sp>
        <p:nvSpPr>
          <p:cNvPr id="10" name="9 Dikdörtgen"/>
          <p:cNvSpPr/>
          <p:nvPr/>
        </p:nvSpPr>
        <p:spPr>
          <a:xfrm>
            <a:off x="395536" y="6392361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EAACI food allergy and anaphylaxis guidelines</a:t>
            </a:r>
            <a:r>
              <a:rPr lang="tr-TR" sz="1200" b="1" dirty="0" smtClean="0"/>
              <a:t>.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. 2014 ;69(8):1008-25</a:t>
            </a:r>
            <a:endParaRPr lang="en-US" b="1" dirty="0"/>
          </a:p>
        </p:txBody>
      </p:sp>
      <p:sp>
        <p:nvSpPr>
          <p:cNvPr id="11" name="10 Dikdörtgen"/>
          <p:cNvSpPr/>
          <p:nvPr/>
        </p:nvSpPr>
        <p:spPr>
          <a:xfrm>
            <a:off x="611560" y="6608385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Food allergy: a practice parameter update-2014</a:t>
            </a:r>
            <a:r>
              <a:rPr lang="tr-TR" sz="1200" b="1" dirty="0" smtClean="0"/>
              <a:t> J 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2014;134(5):1016-25</a:t>
            </a:r>
            <a:endParaRPr lang="tr-T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51520" y="332656"/>
          <a:ext cx="8640963" cy="547260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56169"/>
                <a:gridCol w="1378085"/>
                <a:gridCol w="1482370"/>
                <a:gridCol w="1460027"/>
                <a:gridCol w="1564312"/>
              </a:tblGrid>
              <a:tr h="461850">
                <a:tc>
                  <a:txBody>
                    <a:bodyPr/>
                    <a:lstStyle/>
                    <a:p>
                      <a:endParaRPr lang="tr-TR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≈ ≥ 95</a:t>
                      </a:r>
                      <a:r>
                        <a:rPr lang="tr-TR" sz="2000" b="1" baseline="0" dirty="0" smtClean="0"/>
                        <a:t> PPV</a:t>
                      </a:r>
                      <a:endParaRPr lang="tr-T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≈ 50</a:t>
                      </a:r>
                      <a:r>
                        <a:rPr lang="tr-TR" sz="2000" b="1" baseline="0" dirty="0" smtClean="0"/>
                        <a:t> NPV </a:t>
                      </a:r>
                      <a:endParaRPr lang="tr-TR" sz="20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97166">
                <a:tc>
                  <a:txBody>
                    <a:bodyPr/>
                    <a:lstStyle/>
                    <a:p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baseline="0" dirty="0" smtClean="0"/>
                        <a:t> </a:t>
                      </a:r>
                      <a:r>
                        <a:rPr lang="tr-TR" sz="2000" b="1" dirty="0" smtClean="0"/>
                        <a:t>Spesifik </a:t>
                      </a:r>
                      <a:r>
                        <a:rPr lang="tr-TR" sz="2000" b="1" dirty="0" err="1" smtClean="0"/>
                        <a:t>IgE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baseline="0" dirty="0" smtClean="0"/>
                        <a:t>(IU/L)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DPT </a:t>
                      </a:r>
                    </a:p>
                    <a:p>
                      <a:pPr algn="ctr"/>
                      <a:r>
                        <a:rPr lang="tr-TR" sz="2000" b="1" dirty="0" smtClean="0"/>
                        <a:t>(mm)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Spesifik </a:t>
                      </a:r>
                      <a:r>
                        <a:rPr lang="tr-TR" sz="2000" b="1" dirty="0" err="1" smtClean="0"/>
                        <a:t>IgE</a:t>
                      </a:r>
                      <a:r>
                        <a:rPr lang="tr-TR" sz="2000" b="1" dirty="0" smtClean="0"/>
                        <a:t> </a:t>
                      </a:r>
                      <a:r>
                        <a:rPr lang="tr-TR" sz="2000" b="1" baseline="0" dirty="0" smtClean="0"/>
                        <a:t>(IU/L)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DPT </a:t>
                      </a:r>
                    </a:p>
                    <a:p>
                      <a:pPr algn="ctr"/>
                      <a:r>
                        <a:rPr lang="tr-TR" sz="2000" b="1" dirty="0" smtClean="0"/>
                        <a:t>(mm)</a:t>
                      </a:r>
                      <a:endParaRPr lang="tr-TR" sz="2000" b="1" dirty="0"/>
                    </a:p>
                  </a:txBody>
                  <a:tcPr/>
                </a:tc>
              </a:tr>
              <a:tr h="4213592">
                <a:tc>
                  <a:txBody>
                    <a:bodyPr/>
                    <a:lstStyle/>
                    <a:p>
                      <a:endParaRPr lang="tr-TR" sz="2000" b="1" dirty="0" smtClean="0"/>
                    </a:p>
                    <a:p>
                      <a:r>
                        <a:rPr lang="tr-TR" sz="2000" b="1" dirty="0" smtClean="0"/>
                        <a:t>İNEK</a:t>
                      </a:r>
                      <a:r>
                        <a:rPr lang="tr-TR" sz="2000" b="1" baseline="0" dirty="0" smtClean="0"/>
                        <a:t> SÜTÜ </a:t>
                      </a:r>
                    </a:p>
                    <a:p>
                      <a:r>
                        <a:rPr lang="tr-TR" sz="2000" b="1" baseline="0" dirty="0" smtClean="0"/>
                        <a:t>             </a:t>
                      </a:r>
                      <a:r>
                        <a:rPr lang="tr-TR" sz="2000" b="1" baseline="0" dirty="0" err="1" smtClean="0"/>
                        <a:t>İnfant</a:t>
                      </a:r>
                      <a:r>
                        <a:rPr lang="tr-TR" sz="2000" b="1" baseline="0" dirty="0" smtClean="0"/>
                        <a:t> ≤ 1 yaş</a:t>
                      </a:r>
                    </a:p>
                    <a:p>
                      <a:endParaRPr lang="tr-TR" sz="2000" b="1" baseline="0" dirty="0" smtClean="0"/>
                    </a:p>
                    <a:p>
                      <a:r>
                        <a:rPr lang="tr-TR" sz="2000" b="1" baseline="0" dirty="0" smtClean="0"/>
                        <a:t>YUMURTA</a:t>
                      </a:r>
                    </a:p>
                    <a:p>
                      <a:r>
                        <a:rPr lang="tr-TR" sz="2000" b="1" baseline="0" dirty="0" smtClean="0"/>
                        <a:t>             </a:t>
                      </a:r>
                      <a:r>
                        <a:rPr lang="tr-TR" sz="2000" b="1" baseline="0" dirty="0" err="1" smtClean="0"/>
                        <a:t>İnfant</a:t>
                      </a:r>
                      <a:r>
                        <a:rPr lang="tr-TR" sz="2000" b="1" baseline="0" dirty="0" smtClean="0"/>
                        <a:t> ≤ 2 yaş</a:t>
                      </a:r>
                    </a:p>
                    <a:p>
                      <a:endParaRPr lang="tr-TR" sz="2000" b="1" baseline="0" dirty="0" smtClean="0"/>
                    </a:p>
                    <a:p>
                      <a:r>
                        <a:rPr lang="tr-TR" sz="2000" b="1" baseline="0" dirty="0" smtClean="0"/>
                        <a:t>YER FISTIĞI</a:t>
                      </a:r>
                    </a:p>
                    <a:p>
                      <a:r>
                        <a:rPr lang="tr-TR" sz="2000" b="1" baseline="0" dirty="0" smtClean="0"/>
                        <a:t>             </a:t>
                      </a:r>
                      <a:r>
                        <a:rPr lang="tr-TR" sz="2000" b="1" baseline="0" dirty="0" err="1" smtClean="0"/>
                        <a:t>İnfant</a:t>
                      </a:r>
                      <a:r>
                        <a:rPr lang="tr-TR" sz="2000" b="1" baseline="0" dirty="0" smtClean="0"/>
                        <a:t> ≤ 2 yaş</a:t>
                      </a:r>
                    </a:p>
                    <a:p>
                      <a:endParaRPr lang="tr-TR" sz="2000" b="1" baseline="0" dirty="0" smtClean="0"/>
                    </a:p>
                    <a:p>
                      <a:r>
                        <a:rPr lang="tr-TR" sz="2000" b="1" baseline="0" dirty="0" smtClean="0"/>
                        <a:t>KABUKLU KURUYEMİŞ</a:t>
                      </a:r>
                    </a:p>
                    <a:p>
                      <a:endParaRPr lang="tr-TR" sz="2000" b="1" baseline="0" dirty="0" smtClean="0"/>
                    </a:p>
                    <a:p>
                      <a:r>
                        <a:rPr lang="tr-TR" sz="2000" b="1" baseline="0" dirty="0" smtClean="0"/>
                        <a:t>BALIK 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 smtClean="0"/>
                    </a:p>
                    <a:p>
                      <a:pPr algn="ctr"/>
                      <a:r>
                        <a:rPr lang="tr-TR" sz="2000" b="1" dirty="0" smtClean="0"/>
                        <a:t>≥ 15</a:t>
                      </a:r>
                    </a:p>
                    <a:p>
                      <a:pPr algn="ctr"/>
                      <a:r>
                        <a:rPr lang="tr-TR" sz="2000" b="1" dirty="0" smtClean="0"/>
                        <a:t>≥ 5</a:t>
                      </a:r>
                    </a:p>
                    <a:p>
                      <a:pPr algn="ctr"/>
                      <a:endParaRPr lang="tr-TR" sz="2000" b="1" dirty="0" smtClean="0"/>
                    </a:p>
                    <a:p>
                      <a:pPr algn="ctr"/>
                      <a:r>
                        <a:rPr lang="tr-TR" sz="2000" b="1" dirty="0" smtClean="0"/>
                        <a:t>≥ 7</a:t>
                      </a:r>
                    </a:p>
                    <a:p>
                      <a:pPr algn="ctr"/>
                      <a:r>
                        <a:rPr lang="tr-TR" sz="2000" b="1" dirty="0" smtClean="0"/>
                        <a:t>≥ 2</a:t>
                      </a:r>
                    </a:p>
                    <a:p>
                      <a:pPr algn="ctr"/>
                      <a:endParaRPr lang="tr-TR" sz="2000" b="1" dirty="0" smtClean="0"/>
                    </a:p>
                    <a:p>
                      <a:pPr algn="ctr"/>
                      <a:r>
                        <a:rPr lang="tr-TR" sz="2000" b="1" dirty="0" smtClean="0"/>
                        <a:t>≥ 15</a:t>
                      </a:r>
                    </a:p>
                    <a:p>
                      <a:pPr algn="ctr"/>
                      <a:endParaRPr lang="tr-TR" sz="2000" b="1" dirty="0" smtClean="0"/>
                    </a:p>
                    <a:p>
                      <a:pPr algn="ctr"/>
                      <a:endParaRPr lang="tr-TR" sz="2000" b="1" dirty="0" smtClean="0"/>
                    </a:p>
                    <a:p>
                      <a:pPr algn="ctr"/>
                      <a:r>
                        <a:rPr lang="tr-TR" sz="2000" b="1" dirty="0" smtClean="0"/>
                        <a:t>≥ 15</a:t>
                      </a:r>
                    </a:p>
                    <a:p>
                      <a:pPr algn="ctr"/>
                      <a:endParaRPr lang="tr-TR" sz="2000" b="1" dirty="0" smtClean="0"/>
                    </a:p>
                    <a:p>
                      <a:pPr algn="ctr"/>
                      <a:r>
                        <a:rPr lang="tr-TR" sz="2000" b="1" dirty="0" smtClean="0"/>
                        <a:t>20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 smtClean="0"/>
                    </a:p>
                    <a:p>
                      <a:pPr algn="ctr"/>
                      <a:r>
                        <a:rPr lang="tr-TR" sz="2000" b="1" dirty="0" smtClean="0"/>
                        <a:t>≥ 8</a:t>
                      </a:r>
                    </a:p>
                    <a:p>
                      <a:pPr algn="ctr"/>
                      <a:r>
                        <a:rPr lang="tr-TR" sz="2000" b="1" dirty="0" smtClean="0"/>
                        <a:t>≥ 6</a:t>
                      </a:r>
                    </a:p>
                    <a:p>
                      <a:pPr algn="ctr"/>
                      <a:endParaRPr lang="tr-TR" sz="2000" b="1" dirty="0" smtClean="0"/>
                    </a:p>
                    <a:p>
                      <a:pPr algn="ctr"/>
                      <a:r>
                        <a:rPr lang="tr-TR" sz="2000" b="1" dirty="0" smtClean="0"/>
                        <a:t>≥ 7</a:t>
                      </a:r>
                    </a:p>
                    <a:p>
                      <a:pPr algn="ctr"/>
                      <a:r>
                        <a:rPr lang="tr-TR" sz="2000" b="1" dirty="0" smtClean="0"/>
                        <a:t>≥ 5</a:t>
                      </a:r>
                    </a:p>
                    <a:p>
                      <a:pPr algn="ctr"/>
                      <a:endParaRPr lang="tr-TR" sz="2000" b="1" dirty="0" smtClean="0"/>
                    </a:p>
                    <a:p>
                      <a:pPr algn="ctr"/>
                      <a:r>
                        <a:rPr lang="tr-TR" sz="2000" b="1" dirty="0" smtClean="0"/>
                        <a:t>≥ 8</a:t>
                      </a:r>
                    </a:p>
                    <a:p>
                      <a:pPr algn="ctr"/>
                      <a:r>
                        <a:rPr lang="tr-TR" sz="2000" b="1" dirty="0" smtClean="0"/>
                        <a:t>≥ 4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 smtClean="0"/>
                    </a:p>
                    <a:p>
                      <a:pPr algn="ctr"/>
                      <a:r>
                        <a:rPr lang="tr-TR" sz="2000" b="1" dirty="0" smtClean="0"/>
                        <a:t>≤ 2</a:t>
                      </a:r>
                    </a:p>
                    <a:p>
                      <a:pPr algn="ctr"/>
                      <a:endParaRPr lang="tr-TR" sz="2000" b="1" dirty="0" smtClean="0"/>
                    </a:p>
                    <a:p>
                      <a:pPr algn="ctr"/>
                      <a:endParaRPr lang="tr-TR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≤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≤ 2 veya ≤ 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1" dirty="0" smtClean="0"/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 smtClean="0"/>
                    </a:p>
                    <a:p>
                      <a:pPr algn="ctr"/>
                      <a:endParaRPr lang="tr-TR" sz="2000" b="1" dirty="0" smtClean="0"/>
                    </a:p>
                    <a:p>
                      <a:pPr algn="ctr"/>
                      <a:endParaRPr lang="tr-TR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≤ 3</a:t>
                      </a:r>
                    </a:p>
                    <a:p>
                      <a:pPr algn="ctr"/>
                      <a:endParaRPr lang="tr-TR" sz="2000" b="1" dirty="0" smtClean="0"/>
                    </a:p>
                    <a:p>
                      <a:pPr algn="ctr"/>
                      <a:endParaRPr lang="tr-TR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≤ 3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Dikdörtgen"/>
          <p:cNvSpPr/>
          <p:nvPr/>
        </p:nvSpPr>
        <p:spPr>
          <a:xfrm>
            <a:off x="0" y="635171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Long-term follow-up of </a:t>
            </a:r>
            <a:r>
              <a:rPr lang="en-US" sz="1200" b="1" dirty="0" err="1" smtClean="0"/>
              <a:t>IgE</a:t>
            </a:r>
            <a:r>
              <a:rPr lang="en-US" sz="1200" b="1" dirty="0" smtClean="0"/>
              <a:t>-mediated food allergy: determining persistence versus clinical tolerance.</a:t>
            </a:r>
            <a:r>
              <a:rPr lang="tr-TR" sz="1200" b="1" dirty="0" smtClean="0"/>
              <a:t> </a:t>
            </a:r>
          </a:p>
          <a:p>
            <a:pPr algn="r"/>
            <a:r>
              <a:rPr lang="tr-TR" sz="1200" b="1" dirty="0" err="1" smtClean="0"/>
              <a:t>Ann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Asthma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2014;112(3):200-6.</a:t>
            </a:r>
            <a:endParaRPr lang="en-US" sz="1200" b="1" dirty="0"/>
          </a:p>
        </p:txBody>
      </p:sp>
      <p:sp>
        <p:nvSpPr>
          <p:cNvPr id="4" name="3 Dikdörtgen"/>
          <p:cNvSpPr/>
          <p:nvPr/>
        </p:nvSpPr>
        <p:spPr>
          <a:xfrm>
            <a:off x="791072" y="58052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Food allergy: a practice parameter update-2014</a:t>
            </a:r>
            <a:r>
              <a:rPr lang="tr-TR" sz="1200" b="1" dirty="0" smtClean="0"/>
              <a:t> J 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2014;134(5):1016-25</a:t>
            </a:r>
            <a:endParaRPr lang="tr-TR" sz="1200" b="1" dirty="0"/>
          </a:p>
        </p:txBody>
      </p:sp>
      <p:sp>
        <p:nvSpPr>
          <p:cNvPr id="6" name="5 Dikdörtgen"/>
          <p:cNvSpPr/>
          <p:nvPr/>
        </p:nvSpPr>
        <p:spPr>
          <a:xfrm>
            <a:off x="2105472" y="6093296"/>
            <a:ext cx="7038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Work Group report: oral food challenge testing. J Allergy </a:t>
            </a:r>
            <a:r>
              <a:rPr lang="en-US" sz="1200" b="1" dirty="0" err="1" smtClean="0"/>
              <a:t>Clin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Immunol</a:t>
            </a:r>
            <a:r>
              <a:rPr lang="en-US" sz="1200" b="1" dirty="0" smtClean="0"/>
              <a:t>. 2009</a:t>
            </a:r>
            <a:r>
              <a:rPr lang="tr-TR" sz="1200" b="1" dirty="0" smtClean="0"/>
              <a:t>:</a:t>
            </a:r>
            <a:r>
              <a:rPr lang="en-US" sz="1200" b="1" dirty="0" smtClean="0"/>
              <a:t>123(6 </a:t>
            </a:r>
            <a:r>
              <a:rPr lang="en-US" sz="1200" b="1" dirty="0" err="1" smtClean="0"/>
              <a:t>Suppl</a:t>
            </a:r>
            <a:r>
              <a:rPr lang="en-US" sz="1200" b="1" dirty="0" smtClean="0"/>
              <a:t>):S365-83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683568" y="6464369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Making the Most of In Vitro Tests to Diagnose Food Allergy</a:t>
            </a:r>
            <a:r>
              <a:rPr lang="tr-TR" sz="1200" b="1" dirty="0" smtClean="0"/>
              <a:t> . J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Pract</a:t>
            </a:r>
            <a:r>
              <a:rPr lang="tr-TR" sz="1200" b="1" dirty="0" smtClean="0"/>
              <a:t>. 2017 ;5(2):237-248</a:t>
            </a:r>
            <a:endParaRPr lang="tr-TR" sz="1200" b="1" dirty="0"/>
          </a:p>
        </p:txBody>
      </p:sp>
      <p:sp>
        <p:nvSpPr>
          <p:cNvPr id="4" name="3 Dikdörtgen"/>
          <p:cNvSpPr/>
          <p:nvPr/>
        </p:nvSpPr>
        <p:spPr>
          <a:xfrm>
            <a:off x="0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b="1" dirty="0" err="1" smtClean="0"/>
              <a:t>Standardizing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double</a:t>
            </a:r>
            <a:r>
              <a:rPr lang="tr-TR" sz="1200" b="1" dirty="0" smtClean="0"/>
              <a:t>-</a:t>
            </a:r>
            <a:r>
              <a:rPr lang="tr-TR" sz="1200" b="1" dirty="0" err="1" smtClean="0"/>
              <a:t>blind</a:t>
            </a:r>
            <a:r>
              <a:rPr lang="tr-TR" sz="1200" b="1" dirty="0" smtClean="0"/>
              <a:t>, </a:t>
            </a:r>
            <a:r>
              <a:rPr lang="tr-TR" sz="1200" b="1" dirty="0" err="1" smtClean="0"/>
              <a:t>placebo</a:t>
            </a:r>
            <a:r>
              <a:rPr lang="tr-TR" sz="1200" b="1" dirty="0" smtClean="0"/>
              <a:t>-</a:t>
            </a:r>
            <a:r>
              <a:rPr lang="tr-TR" sz="1200" b="1" dirty="0" err="1" smtClean="0"/>
              <a:t>controlled</a:t>
            </a:r>
            <a:r>
              <a:rPr lang="tr-TR" sz="1200" b="1" dirty="0" smtClean="0"/>
              <a:t> oral </a:t>
            </a:r>
            <a:r>
              <a:rPr lang="tr-TR" sz="1200" b="1" dirty="0" err="1" smtClean="0"/>
              <a:t>food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challenges</a:t>
            </a:r>
            <a:r>
              <a:rPr lang="tr-TR" sz="1200" b="1" dirty="0" smtClean="0"/>
              <a:t>: PRACTALL </a:t>
            </a:r>
            <a:r>
              <a:rPr lang="tr-TR" sz="1200" b="1" dirty="0" err="1" smtClean="0"/>
              <a:t>consensus</a:t>
            </a:r>
            <a:r>
              <a:rPr lang="tr-TR" sz="1200" b="1" dirty="0" smtClean="0"/>
              <a:t> </a:t>
            </a:r>
            <a:r>
              <a:rPr lang="tr-TR" sz="1200" b="1" dirty="0" err="1" smtClean="0"/>
              <a:t>report</a:t>
            </a:r>
            <a:r>
              <a:rPr lang="tr-TR" sz="1200" b="1" dirty="0" smtClean="0"/>
              <a:t>. </a:t>
            </a:r>
          </a:p>
          <a:p>
            <a:pPr algn="r"/>
            <a:r>
              <a:rPr lang="tr-TR" sz="1200" b="1" dirty="0" smtClean="0"/>
              <a:t>J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. 2012;130(6):1260-74</a:t>
            </a:r>
            <a:endParaRPr lang="tr-TR" sz="1200" b="1" dirty="0"/>
          </a:p>
        </p:txBody>
      </p:sp>
      <p:sp>
        <p:nvSpPr>
          <p:cNvPr id="5" name="4 Dikdörtgen"/>
          <p:cNvSpPr/>
          <p:nvPr/>
        </p:nvSpPr>
        <p:spPr>
          <a:xfrm>
            <a:off x="359024" y="6165304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Conducting an Oral Food Challenge to Peanut in an Infant.</a:t>
            </a:r>
            <a:r>
              <a:rPr lang="tr-TR" sz="1200" b="1" dirty="0" smtClean="0"/>
              <a:t>  J </a:t>
            </a:r>
            <a:r>
              <a:rPr lang="tr-TR" sz="1200" b="1" dirty="0" err="1" smtClean="0"/>
              <a:t>Allergy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Clin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Immunol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Pract</a:t>
            </a:r>
            <a:r>
              <a:rPr lang="tr-TR" sz="1200" b="1" dirty="0" smtClean="0"/>
              <a:t> 2017;5:301-11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1359</Words>
  <Application>Microsoft Office PowerPoint</Application>
  <PresentationFormat>Ekran Gösterisi (4:3)</PresentationFormat>
  <Paragraphs>505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BESİN PROVOKASYON TESTLERİ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ASUS</cp:lastModifiedBy>
  <cp:revision>176</cp:revision>
  <dcterms:created xsi:type="dcterms:W3CDTF">2017-04-15T11:39:57Z</dcterms:created>
  <dcterms:modified xsi:type="dcterms:W3CDTF">2017-04-24T09:35:16Z</dcterms:modified>
</cp:coreProperties>
</file>