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74" r:id="rId4"/>
    <p:sldId id="273" r:id="rId5"/>
    <p:sldId id="275" r:id="rId6"/>
    <p:sldId id="271" r:id="rId7"/>
    <p:sldId id="269" r:id="rId8"/>
    <p:sldId id="291" r:id="rId9"/>
    <p:sldId id="280" r:id="rId10"/>
    <p:sldId id="279" r:id="rId11"/>
    <p:sldId id="281" r:id="rId12"/>
    <p:sldId id="264" r:id="rId13"/>
    <p:sldId id="290" r:id="rId14"/>
    <p:sldId id="257" r:id="rId15"/>
    <p:sldId id="258" r:id="rId16"/>
    <p:sldId id="286" r:id="rId17"/>
    <p:sldId id="283" r:id="rId18"/>
    <p:sldId id="292" r:id="rId19"/>
    <p:sldId id="284" r:id="rId20"/>
    <p:sldId id="287" r:id="rId21"/>
    <p:sldId id="289" r:id="rId22"/>
    <p:sldId id="288" r:id="rId23"/>
    <p:sldId id="282" r:id="rId24"/>
    <p:sldId id="29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3130-E468-44A5-89D4-B1DF74ABF1EF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4961-9024-4879-9B13-DED37247369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4961-9024-4879-9B13-DED37247369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0B83-3E28-423F-BE97-2DDD50366CDC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3D52-0EA9-40FA-8AC9-09087E189B9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670943"/>
            <a:ext cx="9144000" cy="1470025"/>
          </a:xfrm>
        </p:spPr>
        <p:txBody>
          <a:bodyPr>
            <a:noAutofit/>
          </a:bodyPr>
          <a:lstStyle/>
          <a:p>
            <a:r>
              <a:rPr lang="tr-TR" sz="3600" b="1" dirty="0" err="1"/>
              <a:t>Atopik</a:t>
            </a:r>
            <a:r>
              <a:rPr lang="tr-TR" sz="3600" b="1" dirty="0"/>
              <a:t> </a:t>
            </a:r>
            <a:r>
              <a:rPr lang="tr-TR" sz="3600" b="1" dirty="0" err="1"/>
              <a:t>Komorbiditeler</a:t>
            </a:r>
            <a:r>
              <a:rPr lang="tr-TR" sz="3600" b="1" dirty="0"/>
              <a:t> 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dirty="0" smtClean="0"/>
              <a:t>Bebeklikten</a:t>
            </a:r>
            <a:r>
              <a:rPr lang="tr-TR" sz="3600" dirty="0"/>
              <a:t>, erken erişkinliğe: </a:t>
            </a:r>
            <a:r>
              <a:rPr lang="tr-TR" sz="3600" dirty="0" err="1"/>
              <a:t>Kohort</a:t>
            </a:r>
            <a:r>
              <a:rPr lang="tr-TR" sz="3600" dirty="0"/>
              <a:t> çalışmalardan öğrendiklerimiz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168551"/>
            <a:ext cx="9144000" cy="1052537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Prof. Dr. Fazıl Orhan</a:t>
            </a:r>
          </a:p>
          <a:p>
            <a:r>
              <a:rPr lang="tr-TR" dirty="0" smtClean="0"/>
              <a:t>KTÜ Tıp Fakültesi</a:t>
            </a:r>
          </a:p>
          <a:p>
            <a:r>
              <a:rPr lang="tr-TR" dirty="0" smtClean="0"/>
              <a:t>Çocuk İmmünolojisi ve </a:t>
            </a:r>
            <a:r>
              <a:rPr lang="tr-TR" dirty="0" err="1" smtClean="0"/>
              <a:t>Allerji</a:t>
            </a:r>
            <a:r>
              <a:rPr lang="tr-TR" dirty="0" smtClean="0"/>
              <a:t> Hastalıkları Bilim Dalı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14713"/>
            <a:ext cx="9144000" cy="26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ktu.edu.tr/images/ktulogo1.png"/>
          <p:cNvPicPr>
            <a:picLocks noChangeAspect="1" noChangeArrowheads="1"/>
          </p:cNvPicPr>
          <p:nvPr/>
        </p:nvPicPr>
        <p:blipFill>
          <a:blip r:embed="rId3" cstate="print"/>
          <a:srcRect l="3773" t="1883" r="1887" b="3950"/>
          <a:stretch>
            <a:fillRect/>
          </a:stretch>
        </p:blipFill>
        <p:spPr bwMode="auto">
          <a:xfrm>
            <a:off x="35496" y="116632"/>
            <a:ext cx="165618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upload.wikimedia.org/wikipedia/tr/e/e9/Ktu_tip.jpg"/>
          <p:cNvPicPr>
            <a:picLocks noChangeAspect="1" noChangeArrowheads="1"/>
          </p:cNvPicPr>
          <p:nvPr/>
        </p:nvPicPr>
        <p:blipFill>
          <a:blip r:embed="rId4" cstate="print"/>
          <a:srcRect l="-4081" t="-2041" r="-2041" b="-2041"/>
          <a:stretch>
            <a:fillRect/>
          </a:stretch>
        </p:blipFill>
        <p:spPr bwMode="auto">
          <a:xfrm>
            <a:off x="7380312" y="84577"/>
            <a:ext cx="1721343" cy="168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Çocuk Alerji ve Astım Akademisi Derneğ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599" y="72008"/>
            <a:ext cx="3445629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LISAplus</a:t>
            </a:r>
            <a:r>
              <a:rPr lang="tr-TR" dirty="0" smtClean="0"/>
              <a:t> (</a:t>
            </a:r>
            <a:r>
              <a:rPr lang="tr-TR" i="1" dirty="0" smtClean="0"/>
              <a:t>L</a:t>
            </a:r>
            <a:r>
              <a:rPr lang="en-US" i="1" dirty="0" err="1" smtClean="0"/>
              <a:t>ifestyle</a:t>
            </a:r>
            <a:r>
              <a:rPr lang="en-US" i="1" dirty="0" smtClean="0"/>
              <a:t>-related factors on the immune system and the development of allergies in childhood stud</a:t>
            </a:r>
            <a:r>
              <a:rPr lang="en-US" dirty="0" smtClean="0"/>
              <a:t>y</a:t>
            </a:r>
            <a:r>
              <a:rPr lang="tr-TR" dirty="0" smtClean="0"/>
              <a:t>)</a:t>
            </a:r>
          </a:p>
          <a:p>
            <a:r>
              <a:rPr lang="tr-TR" dirty="0" smtClean="0"/>
              <a:t>1997-99 yıllarında 4 Alman şehrinde doğan 3097 bebek</a:t>
            </a:r>
          </a:p>
          <a:p>
            <a:r>
              <a:rPr lang="tr-TR" dirty="0" smtClean="0"/>
              <a:t>6, 12, 18 aylar ve 2, 3, 4, 6, 10 yaşlarda anket </a:t>
            </a:r>
          </a:p>
          <a:p>
            <a:pPr lvl="1"/>
            <a:r>
              <a:rPr lang="tr-TR" dirty="0" smtClean="0"/>
              <a:t>doktor tanılı </a:t>
            </a:r>
            <a:r>
              <a:rPr lang="tr-TR" dirty="0" err="1" smtClean="0"/>
              <a:t>egzema</a:t>
            </a:r>
            <a:r>
              <a:rPr lang="tr-TR" dirty="0" smtClean="0"/>
              <a:t>, kaşıntıya bağlı uyku bozuklukları, çevresel </a:t>
            </a:r>
            <a:r>
              <a:rPr lang="tr-TR" dirty="0" err="1" smtClean="0"/>
              <a:t>maruziyetler</a:t>
            </a:r>
            <a:r>
              <a:rPr lang="tr-TR" dirty="0" smtClean="0"/>
              <a:t>, yaşam biçimleri, davranışsal faktörler ve </a:t>
            </a:r>
            <a:r>
              <a:rPr lang="tr-TR" dirty="0" err="1" smtClean="0"/>
              <a:t>atopik</a:t>
            </a:r>
            <a:r>
              <a:rPr lang="tr-TR" dirty="0" smtClean="0"/>
              <a:t> aile öyküsü </a:t>
            </a:r>
          </a:p>
          <a:p>
            <a:r>
              <a:rPr lang="tr-TR" dirty="0" smtClean="0"/>
              <a:t>10 yaşta 1578 çocuk çalışma için uygun</a:t>
            </a:r>
          </a:p>
          <a:p>
            <a:pPr lvl="1"/>
            <a:r>
              <a:rPr lang="tr-TR" dirty="0" smtClean="0"/>
              <a:t>Anket: SDQ (</a:t>
            </a:r>
            <a:r>
              <a:rPr lang="tr-TR" i="1" dirty="0" err="1" smtClean="0"/>
              <a:t>Strength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Dif</a:t>
            </a:r>
            <a:r>
              <a:rPr lang="tr-TR" i="1" dirty="0" smtClean="0"/>
              <a:t>ﬁ</a:t>
            </a:r>
            <a:r>
              <a:rPr lang="tr-TR" i="1" dirty="0" err="1" smtClean="0"/>
              <a:t>culties</a:t>
            </a:r>
            <a:r>
              <a:rPr lang="tr-TR" i="1" dirty="0" smtClean="0"/>
              <a:t> </a:t>
            </a:r>
            <a:r>
              <a:rPr lang="tr-TR" i="1" dirty="0" err="1" smtClean="0"/>
              <a:t>Questionnaire</a:t>
            </a:r>
            <a:r>
              <a:rPr lang="tr-TR" dirty="0" smtClean="0"/>
              <a:t>) Alman versiyonu</a:t>
            </a:r>
          </a:p>
          <a:p>
            <a:pPr lvl="1"/>
            <a:r>
              <a:rPr lang="tr-TR" dirty="0" smtClean="0"/>
              <a:t>Duygusal problemler, davranışsal problemler, ADHD, akran problemleri ve toplum yanlısı (</a:t>
            </a:r>
            <a:r>
              <a:rPr lang="tr-TR" i="1" dirty="0" err="1" smtClean="0"/>
              <a:t>prosocial</a:t>
            </a:r>
            <a:r>
              <a:rPr lang="tr-TR" dirty="0" smtClean="0"/>
              <a:t>) davranış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5445224"/>
            <a:ext cx="4041775" cy="79208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Uyku bozukluğu olan </a:t>
            </a:r>
            <a:r>
              <a:rPr lang="tr-TR" dirty="0" err="1" smtClean="0">
                <a:solidFill>
                  <a:srgbClr val="FF0000"/>
                </a:solidFill>
              </a:rPr>
              <a:t>egzemalı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infantlarda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mental</a:t>
            </a:r>
            <a:r>
              <a:rPr lang="tr-TR" dirty="0" smtClean="0">
                <a:solidFill>
                  <a:srgbClr val="FF0000"/>
                </a:solidFill>
              </a:rPr>
              <a:t> sağlık problemlerinin gelişme riski yüksektir.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Egzemalı</a:t>
            </a:r>
            <a:r>
              <a:rPr lang="tr-TR" b="1" dirty="0" smtClean="0"/>
              <a:t> </a:t>
            </a:r>
            <a:r>
              <a:rPr lang="tr-TR" b="1" dirty="0" err="1" smtClean="0"/>
              <a:t>infantlar</a:t>
            </a:r>
            <a:r>
              <a:rPr lang="tr-TR" b="1" dirty="0" smtClean="0"/>
              <a:t> 10 yaşta ADHD</a:t>
            </a:r>
            <a:r>
              <a:rPr lang="tr-TR" dirty="0" smtClean="0"/>
              <a:t> için belirgin yüksek risk taşıyor (OR 1.78; %95 CI 1.02-3.09)</a:t>
            </a:r>
          </a:p>
          <a:p>
            <a:r>
              <a:rPr lang="tr-TR" b="1" dirty="0" smtClean="0"/>
              <a:t>Uyku bozukluğu bulunan </a:t>
            </a:r>
            <a:r>
              <a:rPr lang="tr-TR" b="1" dirty="0" err="1" smtClean="0"/>
              <a:t>egzemalı</a:t>
            </a:r>
            <a:r>
              <a:rPr lang="tr-TR" b="1" dirty="0" smtClean="0"/>
              <a:t> </a:t>
            </a:r>
            <a:r>
              <a:rPr lang="tr-TR" b="1" dirty="0" err="1" smtClean="0"/>
              <a:t>infantlar</a:t>
            </a:r>
            <a:r>
              <a:rPr lang="tr-TR" b="1" dirty="0" smtClean="0"/>
              <a:t> 10 yaşta </a:t>
            </a:r>
            <a:r>
              <a:rPr lang="tr-TR" dirty="0" smtClean="0"/>
              <a:t>artmış </a:t>
            </a:r>
            <a:r>
              <a:rPr lang="tr-TR" b="1" dirty="0" smtClean="0"/>
              <a:t>duygusal</a:t>
            </a:r>
            <a:r>
              <a:rPr lang="tr-TR" dirty="0" smtClean="0"/>
              <a:t> (OR 2.63; %95 CI 1.20-5.76) ve </a:t>
            </a:r>
            <a:r>
              <a:rPr lang="tr-TR" b="1" dirty="0" smtClean="0"/>
              <a:t>davranışsal </a:t>
            </a:r>
            <a:r>
              <a:rPr lang="tr-TR" dirty="0" smtClean="0"/>
              <a:t>(</a:t>
            </a:r>
            <a:r>
              <a:rPr lang="fr-FR" dirty="0" smtClean="0"/>
              <a:t>OR 3.03; </a:t>
            </a:r>
            <a:r>
              <a:rPr lang="tr-TR" dirty="0" smtClean="0"/>
              <a:t>%</a:t>
            </a:r>
            <a:r>
              <a:rPr lang="fr-FR" dirty="0" smtClean="0"/>
              <a:t>95 CI 1.01</a:t>
            </a:r>
            <a:r>
              <a:rPr lang="tr-TR" dirty="0" smtClean="0"/>
              <a:t>-</a:t>
            </a:r>
            <a:r>
              <a:rPr lang="fr-FR" dirty="0" smtClean="0"/>
              <a:t>9.12</a:t>
            </a:r>
            <a:r>
              <a:rPr lang="tr-TR" dirty="0" smtClean="0"/>
              <a:t>) problemler gösteriyor.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7235"/>
            <a:ext cx="4032448" cy="6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372200" y="645333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Schmitt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2011;66:404-411.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2000/2001 doğumlu 770 çocuk</a:t>
            </a:r>
          </a:p>
          <a:p>
            <a:r>
              <a:rPr lang="tr-TR" dirty="0" smtClean="0"/>
              <a:t>11 yaşa kadar takip</a:t>
            </a:r>
          </a:p>
          <a:p>
            <a:r>
              <a:rPr lang="tr-TR" dirty="0" smtClean="0"/>
              <a:t>Erken AD: 4 yaşa kadar belirti veren</a:t>
            </a:r>
          </a:p>
          <a:p>
            <a:r>
              <a:rPr lang="tr-TR" dirty="0" smtClean="0"/>
              <a:t>Geç AD: 5-8 yaşta belirti veren</a:t>
            </a:r>
          </a:p>
          <a:p>
            <a:r>
              <a:rPr lang="tr-TR" dirty="0" smtClean="0"/>
              <a:t>Erken ADHD: 8 yaşa kadar belirti veren</a:t>
            </a:r>
          </a:p>
          <a:p>
            <a:r>
              <a:rPr lang="tr-TR" dirty="0" smtClean="0"/>
              <a:t>Geç ADHD: 8 yaştan sonra belirti veren</a:t>
            </a:r>
          </a:p>
          <a:p>
            <a:r>
              <a:rPr lang="tr-TR" dirty="0" smtClean="0"/>
              <a:t>AD ve ADHD arasında düzeltilmiş </a:t>
            </a:r>
            <a:r>
              <a:rPr lang="tr-TR" dirty="0" err="1" smtClean="0"/>
              <a:t>relatif</a:t>
            </a:r>
            <a:r>
              <a:rPr lang="tr-TR" dirty="0" smtClean="0"/>
              <a:t> risk (</a:t>
            </a:r>
            <a:r>
              <a:rPr lang="tr-TR" dirty="0" err="1" smtClean="0"/>
              <a:t>aRR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Erken AD, erken ADHD ilişkisi çok güçlü </a:t>
            </a:r>
            <a:r>
              <a:rPr lang="it-IT" dirty="0" smtClean="0"/>
              <a:t>(aRR: 5.17, </a:t>
            </a:r>
            <a:r>
              <a:rPr lang="tr-TR" dirty="0" smtClean="0"/>
              <a:t>%</a:t>
            </a:r>
            <a:r>
              <a:rPr lang="it-IT" dirty="0" smtClean="0"/>
              <a:t>95 CI</a:t>
            </a:r>
            <a:r>
              <a:rPr lang="tr-TR" dirty="0" smtClean="0"/>
              <a:t>:</a:t>
            </a:r>
            <a:r>
              <a:rPr lang="it-IT" dirty="0" smtClean="0"/>
              <a:t> 2.18; 12.28)</a:t>
            </a:r>
            <a:endParaRPr lang="tr-TR" dirty="0" smtClean="0"/>
          </a:p>
          <a:p>
            <a:r>
              <a:rPr lang="tr-TR" dirty="0" smtClean="0"/>
              <a:t>Erken ve geç </a:t>
            </a:r>
            <a:r>
              <a:rPr lang="tr-TR" dirty="0" err="1" smtClean="0"/>
              <a:t>AD’nin</a:t>
            </a:r>
            <a:r>
              <a:rPr lang="tr-TR" dirty="0" smtClean="0"/>
              <a:t>, geç ADHD ile ilişkisi belirgin değil.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Erken başlayan </a:t>
            </a:r>
            <a:r>
              <a:rPr lang="tr-TR" b="1" dirty="0" err="1" smtClean="0">
                <a:solidFill>
                  <a:srgbClr val="FF0000"/>
                </a:solidFill>
              </a:rPr>
              <a:t>AD’li</a:t>
            </a:r>
            <a:r>
              <a:rPr lang="tr-TR" b="1" dirty="0" smtClean="0">
                <a:solidFill>
                  <a:srgbClr val="FF0000"/>
                </a:solidFill>
              </a:rPr>
              <a:t> hastalarda erken yaşta ADHD geliştirmeye bir yatkınlık var ancak bu yatkınlık yaşla birlikte azalıyor/kayboluyor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2448" cy="5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660232" y="646436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Genuneit</a:t>
            </a:r>
            <a:r>
              <a:rPr lang="tr-TR" sz="1200" i="1" dirty="0" smtClean="0"/>
              <a:t>. </a:t>
            </a:r>
            <a:r>
              <a:rPr lang="en-US" sz="1200" i="1" dirty="0" smtClean="0"/>
              <a:t>PAI</a:t>
            </a:r>
            <a:r>
              <a:rPr lang="tr-TR" sz="1200" i="1" dirty="0" smtClean="0"/>
              <a:t> 2014;</a:t>
            </a:r>
            <a:r>
              <a:rPr lang="en-US" sz="1200" i="1" dirty="0" smtClean="0"/>
              <a:t>25</a:t>
            </a:r>
            <a:r>
              <a:rPr lang="tr-TR" sz="1200" i="1" dirty="0" smtClean="0"/>
              <a:t>:</a:t>
            </a:r>
            <a:r>
              <a:rPr lang="en-US" sz="1200" i="1" dirty="0" smtClean="0"/>
              <a:t>51</a:t>
            </a:r>
            <a:r>
              <a:rPr lang="tr-TR" sz="1200" i="1" dirty="0" smtClean="0"/>
              <a:t>-</a:t>
            </a:r>
            <a:r>
              <a:rPr lang="en-US" sz="1200" i="1" dirty="0" smtClean="0"/>
              <a:t>56</a:t>
            </a:r>
            <a:r>
              <a:rPr lang="tr-TR" sz="1200" i="1" dirty="0" smtClean="0"/>
              <a:t>.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788024" y="1412776"/>
            <a:ext cx="4104456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err="1" smtClean="0">
                <a:solidFill>
                  <a:schemeClr val="tx1"/>
                </a:solidFill>
              </a:rPr>
              <a:t>Egzemalı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infant</a:t>
            </a:r>
            <a:r>
              <a:rPr lang="tr-TR" sz="1600" dirty="0" err="1" smtClean="0">
                <a:solidFill>
                  <a:schemeClr val="tx1"/>
                </a:solidFill>
              </a:rPr>
              <a:t>larda</a:t>
            </a:r>
            <a:r>
              <a:rPr lang="tr-TR" sz="1600" dirty="0" smtClean="0">
                <a:solidFill>
                  <a:schemeClr val="tx1"/>
                </a:solidFill>
              </a:rPr>
              <a:t>, 10 yaşta </a:t>
            </a:r>
            <a:r>
              <a:rPr lang="tr-TR" sz="1600" b="1" dirty="0" smtClean="0">
                <a:solidFill>
                  <a:schemeClr val="tx1"/>
                </a:solidFill>
              </a:rPr>
              <a:t>artmış </a:t>
            </a:r>
            <a:r>
              <a:rPr lang="tr-TR" sz="1600" b="1" dirty="0" err="1" smtClean="0">
                <a:solidFill>
                  <a:schemeClr val="tx1"/>
                </a:solidFill>
              </a:rPr>
              <a:t>mental</a:t>
            </a:r>
            <a:r>
              <a:rPr lang="tr-TR" sz="1600" b="1" dirty="0" smtClean="0">
                <a:solidFill>
                  <a:schemeClr val="tx1"/>
                </a:solidFill>
              </a:rPr>
              <a:t> sağlık problemleri 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İlk 2 yaşta </a:t>
            </a:r>
            <a:r>
              <a:rPr lang="tr-TR" sz="1600" b="1" dirty="0" err="1" smtClean="0">
                <a:solidFill>
                  <a:schemeClr val="tx1"/>
                </a:solidFill>
              </a:rPr>
              <a:t>egzema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dirty="0" smtClean="0">
                <a:solidFill>
                  <a:schemeClr val="tx1"/>
                </a:solidFill>
              </a:rPr>
              <a:t>varlığı, </a:t>
            </a:r>
            <a:r>
              <a:rPr lang="tr-TR" sz="1600" b="1" dirty="0" err="1" smtClean="0">
                <a:solidFill>
                  <a:schemeClr val="tx1"/>
                </a:solidFill>
              </a:rPr>
              <a:t>egzema</a:t>
            </a:r>
            <a:r>
              <a:rPr lang="tr-TR" sz="1600" b="1" dirty="0" smtClean="0">
                <a:solidFill>
                  <a:schemeClr val="tx1"/>
                </a:solidFill>
              </a:rPr>
              <a:t> düzelmiş olsa bile </a:t>
            </a:r>
            <a:r>
              <a:rPr lang="tr-TR" sz="1600" b="1" dirty="0" err="1" smtClean="0">
                <a:solidFill>
                  <a:schemeClr val="tx1"/>
                </a:solidFill>
              </a:rPr>
              <a:t>persistant</a:t>
            </a:r>
            <a:r>
              <a:rPr lang="tr-TR" sz="1600" b="1" dirty="0" smtClean="0">
                <a:solidFill>
                  <a:schemeClr val="tx1"/>
                </a:solidFill>
              </a:rPr>
              <a:t> duygusal ve davranışsal problemler</a:t>
            </a:r>
            <a:r>
              <a:rPr lang="tr-TR" sz="1600" dirty="0" smtClean="0">
                <a:solidFill>
                  <a:schemeClr val="tx1"/>
                </a:solidFill>
              </a:rPr>
              <a:t>in nedeni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536504" cy="122413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536504" cy="122413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4788024" y="2780928"/>
            <a:ext cx="4104456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err="1" smtClean="0">
                <a:solidFill>
                  <a:schemeClr val="tx1"/>
                </a:solidFill>
              </a:rPr>
              <a:t>ADHD</a:t>
            </a:r>
            <a:r>
              <a:rPr lang="tr-TR" sz="1600" dirty="0" err="1" smtClean="0">
                <a:solidFill>
                  <a:schemeClr val="tx1"/>
                </a:solidFill>
              </a:rPr>
              <a:t>’li</a:t>
            </a:r>
            <a:r>
              <a:rPr lang="tr-TR" sz="1600" dirty="0" smtClean="0">
                <a:solidFill>
                  <a:schemeClr val="tx1"/>
                </a:solidFill>
              </a:rPr>
              <a:t> çocukların çoğunda </a:t>
            </a:r>
            <a:r>
              <a:rPr lang="tr-TR" sz="1600" b="1" dirty="0" smtClean="0">
                <a:solidFill>
                  <a:schemeClr val="tx1"/>
                </a:solidFill>
              </a:rPr>
              <a:t>AD ile güçlü bir ilişki</a:t>
            </a:r>
            <a:r>
              <a:rPr lang="tr-TR" sz="1600" dirty="0" smtClean="0">
                <a:solidFill>
                  <a:schemeClr val="tx1"/>
                </a:solidFill>
              </a:rPr>
              <a:t> var. 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AR varlığında bu ilişki daha belirgin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788024" y="4149080"/>
            <a:ext cx="4104456" cy="1224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3 yaştan önce AD </a:t>
            </a:r>
            <a:r>
              <a:rPr lang="tr-TR" sz="1600" dirty="0" smtClean="0">
                <a:solidFill>
                  <a:schemeClr val="tx1"/>
                </a:solidFill>
              </a:rPr>
              <a:t>olanlarda </a:t>
            </a:r>
            <a:r>
              <a:rPr lang="tr-TR" sz="1600" b="1" dirty="0" smtClean="0">
                <a:solidFill>
                  <a:schemeClr val="tx1"/>
                </a:solidFill>
              </a:rPr>
              <a:t>ADHD ve Otizm Spektrum Hastalıkları </a:t>
            </a:r>
            <a:r>
              <a:rPr lang="tr-TR" sz="1600" dirty="0" smtClean="0">
                <a:solidFill>
                  <a:schemeClr val="tx1"/>
                </a:solidFill>
              </a:rPr>
              <a:t>(ASD) gelişme riski daha yüksek.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Bu risk </a:t>
            </a:r>
            <a:r>
              <a:rPr lang="tr-TR" sz="1600" b="1" dirty="0" smtClean="0">
                <a:solidFill>
                  <a:schemeClr val="tx1"/>
                </a:solidFill>
              </a:rPr>
              <a:t>AR, AK ve BA varlığında daha da belirgin</a:t>
            </a:r>
            <a:r>
              <a:rPr lang="tr-TR" sz="1600" dirty="0" smtClean="0">
                <a:solidFill>
                  <a:schemeClr val="tx1"/>
                </a:solidFill>
              </a:rPr>
              <a:t>.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510088" cy="122413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788024" y="5517232"/>
            <a:ext cx="410445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AD</a:t>
            </a:r>
            <a:r>
              <a:rPr lang="tr-TR" sz="1600" dirty="0" smtClean="0">
                <a:solidFill>
                  <a:schemeClr val="tx1"/>
                </a:solidFill>
              </a:rPr>
              <a:t> ile </a:t>
            </a:r>
            <a:r>
              <a:rPr lang="tr-TR" sz="1600" dirty="0" err="1" smtClean="0">
                <a:solidFill>
                  <a:schemeClr val="tx1"/>
                </a:solidFill>
              </a:rPr>
              <a:t>mental</a:t>
            </a:r>
            <a:r>
              <a:rPr lang="tr-TR" sz="1600" dirty="0" smtClean="0">
                <a:solidFill>
                  <a:schemeClr val="tx1"/>
                </a:solidFill>
              </a:rPr>
              <a:t> problemler (</a:t>
            </a:r>
            <a:r>
              <a:rPr lang="tr-TR" sz="1600" b="1" dirty="0" smtClean="0">
                <a:solidFill>
                  <a:schemeClr val="tx1"/>
                </a:solidFill>
              </a:rPr>
              <a:t>ADHD, depresyon, </a:t>
            </a:r>
            <a:r>
              <a:rPr lang="tr-TR" sz="1600" b="1" dirty="0" err="1" smtClean="0">
                <a:solidFill>
                  <a:schemeClr val="tx1"/>
                </a:solidFill>
              </a:rPr>
              <a:t>anksiyete</a:t>
            </a:r>
            <a:r>
              <a:rPr lang="tr-TR" sz="1600" b="1" dirty="0" smtClean="0">
                <a:solidFill>
                  <a:schemeClr val="tx1"/>
                </a:solidFill>
              </a:rPr>
              <a:t>, davranış bozuklukları, ASD</a:t>
            </a:r>
            <a:r>
              <a:rPr lang="tr-TR" sz="1600" dirty="0" smtClean="0">
                <a:solidFill>
                  <a:schemeClr val="tx1"/>
                </a:solidFill>
              </a:rPr>
              <a:t>) arasında yakın ilişki var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Bu ilişki, </a:t>
            </a:r>
            <a:r>
              <a:rPr lang="tr-TR" sz="1600" b="1" dirty="0" smtClean="0">
                <a:solidFill>
                  <a:schemeClr val="tx1"/>
                </a:solidFill>
              </a:rPr>
              <a:t>AD şiddeti ile doğru orantılı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4536504" cy="122413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Mental</a:t>
            </a:r>
            <a:r>
              <a:rPr lang="tr-TR" dirty="0" smtClean="0"/>
              <a:t> bozukluklar</a:t>
            </a:r>
          </a:p>
          <a:p>
            <a:pPr lvl="1"/>
            <a:r>
              <a:rPr lang="tr-TR" dirty="0" smtClean="0"/>
              <a:t>Ne kadar erken başlarsa o kadar fazla</a:t>
            </a:r>
          </a:p>
          <a:p>
            <a:pPr lvl="1"/>
            <a:r>
              <a:rPr lang="tr-TR" dirty="0" smtClean="0"/>
              <a:t>Ne kadar şiddetliyse o kadar fazla</a:t>
            </a:r>
          </a:p>
          <a:p>
            <a:pPr lvl="1"/>
            <a:r>
              <a:rPr lang="tr-TR" dirty="0" smtClean="0"/>
              <a:t>Diğer </a:t>
            </a:r>
            <a:r>
              <a:rPr lang="tr-TR" dirty="0" err="1" smtClean="0"/>
              <a:t>atopik</a:t>
            </a:r>
            <a:r>
              <a:rPr lang="tr-TR" dirty="0" smtClean="0"/>
              <a:t> hastalıklar eşlik ediyorsa o kadar fazla</a:t>
            </a:r>
          </a:p>
          <a:p>
            <a:pPr lvl="1"/>
            <a:r>
              <a:rPr lang="tr-TR" dirty="0" err="1" smtClean="0"/>
              <a:t>Egzema</a:t>
            </a:r>
            <a:r>
              <a:rPr lang="tr-TR" dirty="0" smtClean="0"/>
              <a:t> düzelse bile sebat eden duygusal ve davranışsal problemler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Yaşla birlikte azalabilir (bazı çalışmalara göre)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tr-TR" dirty="0" smtClean="0"/>
              <a:t>D-A</a:t>
            </a:r>
            <a:r>
              <a:rPr lang="en-US" dirty="0" smtClean="0"/>
              <a:t>DHD </a:t>
            </a:r>
            <a:r>
              <a:rPr lang="tr-TR" dirty="0" err="1" smtClean="0"/>
              <a:t>komorbiditesinin</a:t>
            </a:r>
            <a:r>
              <a:rPr lang="tr-TR" dirty="0" smtClean="0"/>
              <a:t> potansiyel mekanizmaları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dire</a:t>
            </a:r>
            <a:r>
              <a:rPr lang="tr-TR" dirty="0" smtClean="0"/>
              <a:t>k</a:t>
            </a:r>
            <a:r>
              <a:rPr lang="en-US" dirty="0" smtClean="0"/>
              <a:t>t e</a:t>
            </a:r>
            <a:r>
              <a:rPr lang="tr-TR" dirty="0" err="1" smtClean="0"/>
              <a:t>tkiler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12526"/>
            <a:ext cx="7931525" cy="53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7236296" y="61653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Buske</a:t>
            </a:r>
            <a:r>
              <a:rPr lang="tr-TR" sz="1200" i="1" dirty="0" smtClean="0"/>
              <a:t>-</a:t>
            </a:r>
            <a:r>
              <a:rPr lang="tr-TR" sz="1200" i="1" dirty="0" err="1" smtClean="0"/>
              <a:t>Kirschbaum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Psychoneuroendocrinology</a:t>
            </a:r>
            <a:r>
              <a:rPr lang="tr-TR" sz="1200" i="1" dirty="0" smtClean="0"/>
              <a:t> 2013;38,:12-23.</a:t>
            </a:r>
            <a:endParaRPr lang="tr-TR" sz="1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tr-TR" dirty="0" smtClean="0"/>
              <a:t>D-A</a:t>
            </a:r>
            <a:r>
              <a:rPr lang="en-US" dirty="0" smtClean="0"/>
              <a:t>DHD </a:t>
            </a:r>
            <a:r>
              <a:rPr lang="tr-TR" dirty="0" err="1" smtClean="0"/>
              <a:t>komorbiditesinin</a:t>
            </a:r>
            <a:r>
              <a:rPr lang="tr-TR" dirty="0" smtClean="0"/>
              <a:t> potansiyel mekanizmaları</a:t>
            </a:r>
            <a:r>
              <a:rPr lang="en-US" dirty="0" smtClean="0"/>
              <a:t> (</a:t>
            </a:r>
            <a:r>
              <a:rPr lang="tr-TR" dirty="0" smtClean="0"/>
              <a:t>in</a:t>
            </a:r>
            <a:r>
              <a:rPr lang="en-US" dirty="0" smtClean="0"/>
              <a:t>dire</a:t>
            </a:r>
            <a:r>
              <a:rPr lang="tr-TR" dirty="0" smtClean="0"/>
              <a:t>k</a:t>
            </a:r>
            <a:r>
              <a:rPr lang="en-US" dirty="0" smtClean="0"/>
              <a:t>t e</a:t>
            </a:r>
            <a:r>
              <a:rPr lang="tr-TR" dirty="0" err="1" smtClean="0"/>
              <a:t>tkiler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41" y="1549944"/>
            <a:ext cx="8624639" cy="52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 rot="16200000">
            <a:off x="-577442" y="555410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Buske</a:t>
            </a:r>
            <a:r>
              <a:rPr lang="tr-TR" sz="1200" i="1" dirty="0" smtClean="0"/>
              <a:t>-</a:t>
            </a:r>
            <a:r>
              <a:rPr lang="tr-TR" sz="1200" i="1" dirty="0" err="1" smtClean="0"/>
              <a:t>Kirschbaum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Psychoneuroendocrinology</a:t>
            </a:r>
            <a:r>
              <a:rPr lang="tr-TR" sz="1200" i="1" dirty="0" smtClean="0"/>
              <a:t> 2013;38,:12-23.</a:t>
            </a:r>
            <a:endParaRPr lang="tr-TR" sz="12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Derinin bakteriyel (S.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aureus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ve 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viral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herpes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molluscum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enfeksiyonlara yatkınlığı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Katarakt (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subkapsüler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Kanser? (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lenfoma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?): Herhangi bir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lenfoma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türünde görece risk (RR) = 1.43; %95 CI = 1.12-1.81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Dermatitler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Seboreik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dermatit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Pitriyazis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alba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İktiyozis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vulgaris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Primer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immün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yetmezlikler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HiperIgE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Wiskott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Aldrich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Familyal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septik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granülomatozis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Hipogammaglobulinemi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Agammaglobulinemi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Ataxia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telengiectasia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Schwachman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Ağır kombine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immün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yetmezlik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Omenn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Kompleman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disfonksiyonu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Metabolik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hastalıklar/sendromlar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Histidin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eksikliği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Fenilketonüri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Hurler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hastalığı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Netherton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Akrodermatitis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enteropatika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Ektodermal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displazi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Dubowitz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sendromu</a:t>
                      </a:r>
                    </a:p>
                    <a:p>
                      <a:pPr lvl="1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Prolidaz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eksikliği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76056" y="635171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Legendre</a:t>
            </a:r>
            <a:r>
              <a:rPr lang="tr-TR" sz="1200" i="1" dirty="0" smtClean="0"/>
              <a:t>. J </a:t>
            </a:r>
            <a:r>
              <a:rPr lang="tr-TR" sz="1200" i="1" dirty="0" err="1" smtClean="0"/>
              <a:t>Am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Acad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Dermatol</a:t>
            </a:r>
            <a:r>
              <a:rPr lang="tr-TR" sz="1200" i="1" dirty="0" smtClean="0"/>
              <a:t> 2015;72:992-1002.</a:t>
            </a:r>
          </a:p>
          <a:p>
            <a:pPr algn="r"/>
            <a:r>
              <a:rPr lang="tr-TR" sz="1200" i="1" dirty="0" smtClean="0"/>
              <a:t> </a:t>
            </a:r>
            <a:r>
              <a:rPr lang="tr-TR" sz="1200" i="1" dirty="0" err="1" smtClean="0"/>
              <a:t>Weidinger</a:t>
            </a:r>
            <a:r>
              <a:rPr lang="tr-TR" sz="1200" i="1" dirty="0" smtClean="0"/>
              <a:t> &amp; </a:t>
            </a:r>
            <a:r>
              <a:rPr lang="tr-TR" sz="1200" i="1" dirty="0" err="1" smtClean="0"/>
              <a:t>Novak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Lancet</a:t>
            </a:r>
            <a:r>
              <a:rPr lang="tr-TR" sz="1200" i="1" dirty="0" smtClean="0"/>
              <a:t> 2016; 387: 1109-22.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Bronşial</a:t>
            </a:r>
            <a:r>
              <a:rPr lang="tr-TR" dirty="0" smtClean="0"/>
              <a:t> astım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/>
          <a:p>
            <a:r>
              <a:rPr lang="tr-TR" dirty="0" smtClean="0"/>
              <a:t>17 yaşında 317897 erkek (askere alınana İsrailli gençler)</a:t>
            </a:r>
          </a:p>
          <a:p>
            <a:r>
              <a:rPr lang="tr-TR" dirty="0" smtClean="0"/>
              <a:t>Astımlı olan ve olmayanlar arasında </a:t>
            </a:r>
            <a:r>
              <a:rPr lang="tr-TR" dirty="0" err="1" smtClean="0"/>
              <a:t>komorbid</a:t>
            </a:r>
            <a:r>
              <a:rPr lang="tr-TR" dirty="0" smtClean="0"/>
              <a:t> durumlar karşılaştırılmış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Kronik </a:t>
            </a:r>
            <a:r>
              <a:rPr lang="tr-TR" dirty="0" err="1" smtClean="0"/>
              <a:t>rinit</a:t>
            </a:r>
            <a:r>
              <a:rPr lang="tr-TR" dirty="0" smtClean="0"/>
              <a:t> (%35 vs %5)</a:t>
            </a:r>
          </a:p>
          <a:p>
            <a:r>
              <a:rPr lang="tr-TR" dirty="0" err="1" smtClean="0"/>
              <a:t>Atopik</a:t>
            </a:r>
            <a:r>
              <a:rPr lang="tr-TR" dirty="0" smtClean="0"/>
              <a:t> dermatit (%2 vs %0.4)</a:t>
            </a:r>
          </a:p>
          <a:p>
            <a:r>
              <a:rPr lang="tr-TR" dirty="0" smtClean="0"/>
              <a:t>Ürtiker (%1 vs %0.3), </a:t>
            </a:r>
          </a:p>
          <a:p>
            <a:r>
              <a:rPr lang="tr-TR" dirty="0" smtClean="0"/>
              <a:t>Anafilaksi (%0.4 vs %0.1)</a:t>
            </a:r>
          </a:p>
          <a:p>
            <a:r>
              <a:rPr lang="tr-TR" b="1" dirty="0" smtClean="0"/>
              <a:t>Kronik sinüzit (%0.4 vs %0.1)</a:t>
            </a:r>
          </a:p>
          <a:p>
            <a:r>
              <a:rPr lang="tr-TR" b="1" dirty="0" smtClean="0"/>
              <a:t>Fazla kilo (BMI&gt;25kg/m2) (%20 vs %17) </a:t>
            </a:r>
          </a:p>
          <a:p>
            <a:r>
              <a:rPr lang="tr-TR" b="1" dirty="0" smtClean="0"/>
              <a:t>Düşük kilo (BMI&lt;17kg/m2) (%3.2 vs %2.8)</a:t>
            </a:r>
          </a:p>
          <a:p>
            <a:r>
              <a:rPr lang="tr-TR" b="1" dirty="0" err="1" smtClean="0"/>
              <a:t>İrritable</a:t>
            </a:r>
            <a:r>
              <a:rPr lang="tr-TR" b="1" dirty="0" smtClean="0"/>
              <a:t> bağırsak sendromu (%1 vs %0.5)</a:t>
            </a:r>
          </a:p>
          <a:p>
            <a:r>
              <a:rPr lang="tr-TR" b="1" dirty="0" err="1" smtClean="0"/>
              <a:t>Tiroid</a:t>
            </a:r>
            <a:r>
              <a:rPr lang="tr-TR" b="1" dirty="0" smtClean="0"/>
              <a:t> hastalıkları (%0.4 vs %0.2)</a:t>
            </a:r>
          </a:p>
          <a:p>
            <a:r>
              <a:rPr lang="tr-TR" b="1" dirty="0" smtClean="0"/>
              <a:t>Astım sıklığı ile bilişsel fonksiyonlar arasında doğru orantı </a:t>
            </a: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2448" cy="10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Bronşial</a:t>
            </a:r>
            <a:r>
              <a:rPr lang="tr-TR" dirty="0" smtClean="0"/>
              <a:t> astım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 Nisan 2003 - 31 Mart 2008 arasında </a:t>
            </a:r>
            <a:r>
              <a:rPr lang="tr-TR" dirty="0" err="1" smtClean="0"/>
              <a:t>Ontario’da</a:t>
            </a:r>
            <a:r>
              <a:rPr lang="tr-TR" dirty="0" smtClean="0"/>
              <a:t> (Kanada) yaşayan bütün bireyler (yaklaşık 12 milyon </a:t>
            </a:r>
            <a:r>
              <a:rPr lang="tr-TR" dirty="0" smtClean="0"/>
              <a:t>k</a:t>
            </a:r>
            <a:r>
              <a:rPr lang="tr-TR" dirty="0" smtClean="0"/>
              <a:t>işi)</a:t>
            </a:r>
          </a:p>
          <a:p>
            <a:r>
              <a:rPr lang="tr-TR" dirty="0" smtClean="0"/>
              <a:t>&lt;5 yaş</a:t>
            </a:r>
          </a:p>
          <a:p>
            <a:pPr lvl="1"/>
            <a:r>
              <a:rPr lang="tr-TR" dirty="0" smtClean="0"/>
              <a:t>Astımlı: 90387</a:t>
            </a:r>
          </a:p>
          <a:p>
            <a:pPr lvl="1"/>
            <a:r>
              <a:rPr lang="tr-TR" dirty="0" smtClean="0"/>
              <a:t>Astımsız: 536432</a:t>
            </a:r>
          </a:p>
          <a:p>
            <a:r>
              <a:rPr lang="tr-TR" dirty="0" smtClean="0"/>
              <a:t>5-17 yaş</a:t>
            </a:r>
          </a:p>
          <a:p>
            <a:pPr lvl="1"/>
            <a:r>
              <a:rPr lang="tr-TR" dirty="0" smtClean="0"/>
              <a:t>Astımlı: 464068</a:t>
            </a:r>
          </a:p>
          <a:p>
            <a:pPr lvl="1"/>
            <a:r>
              <a:rPr lang="tr-TR" dirty="0" smtClean="0"/>
              <a:t>Astımsız: 1555638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4032448" cy="7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880"/>
            <a:ext cx="418680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Bronşial</a:t>
            </a:r>
            <a:r>
              <a:rPr lang="tr-TR" dirty="0" smtClean="0"/>
              <a:t> astım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1977-1992 yılları arasında doğan 808559 kişinin kayıtları</a:t>
            </a:r>
          </a:p>
          <a:p>
            <a:r>
              <a:rPr lang="tr-TR" dirty="0" smtClean="0"/>
              <a:t>Ocak 1992-Aralık 2008’e kadar şizofreni tanısı alan 3539 hasta</a:t>
            </a:r>
          </a:p>
          <a:p>
            <a:r>
              <a:rPr lang="tr-TR" dirty="0" smtClean="0"/>
              <a:t>Danimarka Psikiyatri Merkez Kayıtları ve Ulusal Hastane Kayıtları</a:t>
            </a:r>
          </a:p>
          <a:p>
            <a:r>
              <a:rPr lang="tr-TR" dirty="0" smtClean="0"/>
              <a:t>AD, BA, AR ve ürtiker ile hastaneye başvuru ile şizofreni arasındaki ilişki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/>
          <a:lstStyle/>
          <a:p>
            <a:r>
              <a:rPr lang="tr-TR" dirty="0" smtClean="0"/>
              <a:t>Herhangi bir </a:t>
            </a:r>
            <a:r>
              <a:rPr lang="tr-TR" dirty="0" err="1" smtClean="0"/>
              <a:t>atopik</a:t>
            </a:r>
            <a:r>
              <a:rPr lang="tr-TR" dirty="0" smtClean="0"/>
              <a:t> hastalık ile hastaneye başvuru halinde şizofreni için </a:t>
            </a:r>
            <a:r>
              <a:rPr lang="en-US" dirty="0" smtClean="0"/>
              <a:t>RR 1.45 (</a:t>
            </a:r>
            <a:r>
              <a:rPr lang="tr-TR" dirty="0" smtClean="0"/>
              <a:t>%</a:t>
            </a:r>
            <a:r>
              <a:rPr lang="en-US" dirty="0" smtClean="0"/>
              <a:t>95 CI=1.31</a:t>
            </a:r>
            <a:r>
              <a:rPr lang="tr-TR" dirty="0" smtClean="0"/>
              <a:t>-</a:t>
            </a:r>
            <a:r>
              <a:rPr lang="en-US" dirty="0" smtClean="0"/>
              <a:t>1.90)</a:t>
            </a:r>
            <a:r>
              <a:rPr lang="tr-TR" dirty="0" smtClean="0"/>
              <a:t> artmış</a:t>
            </a:r>
            <a:endParaRPr lang="en-US" dirty="0" smtClean="0"/>
          </a:p>
          <a:p>
            <a:r>
              <a:rPr lang="tr-TR" dirty="0" smtClean="0"/>
              <a:t>Bu artış astımda çok daha belirgin</a:t>
            </a:r>
            <a:r>
              <a:rPr lang="en-US" dirty="0" smtClean="0"/>
              <a:t>: 1.59 (</a:t>
            </a:r>
            <a:r>
              <a:rPr lang="tr-TR" dirty="0" smtClean="0"/>
              <a:t>%</a:t>
            </a:r>
            <a:r>
              <a:rPr lang="en-US" dirty="0" smtClean="0"/>
              <a:t>95 CI=1.31</a:t>
            </a:r>
            <a:r>
              <a:rPr lang="tr-TR" dirty="0" smtClean="0"/>
              <a:t>-</a:t>
            </a:r>
            <a:r>
              <a:rPr lang="en-US" dirty="0" smtClean="0"/>
              <a:t>1.90)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8159"/>
            <a:ext cx="4032448" cy="1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Komorbidite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Birincil hastalığın yanı sıra </a:t>
            </a:r>
            <a:r>
              <a:rPr lang="tr-TR" i="1" dirty="0" smtClean="0"/>
              <a:t>birincil hastalığın yönetimini genellikle olumsuz yönde etkileyen </a:t>
            </a:r>
            <a:r>
              <a:rPr lang="tr-TR" dirty="0" smtClean="0"/>
              <a:t>eş zamanlı bir veya daha fazla ilave hastalığın varlığı</a:t>
            </a:r>
          </a:p>
          <a:p>
            <a:r>
              <a:rPr lang="tr-TR" dirty="0" smtClean="0"/>
              <a:t>İlave hastalık birincil hastalıktan nedensel olarak bağımsız veya ilişkili olabilir.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Bronşial</a:t>
            </a:r>
            <a:r>
              <a:rPr lang="tr-TR" dirty="0" smtClean="0"/>
              <a:t> astım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788024" y="1412776"/>
            <a:ext cx="4104456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tx1"/>
                </a:solidFill>
              </a:rPr>
              <a:t>Otizm spektrum hastalıklarında (</a:t>
            </a:r>
            <a:r>
              <a:rPr lang="tr-TR" sz="1600" b="1" dirty="0" smtClean="0">
                <a:solidFill>
                  <a:schemeClr val="tx1"/>
                </a:solidFill>
              </a:rPr>
              <a:t>ASD</a:t>
            </a:r>
            <a:r>
              <a:rPr lang="tr-TR" sz="1600" dirty="0" smtClean="0">
                <a:solidFill>
                  <a:schemeClr val="tx1"/>
                </a:solidFill>
              </a:rPr>
              <a:t>) hem</a:t>
            </a:r>
            <a:r>
              <a:rPr lang="tr-TR" sz="1600" b="1" dirty="0" smtClean="0">
                <a:solidFill>
                  <a:schemeClr val="tx1"/>
                </a:solidFill>
              </a:rPr>
              <a:t> astım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(p=0.02) </a:t>
            </a:r>
            <a:r>
              <a:rPr lang="tr-TR" sz="1600" dirty="0" smtClean="0">
                <a:solidFill>
                  <a:schemeClr val="tx1"/>
                </a:solidFill>
              </a:rPr>
              <a:t>hem </a:t>
            </a:r>
            <a:r>
              <a:rPr lang="tr-TR" sz="1600" b="1" dirty="0" err="1" smtClean="0">
                <a:solidFill>
                  <a:schemeClr val="tx1"/>
                </a:solidFill>
              </a:rPr>
              <a:t>Allerjik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rinit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(p&lt;0.00001)</a:t>
            </a:r>
            <a:r>
              <a:rPr lang="tr-TR" sz="1600" dirty="0" smtClean="0">
                <a:solidFill>
                  <a:schemeClr val="tx1"/>
                </a:solidFill>
              </a:rPr>
              <a:t> oranları kontrollere göre </a:t>
            </a:r>
            <a:r>
              <a:rPr lang="tr-TR" sz="1600" b="1" dirty="0" smtClean="0">
                <a:solidFill>
                  <a:schemeClr val="tx1"/>
                </a:solidFill>
              </a:rPr>
              <a:t>belirgin</a:t>
            </a:r>
            <a:r>
              <a:rPr lang="tr-TR" sz="1600" dirty="0" smtClean="0">
                <a:solidFill>
                  <a:schemeClr val="tx1"/>
                </a:solidFill>
              </a:rPr>
              <a:t> olarak </a:t>
            </a:r>
            <a:r>
              <a:rPr lang="tr-TR" sz="1600" b="1" dirty="0" smtClean="0">
                <a:solidFill>
                  <a:schemeClr val="tx1"/>
                </a:solidFill>
              </a:rPr>
              <a:t>sık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Kontrol grubuna göre </a:t>
            </a:r>
            <a:r>
              <a:rPr lang="tr-TR" sz="1600" b="1" dirty="0" err="1" smtClean="0">
                <a:solidFill>
                  <a:schemeClr val="tx1"/>
                </a:solidFill>
              </a:rPr>
              <a:t>ASD’lilerin</a:t>
            </a:r>
            <a:r>
              <a:rPr lang="tr-TR" sz="1600" b="1" dirty="0" smtClean="0">
                <a:solidFill>
                  <a:schemeClr val="tx1"/>
                </a:solidFill>
              </a:rPr>
              <a:t> %69’unda astım %66’sıında </a:t>
            </a:r>
            <a:r>
              <a:rPr lang="tr-TR" sz="1600" b="1" dirty="0" err="1" smtClean="0">
                <a:solidFill>
                  <a:schemeClr val="tx1"/>
                </a:solidFill>
              </a:rPr>
              <a:t>Allerjik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rinit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dirty="0" smtClean="0">
                <a:solidFill>
                  <a:schemeClr val="tx1"/>
                </a:solidFill>
              </a:rPr>
              <a:t>var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536504" cy="122413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330824" cy="40324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1 Ocak – 31 Aralık 2005 arasında 0-17 yaş arasında olan tüm çocuklar dahil edilmiş</a:t>
            </a:r>
          </a:p>
          <a:p>
            <a:r>
              <a:rPr lang="tr-TR" dirty="0" smtClean="0"/>
              <a:t>226550 çocuk</a:t>
            </a:r>
          </a:p>
          <a:p>
            <a:r>
              <a:rPr lang="tr-TR" dirty="0" smtClean="0"/>
              <a:t>ADHD ve </a:t>
            </a:r>
            <a:r>
              <a:rPr lang="tr-TR" dirty="0" err="1" smtClean="0"/>
              <a:t>allerjik</a:t>
            </a:r>
            <a:r>
              <a:rPr lang="tr-TR" dirty="0" smtClean="0"/>
              <a:t> hastalıkların (BA, AR, AD) sıklığı ve aralarındaki ilişki bakılmış</a:t>
            </a:r>
          </a:p>
          <a:p>
            <a:pPr lvl="1"/>
            <a:r>
              <a:rPr lang="tr-TR" dirty="0" smtClean="0"/>
              <a:t>Bu yaş grubunda </a:t>
            </a:r>
            <a:r>
              <a:rPr lang="tr-TR" dirty="0" err="1" smtClean="0"/>
              <a:t>allerjik</a:t>
            </a:r>
            <a:r>
              <a:rPr lang="tr-TR" dirty="0" smtClean="0"/>
              <a:t> hastalıklar %21.5, ADHD %0.6</a:t>
            </a:r>
          </a:p>
          <a:p>
            <a:r>
              <a:rPr lang="tr-TR" dirty="0" smtClean="0"/>
              <a:t>Herhangi bir </a:t>
            </a:r>
            <a:r>
              <a:rPr lang="tr-TR" dirty="0" err="1" smtClean="0"/>
              <a:t>allerjik</a:t>
            </a:r>
            <a:r>
              <a:rPr lang="tr-TR" dirty="0" smtClean="0"/>
              <a:t> hastalık varlığı; AR; BA; AR+AD; AR+BA; AR+BA+AD olanlarda ADHD belirgin olarak yüksek</a:t>
            </a:r>
          </a:p>
          <a:p>
            <a:r>
              <a:rPr lang="tr-TR" b="1" dirty="0" smtClean="0"/>
              <a:t>AR, ADHD için en riskli </a:t>
            </a:r>
            <a:r>
              <a:rPr lang="tr-TR" b="1" dirty="0" err="1" smtClean="0"/>
              <a:t>atopik</a:t>
            </a:r>
            <a:r>
              <a:rPr lang="tr-TR" b="1" dirty="0" smtClean="0"/>
              <a:t> hastalık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69782"/>
            <a:ext cx="3312368" cy="53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342636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5076056" y="5157192"/>
            <a:ext cx="316835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5076056" y="5589240"/>
            <a:ext cx="31683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076056" y="6237312"/>
            <a:ext cx="31683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788024" y="1412776"/>
            <a:ext cx="4104456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tx1"/>
                </a:solidFill>
              </a:rPr>
              <a:t>Otizm spektrum hastalıklarında (</a:t>
            </a:r>
            <a:r>
              <a:rPr lang="tr-TR" sz="1600" b="1" dirty="0" smtClean="0">
                <a:solidFill>
                  <a:schemeClr val="tx1"/>
                </a:solidFill>
              </a:rPr>
              <a:t>ASD</a:t>
            </a:r>
            <a:r>
              <a:rPr lang="tr-TR" sz="1600" dirty="0" smtClean="0">
                <a:solidFill>
                  <a:schemeClr val="tx1"/>
                </a:solidFill>
              </a:rPr>
              <a:t>) hem </a:t>
            </a:r>
            <a:r>
              <a:rPr lang="tr-TR" sz="1600" b="1" dirty="0" smtClean="0">
                <a:solidFill>
                  <a:schemeClr val="tx1"/>
                </a:solidFill>
              </a:rPr>
              <a:t>astım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(p=0.02) </a:t>
            </a:r>
            <a:r>
              <a:rPr lang="tr-TR" sz="1600" dirty="0" smtClean="0">
                <a:solidFill>
                  <a:schemeClr val="tx1"/>
                </a:solidFill>
              </a:rPr>
              <a:t>hem </a:t>
            </a:r>
            <a:r>
              <a:rPr lang="tr-TR" sz="1600" b="1" dirty="0" err="1" smtClean="0">
                <a:solidFill>
                  <a:schemeClr val="tx1"/>
                </a:solidFill>
              </a:rPr>
              <a:t>Allerjik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rinit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(p&lt;0.00001)</a:t>
            </a:r>
            <a:r>
              <a:rPr lang="tr-TR" sz="1600" dirty="0" smtClean="0">
                <a:solidFill>
                  <a:schemeClr val="tx1"/>
                </a:solidFill>
              </a:rPr>
              <a:t> oranları kontrollere göre </a:t>
            </a:r>
            <a:r>
              <a:rPr lang="tr-TR" sz="1600" b="1" dirty="0" smtClean="0">
                <a:solidFill>
                  <a:schemeClr val="tx1"/>
                </a:solidFill>
              </a:rPr>
              <a:t>belirgin</a:t>
            </a:r>
            <a:r>
              <a:rPr lang="tr-TR" sz="1600" dirty="0" smtClean="0">
                <a:solidFill>
                  <a:schemeClr val="tx1"/>
                </a:solidFill>
              </a:rPr>
              <a:t> olarak </a:t>
            </a:r>
            <a:r>
              <a:rPr lang="tr-TR" sz="1600" b="1" dirty="0" smtClean="0">
                <a:solidFill>
                  <a:schemeClr val="tx1"/>
                </a:solidFill>
              </a:rPr>
              <a:t>sık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Kontrol grubuna göre </a:t>
            </a:r>
            <a:r>
              <a:rPr lang="tr-TR" sz="1600" b="1" dirty="0" err="1" smtClean="0">
                <a:solidFill>
                  <a:schemeClr val="tx1"/>
                </a:solidFill>
              </a:rPr>
              <a:t>ASD’lilerin</a:t>
            </a:r>
            <a:r>
              <a:rPr lang="tr-TR" sz="1600" b="1" dirty="0" smtClean="0">
                <a:solidFill>
                  <a:schemeClr val="tx1"/>
                </a:solidFill>
              </a:rPr>
              <a:t> %69’unda astım %66’sıında </a:t>
            </a:r>
            <a:r>
              <a:rPr lang="tr-TR" sz="1600" b="1" dirty="0" err="1" smtClean="0">
                <a:solidFill>
                  <a:schemeClr val="tx1"/>
                </a:solidFill>
              </a:rPr>
              <a:t>Allerjik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rinit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dirty="0" smtClean="0">
                <a:solidFill>
                  <a:schemeClr val="tx1"/>
                </a:solidFill>
              </a:rPr>
              <a:t>var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536504" cy="122413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536504" cy="123192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4788024" y="2780928"/>
            <a:ext cx="4104456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BA, AD, AK</a:t>
            </a:r>
            <a:r>
              <a:rPr lang="tr-TR" sz="1600" dirty="0" smtClean="0">
                <a:solidFill>
                  <a:schemeClr val="tx1"/>
                </a:solidFill>
              </a:rPr>
              <a:t> ve </a:t>
            </a:r>
            <a:r>
              <a:rPr lang="tr-TR" sz="1600" b="1" dirty="0" smtClean="0">
                <a:solidFill>
                  <a:schemeClr val="tx1"/>
                </a:solidFill>
              </a:rPr>
              <a:t>OAS</a:t>
            </a:r>
            <a:r>
              <a:rPr lang="tr-TR" sz="1600" dirty="0" smtClean="0">
                <a:solidFill>
                  <a:schemeClr val="tx1"/>
                </a:solidFill>
              </a:rPr>
              <a:t> yanı sıra </a:t>
            </a:r>
            <a:r>
              <a:rPr lang="tr-TR" sz="1600" b="1" dirty="0" err="1" smtClean="0">
                <a:solidFill>
                  <a:schemeClr val="tx1"/>
                </a:solidFill>
              </a:rPr>
              <a:t>otitis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media</a:t>
            </a:r>
            <a:r>
              <a:rPr lang="tr-TR" sz="1600" dirty="0" smtClean="0">
                <a:solidFill>
                  <a:schemeClr val="tx1"/>
                </a:solidFill>
              </a:rPr>
              <a:t>, </a:t>
            </a:r>
            <a:r>
              <a:rPr lang="tr-TR" sz="1600" b="1" dirty="0" smtClean="0">
                <a:solidFill>
                  <a:schemeClr val="tx1"/>
                </a:solidFill>
              </a:rPr>
              <a:t>sinüzit</a:t>
            </a:r>
            <a:r>
              <a:rPr lang="tr-TR" sz="1600" dirty="0" smtClean="0">
                <a:solidFill>
                  <a:schemeClr val="tx1"/>
                </a:solidFill>
              </a:rPr>
              <a:t> ve </a:t>
            </a:r>
            <a:r>
              <a:rPr lang="tr-TR" sz="1600" b="1" dirty="0" smtClean="0">
                <a:solidFill>
                  <a:schemeClr val="tx1"/>
                </a:solidFill>
              </a:rPr>
              <a:t>uyku bozuklukları </a:t>
            </a:r>
            <a:r>
              <a:rPr lang="tr-TR" sz="1600" dirty="0" smtClean="0">
                <a:solidFill>
                  <a:schemeClr val="tx1"/>
                </a:solidFill>
              </a:rPr>
              <a:t>sık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Sinüzit en sık </a:t>
            </a:r>
            <a:r>
              <a:rPr lang="tr-TR" sz="1600" b="1" dirty="0" err="1" smtClean="0">
                <a:solidFill>
                  <a:schemeClr val="tx1"/>
                </a:solidFill>
              </a:rPr>
              <a:t>komobidite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dirty="0" smtClean="0">
                <a:solidFill>
                  <a:schemeClr val="tx1"/>
                </a:solidFill>
              </a:rPr>
              <a:t>ve </a:t>
            </a:r>
            <a:r>
              <a:rPr lang="tr-TR" sz="1600" b="1" dirty="0" smtClean="0">
                <a:solidFill>
                  <a:schemeClr val="tx1"/>
                </a:solidFill>
              </a:rPr>
              <a:t>uyku bozuklukları </a:t>
            </a:r>
            <a:r>
              <a:rPr lang="tr-TR" sz="1600" b="1" dirty="0" err="1" smtClean="0">
                <a:solidFill>
                  <a:schemeClr val="tx1"/>
                </a:solidFill>
              </a:rPr>
              <a:t>rinitin</a:t>
            </a:r>
            <a:r>
              <a:rPr lang="tr-TR" sz="1600" b="1" dirty="0" smtClean="0">
                <a:solidFill>
                  <a:schemeClr val="tx1"/>
                </a:solidFill>
              </a:rPr>
              <a:t> şiddeti ile ilişkili</a:t>
            </a:r>
            <a:endParaRPr lang="tr-T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hastalıklarda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hastalıklarda </a:t>
            </a:r>
            <a:r>
              <a:rPr lang="tr-TR" dirty="0" err="1" smtClean="0"/>
              <a:t>atopik</a:t>
            </a:r>
            <a:r>
              <a:rPr lang="tr-TR" dirty="0" smtClean="0"/>
              <a:t> hastalıkların </a:t>
            </a:r>
            <a:r>
              <a:rPr lang="tr-TR" dirty="0" err="1" smtClean="0"/>
              <a:t>komorbiditesi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Sık, bilinen, beklenen</a:t>
            </a:r>
          </a:p>
          <a:p>
            <a:r>
              <a:rPr lang="tr-TR" dirty="0" err="1" smtClean="0"/>
              <a:t>Atopik</a:t>
            </a:r>
            <a:r>
              <a:rPr lang="tr-TR" dirty="0" smtClean="0"/>
              <a:t> hastalıklarda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atopik</a:t>
            </a:r>
            <a:r>
              <a:rPr lang="tr-TR" dirty="0" smtClean="0"/>
              <a:t> hastalıkların </a:t>
            </a:r>
            <a:r>
              <a:rPr lang="tr-TR" dirty="0" err="1" smtClean="0"/>
              <a:t>komorbiditesi</a:t>
            </a:r>
            <a:endParaRPr lang="tr-TR" dirty="0" smtClean="0"/>
          </a:p>
          <a:p>
            <a:pPr lvl="1"/>
            <a:r>
              <a:rPr lang="tr-TR" dirty="0" smtClean="0"/>
              <a:t>Özellikle AD başta olmak üzere hem BA hem </a:t>
            </a:r>
            <a:r>
              <a:rPr lang="tr-TR" dirty="0" err="1" smtClean="0"/>
              <a:t>AR’de</a:t>
            </a:r>
            <a:r>
              <a:rPr lang="tr-TR" dirty="0" smtClean="0"/>
              <a:t> </a:t>
            </a:r>
            <a:r>
              <a:rPr lang="tr-TR" dirty="0" err="1" smtClean="0"/>
              <a:t>mental</a:t>
            </a:r>
            <a:r>
              <a:rPr lang="tr-TR" dirty="0" smtClean="0"/>
              <a:t> problemler</a:t>
            </a:r>
          </a:p>
          <a:p>
            <a:pPr lvl="2"/>
            <a:r>
              <a:rPr lang="tr-TR" sz="2600" dirty="0" smtClean="0"/>
              <a:t>ADHD, Otizm, Bilişsel bozukluklar, Davranış bozuklukları, Depresyon, İntihara yatkınlık, Şizofreni</a:t>
            </a:r>
          </a:p>
          <a:p>
            <a:pPr lvl="1"/>
            <a:r>
              <a:rPr lang="tr-TR" dirty="0" smtClean="0"/>
              <a:t>Diğer </a:t>
            </a:r>
            <a:r>
              <a:rPr lang="tr-TR" dirty="0" err="1" smtClean="0"/>
              <a:t>komorbiditeler</a:t>
            </a:r>
            <a:endParaRPr lang="tr-TR" dirty="0" smtClean="0"/>
          </a:p>
          <a:p>
            <a:pPr lvl="2"/>
            <a:r>
              <a:rPr lang="tr-TR" sz="2600" dirty="0" smtClean="0"/>
              <a:t>Sinüzit, </a:t>
            </a:r>
            <a:r>
              <a:rPr lang="tr-TR" sz="2600" dirty="0" err="1" smtClean="0"/>
              <a:t>Otit</a:t>
            </a:r>
            <a:r>
              <a:rPr lang="tr-TR" sz="2600" dirty="0" smtClean="0"/>
              <a:t> (SOM, AOM), Nazal polip, </a:t>
            </a:r>
            <a:r>
              <a:rPr lang="tr-TR" sz="2600" dirty="0" err="1" smtClean="0"/>
              <a:t>Adenoid</a:t>
            </a:r>
            <a:r>
              <a:rPr lang="tr-TR" sz="2600" dirty="0" smtClean="0"/>
              <a:t> </a:t>
            </a:r>
            <a:r>
              <a:rPr lang="tr-TR" sz="2600" dirty="0" err="1" smtClean="0"/>
              <a:t>hipertrofi</a:t>
            </a:r>
            <a:r>
              <a:rPr lang="tr-TR" sz="2600" dirty="0" smtClean="0"/>
              <a:t>, Koku bozuklukları, Uyku bozuklukları, Hayat kalitesinde bozulma, Öğrenme bozuklukları, Derinin bakteriyel (S. </a:t>
            </a:r>
            <a:r>
              <a:rPr lang="tr-TR" sz="2600" dirty="0" err="1" smtClean="0"/>
              <a:t>aureus</a:t>
            </a:r>
            <a:r>
              <a:rPr lang="tr-TR" sz="2600" dirty="0" smtClean="0"/>
              <a:t>) ve  </a:t>
            </a:r>
            <a:r>
              <a:rPr lang="tr-TR" sz="2600" dirty="0" err="1" smtClean="0"/>
              <a:t>viral</a:t>
            </a:r>
            <a:r>
              <a:rPr lang="tr-TR" sz="2600" dirty="0" smtClean="0"/>
              <a:t> (</a:t>
            </a:r>
            <a:r>
              <a:rPr lang="tr-TR" sz="2600" dirty="0" err="1" smtClean="0"/>
              <a:t>herpes</a:t>
            </a:r>
            <a:r>
              <a:rPr lang="tr-TR" sz="2600" dirty="0" smtClean="0"/>
              <a:t>, </a:t>
            </a:r>
            <a:r>
              <a:rPr lang="tr-TR" sz="2600" dirty="0" err="1" smtClean="0"/>
              <a:t>molluscum</a:t>
            </a:r>
            <a:r>
              <a:rPr lang="tr-TR" sz="2600" dirty="0" smtClean="0"/>
              <a:t>) enfeksiyonlara yatkınlığı, Kanser? (</a:t>
            </a:r>
            <a:r>
              <a:rPr lang="tr-TR" sz="2600" dirty="0" err="1" smtClean="0"/>
              <a:t>lenfoma</a:t>
            </a:r>
            <a:r>
              <a:rPr lang="tr-TR" sz="2600" dirty="0" smtClean="0"/>
              <a:t>?), Artmış / azalmış vücut kitle indeksi (&gt;25, &lt;17), </a:t>
            </a:r>
            <a:r>
              <a:rPr lang="tr-TR" sz="2600" dirty="0" err="1" smtClean="0"/>
              <a:t>İrritabl</a:t>
            </a:r>
            <a:r>
              <a:rPr lang="tr-TR" sz="2600" dirty="0" smtClean="0"/>
              <a:t> bağırsak sendromu, </a:t>
            </a:r>
            <a:r>
              <a:rPr lang="tr-TR" sz="2600" dirty="0" err="1" smtClean="0"/>
              <a:t>Tiroid</a:t>
            </a:r>
            <a:r>
              <a:rPr lang="tr-TR" sz="2600" dirty="0" smtClean="0"/>
              <a:t> bozuklukları (</a:t>
            </a:r>
            <a:r>
              <a:rPr lang="tr-TR" sz="2600" dirty="0" err="1" smtClean="0"/>
              <a:t>hipo</a:t>
            </a:r>
            <a:r>
              <a:rPr lang="tr-TR" sz="2600" dirty="0" smtClean="0"/>
              <a:t>, </a:t>
            </a:r>
            <a:r>
              <a:rPr lang="tr-TR" sz="2600" dirty="0" err="1" smtClean="0"/>
              <a:t>hiper</a:t>
            </a:r>
            <a:r>
              <a:rPr lang="tr-TR" sz="2600" dirty="0" smtClean="0"/>
              <a:t>), </a:t>
            </a:r>
            <a:r>
              <a:rPr lang="tr-TR" sz="2600" dirty="0" err="1" smtClean="0"/>
              <a:t>immün</a:t>
            </a:r>
            <a:r>
              <a:rPr lang="tr-TR" sz="2600" dirty="0" smtClean="0"/>
              <a:t> yetmezlikler, sendromlar, </a:t>
            </a:r>
            <a:r>
              <a:rPr lang="tr-TR" sz="2600" dirty="0" err="1" smtClean="0"/>
              <a:t>metabolik</a:t>
            </a:r>
            <a:r>
              <a:rPr lang="tr-TR" sz="2600" dirty="0" smtClean="0"/>
              <a:t> hastalıklar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 ederim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hastalıklarda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 smtClean="0"/>
          </a:p>
          <a:p>
            <a:r>
              <a:rPr lang="tr-TR" dirty="0" err="1" smtClean="0"/>
              <a:t>Atopik</a:t>
            </a:r>
            <a:r>
              <a:rPr lang="tr-TR" dirty="0" smtClean="0"/>
              <a:t> olmayan </a:t>
            </a:r>
            <a:r>
              <a:rPr lang="tr-TR" dirty="0" err="1" smtClean="0"/>
              <a:t>komorbiditeler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yürüyüş</a:t>
            </a:r>
          </a:p>
          <a:p>
            <a:pPr lvl="1"/>
            <a:r>
              <a:rPr lang="tr-TR" dirty="0" err="1" smtClean="0"/>
              <a:t>Atopik</a:t>
            </a:r>
            <a:r>
              <a:rPr lang="tr-TR" dirty="0" smtClean="0"/>
              <a:t> hastalıkların belirli bir sırayla ortaya çıkışı</a:t>
            </a:r>
          </a:p>
          <a:p>
            <a:pPr lvl="1"/>
            <a:r>
              <a:rPr lang="tr-TR" dirty="0" smtClean="0"/>
              <a:t>Besin </a:t>
            </a:r>
            <a:r>
              <a:rPr lang="tr-TR" dirty="0" err="1" smtClean="0"/>
              <a:t>allerjisi</a:t>
            </a:r>
            <a:r>
              <a:rPr lang="tr-TR" dirty="0" smtClean="0"/>
              <a:t> - </a:t>
            </a:r>
            <a:r>
              <a:rPr lang="tr-TR" dirty="0" err="1" smtClean="0"/>
              <a:t>Atopik</a:t>
            </a:r>
            <a:r>
              <a:rPr lang="tr-TR" dirty="0" smtClean="0"/>
              <a:t> dermatit - </a:t>
            </a:r>
            <a:r>
              <a:rPr lang="tr-TR" dirty="0" err="1" smtClean="0"/>
              <a:t>Bronşial</a:t>
            </a:r>
            <a:r>
              <a:rPr lang="tr-TR" dirty="0" smtClean="0"/>
              <a:t> astım -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endParaRPr lang="tr-TR" dirty="0" smtClean="0"/>
          </a:p>
          <a:p>
            <a:pPr lvl="1"/>
            <a:r>
              <a:rPr lang="tr-TR" dirty="0" smtClean="0"/>
              <a:t>Bu hastalıkların birliktelikleri uzun zamandır biliniyor ve kabul ediliyor.</a:t>
            </a:r>
          </a:p>
          <a:p>
            <a:pPr lvl="1"/>
            <a:r>
              <a:rPr lang="tr-TR" dirty="0" smtClean="0"/>
              <a:t>Birliktelikleri genellikle rastlantısal değil nedensel bir ilişkiye bağlanıyor.</a:t>
            </a:r>
          </a:p>
        </p:txBody>
      </p:sp>
      <p:pic>
        <p:nvPicPr>
          <p:cNvPr id="5" name="Picture 2" descr="The atopic march in babies and children: first appears atopic dermatitis, then food allergies and later rhinitis and asthma. Adapted from Barnetson RS, Rogers M. Childhood atopic eczema. BMJ.2002;324:1376-1379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05446"/>
            <a:ext cx="4038600" cy="251547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796136" y="6536377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Barnetson</a:t>
            </a:r>
            <a:r>
              <a:rPr lang="tr-TR" sz="1200" i="1" dirty="0" smtClean="0"/>
              <a:t> &amp; </a:t>
            </a:r>
            <a:r>
              <a:rPr lang="tr-TR" sz="1200" i="1" dirty="0" err="1" smtClean="0"/>
              <a:t>Rogers</a:t>
            </a:r>
            <a:r>
              <a:rPr lang="tr-TR" sz="1200" i="1" dirty="0" smtClean="0"/>
              <a:t>. BMJ 2002;324:1376-1379.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572000" y="1535112"/>
            <a:ext cx="4392487" cy="340605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b="0" dirty="0" smtClean="0"/>
              <a:t>6 yaşında </a:t>
            </a:r>
            <a:r>
              <a:rPr lang="en-US" b="0" dirty="0" smtClean="0"/>
              <a:t>404 </a:t>
            </a:r>
            <a:r>
              <a:rPr lang="tr-TR" b="0" dirty="0" smtClean="0"/>
              <a:t>çocuk, </a:t>
            </a:r>
            <a:r>
              <a:rPr lang="tr-TR" b="0" dirty="0" err="1" smtClean="0"/>
              <a:t>anamnez</a:t>
            </a:r>
            <a:r>
              <a:rPr lang="tr-TR" b="0" dirty="0" smtClean="0"/>
              <a:t>-FM-SFT-</a:t>
            </a:r>
            <a:r>
              <a:rPr lang="tr-TR" b="0" dirty="0" err="1" smtClean="0"/>
              <a:t>allerji</a:t>
            </a:r>
            <a:r>
              <a:rPr lang="tr-TR" b="0" dirty="0" smtClean="0"/>
              <a:t> testleri</a:t>
            </a:r>
          </a:p>
          <a:p>
            <a:pPr>
              <a:buFont typeface="Arial" pitchFamily="34" charset="0"/>
              <a:buChar char="•"/>
            </a:pPr>
            <a:r>
              <a:rPr lang="tr-TR" b="0" dirty="0" smtClean="0"/>
              <a:t>AD – BA – AR çocukların yaklaşık yarısı </a:t>
            </a:r>
            <a:r>
              <a:rPr lang="tr-TR" b="0" dirty="0" err="1" smtClean="0"/>
              <a:t>IgE</a:t>
            </a:r>
            <a:r>
              <a:rPr lang="tr-TR" b="0" dirty="0" smtClean="0"/>
              <a:t> duyarlı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Duyarlı olanlarda</a:t>
            </a:r>
            <a:r>
              <a:rPr lang="tr-TR" b="0" dirty="0" smtClean="0"/>
              <a:t>, olmayan çocuklara göre </a:t>
            </a:r>
            <a:r>
              <a:rPr lang="tr-TR" dirty="0" smtClean="0"/>
              <a:t>üç hastalığın örtüşmesi (ikişerli veya tamamı) belirgin olarak yüksek </a:t>
            </a:r>
            <a:r>
              <a:rPr lang="tr-TR" b="0" dirty="0" smtClean="0"/>
              <a:t>(19/46 = %41 vs 9/58 = %16, p = 0.004)</a:t>
            </a:r>
            <a:endParaRPr lang="tr-TR" b="0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4211960" y="5085184"/>
          <a:ext cx="4752531" cy="141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1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  <a:gridCol w="356440"/>
              </a:tblGrid>
              <a:tr h="322689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Genel  (%)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IgE</a:t>
                      </a:r>
                      <a:r>
                        <a:rPr lang="tr-TR" sz="1200" baseline="0" dirty="0" smtClean="0"/>
                        <a:t> (+) (%)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IgE</a:t>
                      </a:r>
                      <a:r>
                        <a:rPr lang="tr-TR" sz="1200" dirty="0" smtClean="0"/>
                        <a:t> (-) (%)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8788"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A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A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A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</a:t>
                      </a:r>
                      <a:endParaRPr lang="tr-TR" sz="1200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</a:t>
                      </a:r>
                      <a:endParaRPr lang="tr-TR" sz="1200" dirty="0"/>
                    </a:p>
                  </a:txBody>
                  <a:tcPr/>
                </a:tc>
              </a:tr>
              <a:tr h="2559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71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</a:t>
                      </a:r>
                      <a:endParaRPr lang="tr-TR" sz="1200" dirty="0"/>
                    </a:p>
                  </a:txBody>
                  <a:tcPr/>
                </a:tc>
              </a:tr>
              <a:tr h="19764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R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852936"/>
            <a:ext cx="41356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588224" y="653637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Kjaer</a:t>
            </a:r>
            <a:r>
              <a:rPr lang="tr-TR" sz="1200" i="1" dirty="0" smtClean="0"/>
              <a:t>. PAI 2008;19;737-745.</a:t>
            </a:r>
            <a:endParaRPr lang="tr-TR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032448" cy="116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Oval"/>
          <p:cNvSpPr/>
          <p:nvPr/>
        </p:nvSpPr>
        <p:spPr>
          <a:xfrm>
            <a:off x="251520" y="5517232"/>
            <a:ext cx="115212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Total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1475656" y="6021288"/>
            <a:ext cx="115212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Duyarlı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2555776" y="5373216"/>
            <a:ext cx="115212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Duyarlı değil</a:t>
            </a:r>
            <a:endParaRPr lang="tr-TR" sz="1600" dirty="0">
              <a:solidFill>
                <a:schemeClr val="tx1"/>
              </a:solidFill>
            </a:endParaRPr>
          </a:p>
        </p:txBody>
      </p:sp>
      <p:cxnSp>
        <p:nvCxnSpPr>
          <p:cNvPr id="14" name="13 Düz Ok Bağlayıcısı"/>
          <p:cNvCxnSpPr>
            <a:stCxn id="10" idx="0"/>
          </p:cNvCxnSpPr>
          <p:nvPr/>
        </p:nvCxnSpPr>
        <p:spPr>
          <a:xfrm flipH="1" flipV="1">
            <a:off x="683568" y="4149080"/>
            <a:ext cx="144016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>
            <a:stCxn id="11" idx="0"/>
          </p:cNvCxnSpPr>
          <p:nvPr/>
        </p:nvCxnSpPr>
        <p:spPr>
          <a:xfrm flipV="1">
            <a:off x="2051720" y="4293096"/>
            <a:ext cx="72008" cy="1728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>
            <a:stCxn id="12" idx="0"/>
          </p:cNvCxnSpPr>
          <p:nvPr/>
        </p:nvCxnSpPr>
        <p:spPr>
          <a:xfrm flipV="1">
            <a:off x="3131840" y="4005064"/>
            <a:ext cx="288032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Oval"/>
          <p:cNvSpPr/>
          <p:nvPr/>
        </p:nvSpPr>
        <p:spPr>
          <a:xfrm>
            <a:off x="5796136" y="5373216"/>
            <a:ext cx="288032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Oval"/>
          <p:cNvSpPr/>
          <p:nvPr/>
        </p:nvSpPr>
        <p:spPr>
          <a:xfrm>
            <a:off x="7236296" y="5373216"/>
            <a:ext cx="288032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Oval"/>
          <p:cNvSpPr/>
          <p:nvPr/>
        </p:nvSpPr>
        <p:spPr>
          <a:xfrm>
            <a:off x="8676456" y="5373216"/>
            <a:ext cx="288032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20 yaşında, </a:t>
            </a:r>
            <a:r>
              <a:rPr lang="tr-TR" b="1" dirty="0" smtClean="0"/>
              <a:t>ebeveyni </a:t>
            </a:r>
            <a:r>
              <a:rPr lang="tr-TR" b="1" dirty="0" err="1" smtClean="0"/>
              <a:t>allerjik</a:t>
            </a:r>
            <a:r>
              <a:rPr lang="tr-TR" b="1" dirty="0" smtClean="0"/>
              <a:t> olanlarda 2 veya 3 </a:t>
            </a:r>
            <a:r>
              <a:rPr lang="tr-TR" b="1" dirty="0" err="1" smtClean="0"/>
              <a:t>allerjik</a:t>
            </a:r>
            <a:r>
              <a:rPr lang="tr-TR" b="1" dirty="0" smtClean="0"/>
              <a:t> hastalığın kesişmesi </a:t>
            </a:r>
            <a:r>
              <a:rPr lang="tr-TR" dirty="0" smtClean="0"/>
              <a:t>ebeveyni </a:t>
            </a:r>
            <a:r>
              <a:rPr lang="tr-TR" dirty="0" err="1" smtClean="0"/>
              <a:t>allerjik</a:t>
            </a:r>
            <a:r>
              <a:rPr lang="tr-TR" dirty="0" smtClean="0"/>
              <a:t> olmayanlara göre </a:t>
            </a:r>
            <a:r>
              <a:rPr lang="tr-TR" b="1" dirty="0" smtClean="0"/>
              <a:t>3 kat fazla</a:t>
            </a:r>
            <a:r>
              <a:rPr lang="tr-TR" dirty="0" smtClean="0"/>
              <a:t> (</a:t>
            </a:r>
            <a:r>
              <a:rPr lang="en-US" dirty="0" smtClean="0"/>
              <a:t>%</a:t>
            </a:r>
            <a:r>
              <a:rPr lang="tr-TR" dirty="0" smtClean="0"/>
              <a:t>1</a:t>
            </a:r>
            <a:r>
              <a:rPr lang="en-US" dirty="0" smtClean="0"/>
              <a:t>8.5 (</a:t>
            </a:r>
            <a:r>
              <a:rPr lang="tr-TR" dirty="0" smtClean="0"/>
              <a:t>%</a:t>
            </a:r>
            <a:r>
              <a:rPr lang="en-US" dirty="0" smtClean="0"/>
              <a:t>95 CI, </a:t>
            </a:r>
            <a:r>
              <a:rPr lang="tr-TR" dirty="0" smtClean="0"/>
              <a:t>%</a:t>
            </a:r>
            <a:r>
              <a:rPr lang="en-US" dirty="0" smtClean="0"/>
              <a:t>15.0</a:t>
            </a:r>
            <a:r>
              <a:rPr lang="tr-TR" dirty="0" smtClean="0"/>
              <a:t>-</a:t>
            </a:r>
            <a:r>
              <a:rPr lang="en-US" dirty="0" smtClean="0"/>
              <a:t>22.5) </a:t>
            </a:r>
            <a:r>
              <a:rPr lang="tr-TR" dirty="0" smtClean="0"/>
              <a:t>vs %</a:t>
            </a:r>
            <a:r>
              <a:rPr lang="en-US" dirty="0" smtClean="0"/>
              <a:t>6.3 (</a:t>
            </a:r>
            <a:r>
              <a:rPr lang="tr-TR" dirty="0" smtClean="0"/>
              <a:t>%</a:t>
            </a:r>
            <a:r>
              <a:rPr lang="en-US" dirty="0" smtClean="0"/>
              <a:t>95 CI, </a:t>
            </a:r>
            <a:r>
              <a:rPr lang="tr-TR" dirty="0" smtClean="0"/>
              <a:t>%</a:t>
            </a:r>
            <a:r>
              <a:rPr lang="en-US" dirty="0" smtClean="0"/>
              <a:t>4.3</a:t>
            </a:r>
            <a:r>
              <a:rPr lang="tr-TR" dirty="0" smtClean="0"/>
              <a:t>-</a:t>
            </a:r>
            <a:r>
              <a:rPr lang="en-US" dirty="0" smtClean="0"/>
              <a:t>9.0)</a:t>
            </a:r>
            <a:r>
              <a:rPr lang="tr-TR" dirty="0" smtClean="0"/>
              <a:t>)</a:t>
            </a:r>
          </a:p>
          <a:p>
            <a:r>
              <a:rPr lang="tr-TR" dirty="0" smtClean="0"/>
              <a:t>Çoklu birliktelik kadın – erkek arasında farklı değil </a:t>
            </a:r>
            <a:r>
              <a:rPr lang="it-IT" dirty="0" smtClean="0"/>
              <a:t>(</a:t>
            </a:r>
            <a:r>
              <a:rPr lang="tr-TR" dirty="0" smtClean="0"/>
              <a:t>%</a:t>
            </a:r>
            <a:r>
              <a:rPr lang="it-IT" dirty="0" smtClean="0"/>
              <a:t>12.7 (</a:t>
            </a:r>
            <a:r>
              <a:rPr lang="tr-TR" dirty="0" smtClean="0"/>
              <a:t>%</a:t>
            </a:r>
            <a:r>
              <a:rPr lang="it-IT" dirty="0" smtClean="0"/>
              <a:t>95 CI, </a:t>
            </a:r>
            <a:r>
              <a:rPr lang="tr-TR" dirty="0" smtClean="0"/>
              <a:t>%</a:t>
            </a:r>
            <a:r>
              <a:rPr lang="it-IT" dirty="0" smtClean="0"/>
              <a:t>9.7</a:t>
            </a:r>
            <a:r>
              <a:rPr lang="tr-TR" dirty="0" smtClean="0"/>
              <a:t>-</a:t>
            </a:r>
            <a:r>
              <a:rPr lang="it-IT" dirty="0" smtClean="0"/>
              <a:t>16.2) vs </a:t>
            </a:r>
            <a:r>
              <a:rPr lang="tr-TR" dirty="0" smtClean="0"/>
              <a:t>%</a:t>
            </a:r>
            <a:r>
              <a:rPr lang="it-IT" dirty="0" smtClean="0"/>
              <a:t>11.6 (</a:t>
            </a:r>
            <a:r>
              <a:rPr lang="tr-TR" dirty="0" smtClean="0"/>
              <a:t>%</a:t>
            </a:r>
            <a:r>
              <a:rPr lang="it-IT" dirty="0" smtClean="0"/>
              <a:t>95 CI, </a:t>
            </a:r>
            <a:r>
              <a:rPr lang="tr-TR" dirty="0" smtClean="0"/>
              <a:t>%</a:t>
            </a:r>
            <a:r>
              <a:rPr lang="it-IT" dirty="0" smtClean="0"/>
              <a:t>8.9</a:t>
            </a:r>
            <a:r>
              <a:rPr lang="tr-TR" dirty="0" smtClean="0"/>
              <a:t>-</a:t>
            </a:r>
            <a:r>
              <a:rPr lang="it-IT" dirty="0" smtClean="0"/>
              <a:t>14.8)</a:t>
            </a:r>
            <a:r>
              <a:rPr lang="tr-TR" dirty="0" smtClean="0"/>
              <a:t>)</a:t>
            </a:r>
          </a:p>
          <a:p>
            <a:r>
              <a:rPr lang="tr-TR" b="1" dirty="0" err="1" smtClean="0"/>
              <a:t>Prepubertal</a:t>
            </a:r>
            <a:r>
              <a:rPr lang="tr-TR" b="1" dirty="0" smtClean="0"/>
              <a:t> dönemden erişkine doğru gittikçe </a:t>
            </a:r>
            <a:r>
              <a:rPr lang="tr-TR" b="1" i="1" u="sng" dirty="0" smtClean="0"/>
              <a:t>astım; tek başına olmaktansa </a:t>
            </a:r>
            <a:r>
              <a:rPr lang="tr-TR" b="1" i="1" u="sng" dirty="0" err="1" smtClean="0"/>
              <a:t>egzema</a:t>
            </a:r>
            <a:r>
              <a:rPr lang="tr-TR" b="1" i="1" u="sng" dirty="0" smtClean="0"/>
              <a:t> ve/veya </a:t>
            </a:r>
            <a:r>
              <a:rPr lang="tr-TR" b="1" i="1" u="sng" dirty="0" err="1" smtClean="0"/>
              <a:t>rinitle</a:t>
            </a:r>
            <a:r>
              <a:rPr lang="tr-TR" b="1" i="1" u="sng" dirty="0" smtClean="0"/>
              <a:t> daha sık birlikte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56792"/>
            <a:ext cx="4032448" cy="49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556792"/>
            <a:ext cx="4176464" cy="22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572000" y="1535112"/>
            <a:ext cx="4176463" cy="2325935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IgE</a:t>
            </a:r>
            <a:r>
              <a:rPr lang="tr-TR" dirty="0" smtClean="0"/>
              <a:t> duyarlı olsun olmasın</a:t>
            </a:r>
            <a:r>
              <a:rPr lang="tr-TR" b="0" dirty="0" smtClean="0"/>
              <a:t> aynı çocukta </a:t>
            </a:r>
            <a:r>
              <a:rPr lang="tr-TR" dirty="0" err="1" smtClean="0"/>
              <a:t>egzema</a:t>
            </a:r>
            <a:r>
              <a:rPr lang="tr-TR" dirty="0" smtClean="0"/>
              <a:t>-astım </a:t>
            </a:r>
            <a:r>
              <a:rPr lang="tr-TR" dirty="0" err="1" smtClean="0"/>
              <a:t>rinit</a:t>
            </a:r>
            <a:r>
              <a:rPr lang="tr-TR" dirty="0" smtClean="0"/>
              <a:t> birlikteliği </a:t>
            </a:r>
            <a:r>
              <a:rPr lang="tr-TR" b="0" dirty="0" smtClean="0"/>
              <a:t>beklenenden daha </a:t>
            </a:r>
            <a:r>
              <a:rPr lang="tr-TR" dirty="0" smtClean="0"/>
              <a:t>fazla</a:t>
            </a:r>
            <a:r>
              <a:rPr lang="tr-TR" b="0" dirty="0" smtClean="0"/>
              <a:t> (aralarında nedensel bir ilişki var)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IgE</a:t>
            </a:r>
            <a:r>
              <a:rPr lang="tr-TR" dirty="0" smtClean="0"/>
              <a:t> duyarlı olmayan çocuklarda</a:t>
            </a:r>
            <a:r>
              <a:rPr lang="tr-TR" b="0" dirty="0" smtClean="0"/>
              <a:t> </a:t>
            </a:r>
            <a:r>
              <a:rPr lang="tr-TR" b="0" u="sng" dirty="0" smtClean="0"/>
              <a:t>4 yaşında </a:t>
            </a:r>
            <a:r>
              <a:rPr lang="tr-TR" b="0" u="sng" dirty="0" err="1" smtClean="0"/>
              <a:t>komorbidite</a:t>
            </a:r>
            <a:r>
              <a:rPr lang="tr-TR" b="0" u="sng" dirty="0" smtClean="0"/>
              <a:t> varsa 8 yaşta da</a:t>
            </a:r>
            <a:r>
              <a:rPr lang="tr-TR" b="0" dirty="0" smtClean="0"/>
              <a:t> </a:t>
            </a:r>
            <a:r>
              <a:rPr lang="tr-TR" dirty="0" err="1" smtClean="0"/>
              <a:t>komorbidite</a:t>
            </a:r>
            <a:r>
              <a:rPr lang="tr-TR" dirty="0" smtClean="0"/>
              <a:t> olma olasılığı </a:t>
            </a:r>
            <a:r>
              <a:rPr lang="tr-TR" dirty="0" err="1" smtClean="0"/>
              <a:t>IgE</a:t>
            </a:r>
            <a:r>
              <a:rPr lang="tr-TR" dirty="0" smtClean="0"/>
              <a:t> duyarlı olanlara göre daha yüksek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4 yaşında </a:t>
            </a:r>
            <a:r>
              <a:rPr lang="tr-TR" dirty="0" err="1" smtClean="0"/>
              <a:t>komorbiditesi</a:t>
            </a:r>
            <a:r>
              <a:rPr lang="tr-TR" dirty="0" smtClean="0"/>
              <a:t> olmayan ama </a:t>
            </a:r>
            <a:r>
              <a:rPr lang="tr-TR" dirty="0" err="1" smtClean="0"/>
              <a:t>IgE</a:t>
            </a:r>
            <a:r>
              <a:rPr lang="tr-TR" dirty="0" smtClean="0"/>
              <a:t> duyarlı olan çocukların %38’inde 8 yaşında </a:t>
            </a:r>
            <a:r>
              <a:rPr lang="tr-TR" dirty="0" err="1" smtClean="0"/>
              <a:t>komorbidite</a:t>
            </a:r>
            <a:r>
              <a:rPr lang="tr-TR" dirty="0" smtClean="0"/>
              <a:t> var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2448" cy="6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5" y="2204864"/>
            <a:ext cx="38448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6228184" y="653637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Pinart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Lancet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Respir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Med</a:t>
            </a:r>
            <a:r>
              <a:rPr lang="tr-TR" sz="1200" i="1" dirty="0" smtClean="0"/>
              <a:t> 2014;2:131-140.</a:t>
            </a:r>
            <a:endParaRPr lang="tr-TR" sz="1200" i="1" dirty="0"/>
          </a:p>
        </p:txBody>
      </p:sp>
      <p:sp>
        <p:nvSpPr>
          <p:cNvPr id="8" name="7 Oval"/>
          <p:cNvSpPr/>
          <p:nvPr/>
        </p:nvSpPr>
        <p:spPr>
          <a:xfrm>
            <a:off x="1475656" y="5661248"/>
            <a:ext cx="2016224" cy="11247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3933056"/>
            <a:ext cx="4041775" cy="26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Atopik</a:t>
                      </a:r>
                      <a:r>
                        <a:rPr lang="tr-TR" dirty="0" smtClean="0"/>
                        <a:t> dermatit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Bronşial</a:t>
                      </a:r>
                      <a:r>
                        <a:rPr lang="tr-TR" dirty="0" smtClean="0"/>
                        <a:t> astım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Allerjik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rinit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Astım:</a:t>
                      </a:r>
                      <a:r>
                        <a:rPr lang="tr-TR" sz="1800" baseline="0" dirty="0" smtClean="0"/>
                        <a:t> %25.1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Saman nezlesi: %34.4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Besin </a:t>
                      </a:r>
                      <a:r>
                        <a:rPr lang="tr-TR" sz="1800" baseline="0" dirty="0" err="1" smtClean="0"/>
                        <a:t>allerjisi</a:t>
                      </a:r>
                      <a:r>
                        <a:rPr lang="tr-TR" sz="1800" baseline="0" dirty="0" smtClean="0"/>
                        <a:t>: 15.1</a:t>
                      </a:r>
                      <a:endParaRPr lang="tr-T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Allerjik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rinit</a:t>
                      </a:r>
                      <a:r>
                        <a:rPr lang="tr-TR" sz="1800" dirty="0" smtClean="0"/>
                        <a:t>: %95’e kadar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Astım: </a:t>
                      </a:r>
                      <a:r>
                        <a:rPr lang="tr-TR" sz="1800" baseline="0" dirty="0" smtClean="0">
                          <a:sym typeface="Symbol"/>
                        </a:rPr>
                        <a:t>%</a:t>
                      </a:r>
                      <a:r>
                        <a:rPr lang="tr-TR" sz="1800" baseline="0" dirty="0" smtClean="0"/>
                        <a:t>80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Besin duyarlılığı/</a:t>
                      </a:r>
                      <a:r>
                        <a:rPr lang="tr-TR" sz="1800" dirty="0" err="1" smtClean="0"/>
                        <a:t>allerjisi</a:t>
                      </a:r>
                      <a:endParaRPr lang="tr-TR" sz="1800" dirty="0" smtClean="0"/>
                    </a:p>
                    <a:p>
                      <a:r>
                        <a:rPr lang="tr-TR" sz="1800" dirty="0" smtClean="0"/>
                        <a:t>Ürtiker</a:t>
                      </a:r>
                    </a:p>
                    <a:p>
                      <a:r>
                        <a:rPr lang="tr-TR" sz="1800" dirty="0" smtClean="0"/>
                        <a:t>Anafilaksi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Anafilaksi</a:t>
                      </a:r>
                    </a:p>
                    <a:p>
                      <a:r>
                        <a:rPr lang="tr-TR" sz="1800" baseline="0" dirty="0" smtClean="0"/>
                        <a:t>Oral </a:t>
                      </a:r>
                      <a:r>
                        <a:rPr lang="tr-TR" sz="1800" baseline="0" dirty="0" err="1" smtClean="0"/>
                        <a:t>allerji</a:t>
                      </a:r>
                      <a:r>
                        <a:rPr lang="tr-TR" sz="1800" baseline="0" dirty="0" smtClean="0"/>
                        <a:t> sendromu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Besin duyarlılığı/</a:t>
                      </a:r>
                      <a:r>
                        <a:rPr lang="tr-TR" sz="1800" dirty="0" err="1" smtClean="0"/>
                        <a:t>allerjisi</a:t>
                      </a:r>
                      <a:endParaRPr lang="tr-TR" sz="1800" dirty="0" smtClean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/>
                </a:tc>
              </a:tr>
              <a:tr h="1112520">
                <a:tc gridSpan="3">
                  <a:txBody>
                    <a:bodyPr/>
                    <a:lstStyle/>
                    <a:p>
                      <a:r>
                        <a:rPr lang="tr-TR" sz="3200" dirty="0" err="1" smtClean="0"/>
                        <a:t>Atopik</a:t>
                      </a:r>
                      <a:r>
                        <a:rPr lang="tr-TR" sz="3200" dirty="0" smtClean="0"/>
                        <a:t> dermatit – Astım – </a:t>
                      </a:r>
                      <a:r>
                        <a:rPr lang="tr-TR" sz="3200" dirty="0" err="1" smtClean="0"/>
                        <a:t>Allerjik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rinit</a:t>
                      </a:r>
                      <a:r>
                        <a:rPr lang="tr-TR" sz="3200" dirty="0" smtClean="0"/>
                        <a:t> – Besin </a:t>
                      </a:r>
                      <a:r>
                        <a:rPr lang="tr-TR" sz="3200" dirty="0" err="1" smtClean="0"/>
                        <a:t>allerjisi</a:t>
                      </a:r>
                      <a:r>
                        <a:rPr lang="tr-TR" sz="3200" dirty="0" smtClean="0"/>
                        <a:t> birlikteliği (</a:t>
                      </a:r>
                      <a:r>
                        <a:rPr lang="tr-TR" sz="3200" dirty="0" err="1" smtClean="0"/>
                        <a:t>komorbidite</a:t>
                      </a:r>
                      <a:r>
                        <a:rPr lang="tr-TR" sz="3200" dirty="0" smtClean="0"/>
                        <a:t>) sık</a:t>
                      </a:r>
                    </a:p>
                    <a:p>
                      <a:r>
                        <a:rPr lang="tr-TR" sz="3200" dirty="0" smtClean="0"/>
                        <a:t>Birliktelik rastlantısal değil nedensel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4427984" y="55892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i="1" dirty="0" err="1" smtClean="0"/>
              <a:t>Westman</a:t>
            </a:r>
            <a:r>
              <a:rPr lang="tr-TR" sz="1200" i="1" dirty="0" smtClean="0"/>
              <a:t>. J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Clin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Immunol</a:t>
            </a:r>
            <a:r>
              <a:rPr lang="tr-TR" sz="1200" i="1" dirty="0" smtClean="0"/>
              <a:t> 2012;129:403-8.</a:t>
            </a:r>
          </a:p>
          <a:p>
            <a:pPr algn="r"/>
            <a:r>
              <a:rPr lang="tr-TR" sz="1200" i="1" dirty="0" err="1" smtClean="0"/>
              <a:t>Cohen</a:t>
            </a:r>
            <a:r>
              <a:rPr lang="tr-TR" sz="1200" i="1" dirty="0" smtClean="0"/>
              <a:t>. Pediatr </a:t>
            </a:r>
            <a:r>
              <a:rPr lang="tr-TR" sz="1200" i="1" dirty="0" err="1" smtClean="0"/>
              <a:t>Pulmonol</a:t>
            </a:r>
            <a:r>
              <a:rPr lang="tr-TR" sz="1200" i="1" dirty="0" smtClean="0"/>
              <a:t> 2016;51:901-7.</a:t>
            </a:r>
          </a:p>
          <a:p>
            <a:pPr algn="r"/>
            <a:r>
              <a:rPr lang="tr-TR" sz="1200" i="1" dirty="0" smtClean="0"/>
              <a:t>Lee.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Asthma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Immunol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Res</a:t>
            </a:r>
            <a:r>
              <a:rPr lang="tr-TR" sz="1200" i="1" dirty="0" smtClean="0"/>
              <a:t> 2017;9:70-8. </a:t>
            </a:r>
          </a:p>
          <a:p>
            <a:pPr algn="r"/>
            <a:r>
              <a:rPr lang="tr-TR" sz="1200" i="1" dirty="0" err="1" smtClean="0"/>
              <a:t>Silverberg</a:t>
            </a:r>
            <a:r>
              <a:rPr lang="tr-TR" sz="1200" i="1" dirty="0" smtClean="0"/>
              <a:t> &amp; </a:t>
            </a:r>
            <a:r>
              <a:rPr lang="tr-TR" sz="1200" i="1" dirty="0" err="1" smtClean="0"/>
              <a:t>Simpson</a:t>
            </a:r>
            <a:r>
              <a:rPr lang="tr-TR" sz="1200" i="1" dirty="0" smtClean="0"/>
              <a:t>. Pediatr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Immunol</a:t>
            </a:r>
            <a:r>
              <a:rPr lang="tr-TR" sz="1200" i="1" dirty="0" smtClean="0"/>
              <a:t> 2013:24:476-86.</a:t>
            </a:r>
          </a:p>
          <a:p>
            <a:pPr algn="r"/>
            <a:r>
              <a:rPr lang="tr-TR" sz="1200" i="1" dirty="0" err="1" smtClean="0"/>
              <a:t>Ledford</a:t>
            </a:r>
            <a:r>
              <a:rPr lang="tr-TR" sz="1200" i="1" dirty="0" smtClean="0"/>
              <a:t> &amp; </a:t>
            </a:r>
            <a:r>
              <a:rPr lang="tr-TR" sz="1200" i="1" dirty="0" err="1" smtClean="0"/>
              <a:t>Lockey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Curr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Opin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Immunol</a:t>
            </a:r>
            <a:r>
              <a:rPr lang="tr-TR" sz="1200" i="1" dirty="0" smtClean="0"/>
              <a:t> 2013;13:78-86.</a:t>
            </a:r>
          </a:p>
          <a:p>
            <a:pPr algn="r"/>
            <a:r>
              <a:rPr lang="tr-TR" sz="1200" i="1" dirty="0" err="1" smtClean="0"/>
              <a:t>Keswani</a:t>
            </a:r>
            <a:r>
              <a:rPr lang="tr-TR" sz="1200" i="1" dirty="0" smtClean="0"/>
              <a:t> &amp; </a:t>
            </a:r>
            <a:r>
              <a:rPr lang="tr-TR" sz="1200" i="1" dirty="0" err="1" smtClean="0"/>
              <a:t>Peters</a:t>
            </a:r>
            <a:r>
              <a:rPr lang="tr-TR" sz="1200" i="1" dirty="0" smtClean="0"/>
              <a:t>. </a:t>
            </a:r>
            <a:r>
              <a:rPr lang="tr-TR" sz="1200" i="1" dirty="0" err="1" smtClean="0"/>
              <a:t>Immunol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Allergy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Clin</a:t>
            </a:r>
            <a:r>
              <a:rPr lang="tr-TR" sz="1200" i="1" dirty="0" smtClean="0"/>
              <a:t> North </a:t>
            </a:r>
            <a:r>
              <a:rPr lang="tr-TR" sz="1200" i="1" dirty="0" err="1" smtClean="0"/>
              <a:t>Am</a:t>
            </a:r>
            <a:r>
              <a:rPr lang="tr-TR" sz="1200" i="1" dirty="0" smtClean="0"/>
              <a:t> 2016:36:359-66.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olmayan </a:t>
            </a:r>
            <a:r>
              <a:rPr lang="tr-TR" dirty="0" err="1" smtClean="0"/>
              <a:t>komorbiditeler</a:t>
            </a:r>
            <a:endParaRPr lang="tr-TR" dirty="0"/>
          </a:p>
        </p:txBody>
      </p:sp>
      <p:pic>
        <p:nvPicPr>
          <p:cNvPr id="15362" name="Picture 2" descr="http://proshots-2.s3.amazonaws.com/2b730b8a8b8a3cb6b92828523038b1c1f9e78d00b8471ac41f7f7d42f9852211/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4833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1599</Words>
  <Application>Microsoft Office PowerPoint</Application>
  <PresentationFormat>Ekran Gösterisi (4:3)</PresentationFormat>
  <Paragraphs>232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Atopik Komorbiditeler  Bebeklikten, erken erişkinliğe: Kohort çalışmalardan öğrendiklerimiz</vt:lpstr>
      <vt:lpstr>Komorbidite</vt:lpstr>
      <vt:lpstr>Atopik hastalıklarda komorbiditeler</vt:lpstr>
      <vt:lpstr>Atopik komorbiditeler</vt:lpstr>
      <vt:lpstr>Atopik komorbiditeler</vt:lpstr>
      <vt:lpstr>Atopik komorbiditeler</vt:lpstr>
      <vt:lpstr>Atopik komorbiditeler</vt:lpstr>
      <vt:lpstr>Atopik komorbiditeler</vt:lpstr>
      <vt:lpstr>Atopik olmayan komorbiditeler</vt:lpstr>
      <vt:lpstr>Atopik dermatit</vt:lpstr>
      <vt:lpstr>Atopik dermatit</vt:lpstr>
      <vt:lpstr>Atopik dermatit</vt:lpstr>
      <vt:lpstr>Atopik dermatit</vt:lpstr>
      <vt:lpstr>AD-ADHD komorbiditesinin potansiyel mekanizmaları (direkt etkiler)</vt:lpstr>
      <vt:lpstr>AD-ADHD komorbiditesinin potansiyel mekanizmaları (indirekt etkiler)</vt:lpstr>
      <vt:lpstr>Atopik dermatit</vt:lpstr>
      <vt:lpstr>Bronşial astım</vt:lpstr>
      <vt:lpstr>Bronşial astım</vt:lpstr>
      <vt:lpstr>Bronşial astım</vt:lpstr>
      <vt:lpstr>Bronşial astım</vt:lpstr>
      <vt:lpstr>Allerjik rinit</vt:lpstr>
      <vt:lpstr>Allerjik rinit</vt:lpstr>
      <vt:lpstr>Atopik hastalıklarda komorbiditeler</vt:lpstr>
      <vt:lpstr>Teşekkür ederim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Atopik Komorbiditeler  Bebeklikten, erken erişkinliğe: Kohort çalışmalardan öğrendiklerimiz</dc:title>
  <dc:creator>ASUS</dc:creator>
  <cp:lastModifiedBy>ASUS</cp:lastModifiedBy>
  <cp:revision>168</cp:revision>
  <dcterms:created xsi:type="dcterms:W3CDTF">2017-02-25T16:23:14Z</dcterms:created>
  <dcterms:modified xsi:type="dcterms:W3CDTF">2017-04-22T22:28:31Z</dcterms:modified>
</cp:coreProperties>
</file>