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60" r:id="rId4"/>
    <p:sldId id="282" r:id="rId5"/>
    <p:sldId id="261" r:id="rId6"/>
    <p:sldId id="262" r:id="rId7"/>
    <p:sldId id="264" r:id="rId8"/>
    <p:sldId id="265" r:id="rId9"/>
    <p:sldId id="259" r:id="rId10"/>
    <p:sldId id="279" r:id="rId11"/>
    <p:sldId id="281" r:id="rId12"/>
    <p:sldId id="258" r:id="rId13"/>
    <p:sldId id="257" r:id="rId14"/>
    <p:sldId id="266" r:id="rId15"/>
    <p:sldId id="267" r:id="rId16"/>
    <p:sldId id="275" r:id="rId17"/>
    <p:sldId id="276" r:id="rId18"/>
    <p:sldId id="268" r:id="rId19"/>
    <p:sldId id="269" r:id="rId20"/>
    <p:sldId id="270" r:id="rId21"/>
    <p:sldId id="272" r:id="rId22"/>
    <p:sldId id="274" r:id="rId23"/>
    <p:sldId id="283" r:id="rId24"/>
  </p:sldIdLst>
  <p:sldSz cx="10287000" cy="6858000" type="35mm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0033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72" d="100"/>
          <a:sy n="72" d="100"/>
        </p:scale>
        <p:origin x="-852" y="-10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4C27-B471-4FC7-8535-9373367EF290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36B6B-5369-484D-80DD-AEA1FA94DFD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36B6B-5369-484D-80DD-AEA1FA94DFD6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822A-3A0F-4C06-97A2-8616DD0134AD}" type="datetimeFigureOut">
              <a:rPr lang="tr-TR" smtClean="0"/>
              <a:pPr/>
              <a:t>24/04/2017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4D6A-AA8F-4382-80CE-6C241B8D4E9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42906" y="1643050"/>
            <a:ext cx="9001188" cy="407196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Egzema</a:t>
            </a:r>
            <a:r>
              <a:rPr lang="tr-TR" sz="3600" b="1" dirty="0" smtClean="0">
                <a:solidFill>
                  <a:srgbClr val="FF0000"/>
                </a:solidFill>
              </a:rPr>
              <a:t>, </a:t>
            </a:r>
            <a:r>
              <a:rPr lang="tr-TR" sz="3600" b="1" dirty="0" err="1" smtClean="0">
                <a:solidFill>
                  <a:srgbClr val="FF0000"/>
                </a:solidFill>
              </a:rPr>
              <a:t>Rinit</a:t>
            </a:r>
            <a:r>
              <a:rPr lang="tr-TR" sz="3600" b="1" dirty="0" smtClean="0">
                <a:solidFill>
                  <a:srgbClr val="FF0000"/>
                </a:solidFill>
              </a:rPr>
              <a:t> ve Astım: </a:t>
            </a:r>
          </a:p>
          <a:p>
            <a:r>
              <a:rPr lang="tr-TR" b="1" dirty="0" err="1" smtClean="0"/>
              <a:t>atopik</a:t>
            </a:r>
            <a:r>
              <a:rPr lang="tr-TR" b="1" dirty="0" smtClean="0"/>
              <a:t> yürüyüş talihsiz </a:t>
            </a:r>
            <a:r>
              <a:rPr lang="tr-TR" b="1" dirty="0"/>
              <a:t>bir hikaye mi? </a:t>
            </a:r>
            <a:endParaRPr lang="tr-TR" b="1" dirty="0" smtClean="0"/>
          </a:p>
          <a:p>
            <a:r>
              <a:rPr lang="tr-TR" sz="3600" b="1" dirty="0" smtClean="0">
                <a:solidFill>
                  <a:srgbClr val="FF0000"/>
                </a:solidFill>
              </a:rPr>
              <a:t>Önlenemez </a:t>
            </a:r>
            <a:r>
              <a:rPr lang="tr-TR" sz="3600" b="1" dirty="0">
                <a:solidFill>
                  <a:srgbClr val="FF0000"/>
                </a:solidFill>
              </a:rPr>
              <a:t>mi? </a:t>
            </a:r>
          </a:p>
          <a:p>
            <a:endParaRPr lang="tr-TR" sz="28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r-TR" sz="2800" i="1" dirty="0" smtClean="0">
                <a:solidFill>
                  <a:schemeClr val="bg1">
                    <a:lumMod val="65000"/>
                  </a:schemeClr>
                </a:solidFill>
              </a:rPr>
              <a:t>dr</a:t>
            </a:r>
            <a:r>
              <a:rPr lang="tr-TR" sz="280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tr-TR" sz="2800" i="1" dirty="0" err="1" smtClean="0">
                <a:solidFill>
                  <a:schemeClr val="bg1">
                    <a:lumMod val="65000"/>
                  </a:schemeClr>
                </a:solidFill>
              </a:rPr>
              <a:t>fadıl</a:t>
            </a:r>
            <a:r>
              <a:rPr lang="tr-TR" sz="28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tr-TR" sz="2800" i="1" dirty="0" err="1" smtClean="0">
                <a:solidFill>
                  <a:schemeClr val="bg1">
                    <a:lumMod val="65000"/>
                  </a:schemeClr>
                </a:solidFill>
              </a:rPr>
              <a:t>öztürk</a:t>
            </a:r>
            <a:endParaRPr lang="tr-TR" sz="28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r-TR" sz="2800" i="1" dirty="0" err="1" smtClean="0">
                <a:solidFill>
                  <a:schemeClr val="bg1">
                    <a:lumMod val="65000"/>
                  </a:schemeClr>
                </a:solidFill>
              </a:rPr>
              <a:t>Ondokuz</a:t>
            </a:r>
            <a:r>
              <a:rPr lang="tr-TR" sz="2800" i="1" dirty="0" smtClean="0">
                <a:solidFill>
                  <a:schemeClr val="bg1">
                    <a:lumMod val="65000"/>
                  </a:schemeClr>
                </a:solidFill>
              </a:rPr>
              <a:t> Mayıs Üniversitesi Tıp Fakültesi </a:t>
            </a:r>
          </a:p>
          <a:p>
            <a:endParaRPr lang="tr-TR" sz="5100" b="1" i="1" dirty="0" smtClean="0"/>
          </a:p>
          <a:p>
            <a:endParaRPr lang="tr-TR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785" y="1749699"/>
            <a:ext cx="8662433" cy="33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514350" y="417514"/>
            <a:ext cx="9258300" cy="868346"/>
          </a:xfrm>
        </p:spPr>
        <p:txBody>
          <a:bodyPr>
            <a:no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yürüyüş: </a:t>
            </a:r>
            <a:r>
              <a:rPr lang="tr-TR" sz="3200" b="1" dirty="0" smtClean="0">
                <a:solidFill>
                  <a:srgbClr val="CC3399"/>
                </a:solidFill>
              </a:rPr>
              <a:t>olası biyolojik mekanizmaları</a:t>
            </a:r>
            <a:r>
              <a:rPr lang="tr-TR" sz="3200" dirty="0" smtClean="0">
                <a:solidFill>
                  <a:srgbClr val="CC3399"/>
                </a:solidFill>
              </a:rPr>
              <a:t/>
            </a:r>
            <a:br>
              <a:rPr lang="tr-TR" sz="3200" dirty="0" smtClean="0">
                <a:solidFill>
                  <a:srgbClr val="CC3399"/>
                </a:solidFill>
              </a:rPr>
            </a:br>
            <a:endParaRPr lang="tr-TR" sz="3200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1133493"/>
            <a:ext cx="75152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6143632" y="614364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Simpson</a:t>
            </a:r>
            <a:r>
              <a:rPr lang="tr-TR" dirty="0" smtClean="0"/>
              <a:t> et al. </a:t>
            </a:r>
            <a:r>
              <a:rPr lang="de-DE" i="1" dirty="0" smtClean="0"/>
              <a:t>J</a:t>
            </a:r>
            <a:r>
              <a:rPr lang="tr-TR" i="1" dirty="0" smtClean="0"/>
              <a:t>A</a:t>
            </a:r>
            <a:r>
              <a:rPr lang="de-DE" i="1" dirty="0" smtClean="0"/>
              <a:t>CI </a:t>
            </a:r>
            <a:r>
              <a:rPr lang="de-DE" dirty="0" smtClean="0"/>
              <a:t>2014</a:t>
            </a:r>
            <a:endParaRPr lang="tr-TR" sz="2000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428724" y="285728"/>
            <a:ext cx="7429552" cy="642942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Atopik</a:t>
            </a:r>
            <a:r>
              <a:rPr lang="tr-TR" sz="36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85788" y="285728"/>
            <a:ext cx="8986868" cy="868346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dirty="0">
              <a:solidFill>
                <a:srgbClr val="CC3399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68" y="1439827"/>
            <a:ext cx="90011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Emollient enhancement of the skin barrier from birth offers </a:t>
            </a:r>
            <a:endParaRPr lang="tr-TR" sz="2400" dirty="0" smtClean="0"/>
          </a:p>
          <a:p>
            <a:r>
              <a:rPr lang="en-US" sz="2400" dirty="0" smtClean="0"/>
              <a:t>effective atopic dermatitis prevention</a:t>
            </a:r>
            <a:r>
              <a:rPr lang="tr-TR" sz="2400" dirty="0" smtClean="0"/>
              <a:t>.</a:t>
            </a:r>
            <a:r>
              <a:rPr lang="en-US" sz="2400" dirty="0" smtClean="0"/>
              <a:t> </a:t>
            </a:r>
            <a:r>
              <a:rPr lang="en-US" sz="2000" dirty="0" smtClean="0"/>
              <a:t>EL Simpson</a:t>
            </a:r>
            <a:r>
              <a:rPr lang="tr-TR" sz="2000" dirty="0" smtClean="0"/>
              <a:t> et al. </a:t>
            </a:r>
            <a:r>
              <a:rPr lang="de-DE" sz="2000" dirty="0" smtClean="0"/>
              <a:t>J</a:t>
            </a:r>
            <a:r>
              <a:rPr lang="tr-TR" sz="2000" dirty="0" smtClean="0"/>
              <a:t>A</a:t>
            </a:r>
            <a:r>
              <a:rPr lang="de-DE" sz="2000" dirty="0" smtClean="0"/>
              <a:t>CI 2014</a:t>
            </a:r>
            <a:endParaRPr lang="tr-TR" sz="2400" dirty="0"/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562538" y="2539987"/>
            <a:ext cx="9010118" cy="2114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</a:t>
            </a:r>
            <a:r>
              <a:rPr lang="tr-TR" sz="2000" dirty="0" err="1" smtClean="0">
                <a:solidFill>
                  <a:schemeClr val="tx2"/>
                </a:solidFill>
                <a:sym typeface="Wingdings"/>
              </a:rPr>
              <a:t>Prospektif</a:t>
            </a: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, t</a:t>
            </a:r>
            <a:r>
              <a:rPr lang="tr-TR" sz="2000" dirty="0" smtClean="0">
                <a:solidFill>
                  <a:schemeClr val="tx2"/>
                </a:solidFill>
              </a:rPr>
              <a:t>ek kör, </a:t>
            </a:r>
            <a:r>
              <a:rPr lang="tr-TR" sz="2000" dirty="0" err="1" smtClean="0">
                <a:solidFill>
                  <a:schemeClr val="tx2"/>
                </a:solidFill>
              </a:rPr>
              <a:t>randomize</a:t>
            </a:r>
            <a:r>
              <a:rPr lang="tr-TR" sz="2000" dirty="0" smtClean="0">
                <a:solidFill>
                  <a:schemeClr val="tx2"/>
                </a:solidFill>
              </a:rPr>
              <a:t> (1/1), kontrollü, paralel grup çalışması (ABD ve İNG.) </a:t>
            </a:r>
          </a:p>
          <a:p>
            <a:pPr>
              <a:lnSpc>
                <a:spcPct val="150000"/>
              </a:lnSpc>
              <a:buNone/>
            </a:pP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n = 124 yüksek riskli YD, takip süresi 6 ay</a:t>
            </a:r>
          </a:p>
          <a:p>
            <a:pPr>
              <a:lnSpc>
                <a:spcPct val="150000"/>
              </a:lnSpc>
              <a:buNone/>
            </a:pP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 Çalışmayı tamamlayan: 55/53 (tedavi grubu/kontrol grubu),</a:t>
            </a:r>
          </a:p>
          <a:p>
            <a:pPr>
              <a:lnSpc>
                <a:spcPct val="150000"/>
              </a:lnSpc>
              <a:buNone/>
            </a:pP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Sonuç:  6. ayda AD kümülatif </a:t>
            </a:r>
            <a:r>
              <a:rPr lang="tr-TR" sz="2000" dirty="0" err="1" smtClean="0">
                <a:solidFill>
                  <a:schemeClr val="tx2"/>
                </a:solidFill>
                <a:sym typeface="Wingdings"/>
              </a:rPr>
              <a:t>insidansı</a:t>
            </a: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 %22’ye karşı % 43 (rölatif risk: 0,50; </a:t>
            </a:r>
            <a:r>
              <a:rPr lang="tr-TR" sz="2000" i="1" dirty="0" smtClean="0">
                <a:solidFill>
                  <a:schemeClr val="tx2"/>
                </a:solidFill>
                <a:sym typeface="Wingdings"/>
              </a:rPr>
              <a:t>p</a:t>
            </a: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 = .017)</a:t>
            </a:r>
            <a:endParaRPr lang="tr-TR" sz="20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71468" y="4823671"/>
            <a:ext cx="9001188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Doğumdan itibaren başlanan yumuşatıcı tedavi </a:t>
            </a:r>
            <a:r>
              <a:rPr lang="tr-TR" sz="2400" dirty="0" err="1" smtClean="0">
                <a:solidFill>
                  <a:schemeClr val="bg1"/>
                </a:solidFill>
              </a:rPr>
              <a:t>AD’yi</a:t>
            </a:r>
            <a:r>
              <a:rPr lang="tr-TR" sz="2400" dirty="0" smtClean="0">
                <a:solidFill>
                  <a:schemeClr val="bg1"/>
                </a:solidFill>
              </a:rPr>
              <a:t> önlemede uygulanabilir, kolay, güvenli, ucuz ve etkili bir yaklaşımdır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58" y="214290"/>
            <a:ext cx="8464147" cy="928694"/>
          </a:xfrm>
        </p:spPr>
        <p:txBody>
          <a:bodyPr>
            <a:noAutofit/>
          </a:bodyPr>
          <a:lstStyle/>
          <a:p>
            <a:pPr algn="l"/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r>
              <a:rPr lang="tr-TR" sz="3200" b="1" dirty="0" smtClean="0">
                <a:solidFill>
                  <a:srgbClr val="CC3399"/>
                </a:solidFill>
              </a:rPr>
              <a:t/>
            </a:r>
            <a:br>
              <a:rPr lang="tr-TR" sz="3200" b="1" dirty="0" smtClean="0">
                <a:solidFill>
                  <a:srgbClr val="CC3399"/>
                </a:solidFill>
              </a:rPr>
            </a:br>
            <a:endParaRPr lang="tr-TR" sz="3200" b="1" dirty="0">
              <a:solidFill>
                <a:srgbClr val="CC3399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2649" y="2254234"/>
            <a:ext cx="8517131" cy="2614617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buNone/>
            </a:pPr>
            <a:r>
              <a:rPr lang="tr-TR" sz="2000" dirty="0" smtClean="0">
                <a:sym typeface="Wingdings"/>
              </a:rPr>
              <a:t></a:t>
            </a:r>
            <a:r>
              <a:rPr lang="tr-TR" sz="2000" dirty="0" err="1" smtClean="0">
                <a:sym typeface="Wingdings"/>
              </a:rPr>
              <a:t>Prospektif</a:t>
            </a:r>
            <a:r>
              <a:rPr lang="tr-TR" sz="2000" dirty="0" smtClean="0">
                <a:sym typeface="Wingdings"/>
              </a:rPr>
              <a:t>, t</a:t>
            </a:r>
            <a:r>
              <a:rPr lang="tr-TR" sz="2000" dirty="0" smtClean="0"/>
              <a:t>ek kör, </a:t>
            </a:r>
            <a:r>
              <a:rPr lang="tr-TR" sz="2000" dirty="0" err="1" smtClean="0"/>
              <a:t>randomize</a:t>
            </a:r>
            <a:r>
              <a:rPr lang="tr-TR" sz="2000" dirty="0" smtClean="0"/>
              <a:t> (1/1), kontrollü, paralel grup çalışma (Tokyo) </a:t>
            </a:r>
          </a:p>
          <a:p>
            <a:pPr>
              <a:lnSpc>
                <a:spcPts val="3500"/>
              </a:lnSpc>
              <a:buNone/>
            </a:pPr>
            <a:r>
              <a:rPr lang="tr-TR" sz="2000" dirty="0" smtClean="0">
                <a:sym typeface="Wingdings"/>
              </a:rPr>
              <a:t>n = 118 riskli (</a:t>
            </a:r>
            <a:r>
              <a:rPr lang="tr-TR" sz="2000" dirty="0" err="1" smtClean="0">
                <a:sym typeface="Wingdings"/>
              </a:rPr>
              <a:t>AD’li</a:t>
            </a:r>
            <a:r>
              <a:rPr lang="tr-TR" sz="2000" dirty="0" smtClean="0">
                <a:sym typeface="Wingdings"/>
              </a:rPr>
              <a:t> ebeveyn/kardeş) YD, takip 32 </a:t>
            </a:r>
            <a:r>
              <a:rPr lang="tr-TR" sz="2000" dirty="0" err="1" smtClean="0">
                <a:sym typeface="Wingdings"/>
              </a:rPr>
              <a:t>hf</a:t>
            </a:r>
            <a:r>
              <a:rPr lang="tr-TR" sz="2000" dirty="0" smtClean="0">
                <a:sym typeface="Wingdings"/>
              </a:rPr>
              <a:t>.</a:t>
            </a:r>
          </a:p>
          <a:p>
            <a:pPr>
              <a:lnSpc>
                <a:spcPts val="3500"/>
              </a:lnSpc>
              <a:buNone/>
            </a:pPr>
            <a:r>
              <a:rPr lang="tr-TR" sz="2000" dirty="0" smtClean="0">
                <a:sym typeface="Wingdings"/>
              </a:rPr>
              <a:t> Çalışmayı tamamlayan: 50/49 (tedavi grubu/kontrol grubu),</a:t>
            </a:r>
          </a:p>
          <a:p>
            <a:pPr>
              <a:lnSpc>
                <a:spcPts val="3500"/>
              </a:lnSpc>
              <a:buNone/>
            </a:pPr>
            <a:r>
              <a:rPr lang="tr-TR" sz="2000" dirty="0" smtClean="0">
                <a:sym typeface="Wingdings"/>
              </a:rPr>
              <a:t>Sonuç:  tedavi grubunda 19 (%38), kontrol grubunda 28 (%57) </a:t>
            </a:r>
            <a:r>
              <a:rPr lang="tr-TR" sz="2000" b="1" dirty="0" smtClean="0">
                <a:sym typeface="Wingdings"/>
              </a:rPr>
              <a:t>AD</a:t>
            </a:r>
            <a:r>
              <a:rPr lang="tr-TR" sz="2000" dirty="0" smtClean="0">
                <a:sym typeface="Wingdings"/>
              </a:rPr>
              <a:t>, </a:t>
            </a:r>
            <a:r>
              <a:rPr lang="tr-TR" sz="2000" i="1" dirty="0" smtClean="0">
                <a:sym typeface="Wingdings"/>
              </a:rPr>
              <a:t>p</a:t>
            </a:r>
            <a:r>
              <a:rPr lang="tr-TR" sz="2000" dirty="0" smtClean="0">
                <a:sym typeface="Wingdings"/>
              </a:rPr>
              <a:t> = .012</a:t>
            </a:r>
          </a:p>
          <a:p>
            <a:pPr>
              <a:lnSpc>
                <a:spcPts val="3500"/>
              </a:lnSpc>
              <a:buNone/>
            </a:pPr>
            <a:r>
              <a:rPr lang="tr-TR" sz="2000" dirty="0" smtClean="0">
                <a:sym typeface="Wingdings"/>
              </a:rPr>
              <a:t>                  alerjik (yumurta beyazı) </a:t>
            </a:r>
            <a:r>
              <a:rPr lang="tr-TR" sz="2000" dirty="0" err="1" smtClean="0">
                <a:sym typeface="Wingdings"/>
              </a:rPr>
              <a:t>sensitizasyonu</a:t>
            </a:r>
            <a:r>
              <a:rPr lang="tr-TR" sz="2000" dirty="0" smtClean="0">
                <a:sym typeface="Wingdings"/>
              </a:rPr>
              <a:t> açısından fark yok</a:t>
            </a:r>
          </a:p>
          <a:p>
            <a:pPr>
              <a:lnSpc>
                <a:spcPts val="3500"/>
              </a:lnSpc>
              <a:buNone/>
            </a:pPr>
            <a:endParaRPr lang="tr-TR" sz="2000" dirty="0" smtClean="0">
              <a:sym typeface="Wingdings"/>
            </a:endParaRPr>
          </a:p>
          <a:p>
            <a:pPr>
              <a:lnSpc>
                <a:spcPts val="3500"/>
              </a:lnSpc>
              <a:buNone/>
            </a:pPr>
            <a:endParaRPr lang="tr-TR" sz="20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928658" y="4972963"/>
            <a:ext cx="8495368" cy="138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bg1"/>
                </a:solidFill>
                <a:sym typeface="Wingdings"/>
              </a:rPr>
              <a:t>Yaşamın ilk 32 haftası boyunca her gün nemlendirici </a:t>
            </a:r>
          </a:p>
          <a:p>
            <a:pPr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bg1"/>
                </a:solidFill>
                <a:sym typeface="Wingdings"/>
              </a:rPr>
              <a:t>uygulaması riskli bebeklerde AD gelişme riskini azaltır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937589" y="1225513"/>
            <a:ext cx="8485872" cy="892552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Application of </a:t>
            </a:r>
            <a:r>
              <a:rPr lang="en-US" sz="2800" dirty="0" smtClean="0">
                <a:solidFill>
                  <a:schemeClr val="tx1"/>
                </a:solidFill>
              </a:rPr>
              <a:t>moisturizer</a:t>
            </a:r>
            <a:r>
              <a:rPr lang="en-US" sz="2400" dirty="0" smtClean="0">
                <a:solidFill>
                  <a:schemeClr val="tx1"/>
                </a:solidFill>
              </a:rPr>
              <a:t> to neonates prevents development of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atopic dermatitis</a:t>
            </a:r>
            <a:r>
              <a:rPr lang="tr-TR" sz="2400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Kenta </a:t>
            </a:r>
            <a:r>
              <a:rPr lang="en-US" dirty="0" err="1" smtClean="0">
                <a:solidFill>
                  <a:schemeClr val="tx1"/>
                </a:solidFill>
              </a:rPr>
              <a:t>Horimukai</a:t>
            </a:r>
            <a:r>
              <a:rPr lang="tr-TR" dirty="0" smtClean="0">
                <a:solidFill>
                  <a:schemeClr val="tx1"/>
                </a:solidFill>
              </a:rPr>
              <a:t> et al. JACI 2014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2" y="417514"/>
            <a:ext cx="8629678" cy="796908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err="1" smtClean="0">
                <a:solidFill>
                  <a:srgbClr val="FF0000"/>
                </a:solidFill>
              </a:rPr>
              <a:t>Atopik</a:t>
            </a:r>
            <a:r>
              <a:rPr lang="tr-TR" sz="36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00102" y="2457457"/>
            <a:ext cx="8701116" cy="4043377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tr-TR" sz="2000" dirty="0" smtClean="0"/>
              <a:t>Yaşamın erken evresinde uygulanan yoğun nemlendirici tedavi AD oluşumunu önleyebilir.</a:t>
            </a:r>
          </a:p>
          <a:p>
            <a:pPr>
              <a:lnSpc>
                <a:spcPts val="3200"/>
              </a:lnSpc>
            </a:pPr>
            <a:r>
              <a:rPr lang="tr-TR" sz="2000" dirty="0" smtClean="0"/>
              <a:t>Anne diyetinde yapılan değişikliklerin (örneğin: fıstık yemekten kaçınma) bebekte hastalık gelişimini önleyebildiğini gösteren kanıt yok.</a:t>
            </a:r>
          </a:p>
          <a:p>
            <a:pPr>
              <a:lnSpc>
                <a:spcPts val="3200"/>
              </a:lnSpc>
            </a:pPr>
            <a:r>
              <a:rPr lang="tr-TR" sz="2000" dirty="0" smtClean="0"/>
              <a:t>Gebelikte annenin ve doğum sonrası bebeğin diyetine eklenen </a:t>
            </a:r>
            <a:r>
              <a:rPr lang="tr-TR" sz="2000" dirty="0" err="1" smtClean="0"/>
              <a:t>prebiyotikler</a:t>
            </a:r>
            <a:r>
              <a:rPr lang="tr-TR" sz="2000" dirty="0" smtClean="0"/>
              <a:t> ve </a:t>
            </a:r>
            <a:r>
              <a:rPr lang="tr-TR" sz="2000" dirty="0" err="1" smtClean="0"/>
              <a:t>probiyotiklerin</a:t>
            </a:r>
            <a:r>
              <a:rPr lang="tr-TR" sz="2000" dirty="0" smtClean="0"/>
              <a:t> AD gelişme riskini azalttığı yönünde bazı kanıtlar var.</a:t>
            </a:r>
          </a:p>
          <a:p>
            <a:pPr>
              <a:lnSpc>
                <a:spcPts val="3200"/>
              </a:lnSpc>
            </a:pPr>
            <a:r>
              <a:rPr lang="tr-TR" sz="2000" dirty="0" smtClean="0"/>
              <a:t>Ev tozu akarlarından kaçınma yöntemleri AD gelişme riskini azaltmıyor. Duyarlılaşmış bireylerde bile hastalık şiddeti üzerinde küçük bir etkisi var gibi  gözüküyor.</a:t>
            </a:r>
            <a:endParaRPr lang="tr-TR" sz="20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785782" y="1357298"/>
            <a:ext cx="871543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REVIEW ARTICLE </a:t>
            </a:r>
            <a:endParaRPr lang="tr-TR" dirty="0" smtClean="0"/>
          </a:p>
          <a:p>
            <a:r>
              <a:rPr lang="en-US" sz="2400" dirty="0" smtClean="0"/>
              <a:t>New approaches to the prevention of childhood atopic dermatitis</a:t>
            </a:r>
            <a:endParaRPr lang="tr-TR" sz="2400" dirty="0" smtClean="0"/>
          </a:p>
          <a:p>
            <a:r>
              <a:rPr lang="en-US" dirty="0" smtClean="0"/>
              <a:t>C. </a:t>
            </a:r>
            <a:r>
              <a:rPr lang="en-US" dirty="0" err="1" smtClean="0"/>
              <a:t>Flohr</a:t>
            </a:r>
            <a:r>
              <a:rPr lang="en-US" dirty="0" smtClean="0"/>
              <a:t> &amp; J. Mann</a:t>
            </a:r>
            <a:r>
              <a:rPr lang="tr-TR" dirty="0" smtClean="0"/>
              <a:t>. </a:t>
            </a:r>
            <a:r>
              <a:rPr lang="tr-TR" dirty="0" err="1" smtClean="0"/>
              <a:t>Allergy</a:t>
            </a:r>
            <a:r>
              <a:rPr lang="tr-TR" dirty="0" smtClean="0"/>
              <a:t> 2014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0" y="428604"/>
            <a:ext cx="8858312" cy="857272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0" y="1428736"/>
            <a:ext cx="8858312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Probiotics</a:t>
            </a:r>
            <a:r>
              <a:rPr lang="en-US" sz="2800" dirty="0" smtClean="0"/>
              <a:t> for the prevention of allergy: A systematic review </a:t>
            </a:r>
            <a:endParaRPr lang="tr-TR" sz="2800" dirty="0" smtClean="0"/>
          </a:p>
          <a:p>
            <a:r>
              <a:rPr lang="en-US" sz="2800" dirty="0" smtClean="0"/>
              <a:t>and meta-analysis of randomized controlled trials</a:t>
            </a:r>
          </a:p>
          <a:p>
            <a:r>
              <a:rPr lang="en-US" sz="2000" dirty="0" smtClean="0"/>
              <a:t>Carlos A. </a:t>
            </a:r>
            <a:r>
              <a:rPr lang="en-US" sz="2000" dirty="0" err="1" smtClean="0"/>
              <a:t>Cuello</a:t>
            </a:r>
            <a:r>
              <a:rPr lang="en-US" sz="2000" dirty="0" smtClean="0"/>
              <a:t>-Garcia</a:t>
            </a:r>
            <a:r>
              <a:rPr lang="tr-TR" sz="2000" dirty="0" smtClean="0"/>
              <a:t> et al. </a:t>
            </a:r>
            <a:r>
              <a:rPr lang="de-DE" sz="2000" i="1" dirty="0" smtClean="0"/>
              <a:t>J </a:t>
            </a:r>
            <a:r>
              <a:rPr lang="de-DE" sz="2000" i="1" dirty="0" err="1" smtClean="0"/>
              <a:t>Allergy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Clin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Immunol</a:t>
            </a:r>
            <a:r>
              <a:rPr lang="de-DE" sz="2000" i="1" dirty="0" smtClean="0"/>
              <a:t> 2015</a:t>
            </a:r>
            <a:endParaRPr lang="tr-TR" sz="28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0" y="4714822"/>
            <a:ext cx="885831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2"/>
                </a:solidFill>
              </a:rPr>
              <a:t>Taranan çalışma sayısı = 2403 (herhangi bir dilde yayımlanmış)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2"/>
                </a:solidFill>
              </a:rPr>
              <a:t>Analize alınan çalışma sayısı = 29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00030" y="2928934"/>
            <a:ext cx="885831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“Bizim araştırmamız </a:t>
            </a:r>
            <a:r>
              <a:rPr lang="tr-TR" sz="2400" dirty="0" err="1" smtClean="0"/>
              <a:t>probiyotiklerin</a:t>
            </a:r>
            <a:r>
              <a:rPr lang="tr-TR" sz="2400" dirty="0" smtClean="0"/>
              <a:t> alerjiyi önlemek için kullanılmaları hakkında, bu gün için var olan tüm deneysel verilerin en kapsamlı özetini sunmaktadır”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30" y="142852"/>
            <a:ext cx="887934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857748" y="6500834"/>
            <a:ext cx="4870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Carlos A. </a:t>
            </a:r>
            <a:r>
              <a:rPr lang="en-US" sz="1600" dirty="0" err="1" smtClean="0"/>
              <a:t>Cuello</a:t>
            </a:r>
            <a:r>
              <a:rPr lang="en-US" sz="1600" dirty="0" smtClean="0"/>
              <a:t>-Garcia</a:t>
            </a:r>
            <a:r>
              <a:rPr lang="tr-TR" sz="1600" dirty="0" smtClean="0"/>
              <a:t> et al. </a:t>
            </a:r>
            <a:r>
              <a:rPr lang="de-DE" sz="1600" i="1" dirty="0" smtClean="0"/>
              <a:t>J </a:t>
            </a:r>
            <a:r>
              <a:rPr lang="de-DE" sz="1600" i="1" dirty="0" err="1" smtClean="0"/>
              <a:t>Allergy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Clin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Immunol</a:t>
            </a:r>
            <a:r>
              <a:rPr lang="de-DE" sz="1600" i="1" dirty="0" smtClean="0"/>
              <a:t> 2015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428612"/>
            <a:ext cx="9258300" cy="1143000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0030" y="1500174"/>
            <a:ext cx="885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CC3399"/>
                </a:solidFill>
              </a:rPr>
              <a:t>AD için analiz sonuçları (</a:t>
            </a:r>
            <a:r>
              <a:rPr lang="tr-TR" sz="2400" b="1" dirty="0" err="1" smtClean="0">
                <a:solidFill>
                  <a:srgbClr val="CC3399"/>
                </a:solidFill>
              </a:rPr>
              <a:t>pleseboya</a:t>
            </a:r>
            <a:r>
              <a:rPr lang="tr-TR" sz="2400" b="1" dirty="0" smtClean="0">
                <a:solidFill>
                  <a:srgbClr val="CC3399"/>
                </a:solidFill>
              </a:rPr>
              <a:t> karşı </a:t>
            </a:r>
            <a:r>
              <a:rPr lang="tr-TR" sz="2400" b="1" dirty="0" err="1" smtClean="0">
                <a:solidFill>
                  <a:srgbClr val="CC3399"/>
                </a:solidFill>
              </a:rPr>
              <a:t>probiyotikler</a:t>
            </a:r>
            <a:r>
              <a:rPr lang="tr-TR" sz="2400" b="1" dirty="0" smtClean="0">
                <a:solidFill>
                  <a:srgbClr val="CC3399"/>
                </a:solidFill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2"/>
                </a:solidFill>
              </a:rPr>
              <a:t>Gebeliğin son 3 ayında: </a:t>
            </a:r>
            <a:r>
              <a:rPr lang="tr-TR" sz="2400" dirty="0" smtClean="0"/>
              <a:t>	RR = 0.71 (%95 CI = 0.60 – 0.84)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2"/>
                </a:solidFill>
              </a:rPr>
              <a:t>Emziren anneler: </a:t>
            </a:r>
            <a:r>
              <a:rPr lang="tr-TR" sz="2400" dirty="0" smtClean="0"/>
              <a:t>		RR = 0.57 (%95 CI = 0.47 – 0.69)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2"/>
                </a:solidFill>
              </a:rPr>
              <a:t>Bebekler:</a:t>
            </a:r>
            <a:r>
              <a:rPr lang="tr-TR" sz="2400" dirty="0" smtClean="0"/>
              <a:t>			RR = 0.80 (%95 CI = 0.68 – 0.94)</a:t>
            </a:r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0" y="4143380"/>
            <a:ext cx="8858312" cy="180049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FF0000"/>
                </a:solidFill>
                <a:sym typeface="Wingdings"/>
              </a:rPr>
              <a:t></a:t>
            </a:r>
            <a:r>
              <a:rPr lang="tr-TR" sz="24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Probiyotikler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egzema</a:t>
            </a:r>
            <a:r>
              <a:rPr lang="tr-TR" sz="2400" dirty="0" smtClean="0">
                <a:solidFill>
                  <a:schemeClr val="bg1"/>
                </a:solidFill>
              </a:rPr>
              <a:t>/</a:t>
            </a:r>
            <a:r>
              <a:rPr lang="tr-TR" sz="2400" dirty="0" err="1" smtClean="0">
                <a:solidFill>
                  <a:schemeClr val="bg1"/>
                </a:solidFill>
              </a:rPr>
              <a:t>atopik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egzema</a:t>
            </a:r>
            <a:r>
              <a:rPr lang="tr-TR" sz="2400" dirty="0" smtClean="0">
                <a:solidFill>
                  <a:schemeClr val="bg1"/>
                </a:solidFill>
              </a:rPr>
              <a:t> gelişme riskini azaltır.</a:t>
            </a:r>
          </a:p>
          <a:p>
            <a:pPr>
              <a:lnSpc>
                <a:spcPts val="3000"/>
              </a:lnSpc>
            </a:pPr>
            <a:r>
              <a:rPr lang="tr-TR" sz="2400" dirty="0" smtClean="0">
                <a:solidFill>
                  <a:srgbClr val="FF0000"/>
                </a:solidFill>
                <a:sym typeface="Wingdings"/>
              </a:rPr>
              <a:t></a:t>
            </a:r>
            <a:r>
              <a:rPr lang="tr-TR" sz="24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Mevcut kanıtların ışığında diğer alerjik hastalıkların gelişme riskini azalttıkları söylenemez (aynı zamanda böyle bir olasılığın olmadığı da ileri sürülemez)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929054" y="6143644"/>
            <a:ext cx="546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Carlos A. </a:t>
            </a:r>
            <a:r>
              <a:rPr lang="en-US" dirty="0" err="1" smtClean="0"/>
              <a:t>Cuello</a:t>
            </a:r>
            <a:r>
              <a:rPr lang="en-US" dirty="0" smtClean="0"/>
              <a:t>-Garcia</a:t>
            </a:r>
            <a:r>
              <a:rPr lang="tr-TR" dirty="0" smtClean="0"/>
              <a:t> et al. </a:t>
            </a:r>
            <a:r>
              <a:rPr lang="de-DE" i="1" dirty="0" smtClean="0"/>
              <a:t>J </a:t>
            </a:r>
            <a:r>
              <a:rPr lang="de-DE" i="1" dirty="0" err="1" smtClean="0"/>
              <a:t>Allergy</a:t>
            </a:r>
            <a:r>
              <a:rPr lang="de-DE" i="1" dirty="0" smtClean="0"/>
              <a:t> </a:t>
            </a:r>
            <a:r>
              <a:rPr lang="de-DE" i="1" dirty="0" err="1" smtClean="0"/>
              <a:t>Clin</a:t>
            </a:r>
            <a:r>
              <a:rPr lang="de-DE" i="1" dirty="0" smtClean="0"/>
              <a:t> </a:t>
            </a:r>
            <a:r>
              <a:rPr lang="de-DE" i="1" dirty="0" err="1" smtClean="0"/>
              <a:t>Immunol</a:t>
            </a:r>
            <a:r>
              <a:rPr lang="de-DE" i="1" dirty="0" smtClean="0"/>
              <a:t> 2015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4350" y="1500174"/>
            <a:ext cx="9258300" cy="140017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A clinical reading on "World Allergy Organization-McMaster University </a:t>
            </a:r>
            <a:endParaRPr lang="tr-TR" sz="2400" b="1" dirty="0" smtClean="0"/>
          </a:p>
          <a:p>
            <a:pPr>
              <a:buNone/>
            </a:pPr>
            <a:r>
              <a:rPr lang="en-US" sz="2400" b="1" dirty="0" smtClean="0"/>
              <a:t>Guidelines for Allergic Disease Prevention (GLAD-P): </a:t>
            </a:r>
            <a:r>
              <a:rPr lang="en-US" sz="2400" b="1" dirty="0" err="1" smtClean="0"/>
              <a:t>Probiotics</a:t>
            </a:r>
            <a:r>
              <a:rPr lang="en-US" sz="2400" b="1" dirty="0" smtClean="0"/>
              <a:t>".</a:t>
            </a:r>
          </a:p>
          <a:p>
            <a:pPr>
              <a:buNone/>
            </a:pPr>
            <a:r>
              <a:rPr lang="tr-TR" sz="2000" dirty="0" err="1" smtClean="0"/>
              <a:t>Ricci</a:t>
            </a:r>
            <a:r>
              <a:rPr lang="tr-TR" sz="2000" dirty="0" smtClean="0"/>
              <a:t> G et al. </a:t>
            </a:r>
            <a:r>
              <a:rPr lang="tr-TR" sz="2000" dirty="0" err="1" smtClean="0"/>
              <a:t>World</a:t>
            </a:r>
            <a:r>
              <a:rPr lang="tr-TR" sz="2000" dirty="0" smtClean="0"/>
              <a:t> </a:t>
            </a:r>
            <a:r>
              <a:rPr lang="tr-TR" sz="2000" dirty="0" err="1" smtClean="0"/>
              <a:t>Allergy</a:t>
            </a:r>
            <a:r>
              <a:rPr lang="tr-TR" sz="2000" dirty="0" smtClean="0"/>
              <a:t> Organ J </a:t>
            </a:r>
            <a:r>
              <a:rPr lang="en-US" sz="2000" dirty="0" smtClean="0"/>
              <a:t>2016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500030" y="3171837"/>
            <a:ext cx="9258300" cy="31861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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Alerjiden</a:t>
            </a:r>
            <a:r>
              <a:rPr kumimoji="0" lang="tr-T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primer</a:t>
            </a:r>
            <a:r>
              <a:rPr kumimoji="0" lang="tr-T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korunmada </a:t>
            </a:r>
            <a:r>
              <a:rPr kumimoji="0" lang="tr-TR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probiyotiklerin</a:t>
            </a:r>
            <a:r>
              <a:rPr kumimoji="0" lang="tr-T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etkinliğine dair net kanıt yok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tr-TR" sz="2000" dirty="0" smtClean="0">
                <a:solidFill>
                  <a:srgbClr val="FF0066"/>
                </a:solidFill>
                <a:sym typeface="Wingdings"/>
              </a:rPr>
              <a:t></a:t>
            </a:r>
            <a:r>
              <a:rPr lang="tr-TR" sz="2000" dirty="0" smtClean="0">
                <a:sym typeface="Wingdings"/>
              </a:rPr>
              <a:t>Yüksek riskli gebelere verildiğinde çocuklarda AD gelişimini azaltıyor </a:t>
            </a:r>
            <a:r>
              <a:rPr lang="tr-TR" sz="2000" dirty="0" smtClean="0">
                <a:solidFill>
                  <a:srgbClr val="FF0066"/>
                </a:solidFill>
                <a:sym typeface="Wingdings"/>
              </a:rPr>
              <a:t>(aşırı iyimserlik) (koşullu tavsiye, çok düşük kalitede kanıt)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tr-TR" sz="2000" dirty="0" smtClean="0">
                <a:solidFill>
                  <a:srgbClr val="FF0066"/>
                </a:solidFill>
                <a:sym typeface="Wingdings"/>
              </a:rPr>
              <a:t></a:t>
            </a:r>
            <a:r>
              <a:rPr lang="tr-TR" sz="2000" dirty="0" smtClean="0">
                <a:sym typeface="Wingdings"/>
              </a:rPr>
              <a:t>Güvenlik profilleri yüksek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tr-TR" sz="2000" dirty="0" smtClean="0">
                <a:solidFill>
                  <a:srgbClr val="FF0066"/>
                </a:solidFill>
                <a:sym typeface="Wingdings"/>
              </a:rPr>
              <a:t></a:t>
            </a:r>
            <a:r>
              <a:rPr lang="tr-TR" sz="2000" dirty="0" smtClean="0">
                <a:solidFill>
                  <a:srgbClr val="FF0000"/>
                </a:solidFill>
                <a:sym typeface="Wingdings"/>
              </a:rPr>
              <a:t>AD için önemli aile öyküsünün varlığı gibi özel durumlarda </a:t>
            </a:r>
            <a:r>
              <a:rPr lang="tr-TR" sz="2000" dirty="0" err="1" smtClean="0">
                <a:solidFill>
                  <a:srgbClr val="FF0000"/>
                </a:solidFill>
                <a:sym typeface="Wingdings"/>
              </a:rPr>
              <a:t>probiyotiklerin</a:t>
            </a:r>
            <a:r>
              <a:rPr lang="tr-TR" sz="2000" dirty="0" smtClean="0">
                <a:solidFill>
                  <a:srgbClr val="FF0000"/>
                </a:solidFill>
                <a:sym typeface="Wingdings"/>
              </a:rPr>
              <a:t> kullanılması olasılığını dışlayamayız, ama kullanımlarını genelleyebilecek yeterli bilimsel kanıt yok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tr-TR" sz="2000" i="0" u="none" strike="noStrike" kern="1200" cap="none" spc="0" normalizeH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357166"/>
            <a:ext cx="9258300" cy="654032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0030" y="1142984"/>
            <a:ext cx="9286940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Toward Primary Prevention of Asthma</a:t>
            </a:r>
            <a:endParaRPr lang="tr-TR" sz="2800" dirty="0" smtClean="0"/>
          </a:p>
          <a:p>
            <a:r>
              <a:rPr lang="en-US" dirty="0" smtClean="0"/>
              <a:t> </a:t>
            </a:r>
            <a:r>
              <a:rPr lang="en-US" sz="2400" dirty="0" smtClean="0"/>
              <a:t>Reviewing the Evidence for Early-Life Respiratory Viral Infections </a:t>
            </a:r>
            <a:endParaRPr lang="tr-TR" sz="2400" dirty="0" smtClean="0"/>
          </a:p>
          <a:p>
            <a:r>
              <a:rPr lang="en-US" sz="2400" dirty="0" smtClean="0"/>
              <a:t>as Modifiable Risk Factors to Prevent Childhood Asthma</a:t>
            </a:r>
            <a:r>
              <a:rPr lang="tr-TR" sz="2400" dirty="0" smtClean="0"/>
              <a:t> </a:t>
            </a:r>
          </a:p>
          <a:p>
            <a:r>
              <a:rPr lang="tr-TR" dirty="0" err="1" smtClean="0"/>
              <a:t>Amy</a:t>
            </a:r>
            <a:r>
              <a:rPr lang="tr-TR" dirty="0" smtClean="0"/>
              <a:t> S. </a:t>
            </a:r>
            <a:r>
              <a:rPr lang="tr-TR" dirty="0" err="1" smtClean="0"/>
              <a:t>Feldman</a:t>
            </a:r>
            <a:r>
              <a:rPr lang="tr-TR" dirty="0" smtClean="0"/>
              <a:t> et al. </a:t>
            </a:r>
            <a:r>
              <a:rPr lang="tr-TR" i="1" dirty="0" err="1" smtClean="0"/>
              <a:t>Am</a:t>
            </a:r>
            <a:r>
              <a:rPr lang="tr-TR" i="1" dirty="0" smtClean="0"/>
              <a:t> J </a:t>
            </a:r>
            <a:r>
              <a:rPr lang="tr-TR" i="1" dirty="0" err="1" smtClean="0"/>
              <a:t>Respir</a:t>
            </a:r>
            <a:r>
              <a:rPr lang="tr-TR" i="1" dirty="0" smtClean="0"/>
              <a:t> </a:t>
            </a:r>
            <a:r>
              <a:rPr lang="tr-TR" i="1" dirty="0" err="1" smtClean="0"/>
              <a:t>Crit</a:t>
            </a:r>
            <a:r>
              <a:rPr lang="tr-TR" i="1" dirty="0" smtClean="0"/>
              <a:t> </a:t>
            </a:r>
            <a:r>
              <a:rPr lang="tr-TR" i="1" dirty="0" err="1" smtClean="0"/>
              <a:t>Care</a:t>
            </a:r>
            <a:r>
              <a:rPr lang="tr-TR" i="1" dirty="0" smtClean="0"/>
              <a:t> </a:t>
            </a:r>
            <a:r>
              <a:rPr lang="tr-TR" i="1" dirty="0" err="1" smtClean="0"/>
              <a:t>Med</a:t>
            </a:r>
            <a:r>
              <a:rPr lang="tr-TR" i="1" dirty="0" smtClean="0"/>
              <a:t> </a:t>
            </a:r>
            <a:r>
              <a:rPr lang="tr-TR" dirty="0" smtClean="0"/>
              <a:t>2015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0" y="2786058"/>
            <a:ext cx="928694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Bebeklik döneminde geçirilen RSV ve RV nedenli alt solunum yolu enfeksiyonları ile çocukluk çağı astımı arasında kuvvetli bir ilişki vardır.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 1) Ortak kalıtsal risk?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2) Virüsler konakçının </a:t>
            </a:r>
            <a:r>
              <a:rPr lang="tr-TR" sz="2000" dirty="0" err="1" smtClean="0"/>
              <a:t>immün</a:t>
            </a:r>
            <a:r>
              <a:rPr lang="tr-TR" sz="2000" dirty="0" smtClean="0"/>
              <a:t> yanıtını ve AC işlevini değiştirerek astıma neden olur?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3) 1 + 2</a:t>
            </a:r>
          </a:p>
          <a:p>
            <a:pPr>
              <a:lnSpc>
                <a:spcPct val="150000"/>
              </a:lnSpc>
              <a:buFont typeface="Wingdings"/>
              <a:buChar char="ü"/>
            </a:pPr>
            <a:r>
              <a:rPr lang="tr-TR" sz="2000" dirty="0" smtClean="0">
                <a:solidFill>
                  <a:srgbClr val="FF0000"/>
                </a:solidFill>
              </a:rPr>
              <a:t>RSV ve RV nedenli ASYE geçiren bebeklerin hepsi astım olmuyor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Konakçının ve virüsün genetik yapısı? </a:t>
            </a:r>
            <a:r>
              <a:rPr lang="tr-TR" sz="2000" dirty="0" err="1" smtClean="0"/>
              <a:t>Astmajenik</a:t>
            </a:r>
            <a:r>
              <a:rPr lang="tr-TR" sz="2000" dirty="0" smtClean="0"/>
              <a:t> </a:t>
            </a:r>
            <a:r>
              <a:rPr lang="tr-TR" sz="2000" dirty="0" err="1" smtClean="0"/>
              <a:t>suşlar</a:t>
            </a:r>
            <a:r>
              <a:rPr lang="tr-TR" sz="2000" dirty="0" smtClean="0"/>
              <a:t>? </a:t>
            </a:r>
          </a:p>
          <a:p>
            <a:pPr>
              <a:lnSpc>
                <a:spcPct val="150000"/>
              </a:lnSpc>
              <a:buFont typeface="Wingdings"/>
              <a:buChar char="ü"/>
            </a:pPr>
            <a:r>
              <a:rPr lang="tr-TR" sz="2000" b="1" dirty="0" smtClean="0">
                <a:solidFill>
                  <a:srgbClr val="CC3399"/>
                </a:solidFill>
              </a:rPr>
              <a:t>Belki gelecekte RSV ve RV aşılarının bulunması astım gelişimini önleyebilir?  </a:t>
            </a:r>
            <a:endParaRPr lang="tr-TR" sz="20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774704"/>
            <a:ext cx="92583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</a:rPr>
              <a:t>Atopik</a:t>
            </a:r>
            <a:r>
              <a:rPr lang="tr-TR" b="1" dirty="0" smtClean="0">
                <a:solidFill>
                  <a:srgbClr val="FF0000"/>
                </a:solidFill>
              </a:rPr>
              <a:t> yürüyüş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4350" y="2028829"/>
            <a:ext cx="9258300" cy="3686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Sıklıkla, </a:t>
            </a:r>
            <a:r>
              <a:rPr lang="tr-TR" sz="2400" dirty="0" err="1" smtClean="0"/>
              <a:t>atopik</a:t>
            </a:r>
            <a:r>
              <a:rPr lang="tr-TR" sz="2400" dirty="0" smtClean="0"/>
              <a:t> dermatitten diğer alerjik hastalıklara doğru ilerlemeyi ifade etmek için kullanılır.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Doğal seyir, bebeklik veya erken çocukluk döneminde başlayan </a:t>
            </a:r>
            <a:r>
              <a:rPr lang="tr-TR" sz="2400" dirty="0" err="1" smtClean="0"/>
              <a:t>AD’den</a:t>
            </a:r>
            <a:r>
              <a:rPr lang="tr-TR" sz="2400" dirty="0" smtClean="0"/>
              <a:t> astım ve AR(K)’ye doğrudur.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Daima bu klasik sırayı izlemez (astım </a:t>
            </a:r>
            <a:r>
              <a:rPr lang="tr-TR" sz="2400" dirty="0" smtClean="0">
                <a:sym typeface="Wingdings"/>
              </a:rPr>
              <a:t> AD</a:t>
            </a:r>
            <a:r>
              <a:rPr lang="tr-T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Herhangi bir yaşta gerçekleşebilir.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6643698" y="5857892"/>
            <a:ext cx="289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Dharmage</a:t>
            </a:r>
            <a:r>
              <a:rPr lang="tr-TR" dirty="0" smtClean="0"/>
              <a:t> et al. </a:t>
            </a:r>
            <a:r>
              <a:rPr lang="tr-TR" i="1" dirty="0" err="1" smtClean="0"/>
              <a:t>Allergy</a:t>
            </a:r>
            <a:r>
              <a:rPr lang="tr-TR" dirty="0" smtClean="0"/>
              <a:t> 2014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4349" y="285728"/>
            <a:ext cx="9400156" cy="796908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0" y="1214422"/>
            <a:ext cx="942981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Allergy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asthma</a:t>
            </a:r>
            <a:r>
              <a:rPr lang="tr-TR" sz="3200" dirty="0" smtClean="0"/>
              <a:t> </a:t>
            </a:r>
            <a:r>
              <a:rPr lang="tr-TR" sz="3200" dirty="0" err="1" smtClean="0"/>
              <a:t>prevention</a:t>
            </a:r>
            <a:r>
              <a:rPr lang="tr-TR" sz="3200" dirty="0" smtClean="0"/>
              <a:t> 2014</a:t>
            </a:r>
          </a:p>
          <a:p>
            <a:r>
              <a:rPr lang="tr-TR" dirty="0" err="1" smtClean="0"/>
              <a:t>Antonio</a:t>
            </a:r>
            <a:r>
              <a:rPr lang="tr-TR" dirty="0" smtClean="0"/>
              <a:t> </a:t>
            </a:r>
            <a:r>
              <a:rPr lang="tr-TR" dirty="0" err="1" smtClean="0"/>
              <a:t>Nieto</a:t>
            </a:r>
            <a:r>
              <a:rPr lang="tr-TR" dirty="0" smtClean="0"/>
              <a:t> et al</a:t>
            </a:r>
            <a:r>
              <a:rPr lang="tr-TR" i="1" dirty="0" smtClean="0"/>
              <a:t>. </a:t>
            </a:r>
            <a:r>
              <a:rPr lang="en-US" i="1" dirty="0" smtClean="0"/>
              <a:t>Pediatric Allergy and Immunology </a:t>
            </a:r>
            <a:r>
              <a:rPr lang="en-US" dirty="0" smtClean="0"/>
              <a:t>2014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0030" y="2786058"/>
            <a:ext cx="9429816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C3399"/>
                </a:solidFill>
              </a:rPr>
              <a:t>Yaşam biçimi:</a:t>
            </a:r>
          </a:p>
          <a:p>
            <a:endParaRPr lang="tr-TR" dirty="0" smtClean="0"/>
          </a:p>
          <a:p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 </a:t>
            </a:r>
            <a:r>
              <a:rPr lang="tr-TR" sz="2000" dirty="0" smtClean="0"/>
              <a:t>Ev içi alerjen temasını azaltıcı yöntemlerin önleyici etkisine dair net kanıt yok.</a:t>
            </a:r>
          </a:p>
          <a:p>
            <a:endParaRPr lang="tr-TR" sz="2000" dirty="0" smtClean="0"/>
          </a:p>
          <a:p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 </a:t>
            </a:r>
            <a:r>
              <a:rPr lang="tr-TR" sz="2000" dirty="0" smtClean="0"/>
              <a:t>Çok yönlü girişimler (ör: çevre ve diyet) astım gelişimini önlemede belki yararlı olabilir.</a:t>
            </a:r>
          </a:p>
          <a:p>
            <a:endParaRPr lang="tr-TR" sz="2000" dirty="0" smtClean="0"/>
          </a:p>
          <a:p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 </a:t>
            </a:r>
            <a:r>
              <a:rPr lang="tr-TR" sz="2000" dirty="0" smtClean="0"/>
              <a:t>Doğum öncesi ve pasif sigara dumanına maruz kalmak astım gelişimi açısından önemli bir risk faktörüdür.</a:t>
            </a:r>
          </a:p>
          <a:p>
            <a:endParaRPr lang="tr-TR" sz="2000" dirty="0" smtClean="0"/>
          </a:p>
          <a:p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 </a:t>
            </a:r>
            <a:r>
              <a:rPr lang="tr-TR" sz="2000" dirty="0" smtClean="0"/>
              <a:t>Bebeklikteki </a:t>
            </a:r>
            <a:r>
              <a:rPr lang="tr-TR" sz="2000" dirty="0" err="1" smtClean="0"/>
              <a:t>obezite</a:t>
            </a:r>
            <a:r>
              <a:rPr lang="tr-TR" sz="2000" dirty="0" smtClean="0"/>
              <a:t> ile daha sonra ortaya çıkan astım arasında ilişki olabilir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4349" y="285728"/>
            <a:ext cx="9400156" cy="796908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0" y="1000108"/>
            <a:ext cx="942981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Allergy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asthma</a:t>
            </a:r>
            <a:r>
              <a:rPr lang="tr-TR" sz="3200" dirty="0" smtClean="0"/>
              <a:t> </a:t>
            </a:r>
            <a:r>
              <a:rPr lang="tr-TR" sz="3200" dirty="0" err="1" smtClean="0"/>
              <a:t>prevention</a:t>
            </a:r>
            <a:r>
              <a:rPr lang="tr-TR" sz="3200" dirty="0" smtClean="0"/>
              <a:t> 2014</a:t>
            </a:r>
          </a:p>
          <a:p>
            <a:r>
              <a:rPr lang="tr-TR" dirty="0" err="1" smtClean="0"/>
              <a:t>Antonio</a:t>
            </a:r>
            <a:r>
              <a:rPr lang="tr-TR" dirty="0" smtClean="0"/>
              <a:t> </a:t>
            </a:r>
            <a:r>
              <a:rPr lang="tr-TR" dirty="0" err="1" smtClean="0"/>
              <a:t>Nieto</a:t>
            </a:r>
            <a:r>
              <a:rPr lang="tr-TR" dirty="0" smtClean="0"/>
              <a:t> et al</a:t>
            </a:r>
            <a:r>
              <a:rPr lang="tr-TR" i="1" dirty="0" smtClean="0"/>
              <a:t>. </a:t>
            </a:r>
            <a:r>
              <a:rPr lang="en-US" i="1" dirty="0" smtClean="0"/>
              <a:t>Pediatric Allergy and Immunology </a:t>
            </a:r>
            <a:r>
              <a:rPr lang="en-US" dirty="0" smtClean="0"/>
              <a:t>2014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0030" y="2285992"/>
            <a:ext cx="9429816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C3399"/>
                </a:solidFill>
              </a:rPr>
              <a:t>Beslenme ve </a:t>
            </a:r>
            <a:r>
              <a:rPr lang="tr-TR" sz="2400" b="1" dirty="0" err="1" smtClean="0">
                <a:solidFill>
                  <a:srgbClr val="CC3399"/>
                </a:solidFill>
              </a:rPr>
              <a:t>probiyotikler</a:t>
            </a:r>
            <a:r>
              <a:rPr lang="tr-TR" sz="2400" b="1" dirty="0" smtClean="0">
                <a:solidFill>
                  <a:srgbClr val="CC3399"/>
                </a:solidFill>
              </a:rPr>
              <a:t> (</a:t>
            </a:r>
            <a:r>
              <a:rPr lang="tr-TR" sz="2400" b="1" dirty="0" err="1" smtClean="0">
                <a:solidFill>
                  <a:srgbClr val="CC3399"/>
                </a:solidFill>
              </a:rPr>
              <a:t>prebiyotikler</a:t>
            </a:r>
            <a:r>
              <a:rPr lang="tr-TR" sz="2400" b="1" dirty="0" smtClean="0">
                <a:solidFill>
                  <a:srgbClr val="CC3399"/>
                </a:solidFill>
              </a:rPr>
              <a:t>):</a:t>
            </a:r>
            <a:endParaRPr lang="tr-TR" dirty="0" smtClean="0"/>
          </a:p>
          <a:p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 </a:t>
            </a:r>
            <a:r>
              <a:rPr lang="tr-TR" sz="2000" b="1" dirty="0" smtClean="0">
                <a:solidFill>
                  <a:schemeClr val="tx2"/>
                </a:solidFill>
              </a:rPr>
              <a:t>Anne sütü</a:t>
            </a:r>
            <a:r>
              <a:rPr lang="tr-TR" sz="2000" dirty="0" smtClean="0"/>
              <a:t>nün yetersiz olması halinde ilk 4 ay inek sütü bazlı </a:t>
            </a:r>
            <a:r>
              <a:rPr lang="tr-TR" sz="2000" dirty="0" err="1" smtClean="0"/>
              <a:t>hidrolizatlar</a:t>
            </a:r>
            <a:r>
              <a:rPr lang="tr-TR" sz="2000" dirty="0" smtClean="0"/>
              <a:t> yüksek riskli </a:t>
            </a:r>
            <a:r>
              <a:rPr lang="tr-TR" sz="2000" dirty="0" err="1" smtClean="0"/>
              <a:t>infantlarda</a:t>
            </a:r>
            <a:r>
              <a:rPr lang="tr-TR" sz="2000" dirty="0" smtClean="0"/>
              <a:t> AD gelişimini azaltabilir (astım veya AR gelişimini önlemede etkili değil).</a:t>
            </a:r>
          </a:p>
          <a:p>
            <a:endParaRPr lang="tr-TR" sz="2000" dirty="0" smtClean="0"/>
          </a:p>
          <a:p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 </a:t>
            </a:r>
            <a:r>
              <a:rPr lang="tr-TR" sz="2000" b="1" dirty="0" err="1" smtClean="0">
                <a:solidFill>
                  <a:schemeClr val="tx2"/>
                </a:solidFill>
              </a:rPr>
              <a:t>Solid</a:t>
            </a:r>
            <a:r>
              <a:rPr lang="tr-TR" sz="2000" b="1" dirty="0" smtClean="0">
                <a:solidFill>
                  <a:schemeClr val="tx2"/>
                </a:solidFill>
              </a:rPr>
              <a:t> gıdalar</a:t>
            </a:r>
            <a:r>
              <a:rPr lang="tr-TR" sz="2000" dirty="0" smtClean="0"/>
              <a:t>a geç başlanmasının alerjiden koruyucu etkisi yoktur. Tüm çocuklara yaşamın 4. ayından sonra standart ek besinlerin başlanması önerilir (inek sütü, yumurta, fıstık gibi alerjik besinler dahil).</a:t>
            </a:r>
          </a:p>
          <a:p>
            <a:endParaRPr lang="tr-TR" sz="2000" dirty="0" smtClean="0"/>
          </a:p>
          <a:p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</a:t>
            </a:r>
            <a:r>
              <a:rPr lang="tr-TR" sz="2000" b="1" dirty="0" err="1" smtClean="0">
                <a:solidFill>
                  <a:schemeClr val="tx2"/>
                </a:solidFill>
                <a:sym typeface="Wingdings"/>
              </a:rPr>
              <a:t>Probiyotikler</a:t>
            </a:r>
            <a:r>
              <a:rPr lang="tr-TR" sz="2000" dirty="0" smtClean="0">
                <a:sym typeface="Wingdings"/>
              </a:rPr>
              <a:t>, bir ölçüde AD gelişimini önleyebilir (ideal bakteri türlerinin, optimum dozaj ve uygulama zamanının  araştırılmasına ihtiyaç var).</a:t>
            </a:r>
          </a:p>
          <a:p>
            <a:r>
              <a:rPr lang="tr-TR" sz="2000" dirty="0" smtClean="0">
                <a:sym typeface="Wingdings"/>
              </a:rPr>
              <a:t>   Şimdiye dek besin alerjisi, astım ve alerjik </a:t>
            </a:r>
            <a:r>
              <a:rPr lang="tr-TR" sz="2000" dirty="0" err="1" smtClean="0">
                <a:sym typeface="Wingdings"/>
              </a:rPr>
              <a:t>rinit</a:t>
            </a:r>
            <a:r>
              <a:rPr lang="tr-TR" sz="2000" dirty="0" smtClean="0">
                <a:sym typeface="Wingdings"/>
              </a:rPr>
              <a:t> gelişimini önleyici etkileri kanıtlanamadı.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4349" y="357166"/>
            <a:ext cx="9400156" cy="796908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0" y="1285860"/>
            <a:ext cx="942981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Allergy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asthma</a:t>
            </a:r>
            <a:r>
              <a:rPr lang="tr-TR" sz="3200" dirty="0" smtClean="0"/>
              <a:t> </a:t>
            </a:r>
            <a:r>
              <a:rPr lang="tr-TR" sz="3200" dirty="0" err="1" smtClean="0"/>
              <a:t>prevention</a:t>
            </a:r>
            <a:r>
              <a:rPr lang="tr-TR" sz="3200" dirty="0" smtClean="0"/>
              <a:t> 2014</a:t>
            </a:r>
          </a:p>
          <a:p>
            <a:r>
              <a:rPr lang="tr-TR" dirty="0" err="1" smtClean="0"/>
              <a:t>Antonio</a:t>
            </a:r>
            <a:r>
              <a:rPr lang="tr-TR" dirty="0" smtClean="0"/>
              <a:t> </a:t>
            </a:r>
            <a:r>
              <a:rPr lang="tr-TR" dirty="0" err="1" smtClean="0"/>
              <a:t>Nieto</a:t>
            </a:r>
            <a:r>
              <a:rPr lang="tr-TR" dirty="0" smtClean="0"/>
              <a:t> et al</a:t>
            </a:r>
            <a:r>
              <a:rPr lang="tr-TR" i="1" dirty="0" smtClean="0"/>
              <a:t>. </a:t>
            </a:r>
            <a:r>
              <a:rPr lang="en-US" i="1" dirty="0" smtClean="0"/>
              <a:t>Pediatric Allergy and Immunology </a:t>
            </a:r>
            <a:r>
              <a:rPr lang="en-US" dirty="0" smtClean="0"/>
              <a:t>2014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0030" y="2786058"/>
            <a:ext cx="9429816" cy="3508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C3399"/>
                </a:solidFill>
              </a:rPr>
              <a:t>İlaç tedavisi ve aşılar:</a:t>
            </a:r>
            <a:endParaRPr lang="tr-TR" dirty="0" smtClean="0"/>
          </a:p>
          <a:p>
            <a:r>
              <a:rPr lang="tr-TR" sz="2000" dirty="0" smtClean="0">
                <a:solidFill>
                  <a:srgbClr val="FF0000"/>
                </a:solidFill>
                <a:sym typeface="Wingdings"/>
              </a:rPr>
              <a:t></a:t>
            </a: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tr-TR" sz="2000" dirty="0" smtClean="0"/>
              <a:t>Şimdiye dek araştırılmış olan hiçbir ilacın </a:t>
            </a:r>
            <a:r>
              <a:rPr lang="tr-TR" sz="2000" dirty="0" err="1" smtClean="0"/>
              <a:t>primer</a:t>
            </a:r>
            <a:r>
              <a:rPr lang="tr-TR" sz="2000" dirty="0" smtClean="0"/>
              <a:t> veya </a:t>
            </a:r>
            <a:r>
              <a:rPr lang="tr-TR" sz="2000" dirty="0" err="1" smtClean="0"/>
              <a:t>sekonder</a:t>
            </a:r>
            <a:r>
              <a:rPr lang="tr-TR" sz="2000" dirty="0" smtClean="0"/>
              <a:t> korunmada etkin olduğu gösterilememiştir </a:t>
            </a:r>
          </a:p>
          <a:p>
            <a:endParaRPr lang="tr-TR" sz="2000" dirty="0" smtClean="0"/>
          </a:p>
          <a:p>
            <a:r>
              <a:rPr lang="tr-TR" sz="2000" dirty="0" smtClean="0">
                <a:solidFill>
                  <a:srgbClr val="FF0000"/>
                </a:solidFill>
                <a:sym typeface="Wingdings"/>
              </a:rPr>
              <a:t> </a:t>
            </a:r>
            <a:r>
              <a:rPr lang="tr-TR" sz="2000" dirty="0" smtClean="0">
                <a:sym typeface="Wingdings"/>
              </a:rPr>
              <a:t>Bazı çalışmalarda a</a:t>
            </a:r>
            <a:r>
              <a:rPr lang="tr-TR" sz="2000" dirty="0" smtClean="0"/>
              <a:t>stım ve alerjik </a:t>
            </a:r>
            <a:r>
              <a:rPr lang="tr-TR" sz="2000" dirty="0" err="1" smtClean="0"/>
              <a:t>sensitizasyon</a:t>
            </a:r>
            <a:r>
              <a:rPr lang="tr-TR" sz="2000" dirty="0" smtClean="0"/>
              <a:t> ile ilişkili oldukları gösterilmiş olan RSV ve </a:t>
            </a:r>
            <a:r>
              <a:rPr lang="tr-TR" sz="2000" dirty="0" err="1" smtClean="0"/>
              <a:t>rhinovirus</a:t>
            </a:r>
            <a:r>
              <a:rPr lang="tr-TR" sz="2000" dirty="0" smtClean="0"/>
              <a:t> gibi </a:t>
            </a:r>
            <a:r>
              <a:rPr lang="tr-TR" sz="2000" dirty="0" err="1" smtClean="0"/>
              <a:t>viral</a:t>
            </a:r>
            <a:r>
              <a:rPr lang="tr-TR" sz="2000" dirty="0" smtClean="0"/>
              <a:t> ajanlara karşı aşı mevcut değildir (çim poleni alerjeni + RV yüzey antijeni kombinasyonu hayvan modellerinde biyolojik olarak aktif çim ve </a:t>
            </a:r>
            <a:r>
              <a:rPr lang="tr-TR" sz="2000" dirty="0" err="1" smtClean="0"/>
              <a:t>RV’ye</a:t>
            </a:r>
            <a:r>
              <a:rPr lang="tr-TR" sz="2000" dirty="0" smtClean="0"/>
              <a:t> spesifik- </a:t>
            </a:r>
            <a:r>
              <a:rPr lang="tr-TR" sz="2000" dirty="0" err="1" smtClean="0"/>
              <a:t>IgG</a:t>
            </a:r>
            <a:r>
              <a:rPr lang="tr-TR" sz="2000" dirty="0" smtClean="0"/>
              <a:t> antikorlarını oluşturmuş) . Gelecekte önemli olabilir.</a:t>
            </a:r>
          </a:p>
          <a:p>
            <a:pPr>
              <a:buFont typeface="Wingdings"/>
              <a:buChar char="ü"/>
            </a:pPr>
            <a:endParaRPr lang="tr-TR" sz="2000" dirty="0" smtClean="0">
              <a:sym typeface="Wingdings"/>
            </a:endParaRPr>
          </a:p>
          <a:p>
            <a:r>
              <a:rPr lang="tr-TR" sz="2000" dirty="0" smtClean="0">
                <a:solidFill>
                  <a:srgbClr val="FF0000"/>
                </a:solidFill>
                <a:sym typeface="Wingdings"/>
              </a:rPr>
              <a:t> </a:t>
            </a:r>
            <a:r>
              <a:rPr lang="tr-TR" sz="2000" dirty="0" err="1" smtClean="0">
                <a:sym typeface="Wingdings"/>
              </a:rPr>
              <a:t>İmmünoterapi</a:t>
            </a:r>
            <a:r>
              <a:rPr lang="tr-TR" sz="2000" dirty="0" smtClean="0">
                <a:sym typeface="Wingdings"/>
              </a:rPr>
              <a:t>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topic march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8" y="616605"/>
            <a:ext cx="10132990" cy="5598477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428592" y="857232"/>
            <a:ext cx="321471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57154" y="5572140"/>
            <a:ext cx="300039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8572524" y="5572140"/>
            <a:ext cx="114300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Oval"/>
          <p:cNvSpPr/>
          <p:nvPr/>
        </p:nvSpPr>
        <p:spPr>
          <a:xfrm>
            <a:off x="2928922" y="3071810"/>
            <a:ext cx="1000132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2" y="1785926"/>
            <a:ext cx="8773468" cy="340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514350" y="417514"/>
            <a:ext cx="9258300" cy="868346"/>
          </a:xfrm>
        </p:spPr>
        <p:txBody>
          <a:bodyPr>
            <a:no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yürüyüş: </a:t>
            </a:r>
            <a:r>
              <a:rPr lang="tr-TR" sz="3200" b="1" dirty="0" smtClean="0">
                <a:solidFill>
                  <a:srgbClr val="CC3399"/>
                </a:solidFill>
              </a:rPr>
              <a:t>olası biyolojik mekanizmaları</a:t>
            </a:r>
            <a:r>
              <a:rPr lang="tr-TR" sz="3200" dirty="0" smtClean="0">
                <a:solidFill>
                  <a:srgbClr val="CC3399"/>
                </a:solidFill>
              </a:rPr>
              <a:t/>
            </a:r>
            <a:br>
              <a:rPr lang="tr-TR" sz="3200" dirty="0" smtClean="0">
                <a:solidFill>
                  <a:srgbClr val="CC3399"/>
                </a:solidFill>
              </a:rPr>
            </a:br>
            <a:endParaRPr lang="tr-TR" sz="3200" dirty="0">
              <a:solidFill>
                <a:srgbClr val="CC3399"/>
              </a:solidFill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rot="5400000">
            <a:off x="1620821" y="2535231"/>
            <a:ext cx="78581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rot="5400000" flipH="1" flipV="1">
            <a:off x="1643832" y="5071280"/>
            <a:ext cx="856462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1214410" y="1713694"/>
            <a:ext cx="158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 smtClean="0"/>
              <a:t>Primer</a:t>
            </a:r>
            <a:r>
              <a:rPr lang="tr-TR" dirty="0" smtClean="0"/>
              <a:t> koruma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273140" y="5571346"/>
            <a:ext cx="158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 smtClean="0"/>
              <a:t>Primer</a:t>
            </a:r>
            <a:r>
              <a:rPr lang="tr-TR" dirty="0" smtClean="0"/>
              <a:t> koruma</a:t>
            </a:r>
            <a:endParaRPr lang="tr-TR" dirty="0"/>
          </a:p>
        </p:txBody>
      </p:sp>
      <p:cxnSp>
        <p:nvCxnSpPr>
          <p:cNvPr id="18" name="17 Düz Ok Bağlayıcısı"/>
          <p:cNvCxnSpPr/>
          <p:nvPr/>
        </p:nvCxnSpPr>
        <p:spPr>
          <a:xfrm rot="5400000">
            <a:off x="2856690" y="3286124"/>
            <a:ext cx="572298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2670000" y="2571744"/>
            <a:ext cx="19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 smtClean="0"/>
              <a:t>Sekonder</a:t>
            </a:r>
            <a:r>
              <a:rPr lang="tr-TR" dirty="0" smtClean="0"/>
              <a:t> koruma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643698" y="5857892"/>
            <a:ext cx="289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Dharmage</a:t>
            </a:r>
            <a:r>
              <a:rPr lang="tr-TR" dirty="0" smtClean="0"/>
              <a:t> et al. </a:t>
            </a:r>
            <a:r>
              <a:rPr lang="tr-TR" i="1" dirty="0" err="1" smtClean="0"/>
              <a:t>Allergy</a:t>
            </a:r>
            <a:r>
              <a:rPr lang="tr-TR" dirty="0" smtClean="0"/>
              <a:t> 2014</a:t>
            </a:r>
            <a:endParaRPr lang="tr-TR" dirty="0"/>
          </a:p>
        </p:txBody>
      </p:sp>
      <p:cxnSp>
        <p:nvCxnSpPr>
          <p:cNvPr id="26" name="25 Düz Ok Bağlayıcısı"/>
          <p:cNvCxnSpPr/>
          <p:nvPr/>
        </p:nvCxnSpPr>
        <p:spPr>
          <a:xfrm rot="5400000">
            <a:off x="3713945" y="3286124"/>
            <a:ext cx="572298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428612"/>
            <a:ext cx="9258300" cy="1143000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err="1" smtClean="0">
                <a:solidFill>
                  <a:srgbClr val="C00000"/>
                </a:solidFill>
              </a:rPr>
              <a:t>Probiyotikler</a:t>
            </a:r>
            <a:r>
              <a:rPr lang="tr-TR" sz="3600" b="1" dirty="0" smtClean="0">
                <a:solidFill>
                  <a:srgbClr val="C00000"/>
                </a:solidFill>
              </a:rPr>
              <a:t> ve </a:t>
            </a:r>
            <a:r>
              <a:rPr lang="tr-TR" sz="3600" b="1" dirty="0" err="1" smtClean="0">
                <a:solidFill>
                  <a:srgbClr val="C00000"/>
                </a:solidFill>
              </a:rPr>
              <a:t>prebiyotikler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b="1" dirty="0" err="1" smtClean="0">
                <a:solidFill>
                  <a:srgbClr val="003300"/>
                </a:solidFill>
              </a:rPr>
              <a:t>Gastrointestinal</a:t>
            </a:r>
            <a:r>
              <a:rPr lang="tr-TR" b="1" dirty="0" smtClean="0">
                <a:solidFill>
                  <a:srgbClr val="003300"/>
                </a:solidFill>
              </a:rPr>
              <a:t> mikrop florası (</a:t>
            </a:r>
            <a:r>
              <a:rPr lang="tr-TR" b="1" dirty="0" err="1" smtClean="0">
                <a:solidFill>
                  <a:srgbClr val="003300"/>
                </a:solidFill>
              </a:rPr>
              <a:t>microbiata</a:t>
            </a:r>
            <a:r>
              <a:rPr lang="tr-TR" b="1" dirty="0" smtClean="0">
                <a:solidFill>
                  <a:srgbClr val="003300"/>
                </a:solidFill>
              </a:rPr>
              <a:t>):</a:t>
            </a:r>
          </a:p>
          <a:p>
            <a:pPr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	Anti alerjik süreçleri ilerletme potansiyeline sahiptir:</a:t>
            </a:r>
          </a:p>
          <a:p>
            <a:pPr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		</a:t>
            </a:r>
            <a:r>
              <a:rPr lang="en-US" sz="2400" dirty="0" smtClean="0"/>
              <a:t>TH1-t</a:t>
            </a:r>
            <a:r>
              <a:rPr lang="tr-TR" sz="2400" dirty="0" smtClean="0"/>
              <a:t>i</a:t>
            </a:r>
            <a:r>
              <a:rPr lang="en-US" sz="2400" dirty="0" smtClean="0"/>
              <a:t>p</a:t>
            </a:r>
            <a:r>
              <a:rPr lang="tr-TR" sz="2400" dirty="0" smtClean="0"/>
              <a:t> </a:t>
            </a:r>
            <a:r>
              <a:rPr lang="en-US" sz="2400" dirty="0" err="1" smtClean="0"/>
              <a:t>imm</a:t>
            </a:r>
            <a:r>
              <a:rPr lang="tr-TR" sz="2400" dirty="0" smtClean="0"/>
              <a:t>ü</a:t>
            </a:r>
            <a:r>
              <a:rPr lang="en-US" sz="2400" dirty="0" smtClean="0"/>
              <a:t>nit</a:t>
            </a:r>
            <a:r>
              <a:rPr lang="tr-TR" sz="2400" dirty="0" err="1" smtClean="0"/>
              <a:t>eyi</a:t>
            </a:r>
            <a:endParaRPr lang="tr-TR" sz="2400" dirty="0" smtClean="0"/>
          </a:p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		</a:t>
            </a:r>
            <a:r>
              <a:rPr lang="tr-TR" sz="2400" dirty="0" smtClean="0"/>
              <a:t>TGF üretimini</a:t>
            </a:r>
          </a:p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		</a:t>
            </a:r>
            <a:r>
              <a:rPr lang="tr-TR" sz="2400" dirty="0" err="1" smtClean="0"/>
              <a:t>IgA</a:t>
            </a:r>
            <a:r>
              <a:rPr lang="tr-TR" sz="2400" dirty="0" smtClean="0"/>
              <a:t> üretimini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 smtClean="0">
                <a:solidFill>
                  <a:srgbClr val="003300"/>
                </a:solidFill>
              </a:rPr>
              <a:t>Bu işlev floranın kompozisyonu ile ilişkilidir</a:t>
            </a:r>
          </a:p>
          <a:p>
            <a:pPr>
              <a:lnSpc>
                <a:spcPct val="150000"/>
              </a:lnSpc>
              <a:buNone/>
            </a:pPr>
            <a:endParaRPr lang="tr-TR" sz="28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tr-TR" b="1" dirty="0">
              <a:solidFill>
                <a:srgbClr val="003300"/>
              </a:solidFill>
            </a:endParaRPr>
          </a:p>
        </p:txBody>
      </p:sp>
      <p:pic>
        <p:nvPicPr>
          <p:cNvPr id="1029" name="Picture 5" descr="atopic march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6" y="3286124"/>
            <a:ext cx="3143272" cy="15716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512" y="4293097"/>
            <a:ext cx="2522458" cy="227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Sağ Ayraç"/>
          <p:cNvSpPr/>
          <p:nvPr/>
        </p:nvSpPr>
        <p:spPr>
          <a:xfrm>
            <a:off x="4214806" y="3500438"/>
            <a:ext cx="214314" cy="1428760"/>
          </a:xfrm>
          <a:prstGeom prst="rightBrace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4571996" y="392906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tx2"/>
                </a:solidFill>
                <a:sym typeface="Wingdings"/>
              </a:rPr>
              <a:t></a:t>
            </a:r>
            <a:endParaRPr lang="tr-T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514350" y="433968"/>
            <a:ext cx="9258300" cy="1143000"/>
          </a:xfrm>
        </p:spPr>
        <p:txBody>
          <a:bodyPr>
            <a:noAutofit/>
          </a:bodyPr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r>
              <a:rPr lang="tr-TR" sz="3200" dirty="0" smtClean="0">
                <a:solidFill>
                  <a:srgbClr val="CC3399"/>
                </a:solidFill>
              </a:rPr>
              <a:t/>
            </a:r>
            <a:br>
              <a:rPr lang="tr-TR" sz="3200" dirty="0" smtClean="0">
                <a:solidFill>
                  <a:srgbClr val="CC3399"/>
                </a:solidFill>
              </a:rPr>
            </a:br>
            <a:endParaRPr lang="tr-TR" sz="3200" dirty="0">
              <a:solidFill>
                <a:srgbClr val="CC3399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0" y="1714488"/>
            <a:ext cx="928694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Effect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Nutrient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Supplementation</a:t>
            </a:r>
            <a:r>
              <a:rPr lang="tr-TR" sz="2400" b="1" dirty="0" smtClean="0"/>
              <a:t> on </a:t>
            </a:r>
            <a:r>
              <a:rPr lang="tr-TR" sz="2400" b="1" dirty="0" err="1" smtClean="0"/>
              <a:t>Atopic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Dermatitis</a:t>
            </a:r>
            <a:r>
              <a:rPr lang="tr-TR" sz="2400" b="1" dirty="0" smtClean="0"/>
              <a:t> in </a:t>
            </a:r>
            <a:r>
              <a:rPr lang="tr-TR" sz="2400" b="1" dirty="0" err="1" smtClean="0"/>
              <a:t>Children</a:t>
            </a:r>
            <a:endParaRPr lang="tr-TR" sz="2400" b="1" dirty="0" smtClean="0"/>
          </a:p>
          <a:p>
            <a:r>
              <a:rPr lang="tr-TR" sz="2400" dirty="0" smtClean="0"/>
              <a:t>A </a:t>
            </a:r>
            <a:r>
              <a:rPr lang="tr-TR" sz="2400" dirty="0" err="1" smtClean="0"/>
              <a:t>Systematic</a:t>
            </a:r>
            <a:r>
              <a:rPr lang="tr-TR" sz="2400" dirty="0" smtClean="0"/>
              <a:t> </a:t>
            </a:r>
            <a:r>
              <a:rPr lang="tr-TR" sz="2400" dirty="0" err="1" smtClean="0"/>
              <a:t>Review</a:t>
            </a:r>
            <a:r>
              <a:rPr lang="tr-TR" sz="2400" dirty="0" smtClean="0"/>
              <a:t> of </a:t>
            </a:r>
            <a:r>
              <a:rPr lang="tr-TR" sz="2400" dirty="0" err="1" smtClean="0"/>
              <a:t>Probiotics</a:t>
            </a:r>
            <a:r>
              <a:rPr lang="tr-TR" sz="2400" dirty="0" smtClean="0"/>
              <a:t>, </a:t>
            </a:r>
            <a:r>
              <a:rPr lang="tr-TR" sz="2400" dirty="0" err="1" smtClean="0"/>
              <a:t>Prebiotics</a:t>
            </a:r>
            <a:r>
              <a:rPr lang="tr-TR" sz="2400" dirty="0" smtClean="0"/>
              <a:t>, Formula,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Fatty</a:t>
            </a:r>
            <a:r>
              <a:rPr lang="tr-TR" sz="2400" dirty="0" smtClean="0"/>
              <a:t> </a:t>
            </a:r>
            <a:r>
              <a:rPr lang="tr-TR" sz="2400" dirty="0" err="1" smtClean="0"/>
              <a:t>Acids</a:t>
            </a:r>
            <a:endParaRPr lang="tr-TR" sz="2400" b="1" dirty="0" smtClean="0"/>
          </a:p>
          <a:p>
            <a:r>
              <a:rPr lang="tr-TR" sz="2000" dirty="0" err="1" smtClean="0"/>
              <a:t>Negar</a:t>
            </a:r>
            <a:r>
              <a:rPr lang="tr-TR" sz="2000" dirty="0" smtClean="0"/>
              <a:t> </a:t>
            </a:r>
            <a:r>
              <a:rPr lang="tr-TR" sz="2000" dirty="0" err="1" smtClean="0"/>
              <a:t>Foolad</a:t>
            </a:r>
            <a:r>
              <a:rPr lang="tr-TR" sz="2000" dirty="0" smtClean="0"/>
              <a:t> et al. </a:t>
            </a:r>
            <a:r>
              <a:rPr lang="tr-TR" sz="2000" i="1" dirty="0" smtClean="0"/>
              <a:t>JAMA </a:t>
            </a:r>
            <a:r>
              <a:rPr lang="tr-TR" sz="2000" i="1" dirty="0" err="1" smtClean="0"/>
              <a:t>Dermatol</a:t>
            </a:r>
            <a:r>
              <a:rPr lang="tr-TR" sz="2000" i="1" dirty="0" smtClean="0"/>
              <a:t> </a:t>
            </a:r>
            <a:r>
              <a:rPr lang="tr-TR" sz="2000" dirty="0" smtClean="0"/>
              <a:t>2013</a:t>
            </a:r>
            <a:endParaRPr lang="tr-TR" sz="20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0" y="3286124"/>
            <a:ext cx="9286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2"/>
                </a:solidFill>
                <a:sym typeface="Wingdings"/>
              </a:rPr>
              <a:t> </a:t>
            </a:r>
            <a:r>
              <a:rPr lang="tr-TR" sz="2400" dirty="0" smtClean="0"/>
              <a:t>Taranan makale sayısı: 92</a:t>
            </a:r>
          </a:p>
          <a:p>
            <a:pPr>
              <a:lnSpc>
                <a:spcPct val="150000"/>
              </a:lnSpc>
              <a:buFont typeface="Wingdings"/>
              <a:buChar char="ü"/>
            </a:pPr>
            <a:r>
              <a:rPr lang="tr-TR" sz="2400" dirty="0" smtClean="0"/>
              <a:t>Çalışmaya alınma kriterleri: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ym typeface="Wingdings"/>
              </a:rPr>
              <a:t>	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, </a:t>
            </a:r>
            <a:r>
              <a:rPr lang="tr-TR" sz="2400" dirty="0" err="1" smtClean="0"/>
              <a:t>plasebo</a:t>
            </a:r>
            <a:r>
              <a:rPr lang="tr-TR" sz="2400" dirty="0" smtClean="0"/>
              <a:t> kontrollü klinik araştırmalar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ym typeface="Wingdings"/>
              </a:rPr>
              <a:t>	</a:t>
            </a:r>
            <a:r>
              <a:rPr lang="tr-TR" sz="2400" dirty="0" err="1" smtClean="0"/>
              <a:t>Kohort</a:t>
            </a:r>
            <a:r>
              <a:rPr lang="tr-TR" sz="2400" dirty="0" smtClean="0"/>
              <a:t> çalışmaları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2"/>
                </a:solidFill>
                <a:sym typeface="Wingdings"/>
              </a:rPr>
              <a:t> K</a:t>
            </a:r>
            <a:r>
              <a:rPr lang="tr-TR" sz="2400" dirty="0" smtClean="0"/>
              <a:t>riterlerini karşılayan çalışma: 21 ( 6859 çocuk [&lt;3 y] veya anne)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14350" y="214290"/>
            <a:ext cx="9258300" cy="780454"/>
          </a:xfrm>
        </p:spPr>
        <p:txBody>
          <a:bodyPr>
            <a:noAutofit/>
          </a:bodyPr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r>
              <a:rPr lang="tr-TR" sz="3200" dirty="0" smtClean="0">
                <a:solidFill>
                  <a:srgbClr val="CC3399"/>
                </a:solidFill>
              </a:rPr>
              <a:t/>
            </a:r>
            <a:br>
              <a:rPr lang="tr-TR" sz="3200" dirty="0" smtClean="0">
                <a:solidFill>
                  <a:srgbClr val="CC3399"/>
                </a:solidFill>
              </a:rPr>
            </a:br>
            <a:endParaRPr lang="tr-TR" sz="3200" dirty="0">
              <a:solidFill>
                <a:srgbClr val="CC3399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00030" y="1137620"/>
            <a:ext cx="928694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Effect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Nutrient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Supplementation</a:t>
            </a:r>
            <a:r>
              <a:rPr lang="tr-TR" sz="2400" b="1" dirty="0" smtClean="0"/>
              <a:t> on </a:t>
            </a:r>
            <a:r>
              <a:rPr lang="tr-TR" sz="2400" b="1" dirty="0" err="1" smtClean="0"/>
              <a:t>Atopic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Dermatitis</a:t>
            </a:r>
            <a:r>
              <a:rPr lang="tr-TR" sz="2400" b="1" dirty="0" smtClean="0"/>
              <a:t> in </a:t>
            </a:r>
            <a:r>
              <a:rPr lang="tr-TR" sz="2400" b="1" dirty="0" err="1" smtClean="0"/>
              <a:t>Children</a:t>
            </a:r>
            <a:endParaRPr lang="tr-TR" sz="2400" b="1" dirty="0" smtClean="0"/>
          </a:p>
          <a:p>
            <a:r>
              <a:rPr lang="tr-TR" sz="2400" dirty="0" smtClean="0"/>
              <a:t>A </a:t>
            </a:r>
            <a:r>
              <a:rPr lang="tr-TR" sz="2400" dirty="0" err="1" smtClean="0"/>
              <a:t>Systematic</a:t>
            </a:r>
            <a:r>
              <a:rPr lang="tr-TR" sz="2400" dirty="0" smtClean="0"/>
              <a:t> </a:t>
            </a:r>
            <a:r>
              <a:rPr lang="tr-TR" sz="2400" dirty="0" err="1" smtClean="0"/>
              <a:t>Review</a:t>
            </a:r>
            <a:r>
              <a:rPr lang="tr-TR" sz="2400" dirty="0" smtClean="0"/>
              <a:t> of </a:t>
            </a:r>
            <a:r>
              <a:rPr lang="tr-TR" sz="2400" dirty="0" err="1" smtClean="0"/>
              <a:t>Probiotics</a:t>
            </a:r>
            <a:r>
              <a:rPr lang="tr-TR" sz="2400" dirty="0" smtClean="0"/>
              <a:t>, </a:t>
            </a:r>
            <a:r>
              <a:rPr lang="tr-TR" sz="2400" dirty="0" err="1" smtClean="0"/>
              <a:t>Prebiotics</a:t>
            </a:r>
            <a:r>
              <a:rPr lang="tr-TR" sz="2400" dirty="0" smtClean="0"/>
              <a:t>, Formula,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Fatty</a:t>
            </a:r>
            <a:r>
              <a:rPr lang="tr-TR" sz="2400" dirty="0" smtClean="0"/>
              <a:t> </a:t>
            </a:r>
            <a:r>
              <a:rPr lang="tr-TR" sz="2400" dirty="0" err="1" smtClean="0"/>
              <a:t>Acids</a:t>
            </a:r>
            <a:endParaRPr lang="tr-TR" sz="2400" b="1" dirty="0" smtClean="0"/>
          </a:p>
          <a:p>
            <a:r>
              <a:rPr lang="tr-TR" sz="2000" dirty="0" err="1" smtClean="0"/>
              <a:t>Negar</a:t>
            </a:r>
            <a:r>
              <a:rPr lang="tr-TR" sz="2000" dirty="0" smtClean="0"/>
              <a:t> </a:t>
            </a:r>
            <a:r>
              <a:rPr lang="tr-TR" sz="2000" dirty="0" err="1" smtClean="0"/>
              <a:t>Foolad</a:t>
            </a:r>
            <a:r>
              <a:rPr lang="tr-TR" sz="2000" dirty="0" smtClean="0"/>
              <a:t> et al. </a:t>
            </a:r>
            <a:r>
              <a:rPr lang="tr-TR" sz="2000" i="1" dirty="0" smtClean="0"/>
              <a:t>JAMA </a:t>
            </a:r>
            <a:r>
              <a:rPr lang="tr-TR" sz="2000" i="1" dirty="0" err="1" smtClean="0"/>
              <a:t>Dermatol</a:t>
            </a:r>
            <a:r>
              <a:rPr lang="tr-TR" sz="2000" i="1" dirty="0" smtClean="0"/>
              <a:t> </a:t>
            </a:r>
            <a:r>
              <a:rPr lang="tr-TR" sz="2000" dirty="0" smtClean="0"/>
              <a:t>2013</a:t>
            </a:r>
            <a:endParaRPr lang="tr-TR" sz="20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00030" y="2423504"/>
            <a:ext cx="928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CC3399"/>
                </a:solidFill>
                <a:sym typeface="Wingdings"/>
              </a:rPr>
              <a:t>Tek </a:t>
            </a:r>
            <a:r>
              <a:rPr lang="tr-TR" sz="2400" dirty="0" err="1" smtClean="0">
                <a:solidFill>
                  <a:srgbClr val="CC3399"/>
                </a:solidFill>
                <a:sym typeface="Wingdings"/>
              </a:rPr>
              <a:t>probiyotik</a:t>
            </a:r>
            <a:r>
              <a:rPr lang="tr-TR" sz="2400" dirty="0" smtClean="0">
                <a:solidFill>
                  <a:srgbClr val="CC3399"/>
                </a:solidFill>
                <a:sym typeface="Wingdings"/>
              </a:rPr>
              <a:t> (7 çalışma):</a:t>
            </a:r>
            <a:r>
              <a:rPr lang="tr-TR" sz="2400" i="1" dirty="0" smtClean="0"/>
              <a:t>L. </a:t>
            </a:r>
            <a:r>
              <a:rPr lang="tr-TR" sz="2400" i="1" dirty="0" err="1" smtClean="0"/>
              <a:t>rhamnosus</a:t>
            </a:r>
            <a:r>
              <a:rPr lang="tr-TR" sz="2400" dirty="0" smtClean="0"/>
              <a:t> GG</a:t>
            </a:r>
            <a:r>
              <a:rPr lang="tr-TR" sz="2400" i="1" dirty="0" smtClean="0"/>
              <a:t>, L. </a:t>
            </a:r>
            <a:r>
              <a:rPr lang="tr-TR" sz="2400" i="1" dirty="0" err="1" smtClean="0"/>
              <a:t>Acidophilus</a:t>
            </a:r>
            <a:r>
              <a:rPr lang="tr-TR" sz="2400" i="1" dirty="0" smtClean="0"/>
              <a:t>, B. </a:t>
            </a:r>
            <a:r>
              <a:rPr lang="tr-TR" sz="2400" i="1" dirty="0" err="1" smtClean="0"/>
              <a:t>animalis</a:t>
            </a:r>
            <a:r>
              <a:rPr lang="tr-TR" sz="2400" i="1" dirty="0" smtClean="0"/>
              <a:t>, </a:t>
            </a:r>
            <a:r>
              <a:rPr lang="tr-TR" sz="2400" i="1" dirty="0" err="1" smtClean="0"/>
              <a:t>vd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err="1" smtClean="0">
                <a:solidFill>
                  <a:schemeClr val="tx2"/>
                </a:solidFill>
                <a:sym typeface="Wingdings"/>
              </a:rPr>
              <a:t>Probiyotik</a:t>
            </a:r>
            <a:r>
              <a:rPr lang="tr-TR" sz="2400" dirty="0" smtClean="0">
                <a:solidFill>
                  <a:schemeClr val="tx2"/>
                </a:solidFill>
                <a:sym typeface="Wingdings"/>
              </a:rPr>
              <a:t> alan grupta AD gelişimi %50 daha az (</a:t>
            </a: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RR = 0.51, %95 CI = 0.32-0.84)</a:t>
            </a:r>
            <a:r>
              <a:rPr lang="tr-TR" sz="2400" dirty="0" smtClean="0"/>
              <a:t>           </a:t>
            </a:r>
            <a:endParaRPr lang="tr-TR" sz="24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00030" y="3780826"/>
            <a:ext cx="9286940" cy="114307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FFFF00"/>
                </a:solidFill>
                <a:sym typeface="Wingdings"/>
              </a:rPr>
              <a:t>Spesifik olarak </a:t>
            </a:r>
            <a:r>
              <a:rPr lang="tr-TR" sz="2400" i="1" dirty="0" smtClean="0">
                <a:solidFill>
                  <a:srgbClr val="FFFF00"/>
                </a:solidFill>
              </a:rPr>
              <a:t>L. </a:t>
            </a:r>
            <a:r>
              <a:rPr lang="tr-TR" sz="2400" i="1" dirty="0" err="1" smtClean="0">
                <a:solidFill>
                  <a:srgbClr val="FFFF00"/>
                </a:solidFill>
              </a:rPr>
              <a:t>rhamnosus</a:t>
            </a:r>
            <a:r>
              <a:rPr lang="tr-TR" sz="2400" dirty="0" smtClean="0">
                <a:solidFill>
                  <a:srgbClr val="FFFF00"/>
                </a:solidFill>
              </a:rPr>
              <a:t> GG </a:t>
            </a:r>
            <a:r>
              <a:rPr lang="tr-TR" sz="2400" dirty="0" err="1" smtClean="0">
                <a:solidFill>
                  <a:srgbClr val="FFFF00"/>
                </a:solidFill>
              </a:rPr>
              <a:t>prenatal</a:t>
            </a:r>
            <a:r>
              <a:rPr lang="tr-TR" sz="2400" dirty="0" smtClean="0">
                <a:solidFill>
                  <a:srgbClr val="FFFF00"/>
                </a:solidFill>
              </a:rPr>
              <a:t> dönemde annelere ve </a:t>
            </a:r>
            <a:r>
              <a:rPr lang="tr-TR" sz="2400" dirty="0" err="1" smtClean="0">
                <a:solidFill>
                  <a:srgbClr val="FFFF00"/>
                </a:solidFill>
              </a:rPr>
              <a:t>postnatal</a:t>
            </a:r>
            <a:r>
              <a:rPr lang="tr-TR" sz="2400" dirty="0" smtClean="0">
                <a:solidFill>
                  <a:srgbClr val="FFFF00"/>
                </a:solidFill>
              </a:rPr>
              <a:t> AD gelişme riski olan </a:t>
            </a:r>
            <a:r>
              <a:rPr lang="tr-TR" sz="2400" dirty="0" err="1" smtClean="0">
                <a:solidFill>
                  <a:srgbClr val="FFFF00"/>
                </a:solidFill>
              </a:rPr>
              <a:t>infantlara</a:t>
            </a:r>
            <a:r>
              <a:rPr lang="tr-TR" sz="2400" dirty="0" smtClean="0">
                <a:solidFill>
                  <a:srgbClr val="FFFF00"/>
                </a:solidFill>
                <a:sym typeface="Wingdings"/>
              </a:rPr>
              <a:t>  verildiğinde AD gelişme riskini azaltabilir </a:t>
            </a:r>
            <a:r>
              <a:rPr lang="tr-TR" sz="2400" dirty="0" smtClean="0">
                <a:solidFill>
                  <a:srgbClr val="FFFF00"/>
                </a:solidFill>
              </a:rPr>
              <a:t>         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00030" y="5138148"/>
            <a:ext cx="9286940" cy="114307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rgbClr val="FFFF00"/>
                </a:solidFill>
                <a:sym typeface="Wingdings"/>
              </a:rPr>
              <a:t>B </a:t>
            </a:r>
            <a:r>
              <a:rPr lang="tr-TR" sz="2400" i="1" dirty="0" err="1" smtClean="0">
                <a:solidFill>
                  <a:srgbClr val="FFFF00"/>
                </a:solidFill>
                <a:sym typeface="Wingdings"/>
              </a:rPr>
              <a:t>animalis</a:t>
            </a:r>
            <a:r>
              <a:rPr lang="tr-TR" sz="2400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sym typeface="Wingdings"/>
              </a:rPr>
              <a:t>subsp</a:t>
            </a:r>
            <a:r>
              <a:rPr lang="tr-T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tr-TR" sz="2400" i="1" dirty="0" err="1" smtClean="0">
                <a:solidFill>
                  <a:srgbClr val="FFFF00"/>
                </a:solidFill>
                <a:sym typeface="Wingdings"/>
              </a:rPr>
              <a:t>lactis</a:t>
            </a:r>
            <a:r>
              <a:rPr lang="tr-TR" sz="2400" dirty="0" smtClean="0">
                <a:solidFill>
                  <a:srgbClr val="FFFF00"/>
                </a:solidFill>
                <a:sym typeface="Wingdings"/>
              </a:rPr>
              <a:t> HN019 </a:t>
            </a:r>
            <a:r>
              <a:rPr lang="tr-TR" sz="2400" dirty="0" err="1" smtClean="0">
                <a:solidFill>
                  <a:srgbClr val="FFFF00"/>
                </a:solidFill>
                <a:sym typeface="Wingdings"/>
              </a:rPr>
              <a:t>prenatal</a:t>
            </a:r>
            <a:r>
              <a:rPr lang="tr-TR" sz="2400" dirty="0" smtClean="0">
                <a:solidFill>
                  <a:srgbClr val="FFFF00"/>
                </a:solidFill>
                <a:sym typeface="Wingdings"/>
              </a:rPr>
              <a:t> ve </a:t>
            </a:r>
            <a:r>
              <a:rPr lang="tr-TR" sz="2400" dirty="0" err="1" smtClean="0">
                <a:solidFill>
                  <a:srgbClr val="FFFF00"/>
                </a:solidFill>
                <a:sym typeface="Wingdings"/>
              </a:rPr>
              <a:t>postnatal</a:t>
            </a:r>
            <a:r>
              <a:rPr lang="tr-TR" sz="2400" dirty="0" smtClean="0">
                <a:solidFill>
                  <a:srgbClr val="FFFF00"/>
                </a:solidFill>
                <a:sym typeface="Wingdings"/>
              </a:rPr>
              <a:t>  dönemde anneler ve bebeklere verildiğinde AD gelişimini önlemede etkili </a:t>
            </a:r>
            <a:r>
              <a:rPr lang="tr-TR" sz="2400" dirty="0" smtClean="0">
                <a:solidFill>
                  <a:srgbClr val="FF6699"/>
                </a:solidFill>
                <a:sym typeface="Wingdings"/>
              </a:rPr>
              <a:t>bulunmamıştır</a:t>
            </a:r>
            <a:endParaRPr lang="tr-TR" sz="2400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14350" y="500042"/>
            <a:ext cx="9258300" cy="857256"/>
          </a:xfrm>
        </p:spPr>
        <p:txBody>
          <a:bodyPr>
            <a:noAutofit/>
          </a:bodyPr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r>
              <a:rPr lang="tr-TR" sz="3200" dirty="0" smtClean="0">
                <a:solidFill>
                  <a:srgbClr val="CC3399"/>
                </a:solidFill>
              </a:rPr>
              <a:t/>
            </a:r>
            <a:br>
              <a:rPr lang="tr-TR" sz="3200" dirty="0" smtClean="0">
                <a:solidFill>
                  <a:srgbClr val="CC3399"/>
                </a:solidFill>
              </a:rPr>
            </a:br>
            <a:endParaRPr lang="tr-TR" sz="3200" dirty="0">
              <a:solidFill>
                <a:srgbClr val="CC3399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00030" y="1643050"/>
            <a:ext cx="928694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Effect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Nutrient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Supplementation</a:t>
            </a:r>
            <a:r>
              <a:rPr lang="tr-TR" sz="2400" b="1" dirty="0" smtClean="0"/>
              <a:t> on </a:t>
            </a:r>
            <a:r>
              <a:rPr lang="tr-TR" sz="2400" b="1" dirty="0" err="1" smtClean="0"/>
              <a:t>Atopic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Dermatitis</a:t>
            </a:r>
            <a:r>
              <a:rPr lang="tr-TR" sz="2400" b="1" dirty="0" smtClean="0"/>
              <a:t> in </a:t>
            </a:r>
            <a:r>
              <a:rPr lang="tr-TR" sz="2400" b="1" dirty="0" err="1" smtClean="0"/>
              <a:t>Children</a:t>
            </a:r>
            <a:endParaRPr lang="tr-TR" sz="2400" b="1" dirty="0" smtClean="0"/>
          </a:p>
          <a:p>
            <a:r>
              <a:rPr lang="tr-TR" sz="2400" dirty="0" smtClean="0"/>
              <a:t>A </a:t>
            </a:r>
            <a:r>
              <a:rPr lang="tr-TR" sz="2400" dirty="0" err="1" smtClean="0"/>
              <a:t>Systematic</a:t>
            </a:r>
            <a:r>
              <a:rPr lang="tr-TR" sz="2400" dirty="0" smtClean="0"/>
              <a:t> </a:t>
            </a:r>
            <a:r>
              <a:rPr lang="tr-TR" sz="2400" dirty="0" err="1" smtClean="0"/>
              <a:t>Review</a:t>
            </a:r>
            <a:r>
              <a:rPr lang="tr-TR" sz="2400" dirty="0" smtClean="0"/>
              <a:t> of </a:t>
            </a:r>
            <a:r>
              <a:rPr lang="tr-TR" sz="2400" dirty="0" err="1" smtClean="0"/>
              <a:t>Probiotics</a:t>
            </a:r>
            <a:r>
              <a:rPr lang="tr-TR" sz="2400" dirty="0" smtClean="0"/>
              <a:t>, </a:t>
            </a:r>
            <a:r>
              <a:rPr lang="tr-TR" sz="2400" dirty="0" err="1" smtClean="0"/>
              <a:t>Prebiotics</a:t>
            </a:r>
            <a:r>
              <a:rPr lang="tr-TR" sz="2400" dirty="0" smtClean="0"/>
              <a:t>, Formula,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Fatty</a:t>
            </a:r>
            <a:r>
              <a:rPr lang="tr-TR" sz="2400" dirty="0" smtClean="0"/>
              <a:t> </a:t>
            </a:r>
            <a:r>
              <a:rPr lang="tr-TR" sz="2400" dirty="0" err="1" smtClean="0"/>
              <a:t>Acids</a:t>
            </a:r>
            <a:endParaRPr lang="tr-TR" sz="2400" b="1" dirty="0" smtClean="0"/>
          </a:p>
          <a:p>
            <a:r>
              <a:rPr lang="tr-TR" sz="2000" dirty="0" err="1" smtClean="0"/>
              <a:t>Negar</a:t>
            </a:r>
            <a:r>
              <a:rPr lang="tr-TR" sz="2000" dirty="0" smtClean="0"/>
              <a:t> </a:t>
            </a:r>
            <a:r>
              <a:rPr lang="tr-TR" sz="2000" dirty="0" err="1" smtClean="0"/>
              <a:t>Foolad</a:t>
            </a:r>
            <a:r>
              <a:rPr lang="tr-TR" sz="2000" dirty="0" smtClean="0"/>
              <a:t> et al. </a:t>
            </a:r>
            <a:r>
              <a:rPr lang="tr-TR" sz="2000" i="1" dirty="0" smtClean="0"/>
              <a:t>JAMA </a:t>
            </a:r>
            <a:r>
              <a:rPr lang="tr-TR" sz="2000" i="1" dirty="0" err="1" smtClean="0"/>
              <a:t>Dermatol</a:t>
            </a:r>
            <a:r>
              <a:rPr lang="tr-TR" sz="2000" i="1" dirty="0" smtClean="0"/>
              <a:t> </a:t>
            </a:r>
            <a:r>
              <a:rPr lang="tr-TR" sz="2000" dirty="0" smtClean="0"/>
              <a:t>2013</a:t>
            </a:r>
            <a:endParaRPr lang="tr-TR" sz="20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00030" y="3125680"/>
            <a:ext cx="928694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>
                <a:sym typeface="Wingdings"/>
              </a:rPr>
              <a:t>Probiyotik</a:t>
            </a:r>
            <a:r>
              <a:rPr lang="tr-TR" sz="2400" dirty="0" smtClean="0">
                <a:sym typeface="Wingdings"/>
              </a:rPr>
              <a:t> karışımı (</a:t>
            </a:r>
            <a:r>
              <a:rPr lang="tr-TR" sz="2400" dirty="0" smtClean="0">
                <a:solidFill>
                  <a:schemeClr val="tx2"/>
                </a:solidFill>
                <a:sym typeface="Wingdings"/>
              </a:rPr>
              <a:t>2 çalışma</a:t>
            </a:r>
            <a:r>
              <a:rPr lang="tr-TR" sz="2000" dirty="0" smtClean="0">
                <a:solidFill>
                  <a:schemeClr val="tx2"/>
                </a:solidFill>
                <a:sym typeface="Wingdings"/>
              </a:rPr>
              <a:t>) </a:t>
            </a:r>
            <a:r>
              <a:rPr lang="tr-TR" sz="2000" i="1" dirty="0" smtClean="0"/>
              <a:t>L. </a:t>
            </a:r>
            <a:r>
              <a:rPr lang="tr-TR" sz="2000" i="1" dirty="0" err="1" smtClean="0"/>
              <a:t>rhamnosus</a:t>
            </a:r>
            <a:r>
              <a:rPr lang="tr-TR" sz="2000" dirty="0" smtClean="0"/>
              <a:t> GG</a:t>
            </a:r>
            <a:r>
              <a:rPr lang="tr-TR" sz="2000" i="1" dirty="0" smtClean="0"/>
              <a:t>, L. </a:t>
            </a:r>
            <a:r>
              <a:rPr lang="tr-TR" sz="2000" i="1" dirty="0" err="1" smtClean="0"/>
              <a:t>Acidophilus</a:t>
            </a:r>
            <a:r>
              <a:rPr lang="tr-TR" sz="2000" i="1" dirty="0" smtClean="0"/>
              <a:t>, B. </a:t>
            </a:r>
            <a:r>
              <a:rPr lang="tr-TR" sz="2000" i="1" dirty="0" err="1" smtClean="0"/>
              <a:t>lactis</a:t>
            </a:r>
            <a:r>
              <a:rPr lang="tr-TR" sz="2000" i="1" dirty="0" smtClean="0"/>
              <a:t>, B </a:t>
            </a:r>
            <a:r>
              <a:rPr lang="tr-TR" sz="2000" i="1" dirty="0" err="1" smtClean="0"/>
              <a:t>bifidum</a:t>
            </a:r>
            <a:r>
              <a:rPr lang="tr-TR" sz="2400" dirty="0" smtClean="0"/>
              <a:t>           </a:t>
            </a:r>
            <a:endParaRPr lang="tr-TR" sz="24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00030" y="4214818"/>
            <a:ext cx="9286940" cy="17543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>
                <a:solidFill>
                  <a:schemeClr val="bg1"/>
                </a:solidFill>
                <a:sym typeface="Wingdings"/>
              </a:rPr>
              <a:t>Prenatal</a:t>
            </a:r>
            <a:r>
              <a:rPr lang="tr-TR" sz="2400" dirty="0" smtClean="0">
                <a:solidFill>
                  <a:schemeClr val="bg1"/>
                </a:solidFill>
                <a:sym typeface="Wingdings"/>
              </a:rPr>
              <a:t> ve </a:t>
            </a:r>
            <a:r>
              <a:rPr lang="tr-TR" sz="2400" dirty="0" err="1" smtClean="0">
                <a:solidFill>
                  <a:schemeClr val="bg1"/>
                </a:solidFill>
                <a:sym typeface="Wingdings"/>
              </a:rPr>
              <a:t>postnatal</a:t>
            </a:r>
            <a:r>
              <a:rPr lang="tr-TR" sz="2400" dirty="0" smtClean="0">
                <a:solidFill>
                  <a:schemeClr val="bg1"/>
                </a:solidFill>
                <a:sym typeface="Wingdings"/>
              </a:rPr>
              <a:t> dönemlerde annelere ve bebeklere 2 farklı </a:t>
            </a:r>
            <a:r>
              <a:rPr lang="tr-TR" sz="2400" dirty="0" err="1" smtClean="0">
                <a:solidFill>
                  <a:schemeClr val="bg1"/>
                </a:solidFill>
                <a:sym typeface="Wingdings"/>
              </a:rPr>
              <a:t>probiyotik</a:t>
            </a:r>
            <a:r>
              <a:rPr lang="tr-TR" sz="2400" dirty="0" smtClean="0">
                <a:solidFill>
                  <a:schemeClr val="bg1"/>
                </a:solidFill>
                <a:sym typeface="Wingdings"/>
              </a:rPr>
              <a:t> karışımının verildiği iki ayrı çalışmada </a:t>
            </a:r>
            <a:r>
              <a:rPr lang="tr-TR" sz="2400" dirty="0" err="1" smtClean="0">
                <a:solidFill>
                  <a:schemeClr val="bg1"/>
                </a:solidFill>
                <a:sym typeface="Wingdings"/>
              </a:rPr>
              <a:t>probiyotik</a:t>
            </a:r>
            <a:r>
              <a:rPr lang="tr-TR" sz="2400" dirty="0" smtClean="0">
                <a:solidFill>
                  <a:schemeClr val="bg1"/>
                </a:solidFill>
                <a:sym typeface="Wingdings"/>
              </a:rPr>
              <a:t> karışımı alan gruplarda  AD </a:t>
            </a:r>
            <a:r>
              <a:rPr lang="tr-TR" sz="2400" dirty="0" err="1" smtClean="0">
                <a:solidFill>
                  <a:schemeClr val="bg1"/>
                </a:solidFill>
                <a:sym typeface="Wingdings"/>
              </a:rPr>
              <a:t>insidansının</a:t>
            </a:r>
            <a:r>
              <a:rPr lang="tr-TR" sz="2400" dirty="0" smtClean="0">
                <a:solidFill>
                  <a:schemeClr val="bg1"/>
                </a:solidFill>
                <a:sym typeface="Wingdings"/>
              </a:rPr>
              <a:t> anlamlı derecede azaldığı gösterilmiştir </a:t>
            </a:r>
            <a:r>
              <a:rPr lang="tr-TR" sz="2400" dirty="0" smtClean="0">
                <a:solidFill>
                  <a:schemeClr val="bg1"/>
                </a:solidFill>
              </a:rPr>
              <a:t>         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785782" y="357166"/>
            <a:ext cx="553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endParaRPr lang="tr-TR" sz="32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571468" y="1214422"/>
            <a:ext cx="9117048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Synbiotics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Prevention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Treatment</a:t>
            </a:r>
            <a:r>
              <a:rPr lang="tr-TR" sz="2800" dirty="0" smtClean="0"/>
              <a:t> of </a:t>
            </a:r>
            <a:r>
              <a:rPr lang="tr-TR" sz="2800" dirty="0" err="1" smtClean="0"/>
              <a:t>Atopic</a:t>
            </a:r>
            <a:r>
              <a:rPr lang="tr-TR" sz="2800" dirty="0" smtClean="0"/>
              <a:t> </a:t>
            </a:r>
            <a:r>
              <a:rPr lang="tr-TR" sz="2800" dirty="0" err="1" smtClean="0"/>
              <a:t>Dermatitis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A Meta-</a:t>
            </a:r>
            <a:r>
              <a:rPr lang="tr-TR" sz="2800" dirty="0" err="1" smtClean="0"/>
              <a:t>analysis</a:t>
            </a:r>
            <a:r>
              <a:rPr lang="tr-TR" sz="2800" dirty="0" smtClean="0"/>
              <a:t> of </a:t>
            </a:r>
            <a:r>
              <a:rPr lang="tr-TR" sz="2800" dirty="0" err="1" smtClean="0"/>
              <a:t>Randomized</a:t>
            </a:r>
            <a:r>
              <a:rPr lang="tr-TR" sz="2800" dirty="0" smtClean="0"/>
              <a:t> </a:t>
            </a:r>
            <a:r>
              <a:rPr lang="tr-TR" sz="2800" dirty="0" err="1" smtClean="0"/>
              <a:t>Clinical</a:t>
            </a:r>
            <a:r>
              <a:rPr lang="tr-TR" sz="2800" dirty="0" smtClean="0"/>
              <a:t> </a:t>
            </a:r>
            <a:r>
              <a:rPr lang="tr-TR" sz="2800" dirty="0" err="1" smtClean="0"/>
              <a:t>Trials</a:t>
            </a:r>
            <a:r>
              <a:rPr lang="tr-TR" sz="2800" dirty="0" smtClean="0"/>
              <a:t> </a:t>
            </a:r>
          </a:p>
          <a:p>
            <a:r>
              <a:rPr lang="tr-TR" dirty="0" err="1" smtClean="0"/>
              <a:t>Yung</a:t>
            </a:r>
            <a:r>
              <a:rPr lang="tr-TR" dirty="0" smtClean="0"/>
              <a:t>-Sen </a:t>
            </a:r>
            <a:r>
              <a:rPr lang="tr-TR" dirty="0" err="1" smtClean="0"/>
              <a:t>Chang</a:t>
            </a:r>
            <a:r>
              <a:rPr lang="tr-TR" dirty="0" smtClean="0"/>
              <a:t> et al. </a:t>
            </a:r>
            <a:r>
              <a:rPr lang="tr-TR" i="1" dirty="0" smtClean="0"/>
              <a:t>JAMA Pediatr. 2016</a:t>
            </a:r>
            <a:endParaRPr lang="tr-TR" i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71468" y="2724299"/>
            <a:ext cx="914406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/>
              <a:t>Sinbiyotik</a:t>
            </a:r>
            <a:r>
              <a:rPr lang="tr-TR" sz="2400" dirty="0" smtClean="0"/>
              <a:t> = </a:t>
            </a:r>
            <a:r>
              <a:rPr lang="tr-TR" sz="2400" dirty="0" err="1" smtClean="0"/>
              <a:t>probiyotik</a:t>
            </a:r>
            <a:r>
              <a:rPr lang="tr-TR" sz="2400" dirty="0" smtClean="0"/>
              <a:t> + </a:t>
            </a:r>
            <a:r>
              <a:rPr lang="tr-TR" sz="2400" dirty="0" err="1" smtClean="0"/>
              <a:t>prebiyotik</a:t>
            </a:r>
            <a:r>
              <a:rPr lang="tr-TR" sz="2400" dirty="0" smtClean="0"/>
              <a:t> karışımı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Taranan makale /analize alınan makale = 257/8 (%3) (6 tedavi, 2 önleme)</a:t>
            </a:r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Randomize</a:t>
            </a:r>
            <a:r>
              <a:rPr lang="tr-TR" sz="2200" dirty="0" smtClean="0"/>
              <a:t> </a:t>
            </a:r>
            <a:r>
              <a:rPr lang="tr-TR" sz="2200" dirty="0" err="1" smtClean="0"/>
              <a:t>plasebo</a:t>
            </a:r>
            <a:r>
              <a:rPr lang="tr-TR" sz="2200" dirty="0" smtClean="0"/>
              <a:t> kontrollü 2 önleme çalışmasına katılan çocuk sayısı = 1320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RR = 0.44 (%95 CI = 0.11 – 1.83, </a:t>
            </a:r>
            <a:r>
              <a:rPr lang="tr-TR" sz="2400" i="1" dirty="0" smtClean="0"/>
              <a:t>p</a:t>
            </a:r>
            <a:r>
              <a:rPr lang="tr-TR" sz="2400" dirty="0" smtClean="0"/>
              <a:t> =.26 )</a:t>
            </a:r>
            <a:endParaRPr lang="tr-TR" sz="24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71468" y="5143512"/>
            <a:ext cx="9144064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FF00"/>
                </a:solidFill>
              </a:rPr>
              <a:t>Sinbiyotiklerin</a:t>
            </a:r>
            <a:r>
              <a:rPr lang="tr-TR" sz="2800" dirty="0" smtClean="0">
                <a:solidFill>
                  <a:srgbClr val="FFFF00"/>
                </a:solidFill>
              </a:rPr>
              <a:t> AD gelişimini önlemede etkilerini belirlemek </a:t>
            </a:r>
          </a:p>
          <a:p>
            <a:r>
              <a:rPr lang="tr-TR" sz="2800" dirty="0" smtClean="0">
                <a:solidFill>
                  <a:srgbClr val="FFFF00"/>
                </a:solidFill>
              </a:rPr>
              <a:t>için daha kapsamlı çalışmalara ihtiyaç vardır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62538" y="1500175"/>
            <a:ext cx="92422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Dust mite avoidance for the primary prevention of atopic</a:t>
            </a:r>
            <a:br>
              <a:rPr lang="en-US" sz="2600" dirty="0" smtClean="0"/>
            </a:br>
            <a:r>
              <a:rPr lang="en-US" sz="2600" dirty="0" smtClean="0"/>
              <a:t>dermatitis: A systematic review and meta-analysis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Samuel F. </a:t>
            </a:r>
            <a:r>
              <a:rPr lang="en-US" sz="2000" dirty="0" err="1" smtClean="0"/>
              <a:t>Bremmer</a:t>
            </a:r>
            <a:r>
              <a:rPr lang="en-US" sz="2000" dirty="0" smtClean="0"/>
              <a:t> &amp; Eric L. Simpson</a:t>
            </a:r>
            <a:r>
              <a:rPr lang="tr-TR" sz="2000" dirty="0" smtClean="0"/>
              <a:t>. </a:t>
            </a:r>
            <a:r>
              <a:rPr lang="it-IT" sz="2000" i="1" dirty="0" smtClean="0"/>
              <a:t>Pediatr</a:t>
            </a:r>
            <a:r>
              <a:rPr lang="tr-TR" sz="2000" i="1" dirty="0" smtClean="0"/>
              <a:t> </a:t>
            </a:r>
            <a:r>
              <a:rPr lang="it-IT" sz="2000" i="1" dirty="0" smtClean="0"/>
              <a:t>Allergy Immunol 2015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Atopik</a:t>
            </a:r>
            <a:r>
              <a:rPr lang="tr-TR" sz="3200" b="1" dirty="0" smtClean="0">
                <a:solidFill>
                  <a:srgbClr val="FF0000"/>
                </a:solidFill>
              </a:rPr>
              <a:t> yürüyüş önlenebilir mi?</a:t>
            </a:r>
            <a:r>
              <a:rPr lang="tr-TR" sz="3200" dirty="0" smtClean="0">
                <a:solidFill>
                  <a:srgbClr val="CC3399"/>
                </a:solidFill>
              </a:rPr>
              <a:t/>
            </a:r>
            <a:br>
              <a:rPr lang="tr-TR" sz="3200" dirty="0" smtClean="0">
                <a:solidFill>
                  <a:srgbClr val="CC3399"/>
                </a:solidFill>
              </a:rPr>
            </a:br>
            <a:endParaRPr lang="tr-TR" sz="3200" dirty="0">
              <a:solidFill>
                <a:srgbClr val="CC3399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62540" y="2786058"/>
            <a:ext cx="932265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Taranan çalışma: 3040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Kriterler: AD için </a:t>
            </a:r>
            <a:r>
              <a:rPr lang="tr-TR" sz="2200" dirty="0" smtClean="0">
                <a:solidFill>
                  <a:srgbClr val="FF0000"/>
                </a:solidFill>
              </a:rPr>
              <a:t>yüksek risk </a:t>
            </a:r>
            <a:r>
              <a:rPr lang="tr-TR" sz="2200" dirty="0" smtClean="0"/>
              <a:t>taşıyan </a:t>
            </a:r>
            <a:r>
              <a:rPr lang="tr-TR" sz="2200" dirty="0" err="1" smtClean="0"/>
              <a:t>infantlarla</a:t>
            </a:r>
            <a:r>
              <a:rPr lang="tr-TR" sz="2200" dirty="0" smtClean="0"/>
              <a:t> </a:t>
            </a:r>
            <a:r>
              <a:rPr lang="tr-TR" sz="2200" dirty="0" err="1" smtClean="0"/>
              <a:t>randomize</a:t>
            </a:r>
            <a:r>
              <a:rPr lang="tr-TR" sz="2200" dirty="0" smtClean="0"/>
              <a:t>, kontrollü çalışmalar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Analiz kriterlerini karşılayan çalışma: 7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Sonuç: RR = 1.08 (%95 CI = 0.78 – 1.49)</a:t>
            </a:r>
            <a:endParaRPr lang="tr-TR" sz="24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562538" y="5035648"/>
            <a:ext cx="9242291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Tek başına veya başka alerjenlerden kaçınma yöntemleri ile birlikte, ev tozu akarlarından kaçınma stratejileri AD gelişme riskini azaltmaz ve mevcut kanıtlar ışığında bu amaçla önerilmemelidir.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1418</Words>
  <Application>Microsoft Office PowerPoint</Application>
  <PresentationFormat>35 mm Slayt</PresentationFormat>
  <Paragraphs>162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Slayt 1</vt:lpstr>
      <vt:lpstr>Atopik yürüyüş</vt:lpstr>
      <vt:lpstr> Atopik yürüyüş: olası biyolojik mekanizmaları </vt:lpstr>
      <vt:lpstr>Probiyotikler ve prebiyotikler</vt:lpstr>
      <vt:lpstr>  Atopik yürüyüş önlenebilir mi? </vt:lpstr>
      <vt:lpstr>  Atopik yürüyüş önlenebilir mi? </vt:lpstr>
      <vt:lpstr>  Atopik yürüyüş önlenebilir mi? </vt:lpstr>
      <vt:lpstr>Slayt 8</vt:lpstr>
      <vt:lpstr>  Atopik yürüyüş önlenebilir mi? </vt:lpstr>
      <vt:lpstr> Atopik yürüyüş: olası biyolojik mekanizmaları </vt:lpstr>
      <vt:lpstr>Atopik yürüyüş önlenebilir mi?</vt:lpstr>
      <vt:lpstr>Atopik yürüyüş önlenebilir mi?</vt:lpstr>
      <vt:lpstr>  Atopik yürüyüş önlenebilir mi? </vt:lpstr>
      <vt:lpstr>Atopik yürüyüş önlenebilir mi?</vt:lpstr>
      <vt:lpstr>Atopik yürüyüş önlenebilir mi?</vt:lpstr>
      <vt:lpstr>Slayt 16</vt:lpstr>
      <vt:lpstr>Atopik yürüyüş önlenebilir mi?</vt:lpstr>
      <vt:lpstr>Atopik yürüyüş önlenebilir mi?</vt:lpstr>
      <vt:lpstr>Atopik yürüyüş önlenebilir mi?</vt:lpstr>
      <vt:lpstr>Atopik yürüyüş önlenebilir mi?</vt:lpstr>
      <vt:lpstr>Atopik yürüyüş önlenebilir mi?</vt:lpstr>
      <vt:lpstr>Atopik yürüyüş önlenebilir mi?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hp</cp:lastModifiedBy>
  <cp:revision>435</cp:revision>
  <dcterms:created xsi:type="dcterms:W3CDTF">2017-04-03T16:55:28Z</dcterms:created>
  <dcterms:modified xsi:type="dcterms:W3CDTF">2017-04-24T19:17:31Z</dcterms:modified>
</cp:coreProperties>
</file>