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sldIdLst>
    <p:sldId id="323" r:id="rId2"/>
    <p:sldId id="324" r:id="rId3"/>
    <p:sldId id="400" r:id="rId4"/>
    <p:sldId id="382" r:id="rId5"/>
    <p:sldId id="381" r:id="rId6"/>
    <p:sldId id="339" r:id="rId7"/>
    <p:sldId id="337" r:id="rId8"/>
    <p:sldId id="383" r:id="rId9"/>
    <p:sldId id="384" r:id="rId10"/>
    <p:sldId id="345" r:id="rId11"/>
    <p:sldId id="385" r:id="rId12"/>
    <p:sldId id="352" r:id="rId13"/>
    <p:sldId id="341" r:id="rId14"/>
    <p:sldId id="343" r:id="rId15"/>
    <p:sldId id="342" r:id="rId16"/>
    <p:sldId id="338" r:id="rId17"/>
    <p:sldId id="357" r:id="rId18"/>
    <p:sldId id="391" r:id="rId19"/>
    <p:sldId id="366" r:id="rId20"/>
    <p:sldId id="379" r:id="rId21"/>
    <p:sldId id="348" r:id="rId22"/>
    <p:sldId id="367" r:id="rId23"/>
    <p:sldId id="360" r:id="rId24"/>
    <p:sldId id="361" r:id="rId25"/>
    <p:sldId id="362" r:id="rId26"/>
    <p:sldId id="394" r:id="rId27"/>
    <p:sldId id="371" r:id="rId28"/>
    <p:sldId id="393" r:id="rId29"/>
    <p:sldId id="392" r:id="rId30"/>
    <p:sldId id="372" r:id="rId31"/>
    <p:sldId id="373" r:id="rId32"/>
    <p:sldId id="351" r:id="rId33"/>
    <p:sldId id="374" r:id="rId34"/>
    <p:sldId id="395" r:id="rId35"/>
    <p:sldId id="396" r:id="rId36"/>
    <p:sldId id="387" r:id="rId37"/>
    <p:sldId id="397" r:id="rId38"/>
    <p:sldId id="333" r:id="rId39"/>
    <p:sldId id="353" r:id="rId40"/>
    <p:sldId id="375" r:id="rId41"/>
    <p:sldId id="376" r:id="rId42"/>
    <p:sldId id="399" r:id="rId43"/>
    <p:sldId id="398" r:id="rId44"/>
    <p:sldId id="359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0066"/>
    <a:srgbClr val="FF9999"/>
    <a:srgbClr val="FF3399"/>
    <a:srgbClr val="FFCCFF"/>
    <a:srgbClr val="66FF33"/>
    <a:srgbClr val="66FF66"/>
    <a:srgbClr val="FF00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>
        <p:scale>
          <a:sx n="51" d="100"/>
          <a:sy n="51" d="100"/>
        </p:scale>
        <p:origin x="-111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16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FB3A-075A-4518-BDEC-5B71D6F17A76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1AC73-FD9F-47E6-A32D-9385D3603F7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2662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AC73-FD9F-47E6-A32D-9385D3603F70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110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595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0476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0814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4966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330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7526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762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4644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898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495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58A3-95C6-44A2-B05E-DD8B5D8421CF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770D-83F3-4213-BF10-74A52C8BB0D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823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tr/imgres?imgurl=http://histo.med.ege.edu.tr/resim/tipfak%20logo%202%20WB.jpg&amp;imgrefurl=http://histo.med.ege.edu.tr/&amp;docid=LEkJJrgk8q9u5M&amp;tbnid=X9CggQlyZTySHM:&amp;w=368&amp;h=364&amp;ei=6_wTVd6sJ83ePcTTgLgH&amp;ved=0CAIQxiAwAA&amp;iact=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2736304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Havayolu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İnflamasyonunda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Mekanizmalar</a:t>
            </a:r>
            <a:br>
              <a:rPr lang="tr-T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Alerjik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İnflamasyon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 Klinik Bulgular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lt Başlık 2"/>
          <p:cNvSpPr>
            <a:spLocks noGrp="1"/>
          </p:cNvSpPr>
          <p:nvPr>
            <p:ph type="subTitle" idx="1"/>
          </p:nvPr>
        </p:nvSpPr>
        <p:spPr>
          <a:xfrm>
            <a:off x="1401514" y="3861048"/>
            <a:ext cx="6400800" cy="6480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tr-TR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Esen Demir</a:t>
            </a:r>
          </a:p>
          <a:p>
            <a:endParaRPr lang="en-GB" sz="2000" dirty="0"/>
          </a:p>
        </p:txBody>
      </p:sp>
      <p:pic>
        <p:nvPicPr>
          <p:cNvPr id="1028" name="Picture 4" descr="https://encrypted-tbn0.gstatic.com/images?q=tbn:ANd9GcRMLpVwOFhGyDhwMwnejLPaaN1HoHsuzkHtwrJTuPGjmAE0lwX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31" y="4574620"/>
            <a:ext cx="802744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lerjik astım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alerjik astım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6" descr="alerjik astım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567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Alerjen </a:t>
            </a:r>
            <a:r>
              <a:rPr lang="tr-TR" dirty="0" err="1" smtClean="0"/>
              <a:t>Duyarlanma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42659" cy="54974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5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000108"/>
            <a:ext cx="5195336" cy="561096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649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893589"/>
          </a:xfrm>
          <a:ln>
            <a:solidFill>
              <a:srgbClr val="3333FF"/>
            </a:solidFill>
          </a:ln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Sağlıklı akciğer</a:t>
            </a:r>
          </a:p>
          <a:p>
            <a:r>
              <a:rPr lang="tr-TR" sz="2800" b="1" u="sng" dirty="0" err="1">
                <a:latin typeface="Arial" pitchFamily="34" charset="0"/>
                <a:cs typeface="Arial" pitchFamily="34" charset="0"/>
              </a:rPr>
              <a:t>İ</a:t>
            </a:r>
            <a:r>
              <a:rPr lang="tr-TR" sz="2800" b="1" u="sng" dirty="0" err="1" smtClean="0">
                <a:latin typeface="Arial" pitchFamily="34" charset="0"/>
                <a:cs typeface="Arial" pitchFamily="34" charset="0"/>
              </a:rPr>
              <a:t>ntakt</a:t>
            </a:r>
            <a:r>
              <a:rPr lang="tr-TR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u="sng" dirty="0" err="1" smtClean="0">
                <a:latin typeface="Arial" pitchFamily="34" charset="0"/>
                <a:cs typeface="Arial" pitchFamily="34" charset="0"/>
              </a:rPr>
              <a:t>epitel</a:t>
            </a:r>
            <a:r>
              <a:rPr lang="tr-TR" sz="2800" b="1" u="sng" dirty="0" smtClean="0">
                <a:latin typeface="Arial" pitchFamily="34" charset="0"/>
                <a:cs typeface="Arial" pitchFamily="34" charset="0"/>
              </a:rPr>
              <a:t> bariyeri</a:t>
            </a:r>
          </a:p>
          <a:p>
            <a:r>
              <a:rPr lang="tr-T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Alerjik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mikrobiyal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saldırı</a:t>
            </a:r>
          </a:p>
          <a:p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Antimikrobiyal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yanıt,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regülatuvar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yanıt dolayısıyla lokal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immun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homeostaz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dengesi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Erken çevresel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etkenler;koruyucu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/yıkıcı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Hava kirliliği, akciğer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mikrobiomunda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patolojik bakterilerin varlığı, zayıf barsak florası </a:t>
            </a:r>
            <a:r>
              <a:rPr lang="tr-T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yıkıcı 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Barsak solucanları, yüksek lifli diyet, süt tüketimi ve çiftlik yaşamı,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SCFAs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koruyucu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299349" y="2811663"/>
            <a:ext cx="2786608" cy="1512168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Tip2 </a:t>
            </a:r>
            <a:r>
              <a:rPr lang="tr-TR" dirty="0" err="1" smtClean="0"/>
              <a:t>inflamasyon</a:t>
            </a:r>
            <a:r>
              <a:rPr lang="tr-TR" dirty="0">
                <a:latin typeface="Times New Roman"/>
                <a:cs typeface="Times New Roman"/>
              </a:rPr>
              <a:t>↓</a:t>
            </a:r>
            <a:endParaRPr lang="tr-TR" dirty="0" smtClean="0"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Times New Roman"/>
                <a:cs typeface="Times New Roman"/>
              </a:rPr>
              <a:t>Antimikrobiyal</a:t>
            </a:r>
            <a:r>
              <a:rPr lang="tr-TR" dirty="0" smtClean="0">
                <a:latin typeface="Times New Roman"/>
                <a:cs typeface="Times New Roman"/>
              </a:rPr>
              <a:t> yanıt↑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Times New Roman"/>
                <a:cs typeface="Times New Roman"/>
              </a:rPr>
              <a:t>Regülatuvar</a:t>
            </a:r>
            <a:r>
              <a:rPr lang="tr-TR" dirty="0" smtClean="0">
                <a:latin typeface="Times New Roman"/>
                <a:cs typeface="Times New Roman"/>
              </a:rPr>
              <a:t> yanıt↑</a:t>
            </a: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26" y="188640"/>
            <a:ext cx="4103575" cy="2664296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5220072" y="188638"/>
            <a:ext cx="1364883" cy="293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Yıkıcı faktörler</a:t>
            </a:r>
            <a:endParaRPr lang="tr-TR" sz="1200" b="1" dirty="0"/>
          </a:p>
        </p:txBody>
      </p:sp>
      <p:sp>
        <p:nvSpPr>
          <p:cNvPr id="11" name="Dikdörtgen 10"/>
          <p:cNvSpPr/>
          <p:nvPr/>
        </p:nvSpPr>
        <p:spPr>
          <a:xfrm>
            <a:off x="7596336" y="188639"/>
            <a:ext cx="1495546" cy="293813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Koruyucu faktörler</a:t>
            </a:r>
            <a:endParaRPr lang="tr-TR" sz="1200" b="1" dirty="0"/>
          </a:p>
        </p:txBody>
      </p:sp>
      <p:sp>
        <p:nvSpPr>
          <p:cNvPr id="12" name="Dikdörtgen 11"/>
          <p:cNvSpPr/>
          <p:nvPr/>
        </p:nvSpPr>
        <p:spPr>
          <a:xfrm>
            <a:off x="3214678" y="1285860"/>
            <a:ext cx="2786608" cy="1512168"/>
          </a:xfrm>
          <a:prstGeom prst="rect">
            <a:avLst/>
          </a:prstGeom>
          <a:solidFill>
            <a:srgbClr val="00206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Tip2 </a:t>
            </a:r>
            <a:r>
              <a:rPr lang="tr-TR" dirty="0" err="1" smtClean="0"/>
              <a:t>inflamasyon</a:t>
            </a:r>
            <a:r>
              <a:rPr lang="tr-TR" dirty="0" smtClean="0">
                <a:latin typeface="Times New Roman"/>
                <a:cs typeface="Times New Roman"/>
              </a:rPr>
              <a:t>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Times New Roman"/>
                <a:cs typeface="Times New Roman"/>
              </a:rPr>
              <a:t>Antimikrobiyal</a:t>
            </a:r>
            <a:r>
              <a:rPr lang="tr-TR" dirty="0" smtClean="0">
                <a:latin typeface="Times New Roman"/>
                <a:cs typeface="Times New Roman"/>
              </a:rPr>
              <a:t> yanıt↓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latin typeface="Times New Roman"/>
                <a:cs typeface="Times New Roman"/>
              </a:rPr>
              <a:t>Regülatuvar</a:t>
            </a:r>
            <a:r>
              <a:rPr lang="tr-TR" dirty="0" smtClean="0">
                <a:latin typeface="Times New Roman"/>
                <a:cs typeface="Times New Roman"/>
              </a:rPr>
              <a:t> yanıt↓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2294" y="5929330"/>
            <a:ext cx="282170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850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90" y="6021288"/>
            <a:ext cx="1935684" cy="629178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9905"/>
            <a:ext cx="3384376" cy="391778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69" y="5714776"/>
            <a:ext cx="2019300" cy="180975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00100" y="1142984"/>
            <a:ext cx="701456" cy="1285884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1714480" y="1857364"/>
            <a:ext cx="267953" cy="0"/>
          </a:xfrm>
          <a:prstGeom prst="straightConnector1">
            <a:avLst/>
          </a:prstGeom>
          <a:ln w="3810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 rot="18855509">
            <a:off x="1309355" y="3342508"/>
            <a:ext cx="467878" cy="262989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1571604" y="3643314"/>
            <a:ext cx="250785" cy="247706"/>
          </a:xfrm>
          <a:prstGeom prst="straightConnector1">
            <a:avLst/>
          </a:prstGeom>
          <a:ln w="3810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27887"/>
            <a:ext cx="4589140" cy="29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Yuvarlatılmış Dikdörtgen"/>
          <p:cNvSpPr/>
          <p:nvPr/>
        </p:nvSpPr>
        <p:spPr>
          <a:xfrm>
            <a:off x="4643438" y="4714884"/>
            <a:ext cx="25003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1400" dirty="0" smtClean="0"/>
              <a:t>Geçici ve hızlı  </a:t>
            </a:r>
            <a:r>
              <a:rPr lang="tr-TR" sz="1400" dirty="0" err="1" smtClean="0"/>
              <a:t>claudin</a:t>
            </a:r>
            <a:r>
              <a:rPr lang="tr-TR" sz="1400" dirty="0" smtClean="0"/>
              <a:t> yıkımı,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/>
              <a:t> E-</a:t>
            </a:r>
            <a:r>
              <a:rPr lang="tr-TR" sz="1400" dirty="0" err="1" smtClean="0"/>
              <a:t>caderi</a:t>
            </a:r>
            <a:r>
              <a:rPr lang="tr-TR" sz="1400" dirty="0" smtClean="0"/>
              <a:t> ekspresyon </a:t>
            </a:r>
            <a:r>
              <a:rPr lang="tr-TR" sz="1400" dirty="0" smtClean="0"/>
              <a:t>k</a:t>
            </a:r>
            <a:r>
              <a:rPr lang="tr-TR" sz="1400" dirty="0" smtClean="0"/>
              <a:t>aybı</a:t>
            </a:r>
            <a:endParaRPr lang="tr-TR" sz="1400" dirty="0"/>
          </a:p>
        </p:txBody>
      </p:sp>
    </p:spTree>
    <p:extLst>
      <p:ext uri="{BB962C8B-B14F-4D97-AF65-F5344CB8AC3E}">
        <p14:creationId xmlns="" xmlns:p14="http://schemas.microsoft.com/office/powerpoint/2010/main" val="33626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90" y="908720"/>
            <a:ext cx="6353175" cy="44672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Oval"/>
          <p:cNvSpPr/>
          <p:nvPr/>
        </p:nvSpPr>
        <p:spPr>
          <a:xfrm>
            <a:off x="3571868" y="2285992"/>
            <a:ext cx="1428760" cy="9144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2285984" y="4357694"/>
            <a:ext cx="22860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1400" dirty="0" smtClean="0"/>
              <a:t>OX40L 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err="1" smtClean="0"/>
              <a:t>Notch</a:t>
            </a:r>
            <a:r>
              <a:rPr lang="tr-TR" sz="1400" dirty="0" smtClean="0"/>
              <a:t> </a:t>
            </a:r>
            <a:r>
              <a:rPr lang="tr-TR" sz="1400" dirty="0" err="1" smtClean="0"/>
              <a:t>ligant</a:t>
            </a:r>
            <a:r>
              <a:rPr lang="tr-TR" sz="1400" dirty="0" smtClean="0"/>
              <a:t> ekspresyon↑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/>
              <a:t>CCL17, CCL22↑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/>
              <a:t>IL-12↓</a:t>
            </a:r>
            <a:endParaRPr lang="tr-TR" sz="1400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4714876" y="4357694"/>
            <a:ext cx="24193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1400" dirty="0" smtClean="0"/>
              <a:t>IL-5 </a:t>
            </a:r>
            <a:r>
              <a:rPr lang="tr-TR" sz="1400" dirty="0" err="1" smtClean="0"/>
              <a:t>veIL</a:t>
            </a:r>
            <a:r>
              <a:rPr lang="tr-TR" sz="1400" dirty="0" smtClean="0"/>
              <a:t> -</a:t>
            </a:r>
            <a:r>
              <a:rPr lang="tr-TR" sz="1400" dirty="0" smtClean="0"/>
              <a:t>13↑</a:t>
            </a:r>
          </a:p>
          <a:p>
            <a:pPr>
              <a:buFont typeface="Arial" pitchFamily="34" charset="0"/>
              <a:buChar char="•"/>
            </a:pPr>
            <a:r>
              <a:rPr lang="tr-TR" sz="1400" dirty="0" smtClean="0"/>
              <a:t>ILC2 </a:t>
            </a:r>
            <a:r>
              <a:rPr lang="tr-TR" sz="1400" dirty="0" err="1" smtClean="0"/>
              <a:t>proliferasyon</a:t>
            </a:r>
            <a:r>
              <a:rPr lang="tr-TR" sz="1400" dirty="0" smtClean="0"/>
              <a:t> ve </a:t>
            </a:r>
            <a:r>
              <a:rPr lang="tr-TR" sz="1400" dirty="0" err="1" smtClean="0"/>
              <a:t>survi</a:t>
            </a:r>
            <a:r>
              <a:rPr lang="tr-TR" sz="1400" dirty="0" smtClean="0"/>
              <a:t> ↑</a:t>
            </a:r>
            <a:endParaRPr lang="tr-T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86454"/>
            <a:ext cx="3910026" cy="90930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572140"/>
            <a:ext cx="1847850" cy="304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920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7623982" cy="5643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5357818" y="1785926"/>
            <a:ext cx="576064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5357818" y="2857496"/>
            <a:ext cx="576064" cy="457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2714612" y="2428868"/>
            <a:ext cx="576064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4643438" y="5143512"/>
            <a:ext cx="576064" cy="4572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5643570" y="4786322"/>
            <a:ext cx="576064" cy="4572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6429388" y="3929066"/>
            <a:ext cx="576064" cy="4572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>
            <a:off x="4429124" y="3357562"/>
            <a:ext cx="576064" cy="4572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7143768" y="1857364"/>
            <a:ext cx="5760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7429520" y="2643182"/>
            <a:ext cx="91440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Fc</a:t>
            </a:r>
            <a:r>
              <a:rPr lang="el-GR" sz="2000" b="1" dirty="0" smtClean="0">
                <a:solidFill>
                  <a:schemeClr val="tx1"/>
                </a:solidFill>
              </a:rPr>
              <a:t>ε</a:t>
            </a:r>
            <a:r>
              <a:rPr lang="tr-TR" sz="2000" b="1" dirty="0" smtClean="0">
                <a:solidFill>
                  <a:schemeClr val="tx1"/>
                </a:solidFill>
              </a:rPr>
              <a:t>R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6338910"/>
            <a:ext cx="1847850" cy="304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940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781"/>
          <a:stretch>
            <a:fillRect/>
          </a:stretch>
        </p:blipFill>
        <p:spPr bwMode="auto">
          <a:xfrm>
            <a:off x="214282" y="203617"/>
            <a:ext cx="4357686" cy="6654383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Yuvarlatılmış Dikdörtgen"/>
          <p:cNvSpPr/>
          <p:nvPr/>
        </p:nvSpPr>
        <p:spPr>
          <a:xfrm>
            <a:off x="714348" y="500042"/>
            <a:ext cx="3286116" cy="1928826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b="1" dirty="0" smtClean="0"/>
              <a:t>Depolanmış </a:t>
            </a:r>
            <a:r>
              <a:rPr lang="tr-TR" b="1" dirty="0" err="1" smtClean="0"/>
              <a:t>mediatörler</a:t>
            </a:r>
            <a:r>
              <a:rPr lang="tr-TR" b="1" dirty="0" smtClean="0"/>
              <a:t>:</a:t>
            </a:r>
          </a:p>
          <a:p>
            <a:r>
              <a:rPr lang="tr-TR" b="1" dirty="0" err="1" smtClean="0">
                <a:solidFill>
                  <a:srgbClr val="0000CC"/>
                </a:solidFill>
              </a:rPr>
              <a:t>Histamin</a:t>
            </a:r>
            <a:r>
              <a:rPr lang="tr-TR" b="1" dirty="0" smtClean="0">
                <a:solidFill>
                  <a:srgbClr val="0000CC"/>
                </a:solidFill>
              </a:rPr>
              <a:t>, </a:t>
            </a:r>
            <a:r>
              <a:rPr lang="tr-TR" b="1" dirty="0" err="1" smtClean="0">
                <a:solidFill>
                  <a:srgbClr val="0000CC"/>
                </a:solidFill>
              </a:rPr>
              <a:t>Triptaz</a:t>
            </a:r>
            <a:r>
              <a:rPr lang="tr-TR" b="1" dirty="0" smtClean="0">
                <a:solidFill>
                  <a:srgbClr val="0000CC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/>
              <a:t> Yeni üretilen </a:t>
            </a:r>
            <a:r>
              <a:rPr lang="tr-TR" b="1" dirty="0" err="1" smtClean="0"/>
              <a:t>mediatörler</a:t>
            </a:r>
            <a:r>
              <a:rPr lang="tr-TR" b="1" dirty="0" smtClean="0"/>
              <a:t>: </a:t>
            </a:r>
            <a:r>
              <a:rPr lang="tr-TR" b="1" dirty="0" err="1" smtClean="0">
                <a:solidFill>
                  <a:srgbClr val="0000CC"/>
                </a:solidFill>
              </a:rPr>
              <a:t>Sisteinil</a:t>
            </a:r>
            <a:r>
              <a:rPr lang="tr-TR" b="1" dirty="0" smtClean="0">
                <a:solidFill>
                  <a:srgbClr val="0000CC"/>
                </a:solidFill>
              </a:rPr>
              <a:t> </a:t>
            </a:r>
            <a:r>
              <a:rPr lang="tr-TR" b="1" dirty="0" err="1" smtClean="0">
                <a:solidFill>
                  <a:srgbClr val="0000CC"/>
                </a:solidFill>
              </a:rPr>
              <a:t>lökotrinler</a:t>
            </a:r>
            <a:r>
              <a:rPr lang="tr-TR" b="1" dirty="0" smtClean="0">
                <a:solidFill>
                  <a:srgbClr val="0000CC"/>
                </a:solidFill>
              </a:rPr>
              <a:t>(C4,D4 ve E4), </a:t>
            </a:r>
            <a:r>
              <a:rPr lang="tr-TR" b="1" dirty="0" err="1" smtClean="0">
                <a:solidFill>
                  <a:srgbClr val="0000CC"/>
                </a:solidFill>
              </a:rPr>
              <a:t>Prostaglandin</a:t>
            </a:r>
            <a:r>
              <a:rPr lang="tr-TR" b="1" dirty="0" smtClean="0">
                <a:solidFill>
                  <a:srgbClr val="0000CC"/>
                </a:solidFill>
              </a:rPr>
              <a:t> D2 </a:t>
            </a:r>
            <a:endParaRPr lang="tr-TR" b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9908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4786314" y="3429000"/>
            <a:ext cx="3429024" cy="192882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chemeClr val="tx1"/>
                </a:solidFill>
              </a:rPr>
              <a:t>Histamin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salınımı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H4 reseptörleri aracılığı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Bazofiller nazal mukozaya göçer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Alerjen karşılaşma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Nazal mukozada </a:t>
            </a:r>
            <a:r>
              <a:rPr lang="tr-TR" dirty="0" err="1" smtClean="0">
                <a:solidFill>
                  <a:schemeClr val="tx1"/>
                </a:solidFill>
              </a:rPr>
              <a:t>Fc</a:t>
            </a:r>
            <a:r>
              <a:rPr lang="el-GR" dirty="0" smtClean="0">
                <a:solidFill>
                  <a:schemeClr val="tx1"/>
                </a:solidFill>
              </a:rPr>
              <a:t>ε</a:t>
            </a:r>
            <a:r>
              <a:rPr lang="tr-TR" dirty="0" smtClean="0">
                <a:solidFill>
                  <a:schemeClr val="tx1"/>
                </a:solidFill>
              </a:rPr>
              <a:t>RI ile aktive olur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9 Oval"/>
          <p:cNvSpPr/>
          <p:nvPr/>
        </p:nvSpPr>
        <p:spPr>
          <a:xfrm>
            <a:off x="2214546" y="3143248"/>
            <a:ext cx="914400" cy="914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4" descr="alerjik rinit astım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1500198" cy="1791282"/>
          </a:xfrm>
          <a:prstGeom prst="rect">
            <a:avLst/>
          </a:prstGeom>
          <a:noFill/>
        </p:spPr>
      </p:pic>
      <p:sp>
        <p:nvSpPr>
          <p:cNvPr id="9" name="8 Oval"/>
          <p:cNvSpPr/>
          <p:nvPr/>
        </p:nvSpPr>
        <p:spPr>
          <a:xfrm>
            <a:off x="1571604" y="4214818"/>
            <a:ext cx="914400" cy="914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892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Erken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C00000"/>
                </a:solidFill>
              </a:rPr>
              <a:t>Faz Alerjik Yanıt</a:t>
            </a:r>
            <a:endParaRPr lang="tr-TR" dirty="0" smtClean="0">
              <a:solidFill>
                <a:srgbClr val="C00000"/>
              </a:solidFill>
            </a:endParaRPr>
          </a:p>
          <a:p>
            <a:r>
              <a:rPr lang="tr-TR" dirty="0" err="1" smtClean="0"/>
              <a:t>IgE</a:t>
            </a:r>
            <a:r>
              <a:rPr lang="tr-TR" dirty="0" smtClean="0"/>
              <a:t> </a:t>
            </a:r>
            <a:r>
              <a:rPr lang="tr-TR" dirty="0" err="1" smtClean="0"/>
              <a:t>duyarlanmış</a:t>
            </a:r>
            <a:r>
              <a:rPr lang="tr-TR" dirty="0" smtClean="0"/>
              <a:t> hastalarda </a:t>
            </a:r>
          </a:p>
          <a:p>
            <a:r>
              <a:rPr lang="tr-TR" dirty="0" smtClean="0"/>
              <a:t>Alerjenle karşılaşma</a:t>
            </a:r>
          </a:p>
          <a:p>
            <a:r>
              <a:rPr lang="tr-TR" dirty="0" smtClean="0"/>
              <a:t> Birkaç dakika içinde başlar, bir saatte geriler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Hapşırma, kaşınma, burun akıntısı ve  tıkanıklık</a:t>
            </a:r>
          </a:p>
          <a:p>
            <a:pPr>
              <a:buNone/>
            </a:pPr>
            <a:r>
              <a:rPr lang="tr-TR" dirty="0" err="1" smtClean="0">
                <a:solidFill>
                  <a:srgbClr val="0000CC"/>
                </a:solidFill>
              </a:rPr>
              <a:t>Histamin</a:t>
            </a:r>
            <a:endParaRPr lang="tr-TR" dirty="0" smtClean="0">
              <a:solidFill>
                <a:srgbClr val="0000CC"/>
              </a:solidFill>
            </a:endParaRPr>
          </a:p>
          <a:p>
            <a:r>
              <a:rPr lang="tr-TR" dirty="0" smtClean="0"/>
              <a:t>Duyu sinir uçlarındaki H1 reseptörlerine bağlanır→ K</a:t>
            </a:r>
            <a:r>
              <a:rPr lang="tr-TR" b="1" dirty="0" smtClean="0"/>
              <a:t>aşıntı</a:t>
            </a:r>
            <a:r>
              <a:rPr lang="tr-TR" dirty="0" smtClean="0"/>
              <a:t>→refleks olarak </a:t>
            </a:r>
            <a:r>
              <a:rPr lang="tr-TR" b="1" dirty="0" smtClean="0"/>
              <a:t>hapşırık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err="1" smtClean="0">
                <a:solidFill>
                  <a:srgbClr val="0000CC"/>
                </a:solidFill>
              </a:rPr>
              <a:t>Lökotrienler</a:t>
            </a:r>
            <a:r>
              <a:rPr lang="tr-TR" dirty="0" smtClean="0">
                <a:solidFill>
                  <a:srgbClr val="0000CC"/>
                </a:solidFill>
              </a:rPr>
              <a:t>, </a:t>
            </a:r>
            <a:r>
              <a:rPr lang="tr-TR" dirty="0" err="1" smtClean="0">
                <a:solidFill>
                  <a:srgbClr val="0000CC"/>
                </a:solidFill>
              </a:rPr>
              <a:t>prostaglandin</a:t>
            </a:r>
            <a:r>
              <a:rPr lang="tr-TR" dirty="0" smtClean="0">
                <a:solidFill>
                  <a:srgbClr val="0000CC"/>
                </a:solidFill>
              </a:rPr>
              <a:t> D2, </a:t>
            </a:r>
            <a:r>
              <a:rPr lang="tr-TR" dirty="0" err="1" smtClean="0">
                <a:solidFill>
                  <a:srgbClr val="0000CC"/>
                </a:solidFill>
              </a:rPr>
              <a:t>vaskuler</a:t>
            </a:r>
            <a:r>
              <a:rPr lang="tr-TR" dirty="0" smtClean="0">
                <a:solidFill>
                  <a:srgbClr val="0000CC"/>
                </a:solidFill>
              </a:rPr>
              <a:t> </a:t>
            </a:r>
            <a:r>
              <a:rPr lang="tr-TR" dirty="0" err="1" smtClean="0">
                <a:solidFill>
                  <a:srgbClr val="0000CC"/>
                </a:solidFill>
              </a:rPr>
              <a:t>endoteliyal</a:t>
            </a:r>
            <a:r>
              <a:rPr lang="tr-TR" dirty="0" smtClean="0">
                <a:solidFill>
                  <a:srgbClr val="0000CC"/>
                </a:solidFill>
              </a:rPr>
              <a:t> </a:t>
            </a:r>
            <a:r>
              <a:rPr lang="tr-TR" dirty="0" err="1" smtClean="0">
                <a:solidFill>
                  <a:srgbClr val="0000CC"/>
                </a:solidFill>
              </a:rPr>
              <a:t>growth</a:t>
            </a:r>
            <a:r>
              <a:rPr lang="tr-TR" dirty="0" smtClean="0">
                <a:solidFill>
                  <a:srgbClr val="0000CC"/>
                </a:solidFill>
              </a:rPr>
              <a:t> faktör </a:t>
            </a:r>
            <a:endParaRPr lang="tr-TR" dirty="0" smtClean="0"/>
          </a:p>
          <a:p>
            <a:r>
              <a:rPr lang="tr-TR" dirty="0" smtClean="0"/>
              <a:t>Damarlarından serum kaçışı→ ödeme(BURUN TIKANIKLIĞI) </a:t>
            </a:r>
          </a:p>
          <a:p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sinüzoidlerde</a:t>
            </a:r>
            <a:r>
              <a:rPr lang="tr-TR" dirty="0" smtClean="0"/>
              <a:t> kanın göllenmesi→ mukus artışına ve nazal </a:t>
            </a:r>
            <a:r>
              <a:rPr lang="tr-TR" dirty="0" err="1" smtClean="0"/>
              <a:t>konjesyon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ASTIM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Histamin</a:t>
            </a:r>
            <a:r>
              <a:rPr lang="tr-TR" dirty="0" smtClean="0"/>
              <a:t> ve PGD2: BRONKOKONSTRİKSİYON</a:t>
            </a:r>
          </a:p>
          <a:p>
            <a:r>
              <a:rPr lang="tr-TR" dirty="0" err="1" smtClean="0"/>
              <a:t>Sisteinil</a:t>
            </a:r>
            <a:r>
              <a:rPr lang="tr-TR" dirty="0" smtClean="0"/>
              <a:t> </a:t>
            </a:r>
            <a:r>
              <a:rPr lang="tr-TR" dirty="0" err="1" smtClean="0"/>
              <a:t>Loökotrienler</a:t>
            </a:r>
            <a:r>
              <a:rPr lang="tr-TR" dirty="0" smtClean="0"/>
              <a:t>:</a:t>
            </a:r>
          </a:p>
          <a:p>
            <a:r>
              <a:rPr lang="tr-TR" dirty="0" smtClean="0"/>
              <a:t>DÜZ KASLARDA KASILMA,</a:t>
            </a:r>
          </a:p>
          <a:p>
            <a:r>
              <a:rPr lang="tr-TR" dirty="0" smtClean="0"/>
              <a:t>VASKÜLER PERMEABİLİTE ARTIŞI,</a:t>
            </a:r>
          </a:p>
          <a:p>
            <a:r>
              <a:rPr lang="tr-TR" dirty="0" smtClean="0"/>
              <a:t> MUKUS SEKRESYONUNDA ARTIŞ</a:t>
            </a:r>
          </a:p>
          <a:p>
            <a:r>
              <a:rPr lang="tr-TR" dirty="0" err="1" smtClean="0"/>
              <a:t>Sitokin</a:t>
            </a:r>
            <a:r>
              <a:rPr lang="tr-TR" dirty="0" smtClean="0"/>
              <a:t>, </a:t>
            </a:r>
            <a:r>
              <a:rPr lang="tr-TR" dirty="0" err="1" smtClean="0"/>
              <a:t>kemokin</a:t>
            </a:r>
            <a:r>
              <a:rPr lang="tr-TR" dirty="0" smtClean="0"/>
              <a:t> ve </a:t>
            </a:r>
            <a:r>
              <a:rPr lang="tr-TR" dirty="0" err="1" smtClean="0"/>
              <a:t>proteaz</a:t>
            </a:r>
            <a:endParaRPr lang="tr-TR" dirty="0" smtClean="0"/>
          </a:p>
          <a:p>
            <a:r>
              <a:rPr lang="tr-TR" dirty="0" smtClean="0"/>
              <a:t>Lökosit birikim</a:t>
            </a:r>
          </a:p>
          <a:p>
            <a:r>
              <a:rPr lang="tr-TR" dirty="0" smtClean="0"/>
              <a:t>HY Hasarı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48588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76200"/>
            <a:ext cx="90106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Yuvarlatılmış Dikdörtgen"/>
          <p:cNvSpPr/>
          <p:nvPr/>
        </p:nvSpPr>
        <p:spPr>
          <a:xfrm>
            <a:off x="714348" y="500042"/>
            <a:ext cx="3286116" cy="1928826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b="1" dirty="0" smtClean="0"/>
              <a:t>Depolanmış </a:t>
            </a:r>
            <a:r>
              <a:rPr lang="tr-TR" b="1" dirty="0" err="1" smtClean="0"/>
              <a:t>mediatörler</a:t>
            </a:r>
            <a:r>
              <a:rPr lang="tr-TR" b="1" dirty="0" smtClean="0"/>
              <a:t>:</a:t>
            </a:r>
          </a:p>
          <a:p>
            <a:r>
              <a:rPr lang="tr-TR" b="1" dirty="0" err="1" smtClean="0">
                <a:solidFill>
                  <a:srgbClr val="0000CC"/>
                </a:solidFill>
              </a:rPr>
              <a:t>Histamin</a:t>
            </a:r>
            <a:r>
              <a:rPr lang="tr-TR" b="1" dirty="0" smtClean="0">
                <a:solidFill>
                  <a:srgbClr val="0000CC"/>
                </a:solidFill>
              </a:rPr>
              <a:t>, </a:t>
            </a:r>
            <a:r>
              <a:rPr lang="tr-TR" b="1" dirty="0" err="1" smtClean="0">
                <a:solidFill>
                  <a:srgbClr val="0000CC"/>
                </a:solidFill>
              </a:rPr>
              <a:t>Triptaz</a:t>
            </a:r>
            <a:r>
              <a:rPr lang="tr-TR" b="1" dirty="0" smtClean="0">
                <a:solidFill>
                  <a:srgbClr val="0000CC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/>
              <a:t> Yeni üretilen </a:t>
            </a:r>
            <a:r>
              <a:rPr lang="tr-TR" b="1" dirty="0" err="1" smtClean="0"/>
              <a:t>mediatörler</a:t>
            </a:r>
            <a:r>
              <a:rPr lang="tr-TR" b="1" dirty="0" smtClean="0"/>
              <a:t>: </a:t>
            </a:r>
            <a:r>
              <a:rPr lang="tr-TR" b="1" dirty="0" err="1" smtClean="0">
                <a:solidFill>
                  <a:srgbClr val="0000CC"/>
                </a:solidFill>
              </a:rPr>
              <a:t>Sisteinil</a:t>
            </a:r>
            <a:r>
              <a:rPr lang="tr-TR" b="1" dirty="0" smtClean="0">
                <a:solidFill>
                  <a:srgbClr val="0000CC"/>
                </a:solidFill>
              </a:rPr>
              <a:t> </a:t>
            </a:r>
            <a:r>
              <a:rPr lang="tr-TR" b="1" dirty="0" err="1" smtClean="0">
                <a:solidFill>
                  <a:srgbClr val="0000CC"/>
                </a:solidFill>
              </a:rPr>
              <a:t>lökotrinler</a:t>
            </a:r>
            <a:r>
              <a:rPr lang="tr-TR" b="1" dirty="0" smtClean="0">
                <a:solidFill>
                  <a:srgbClr val="0000CC"/>
                </a:solidFill>
              </a:rPr>
              <a:t>(C4,D4 ve E4), </a:t>
            </a:r>
            <a:r>
              <a:rPr lang="tr-TR" b="1" dirty="0" err="1" smtClean="0">
                <a:solidFill>
                  <a:srgbClr val="0000CC"/>
                </a:solidFill>
              </a:rPr>
              <a:t>Prostaglandin</a:t>
            </a:r>
            <a:r>
              <a:rPr lang="tr-TR" b="1" dirty="0" smtClean="0">
                <a:solidFill>
                  <a:srgbClr val="0000CC"/>
                </a:solidFill>
              </a:rPr>
              <a:t> D2 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11" name="10 Aşağı Ok"/>
          <p:cNvSpPr/>
          <p:nvPr/>
        </p:nvSpPr>
        <p:spPr>
          <a:xfrm rot="18117294">
            <a:off x="3613317" y="1985450"/>
            <a:ext cx="484632" cy="3060883"/>
          </a:xfrm>
          <a:prstGeom prst="down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>
            <a:off x="857224" y="1571612"/>
            <a:ext cx="3000396" cy="914400"/>
          </a:xfrm>
          <a:prstGeom prst="roundRect">
            <a:avLst/>
          </a:prstGeom>
          <a:noFill/>
          <a:ln w="38100">
            <a:solidFill>
              <a:srgbClr val="66FF3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4357686" y="1357298"/>
            <a:ext cx="4500594" cy="2557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err="1" smtClean="0"/>
              <a:t>İnflamatuvar</a:t>
            </a:r>
            <a:r>
              <a:rPr lang="tr-TR" dirty="0" smtClean="0"/>
              <a:t> hücre göçü(bazofil, </a:t>
            </a:r>
            <a:r>
              <a:rPr lang="tr-TR" dirty="0" err="1" smtClean="0"/>
              <a:t>eozinofil</a:t>
            </a:r>
            <a:r>
              <a:rPr lang="tr-TR" dirty="0" smtClean="0"/>
              <a:t>, </a:t>
            </a:r>
            <a:r>
              <a:rPr lang="tr-TR" dirty="0" err="1" smtClean="0"/>
              <a:t>Th</a:t>
            </a:r>
            <a:r>
              <a:rPr lang="tr-TR" dirty="0" smtClean="0"/>
              <a:t>) ve ILC2</a:t>
            </a:r>
            <a:r>
              <a:rPr lang="tr-TR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dolaşımdaki </a:t>
            </a:r>
            <a:r>
              <a:rPr lang="tr-TR" dirty="0" err="1" smtClean="0"/>
              <a:t>eozinofillerin</a:t>
            </a:r>
            <a:r>
              <a:rPr lang="tr-TR" dirty="0" smtClean="0"/>
              <a:t> </a:t>
            </a:r>
            <a:r>
              <a:rPr lang="tr-TR" dirty="0" err="1" smtClean="0"/>
              <a:t>endotele</a:t>
            </a:r>
            <a:r>
              <a:rPr lang="tr-TR" dirty="0" smtClean="0"/>
              <a:t> bağlanmasını sağlayan  adezyon molekülleri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vasküler</a:t>
            </a:r>
            <a:r>
              <a:rPr lang="tr-TR" dirty="0" smtClean="0"/>
              <a:t> hücre adezyon molekülü </a:t>
            </a:r>
            <a:r>
              <a:rPr lang="tr-TR" dirty="0" smtClean="0"/>
              <a:t>1  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E selektin,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intrasellüler</a:t>
            </a:r>
            <a:r>
              <a:rPr lang="tr-TR" dirty="0" smtClean="0"/>
              <a:t> adezyon molekülü 1   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892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531"/>
            <a:ext cx="8100392" cy="35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35140" y="1076189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Genetik faktörler</a:t>
            </a:r>
            <a:endParaRPr lang="tr-TR" sz="1400" dirty="0"/>
          </a:p>
        </p:txBody>
      </p:sp>
      <p:sp>
        <p:nvSpPr>
          <p:cNvPr id="6" name="Dikdörtgen 5"/>
          <p:cNvSpPr/>
          <p:nvPr/>
        </p:nvSpPr>
        <p:spPr>
          <a:xfrm>
            <a:off x="1043608" y="2204864"/>
            <a:ext cx="932332" cy="635193"/>
          </a:xfrm>
          <a:prstGeom prst="rect">
            <a:avLst/>
          </a:prstGeom>
          <a:solidFill>
            <a:srgbClr val="FF66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Çevresel faktörler</a:t>
            </a:r>
            <a:endParaRPr lang="tr-TR" sz="1400" dirty="0"/>
          </a:p>
        </p:txBody>
      </p:sp>
      <p:sp>
        <p:nvSpPr>
          <p:cNvPr id="7" name="Dikdörtgen 6"/>
          <p:cNvSpPr/>
          <p:nvPr/>
        </p:nvSpPr>
        <p:spPr>
          <a:xfrm>
            <a:off x="1010978" y="2874967"/>
            <a:ext cx="1760821" cy="1058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rgbClr val="FF0066"/>
                </a:solidFill>
              </a:rPr>
              <a:t>Alerjenler</a:t>
            </a:r>
          </a:p>
          <a:p>
            <a:r>
              <a:rPr lang="tr-TR" sz="1400" b="1" dirty="0" smtClean="0">
                <a:solidFill>
                  <a:srgbClr val="FF0066"/>
                </a:solidFill>
              </a:rPr>
              <a:t>HY Enfeksiyonları</a:t>
            </a:r>
          </a:p>
          <a:p>
            <a:r>
              <a:rPr lang="tr-TR" sz="1400" b="1" dirty="0" smtClean="0">
                <a:solidFill>
                  <a:srgbClr val="FF0066"/>
                </a:solidFill>
              </a:rPr>
              <a:t>Pasif </a:t>
            </a:r>
            <a:r>
              <a:rPr lang="tr-TR" sz="1400" b="1" dirty="0" err="1" smtClean="0">
                <a:solidFill>
                  <a:srgbClr val="FF0066"/>
                </a:solidFill>
              </a:rPr>
              <a:t>smoking</a:t>
            </a:r>
            <a:endParaRPr lang="tr-TR" sz="1400" b="1" dirty="0" smtClean="0">
              <a:solidFill>
                <a:srgbClr val="FF0066"/>
              </a:solidFill>
            </a:endParaRPr>
          </a:p>
          <a:p>
            <a:r>
              <a:rPr lang="tr-TR" sz="1400" b="1" dirty="0" smtClean="0">
                <a:solidFill>
                  <a:srgbClr val="FF0066"/>
                </a:solidFill>
              </a:rPr>
              <a:t>Hava kirliliği</a:t>
            </a:r>
            <a:endParaRPr lang="tr-TR" sz="1400" b="1" dirty="0">
              <a:solidFill>
                <a:srgbClr val="FF0066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465982" y="2223822"/>
            <a:ext cx="860324" cy="651145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HY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inflamasyonu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851920" y="1580245"/>
            <a:ext cx="1364380" cy="4135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/>
              <a:t>Remodeling</a:t>
            </a:r>
            <a:endParaRPr lang="tr-TR" sz="1400" dirty="0"/>
          </a:p>
        </p:txBody>
      </p:sp>
      <p:sp>
        <p:nvSpPr>
          <p:cNvPr id="10" name="Dikdörtgen 9"/>
          <p:cNvSpPr/>
          <p:nvPr/>
        </p:nvSpPr>
        <p:spPr>
          <a:xfrm>
            <a:off x="3779912" y="2233660"/>
            <a:ext cx="1436388" cy="5776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HY </a:t>
            </a:r>
          </a:p>
          <a:p>
            <a:pPr algn="ctr"/>
            <a:r>
              <a:rPr lang="tr-TR" sz="1400" dirty="0" smtClean="0"/>
              <a:t>Aşırı duyarlılığı</a:t>
            </a:r>
            <a:endParaRPr lang="tr-TR" sz="1400" dirty="0"/>
          </a:p>
        </p:txBody>
      </p:sp>
      <p:sp>
        <p:nvSpPr>
          <p:cNvPr id="11" name="Dikdörtgen 10"/>
          <p:cNvSpPr/>
          <p:nvPr/>
        </p:nvSpPr>
        <p:spPr>
          <a:xfrm>
            <a:off x="3563888" y="3284984"/>
            <a:ext cx="1800200" cy="360040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Atak tetikleyicileri</a:t>
            </a:r>
            <a:endParaRPr lang="tr-TR" sz="1400" dirty="0"/>
          </a:p>
        </p:txBody>
      </p:sp>
      <p:sp>
        <p:nvSpPr>
          <p:cNvPr id="5" name="Sağ Ok 4"/>
          <p:cNvSpPr/>
          <p:nvPr/>
        </p:nvSpPr>
        <p:spPr>
          <a:xfrm rot="16200000">
            <a:off x="3607131" y="3040194"/>
            <a:ext cx="376427" cy="113152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 rot="16200000">
            <a:off x="4037638" y="3026888"/>
            <a:ext cx="376427" cy="113152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 rot="16200000">
            <a:off x="4455794" y="3040194"/>
            <a:ext cx="376427" cy="113152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 rot="16200000">
            <a:off x="4911139" y="3040194"/>
            <a:ext cx="376427" cy="113152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2924355" y="3717033"/>
            <a:ext cx="154633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rgbClr val="CC0099"/>
                </a:solidFill>
              </a:rPr>
              <a:t>Alerjenler</a:t>
            </a:r>
          </a:p>
          <a:p>
            <a:r>
              <a:rPr lang="tr-TR" sz="1400" b="1" dirty="0" smtClean="0">
                <a:solidFill>
                  <a:srgbClr val="CC0099"/>
                </a:solidFill>
              </a:rPr>
              <a:t>HY Enfeksiyonları</a:t>
            </a:r>
          </a:p>
          <a:p>
            <a:r>
              <a:rPr lang="tr-TR" sz="1400" b="1" dirty="0" smtClean="0">
                <a:solidFill>
                  <a:srgbClr val="CC0099"/>
                </a:solidFill>
              </a:rPr>
              <a:t>Pasif </a:t>
            </a:r>
            <a:r>
              <a:rPr lang="tr-TR" sz="1400" b="1" dirty="0" err="1" smtClean="0">
                <a:solidFill>
                  <a:srgbClr val="CC0099"/>
                </a:solidFill>
              </a:rPr>
              <a:t>smoking</a:t>
            </a:r>
            <a:endParaRPr lang="tr-TR" sz="1400" b="1" dirty="0" smtClean="0">
              <a:solidFill>
                <a:srgbClr val="CC0099"/>
              </a:solidFill>
            </a:endParaRPr>
          </a:p>
          <a:p>
            <a:r>
              <a:rPr lang="tr-TR" sz="1400" b="1" dirty="0" smtClean="0">
                <a:solidFill>
                  <a:srgbClr val="CC0099"/>
                </a:solidFill>
              </a:rPr>
              <a:t>Hava kirliliği</a:t>
            </a:r>
            <a:endParaRPr lang="tr-TR" sz="1400" b="1" dirty="0">
              <a:solidFill>
                <a:srgbClr val="CC0099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4282428" y="3749419"/>
            <a:ext cx="1945756" cy="843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rgbClr val="CC0099"/>
                </a:solidFill>
              </a:rPr>
              <a:t>İklim değişikliği</a:t>
            </a:r>
          </a:p>
          <a:p>
            <a:r>
              <a:rPr lang="tr-TR" sz="1400" b="1" dirty="0" err="1" smtClean="0">
                <a:solidFill>
                  <a:srgbClr val="CC0099"/>
                </a:solidFill>
              </a:rPr>
              <a:t>Ekzersiz</a:t>
            </a:r>
            <a:endParaRPr lang="tr-TR" sz="1400" b="1" dirty="0" smtClean="0">
              <a:solidFill>
                <a:srgbClr val="CC0099"/>
              </a:solidFill>
            </a:endParaRPr>
          </a:p>
          <a:p>
            <a:r>
              <a:rPr lang="tr-TR" sz="1400" b="1" dirty="0" smtClean="0">
                <a:solidFill>
                  <a:srgbClr val="CC0099"/>
                </a:solidFill>
              </a:rPr>
              <a:t>Psikolojik faktörler</a:t>
            </a:r>
            <a:endParaRPr lang="tr-TR" sz="1400" b="1" dirty="0">
              <a:solidFill>
                <a:srgbClr val="CC0099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5580112" y="2223822"/>
            <a:ext cx="936104" cy="5874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HY</a:t>
            </a:r>
          </a:p>
          <a:p>
            <a:pPr algn="ctr"/>
            <a:r>
              <a:rPr lang="tr-TR" sz="1400" dirty="0" smtClean="0"/>
              <a:t>tıkanıklığı</a:t>
            </a:r>
            <a:endParaRPr lang="tr-TR" sz="1400" dirty="0"/>
          </a:p>
        </p:txBody>
      </p:sp>
      <p:sp>
        <p:nvSpPr>
          <p:cNvPr id="19" name="Dikdörtgen 18"/>
          <p:cNvSpPr/>
          <p:nvPr/>
        </p:nvSpPr>
        <p:spPr>
          <a:xfrm>
            <a:off x="6948264" y="2248600"/>
            <a:ext cx="1215752" cy="562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Astım semptomları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436096" y="2840057"/>
            <a:ext cx="1786525" cy="98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Düz kaslarda kasılma</a:t>
            </a:r>
          </a:p>
          <a:p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Mukus </a:t>
            </a:r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sekresyonu</a:t>
            </a:r>
            <a:endParaRPr lang="tr-TR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Submukozal</a:t>
            </a:r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 ödem</a:t>
            </a:r>
            <a:endParaRPr lang="tr-T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7092280" y="2860474"/>
            <a:ext cx="1760821" cy="98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Hışıltı</a:t>
            </a:r>
          </a:p>
          <a:p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Ekspiryumda</a:t>
            </a:r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 uzama</a:t>
            </a:r>
          </a:p>
          <a:p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Dispne</a:t>
            </a:r>
            <a:endParaRPr lang="tr-T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92" y="5445224"/>
            <a:ext cx="2290754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59" y="5573811"/>
            <a:ext cx="2747313" cy="926034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10978" y="2874967"/>
            <a:ext cx="914400" cy="36004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23 Düz Ok Bağlayıcısı"/>
          <p:cNvCxnSpPr/>
          <p:nvPr/>
        </p:nvCxnSpPr>
        <p:spPr>
          <a:xfrm rot="5400000">
            <a:off x="1964513" y="3964785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7"/>
          <p:cNvSpPr/>
          <p:nvPr/>
        </p:nvSpPr>
        <p:spPr>
          <a:xfrm>
            <a:off x="2000232" y="4786322"/>
            <a:ext cx="1928826" cy="651145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PERSİSTAN </a:t>
            </a:r>
          </a:p>
          <a:p>
            <a:pPr algn="ctr"/>
            <a:r>
              <a:rPr lang="tr-TR" sz="1400" dirty="0" err="1" smtClean="0"/>
              <a:t>inflamasyon</a:t>
            </a:r>
            <a:endParaRPr lang="tr-TR" sz="1400" dirty="0"/>
          </a:p>
        </p:txBody>
      </p:sp>
      <p:sp>
        <p:nvSpPr>
          <p:cNvPr id="26" name="Dikdörtgen 20"/>
          <p:cNvSpPr/>
          <p:nvPr/>
        </p:nvSpPr>
        <p:spPr>
          <a:xfrm>
            <a:off x="1714480" y="5500702"/>
            <a:ext cx="2626842" cy="98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u="sng" dirty="0" smtClean="0">
                <a:solidFill>
                  <a:schemeClr val="bg2">
                    <a:lumMod val="25000"/>
                  </a:schemeClr>
                </a:solidFill>
              </a:rPr>
              <a:t>HY YAPISAL DEĞİŞİKLİKLER</a:t>
            </a:r>
          </a:p>
          <a:p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Mukus </a:t>
            </a:r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sekresyonu</a:t>
            </a:r>
            <a:endParaRPr lang="tr-TR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Düz kas </a:t>
            </a:r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hipertrofisi</a:t>
            </a:r>
            <a:endParaRPr lang="tr-TR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Vasküler</a:t>
            </a:r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proliferasyon</a:t>
            </a:r>
            <a:endParaRPr lang="tr-TR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İnflamatuvar</a:t>
            </a:r>
            <a:r>
              <a:rPr lang="tr-TR" sz="1400" b="1" dirty="0" smtClean="0">
                <a:solidFill>
                  <a:schemeClr val="bg2">
                    <a:lumMod val="25000"/>
                  </a:schemeClr>
                </a:solidFill>
              </a:rPr>
              <a:t> hücre </a:t>
            </a:r>
            <a:r>
              <a:rPr lang="tr-TR" sz="1400" b="1" dirty="0" err="1" smtClean="0">
                <a:solidFill>
                  <a:schemeClr val="bg2">
                    <a:lumMod val="25000"/>
                  </a:schemeClr>
                </a:solidFill>
              </a:rPr>
              <a:t>infiltrasyon</a:t>
            </a:r>
            <a:endParaRPr lang="tr-T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1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48588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223862"/>
            <a:ext cx="90106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928662" y="357166"/>
            <a:ext cx="4357718" cy="191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lenfosit </a:t>
            </a:r>
            <a:r>
              <a:rPr lang="tr-TR" dirty="0" err="1" smtClean="0"/>
              <a:t>kemokin</a:t>
            </a:r>
            <a:r>
              <a:rPr lang="tr-TR" dirty="0" smtClean="0"/>
              <a:t> reseptör( CCR3 ve CCR4)↑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eozinofil</a:t>
            </a:r>
            <a:r>
              <a:rPr lang="tr-TR" dirty="0" smtClean="0"/>
              <a:t> </a:t>
            </a:r>
            <a:r>
              <a:rPr lang="tr-TR" dirty="0" err="1" smtClean="0"/>
              <a:t>infiltrasyonu</a:t>
            </a:r>
            <a:r>
              <a:rPr lang="tr-TR" dirty="0" smtClean="0"/>
              <a:t>↑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IL4 , IL5 için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ekpresyonu</a:t>
            </a:r>
            <a:r>
              <a:rPr lang="tr-TR" dirty="0" smtClean="0"/>
              <a:t> yapan hücrelerde↑</a:t>
            </a:r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1571604" y="928670"/>
            <a:ext cx="4357718" cy="2786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majör </a:t>
            </a:r>
            <a:r>
              <a:rPr lang="tr-TR" dirty="0" err="1" smtClean="0"/>
              <a:t>basic</a:t>
            </a:r>
            <a:r>
              <a:rPr lang="tr-TR" dirty="0" smtClean="0"/>
              <a:t> protein, </a:t>
            </a:r>
            <a:r>
              <a:rPr lang="tr-TR" dirty="0" err="1" smtClean="0"/>
              <a:t>eozinofilik</a:t>
            </a:r>
            <a:r>
              <a:rPr lang="tr-TR" dirty="0" smtClean="0"/>
              <a:t> </a:t>
            </a:r>
            <a:r>
              <a:rPr lang="tr-TR" dirty="0" err="1" smtClean="0"/>
              <a:t>katyonik</a:t>
            </a:r>
            <a:r>
              <a:rPr lang="tr-TR" dirty="0" smtClean="0"/>
              <a:t> protein, </a:t>
            </a:r>
            <a:r>
              <a:rPr lang="tr-TR" dirty="0" err="1" smtClean="0"/>
              <a:t>eozinofilik</a:t>
            </a:r>
            <a:r>
              <a:rPr lang="tr-TR" dirty="0" smtClean="0"/>
              <a:t> </a:t>
            </a:r>
            <a:r>
              <a:rPr lang="tr-TR" dirty="0" err="1" smtClean="0"/>
              <a:t>peroksidaz</a:t>
            </a:r>
            <a:r>
              <a:rPr lang="tr-TR" dirty="0" smtClean="0"/>
              <a:t> </a:t>
            </a:r>
          </a:p>
          <a:p>
            <a:pPr algn="ctr"/>
            <a:r>
              <a:rPr lang="tr-TR" dirty="0" err="1" smtClean="0">
                <a:solidFill>
                  <a:srgbClr val="FFCCFF"/>
                </a:solidFill>
              </a:rPr>
              <a:t>oksidatif</a:t>
            </a:r>
            <a:r>
              <a:rPr lang="tr-TR" dirty="0" smtClean="0">
                <a:solidFill>
                  <a:srgbClr val="FFCCFF"/>
                </a:solidFill>
              </a:rPr>
              <a:t> stres, </a:t>
            </a:r>
            <a:r>
              <a:rPr lang="tr-TR" dirty="0" err="1" smtClean="0">
                <a:solidFill>
                  <a:srgbClr val="FFCCFF"/>
                </a:solidFill>
              </a:rPr>
              <a:t>epitelyal</a:t>
            </a:r>
            <a:r>
              <a:rPr lang="tr-TR" dirty="0" smtClean="0">
                <a:solidFill>
                  <a:srgbClr val="FFCCFF"/>
                </a:solidFill>
              </a:rPr>
              <a:t> hasar ve doku hasarı </a:t>
            </a:r>
          </a:p>
          <a:p>
            <a:pPr algn="ctr"/>
            <a:r>
              <a:rPr lang="tr-TR" b="1" dirty="0" smtClean="0">
                <a:solidFill>
                  <a:srgbClr val="66FF33"/>
                </a:solidFill>
              </a:rPr>
              <a:t>↓</a:t>
            </a:r>
          </a:p>
          <a:p>
            <a:pPr algn="ctr"/>
            <a:r>
              <a:rPr lang="tr-TR" dirty="0" smtClean="0"/>
              <a:t> </a:t>
            </a:r>
            <a:r>
              <a:rPr lang="tr-TR" dirty="0" err="1" smtClean="0"/>
              <a:t>epitelyal</a:t>
            </a:r>
            <a:r>
              <a:rPr lang="tr-TR" dirty="0" smtClean="0"/>
              <a:t> </a:t>
            </a:r>
            <a:r>
              <a:rPr lang="tr-TR" dirty="0" err="1" smtClean="0"/>
              <a:t>kemokinler</a:t>
            </a:r>
            <a:r>
              <a:rPr lang="tr-TR" dirty="0" smtClean="0"/>
              <a:t>, </a:t>
            </a:r>
            <a:r>
              <a:rPr lang="tr-TR" dirty="0" err="1" smtClean="0"/>
              <a:t>sitokinler</a:t>
            </a:r>
            <a:r>
              <a:rPr lang="tr-TR" dirty="0" smtClean="0"/>
              <a:t> ve büyüme faktörlerinin </a:t>
            </a:r>
            <a:r>
              <a:rPr lang="tr-TR" dirty="0" err="1" smtClean="0"/>
              <a:t>salınımı</a:t>
            </a:r>
            <a:endParaRPr lang="tr-TR" dirty="0" smtClean="0"/>
          </a:p>
          <a:p>
            <a:pPr algn="ctr"/>
            <a:r>
              <a:rPr lang="tr-TR" b="1" dirty="0" smtClean="0">
                <a:solidFill>
                  <a:srgbClr val="66FF33"/>
                </a:solidFill>
              </a:rPr>
              <a:t>↓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geç faz </a:t>
            </a:r>
            <a:r>
              <a:rPr lang="tr-TR" b="1" dirty="0" err="1" smtClean="0">
                <a:solidFill>
                  <a:srgbClr val="FFFF00"/>
                </a:solidFill>
              </a:rPr>
              <a:t>inflamasyon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persistansı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6" name="15 Oval"/>
          <p:cNvSpPr/>
          <p:nvPr/>
        </p:nvSpPr>
        <p:spPr>
          <a:xfrm>
            <a:off x="4714876" y="5429264"/>
            <a:ext cx="1214446" cy="642942"/>
          </a:xfrm>
          <a:prstGeom prst="ellipse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4643438" y="6286520"/>
            <a:ext cx="714380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rgbClr val="FF0066"/>
                </a:solidFill>
              </a:rPr>
              <a:t>6saat</a:t>
            </a:r>
            <a:endParaRPr lang="tr-TR" sz="1100" b="1" dirty="0">
              <a:solidFill>
                <a:srgbClr val="FF0066"/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4572000" y="428604"/>
            <a:ext cx="4357718" cy="191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 smtClean="0"/>
              <a:t>periferik</a:t>
            </a:r>
            <a:r>
              <a:rPr lang="tr-TR" dirty="0" smtClean="0"/>
              <a:t> kanda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bazofil, 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dendritik</a:t>
            </a:r>
            <a:r>
              <a:rPr lang="tr-TR" dirty="0" smtClean="0"/>
              <a:t> hücreler 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T hücrelerde yüzey belirteçlerinde artış</a:t>
            </a:r>
          </a:p>
          <a:p>
            <a:r>
              <a:rPr lang="tr-TR" b="1" dirty="0" smtClean="0"/>
              <a:t>SİSTEMİK İNFLAMASYON? </a:t>
            </a:r>
          </a:p>
        </p:txBody>
      </p:sp>
      <p:sp>
        <p:nvSpPr>
          <p:cNvPr id="11" name="10 Oval"/>
          <p:cNvSpPr/>
          <p:nvPr/>
        </p:nvSpPr>
        <p:spPr>
          <a:xfrm>
            <a:off x="2500298" y="4214818"/>
            <a:ext cx="1214446" cy="642942"/>
          </a:xfrm>
          <a:prstGeom prst="ellipse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892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FIGURE 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00042"/>
            <a:ext cx="6968208" cy="5368687"/>
          </a:xfrm>
          <a:prstGeom prst="rect">
            <a:avLst/>
          </a:prstGeom>
          <a:noFill/>
          <a:ln>
            <a:solidFill>
              <a:srgbClr val="CC009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14678" y="1857364"/>
            <a:ext cx="4968552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tr-TR" dirty="0" err="1" smtClean="0"/>
              <a:t>IgE</a:t>
            </a:r>
            <a:r>
              <a:rPr lang="tr-TR" dirty="0" smtClean="0"/>
              <a:t> ve </a:t>
            </a:r>
            <a:r>
              <a:rPr lang="tr-TR" dirty="0" err="1" smtClean="0"/>
              <a:t>FcƐRI</a:t>
            </a:r>
            <a:r>
              <a:rPr lang="tr-TR" dirty="0" smtClean="0"/>
              <a:t> aracılığı ile </a:t>
            </a:r>
            <a:r>
              <a:rPr lang="tr-TR" dirty="0" err="1" smtClean="0"/>
              <a:t>histamin</a:t>
            </a:r>
            <a:r>
              <a:rPr lang="tr-TR" dirty="0" smtClean="0"/>
              <a:t> ve PAF ile yönlendirilen erken faz </a:t>
            </a:r>
            <a:r>
              <a:rPr lang="tr-TR" dirty="0" err="1" smtClean="0"/>
              <a:t>mast</a:t>
            </a:r>
            <a:r>
              <a:rPr lang="tr-TR" dirty="0" smtClean="0"/>
              <a:t> hücre yanıtı ile başlar. Bu olay aktif olarak </a:t>
            </a:r>
            <a:r>
              <a:rPr lang="tr-TR" dirty="0" err="1" smtClean="0"/>
              <a:t>Treg</a:t>
            </a:r>
            <a:r>
              <a:rPr lang="tr-TR" dirty="0" smtClean="0"/>
              <a:t> hücreler </a:t>
            </a:r>
            <a:r>
              <a:rPr lang="tr-TR" dirty="0" err="1" smtClean="0"/>
              <a:t>tarafınfan</a:t>
            </a:r>
            <a:r>
              <a:rPr lang="tr-TR" dirty="0" smtClean="0"/>
              <a:t> </a:t>
            </a:r>
            <a:r>
              <a:rPr lang="tr-TR" dirty="0" err="1" smtClean="0"/>
              <a:t>regüle</a:t>
            </a:r>
            <a:r>
              <a:rPr lang="tr-TR" dirty="0" smtClean="0"/>
              <a:t> edilir. </a:t>
            </a:r>
            <a:r>
              <a:rPr lang="tr-TR" dirty="0" err="1" smtClean="0"/>
              <a:t>IgG</a:t>
            </a:r>
            <a:r>
              <a:rPr lang="tr-TR" dirty="0" smtClean="0"/>
              <a:t> ile </a:t>
            </a:r>
            <a:r>
              <a:rPr lang="tr-TR" dirty="0" err="1" smtClean="0"/>
              <a:t>makrofaj</a:t>
            </a:r>
            <a:r>
              <a:rPr lang="tr-TR" dirty="0" smtClean="0"/>
              <a:t> aktivasyonu PAF yanıtına alternatif bir yol olarak mevcuttur. Kan da </a:t>
            </a:r>
            <a:r>
              <a:rPr lang="tr-TR" dirty="0" err="1" smtClean="0"/>
              <a:t>nötrofil</a:t>
            </a:r>
            <a:r>
              <a:rPr lang="tr-TR" dirty="0" smtClean="0"/>
              <a:t> ve bazofil aktivasyonu </a:t>
            </a:r>
            <a:r>
              <a:rPr lang="tr-TR" dirty="0" err="1" smtClean="0"/>
              <a:t>İgG</a:t>
            </a:r>
            <a:r>
              <a:rPr lang="tr-TR" dirty="0" smtClean="0"/>
              <a:t> veya </a:t>
            </a:r>
            <a:r>
              <a:rPr lang="tr-TR" dirty="0" err="1" smtClean="0"/>
              <a:t>İgE</a:t>
            </a:r>
            <a:r>
              <a:rPr lang="tr-TR" dirty="0" smtClean="0"/>
              <a:t> ile </a:t>
            </a:r>
            <a:r>
              <a:rPr lang="en-US" dirty="0"/>
              <a:t>.</a:t>
            </a:r>
            <a:r>
              <a:rPr lang="tr-TR" dirty="0"/>
              <a:t> Antijenle karşılaşınca bu </a:t>
            </a:r>
            <a:r>
              <a:rPr lang="tr-TR" dirty="0" err="1"/>
              <a:t>mediatörlerin</a:t>
            </a:r>
            <a:r>
              <a:rPr lang="tr-TR" dirty="0"/>
              <a:t> </a:t>
            </a:r>
            <a:r>
              <a:rPr lang="tr-TR" dirty="0" smtClean="0"/>
              <a:t>oluşması </a:t>
            </a:r>
            <a:r>
              <a:rPr lang="tr-TR" dirty="0"/>
              <a:t>için ilave bir yoldur </a:t>
            </a:r>
            <a:r>
              <a:rPr lang="tr-TR" dirty="0" smtClean="0"/>
              <a:t>Önceden oluşmuş </a:t>
            </a:r>
            <a:r>
              <a:rPr lang="tr-TR" dirty="0" err="1" smtClean="0"/>
              <a:t>sitokinlerin</a:t>
            </a:r>
            <a:r>
              <a:rPr lang="tr-TR" dirty="0" smtClean="0"/>
              <a:t>(TNF)yavaş salınımı veya sentezlenip sonradan salınan </a:t>
            </a:r>
            <a:r>
              <a:rPr lang="tr-TR" dirty="0" err="1" smtClean="0"/>
              <a:t>sitokinler</a:t>
            </a:r>
            <a:r>
              <a:rPr lang="tr-TR" dirty="0" smtClean="0"/>
              <a:t>(IL-33 ve IL-9) lokalize doku </a:t>
            </a:r>
            <a:r>
              <a:rPr lang="tr-TR" dirty="0" err="1" smtClean="0"/>
              <a:t>inflamasyonunu</a:t>
            </a:r>
            <a:r>
              <a:rPr lang="tr-TR" dirty="0" smtClean="0"/>
              <a:t> destekler. </a:t>
            </a:r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8072462" y="1428736"/>
            <a:ext cx="914400" cy="914400"/>
          </a:xfrm>
          <a:prstGeom prst="ellipse">
            <a:avLst/>
          </a:prstGeom>
          <a:solidFill>
            <a:srgbClr val="FF33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151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5857916" cy="650256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506286"/>
            <a:ext cx="3267077" cy="1351714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650" y="6543675"/>
            <a:ext cx="3943350" cy="3143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sp>
        <p:nvSpPr>
          <p:cNvPr id="6" name="5 Sağ Ok"/>
          <p:cNvSpPr/>
          <p:nvPr/>
        </p:nvSpPr>
        <p:spPr>
          <a:xfrm rot="10800000" flipV="1">
            <a:off x="6357950" y="2643182"/>
            <a:ext cx="978408" cy="4286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>
                <a:solidFill>
                  <a:schemeClr val="tx1"/>
                </a:solidFill>
              </a:rPr>
              <a:t>IL-25, IL-33</a:t>
            </a:r>
            <a:endParaRPr lang="tr-TR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00CC"/>
                </a:solidFill>
              </a:rPr>
              <a:t>Alerjik HY </a:t>
            </a:r>
            <a:r>
              <a:rPr lang="tr-TR" b="1" dirty="0" err="1" smtClean="0">
                <a:solidFill>
                  <a:srgbClr val="0000CC"/>
                </a:solidFill>
              </a:rPr>
              <a:t>inflamasyonunda</a:t>
            </a:r>
            <a:r>
              <a:rPr lang="tr-TR" b="1" dirty="0" smtClean="0">
                <a:solidFill>
                  <a:srgbClr val="0000CC"/>
                </a:solidFill>
              </a:rPr>
              <a:t>  hücreler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Th2 hücreler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Tip2 B hücreler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Grup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innate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lenfoid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hücreler(ILC)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IL-4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sekrete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eden NK hücreler(küçük bir grup)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IL-4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sekrete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eden NK-T hücreler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Bazofiller,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Eozinofiller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Mast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hücreleri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00CC"/>
                </a:solidFill>
              </a:rPr>
              <a:t>Alerjik HY </a:t>
            </a:r>
            <a:r>
              <a:rPr lang="tr-TR" b="1" dirty="0" err="1" smtClean="0">
                <a:solidFill>
                  <a:srgbClr val="0000CC"/>
                </a:solidFill>
              </a:rPr>
              <a:t>inflamasyonunda</a:t>
            </a:r>
            <a:r>
              <a:rPr lang="tr-TR" b="1" dirty="0" smtClean="0">
                <a:solidFill>
                  <a:srgbClr val="0000CC"/>
                </a:solidFill>
              </a:rPr>
              <a:t> </a:t>
            </a:r>
            <a:r>
              <a:rPr lang="tr-TR" b="1" dirty="0" err="1" smtClean="0">
                <a:solidFill>
                  <a:srgbClr val="0000CC"/>
                </a:solidFill>
              </a:rPr>
              <a:t>sitokinler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800" b="1" dirty="0" err="1" smtClean="0"/>
              <a:t>İmmun</a:t>
            </a:r>
            <a:r>
              <a:rPr lang="tr-TR" sz="2800" b="1" dirty="0" smtClean="0"/>
              <a:t> sistem hücreleri</a:t>
            </a:r>
          </a:p>
          <a:p>
            <a:r>
              <a:rPr lang="tr-TR" sz="2800" dirty="0" smtClean="0">
                <a:cs typeface="Arial" pitchFamily="34" charset="0"/>
              </a:rPr>
              <a:t>IL-4</a:t>
            </a:r>
          </a:p>
          <a:p>
            <a:r>
              <a:rPr lang="tr-TR" sz="2800" dirty="0" smtClean="0"/>
              <a:t>IL-5</a:t>
            </a:r>
          </a:p>
          <a:p>
            <a:r>
              <a:rPr lang="tr-TR" sz="2800" dirty="0" smtClean="0"/>
              <a:t>IL-9</a:t>
            </a:r>
          </a:p>
          <a:p>
            <a:r>
              <a:rPr lang="tr-TR" sz="2800" dirty="0" smtClean="0"/>
              <a:t>IL-13</a:t>
            </a:r>
          </a:p>
          <a:p>
            <a:pPr>
              <a:buNone/>
            </a:pPr>
            <a:r>
              <a:rPr lang="tr-TR" sz="2800" b="1" dirty="0" smtClean="0"/>
              <a:t>Doku hücreleri(</a:t>
            </a:r>
            <a:r>
              <a:rPr lang="tr-TR" sz="2800" b="1" dirty="0" err="1" smtClean="0"/>
              <a:t>epitel</a:t>
            </a:r>
            <a:r>
              <a:rPr lang="tr-TR" sz="2800" b="1" dirty="0" smtClean="0"/>
              <a:t>)</a:t>
            </a:r>
          </a:p>
          <a:p>
            <a:r>
              <a:rPr lang="tr-TR" sz="2800" dirty="0" smtClean="0"/>
              <a:t>IL-25</a:t>
            </a:r>
          </a:p>
          <a:p>
            <a:r>
              <a:rPr lang="tr-TR" sz="2800" dirty="0" smtClean="0"/>
              <a:t>IL-33</a:t>
            </a:r>
          </a:p>
          <a:p>
            <a:r>
              <a:rPr lang="tr-TR" sz="2800" dirty="0" err="1" smtClean="0"/>
              <a:t>Timik</a:t>
            </a:r>
            <a:r>
              <a:rPr lang="tr-TR" sz="2800" dirty="0" smtClean="0"/>
              <a:t> </a:t>
            </a:r>
            <a:r>
              <a:rPr lang="tr-TR" sz="2800" dirty="0" err="1" smtClean="0"/>
              <a:t>stromal</a:t>
            </a:r>
            <a:r>
              <a:rPr lang="tr-TR" sz="2800" dirty="0" smtClean="0"/>
              <a:t> </a:t>
            </a:r>
            <a:r>
              <a:rPr lang="tr-TR" sz="2800" dirty="0" err="1" smtClean="0"/>
              <a:t>lenfoid</a:t>
            </a:r>
            <a:r>
              <a:rPr lang="tr-TR" sz="2800" dirty="0" smtClean="0"/>
              <a:t> protein(TSLP)</a:t>
            </a:r>
          </a:p>
          <a:p>
            <a:pPr>
              <a:buNone/>
            </a:pPr>
            <a:r>
              <a:rPr lang="tr-TR" sz="2800" b="1" dirty="0" smtClean="0">
                <a:cs typeface="Arial" pitchFamily="34" charset="0"/>
              </a:rPr>
              <a:t>Th1/Th17 </a:t>
            </a:r>
            <a:r>
              <a:rPr lang="tr-TR" sz="2800" b="1" dirty="0" err="1" smtClean="0">
                <a:cs typeface="Arial" pitchFamily="34" charset="0"/>
              </a:rPr>
              <a:t>inflamatuvar</a:t>
            </a:r>
            <a:r>
              <a:rPr lang="tr-TR" sz="2800" b="1" dirty="0" smtClean="0">
                <a:cs typeface="Arial" pitchFamily="34" charset="0"/>
              </a:rPr>
              <a:t> </a:t>
            </a:r>
            <a:r>
              <a:rPr lang="tr-TR" sz="2800" b="1" dirty="0" smtClean="0">
                <a:cs typeface="Arial" pitchFamily="34" charset="0"/>
              </a:rPr>
              <a:t>hücreler</a:t>
            </a:r>
          </a:p>
          <a:p>
            <a:r>
              <a:rPr lang="tr-TR" sz="2800" b="1" dirty="0" err="1" smtClean="0">
                <a:cs typeface="Arial" pitchFamily="34" charset="0"/>
              </a:rPr>
              <a:t>Non</a:t>
            </a:r>
            <a:r>
              <a:rPr lang="tr-TR" sz="2800" b="1" dirty="0" smtClean="0">
                <a:cs typeface="Arial" pitchFamily="34" charset="0"/>
              </a:rPr>
              <a:t>-alerjik </a:t>
            </a:r>
            <a:r>
              <a:rPr lang="tr-TR" sz="2800" b="1" dirty="0" smtClean="0">
                <a:cs typeface="Arial" pitchFamily="34" charset="0"/>
              </a:rPr>
              <a:t>mekanizma </a:t>
            </a:r>
            <a:r>
              <a:rPr lang="tr-TR" sz="2800" dirty="0" smtClean="0">
                <a:cs typeface="Arial" pitchFamily="34" charset="0"/>
              </a:rPr>
              <a:t>(</a:t>
            </a:r>
            <a:r>
              <a:rPr lang="tr-TR" sz="2800" dirty="0" smtClean="0">
                <a:cs typeface="Arial" pitchFamily="34" charset="0"/>
              </a:rPr>
              <a:t>çevresel faktörler, </a:t>
            </a:r>
            <a:r>
              <a:rPr lang="tr-TR" sz="2800" dirty="0" err="1" smtClean="0">
                <a:cs typeface="Arial" pitchFamily="34" charset="0"/>
              </a:rPr>
              <a:t>psiko</a:t>
            </a:r>
            <a:r>
              <a:rPr lang="tr-TR" sz="2800" dirty="0" smtClean="0">
                <a:cs typeface="Arial" pitchFamily="34" charset="0"/>
              </a:rPr>
              <a:t>-sosyal faktörler, </a:t>
            </a:r>
            <a:r>
              <a:rPr lang="tr-TR" sz="2800" dirty="0" err="1" smtClean="0">
                <a:cs typeface="Arial" pitchFamily="34" charset="0"/>
              </a:rPr>
              <a:t>metabolik</a:t>
            </a:r>
            <a:r>
              <a:rPr lang="tr-TR" sz="2800" dirty="0" smtClean="0">
                <a:cs typeface="Arial" pitchFamily="34" charset="0"/>
              </a:rPr>
              <a:t> yol aktivasyonu, </a:t>
            </a:r>
            <a:r>
              <a:rPr lang="tr-TR" sz="2800" dirty="0" err="1" smtClean="0">
                <a:cs typeface="Arial" pitchFamily="34" charset="0"/>
              </a:rPr>
              <a:t>remodeling</a:t>
            </a:r>
            <a:r>
              <a:rPr lang="tr-TR" sz="2800" dirty="0" smtClean="0">
                <a:cs typeface="Arial" pitchFamily="34" charset="0"/>
              </a:rPr>
              <a:t> tip </a:t>
            </a:r>
            <a:r>
              <a:rPr lang="tr-TR" sz="2800" dirty="0" err="1" smtClean="0">
                <a:cs typeface="Arial" pitchFamily="34" charset="0"/>
              </a:rPr>
              <a:t>hücreelri</a:t>
            </a:r>
            <a:r>
              <a:rPr lang="tr-TR" sz="2800" dirty="0" smtClean="0">
                <a:cs typeface="Arial" pitchFamily="34" charset="0"/>
              </a:rPr>
              <a:t> ve </a:t>
            </a:r>
            <a:r>
              <a:rPr lang="tr-TR" sz="2800" dirty="0" err="1" smtClean="0">
                <a:cs typeface="Arial" pitchFamily="34" charset="0"/>
              </a:rPr>
              <a:t>epitel</a:t>
            </a:r>
            <a:r>
              <a:rPr lang="tr-TR" sz="2800" dirty="0" smtClean="0">
                <a:cs typeface="Arial" pitchFamily="34" charset="0"/>
              </a:rPr>
              <a:t> bariyer </a:t>
            </a:r>
            <a:r>
              <a:rPr lang="tr-TR" sz="2800" dirty="0" err="1" smtClean="0">
                <a:cs typeface="Arial" pitchFamily="34" charset="0"/>
              </a:rPr>
              <a:t>disfonksiyonu</a:t>
            </a:r>
            <a:r>
              <a:rPr lang="tr-TR" sz="2800" dirty="0" smtClean="0">
                <a:cs typeface="Arial" pitchFamily="34" charset="0"/>
              </a:rPr>
              <a:t>)</a:t>
            </a:r>
          </a:p>
          <a:p>
            <a:pPr>
              <a:buNone/>
            </a:pPr>
            <a:endParaRPr lang="tr-TR" sz="2800" dirty="0" smtClean="0">
              <a:cs typeface="Arial" pitchFamily="34" charset="0"/>
            </a:endParaRPr>
          </a:p>
          <a:p>
            <a:pPr>
              <a:buNone/>
            </a:pPr>
            <a:endParaRPr lang="tr-TR" sz="2800" b="1" dirty="0" smtClean="0">
              <a:cs typeface="Arial" pitchFamily="34" charset="0"/>
            </a:endParaRPr>
          </a:p>
          <a:p>
            <a:endParaRPr lang="tr-TR" sz="2800" dirty="0" smtClean="0"/>
          </a:p>
          <a:p>
            <a:pPr>
              <a:buNone/>
            </a:pP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3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215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Kompleks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endotipler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için</a:t>
            </a: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Hücresel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plastisite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hücrelerin spesifik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inflamatuvar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ortama adaptasyonunu sağlar</a:t>
            </a: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3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3857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Tip2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immun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yanıtta farklı alt tipler vardır: </a:t>
            </a:r>
          </a:p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IL-5 baskın,</a:t>
            </a:r>
          </a:p>
          <a:p>
            <a:pPr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IL-13 baskın, </a:t>
            </a:r>
          </a:p>
          <a:p>
            <a:pPr>
              <a:buFont typeface="Arial" pitchFamily="34" charset="0"/>
              <a:buChar char="•"/>
            </a:pPr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baskın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ILC2 baskın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err="1" smtClean="0">
                <a:solidFill>
                  <a:srgbClr val="0000CC"/>
                </a:solidFill>
              </a:rPr>
              <a:t>Eozinofiller</a:t>
            </a:r>
            <a:endParaRPr lang="tr-TR" b="1" dirty="0" smtClean="0">
              <a:solidFill>
                <a:srgbClr val="0000CC"/>
              </a:solidFill>
            </a:endParaRPr>
          </a:p>
          <a:p>
            <a:r>
              <a:rPr lang="tr-TR" dirty="0" smtClean="0"/>
              <a:t>Sayı artışı (astımlılarda)</a:t>
            </a:r>
          </a:p>
          <a:p>
            <a:r>
              <a:rPr lang="tr-TR" dirty="0" err="1" smtClean="0"/>
              <a:t>Kemotaksisi</a:t>
            </a:r>
            <a:r>
              <a:rPr lang="tr-TR" dirty="0" smtClean="0"/>
              <a:t>(IL-5 ve </a:t>
            </a:r>
            <a:r>
              <a:rPr lang="tr-TR" dirty="0" err="1" smtClean="0"/>
              <a:t>eotaksin</a:t>
            </a:r>
            <a:r>
              <a:rPr lang="tr-TR" dirty="0" smtClean="0"/>
              <a:t>)</a:t>
            </a:r>
          </a:p>
          <a:p>
            <a:r>
              <a:rPr lang="tr-TR" dirty="0" smtClean="0"/>
              <a:t>HY göç, uzun </a:t>
            </a:r>
            <a:r>
              <a:rPr lang="tr-TR" dirty="0" err="1" smtClean="0"/>
              <a:t>survi</a:t>
            </a:r>
            <a:r>
              <a:rPr lang="tr-TR" dirty="0" smtClean="0"/>
              <a:t> ve sayı artışı(</a:t>
            </a:r>
            <a:r>
              <a:rPr lang="tr-TR" dirty="0" err="1" smtClean="0"/>
              <a:t>epitelial</a:t>
            </a:r>
            <a:r>
              <a:rPr lang="tr-TR" dirty="0" smtClean="0"/>
              <a:t>, Th2 </a:t>
            </a:r>
            <a:r>
              <a:rPr lang="tr-TR" dirty="0" err="1" smtClean="0"/>
              <a:t>sitokinler</a:t>
            </a:r>
            <a:r>
              <a:rPr lang="tr-TR" b="1" dirty="0" smtClean="0"/>
              <a:t>, IL-5)</a:t>
            </a:r>
          </a:p>
          <a:p>
            <a:r>
              <a:rPr lang="tr-TR" dirty="0" err="1" smtClean="0"/>
              <a:t>Proinflamatuvar</a:t>
            </a:r>
            <a:r>
              <a:rPr lang="tr-TR" dirty="0" smtClean="0"/>
              <a:t> </a:t>
            </a:r>
            <a:r>
              <a:rPr lang="tr-TR" dirty="0" err="1" smtClean="0"/>
              <a:t>sitokin</a:t>
            </a:r>
            <a:r>
              <a:rPr lang="tr-TR" dirty="0" smtClean="0"/>
              <a:t>, Th2 </a:t>
            </a:r>
            <a:r>
              <a:rPr lang="tr-TR" dirty="0" err="1" smtClean="0"/>
              <a:t>sitokin</a:t>
            </a:r>
            <a:r>
              <a:rPr lang="tr-TR" dirty="0" smtClean="0"/>
              <a:t> ve </a:t>
            </a:r>
            <a:r>
              <a:rPr lang="tr-TR" dirty="0" err="1" smtClean="0"/>
              <a:t>kemokin</a:t>
            </a:r>
            <a:r>
              <a:rPr lang="tr-TR" dirty="0" smtClean="0"/>
              <a:t> salgılar </a:t>
            </a:r>
          </a:p>
          <a:p>
            <a:r>
              <a:rPr lang="tr-TR" dirty="0" err="1" smtClean="0"/>
              <a:t>Mast</a:t>
            </a:r>
            <a:r>
              <a:rPr lang="tr-TR" dirty="0" smtClean="0"/>
              <a:t> hücre aktivasyonu ve </a:t>
            </a:r>
            <a:r>
              <a:rPr lang="tr-TR" dirty="0" err="1" smtClean="0"/>
              <a:t>epitel</a:t>
            </a:r>
            <a:r>
              <a:rPr lang="tr-TR" dirty="0" smtClean="0"/>
              <a:t> </a:t>
            </a:r>
            <a:r>
              <a:rPr lang="tr-TR" dirty="0" err="1" smtClean="0"/>
              <a:t>stimülasyonu</a:t>
            </a:r>
            <a:endParaRPr lang="tr-TR" dirty="0" smtClean="0"/>
          </a:p>
          <a:p>
            <a:r>
              <a:rPr lang="tr-TR" dirty="0" err="1" smtClean="0"/>
              <a:t>Toksik</a:t>
            </a:r>
            <a:r>
              <a:rPr lang="tr-TR" dirty="0" smtClean="0"/>
              <a:t> ürünleri(</a:t>
            </a:r>
            <a:r>
              <a:rPr lang="tr-TR" dirty="0" err="1" smtClean="0"/>
              <a:t>Eozinofilik</a:t>
            </a:r>
            <a:r>
              <a:rPr lang="tr-TR" dirty="0" smtClean="0"/>
              <a:t> </a:t>
            </a:r>
            <a:r>
              <a:rPr lang="tr-TR" dirty="0" err="1" smtClean="0"/>
              <a:t>proksidaz</a:t>
            </a:r>
            <a:r>
              <a:rPr lang="tr-TR" dirty="0" smtClean="0"/>
              <a:t>, ECP)</a:t>
            </a:r>
          </a:p>
          <a:p>
            <a:r>
              <a:rPr lang="tr-TR" dirty="0" err="1" smtClean="0"/>
              <a:t>Epitel</a:t>
            </a:r>
            <a:r>
              <a:rPr lang="tr-TR" dirty="0" smtClean="0"/>
              <a:t> hasarı ve </a:t>
            </a:r>
            <a:r>
              <a:rPr lang="tr-TR" dirty="0" err="1" smtClean="0"/>
              <a:t>remodeling</a:t>
            </a:r>
            <a:endParaRPr lang="tr-TR" dirty="0" smtClean="0"/>
          </a:p>
          <a:p>
            <a:r>
              <a:rPr lang="tr-TR" dirty="0" smtClean="0"/>
              <a:t>Ağır astımlılarda </a:t>
            </a:r>
            <a:r>
              <a:rPr lang="tr-TR" dirty="0" err="1" smtClean="0"/>
              <a:t>eozinofil</a:t>
            </a:r>
            <a:r>
              <a:rPr lang="tr-TR" dirty="0" smtClean="0"/>
              <a:t>↑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143644"/>
            <a:ext cx="1828800" cy="228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13316" name="Picture 4" descr="http://library.med.utah.edu/WebPath/jpeg1/LUNG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0042"/>
            <a:ext cx="2951413" cy="193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err="1" smtClean="0">
                <a:solidFill>
                  <a:srgbClr val="0000CC"/>
                </a:solidFill>
              </a:rPr>
              <a:t>Mast</a:t>
            </a:r>
            <a:r>
              <a:rPr lang="tr-TR" b="1" dirty="0" smtClean="0">
                <a:solidFill>
                  <a:srgbClr val="0000CC"/>
                </a:solidFill>
              </a:rPr>
              <a:t> hücre</a:t>
            </a:r>
          </a:p>
          <a:p>
            <a:r>
              <a:rPr lang="tr-TR" dirty="0" smtClean="0"/>
              <a:t>HY yüksek sayıda</a:t>
            </a:r>
          </a:p>
          <a:p>
            <a:r>
              <a:rPr lang="tr-TR" dirty="0" err="1" smtClean="0"/>
              <a:t>Histamin</a:t>
            </a:r>
            <a:r>
              <a:rPr lang="tr-TR" dirty="0" smtClean="0"/>
              <a:t> ve PGD2→ </a:t>
            </a:r>
            <a:r>
              <a:rPr lang="tr-TR" dirty="0" err="1" smtClean="0"/>
              <a:t>bronkokonstriksiyon</a:t>
            </a:r>
            <a:endParaRPr lang="tr-TR" dirty="0" smtClean="0"/>
          </a:p>
          <a:p>
            <a:r>
              <a:rPr lang="tr-TR" dirty="0" err="1" smtClean="0"/>
              <a:t>Sisteinil</a:t>
            </a:r>
            <a:r>
              <a:rPr lang="tr-TR" dirty="0" smtClean="0"/>
              <a:t> </a:t>
            </a:r>
            <a:r>
              <a:rPr lang="tr-TR" dirty="0" err="1" smtClean="0"/>
              <a:t>lökoterienler</a:t>
            </a:r>
            <a:r>
              <a:rPr lang="tr-TR" dirty="0" smtClean="0"/>
              <a:t>→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permeabilite</a:t>
            </a:r>
            <a:r>
              <a:rPr lang="tr-TR" dirty="0" smtClean="0"/>
              <a:t> ↑</a:t>
            </a:r>
          </a:p>
          <a:p>
            <a:pPr>
              <a:buNone/>
            </a:pPr>
            <a:r>
              <a:rPr lang="tr-TR" dirty="0" smtClean="0"/>
              <a:t>   Mukus </a:t>
            </a:r>
            <a:r>
              <a:rPr lang="tr-TR" dirty="0" err="1" smtClean="0"/>
              <a:t>sekreyonu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HY lökosit birikimi</a:t>
            </a:r>
          </a:p>
          <a:p>
            <a:r>
              <a:rPr lang="tr-TR" dirty="0" err="1" smtClean="0"/>
              <a:t>Sitokin</a:t>
            </a:r>
            <a:r>
              <a:rPr lang="tr-TR" dirty="0" smtClean="0"/>
              <a:t>, </a:t>
            </a:r>
            <a:r>
              <a:rPr lang="tr-TR" dirty="0" err="1" smtClean="0"/>
              <a:t>kemokin</a:t>
            </a:r>
            <a:r>
              <a:rPr lang="tr-TR" dirty="0" smtClean="0"/>
              <a:t> ve </a:t>
            </a:r>
            <a:r>
              <a:rPr lang="tr-TR" dirty="0" err="1" smtClean="0"/>
              <a:t>proteaz</a:t>
            </a:r>
            <a:r>
              <a:rPr lang="tr-TR" dirty="0" smtClean="0"/>
              <a:t> salgılar</a:t>
            </a:r>
          </a:p>
          <a:p>
            <a:r>
              <a:rPr lang="tr-TR" dirty="0" smtClean="0"/>
              <a:t>HY hasarı ve lökosit göçü</a:t>
            </a:r>
          </a:p>
        </p:txBody>
      </p:sp>
      <p:pic>
        <p:nvPicPr>
          <p:cNvPr id="4" name="Picture 2" descr="FIGURE 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1" r="73481" b="72234"/>
          <a:stretch>
            <a:fillRect/>
          </a:stretch>
        </p:blipFill>
        <p:spPr bwMode="auto">
          <a:xfrm>
            <a:off x="6643702" y="500042"/>
            <a:ext cx="1562112" cy="1490674"/>
          </a:xfrm>
          <a:prstGeom prst="rect">
            <a:avLst/>
          </a:prstGeom>
          <a:noFill/>
          <a:ln>
            <a:solidFill>
              <a:srgbClr val="CC009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0000CC"/>
                </a:solidFill>
              </a:rPr>
              <a:t>Fagositler</a:t>
            </a:r>
          </a:p>
          <a:p>
            <a:r>
              <a:rPr lang="tr-TR" dirty="0" smtClean="0"/>
              <a:t>HY da mevcut</a:t>
            </a:r>
          </a:p>
          <a:p>
            <a:r>
              <a:rPr lang="tr-TR" dirty="0" smtClean="0"/>
              <a:t>ROL?</a:t>
            </a:r>
          </a:p>
          <a:p>
            <a:r>
              <a:rPr lang="tr-TR" dirty="0" smtClean="0"/>
              <a:t>Bazı </a:t>
            </a:r>
            <a:r>
              <a:rPr lang="tr-TR" dirty="0" err="1" smtClean="0"/>
              <a:t>fenotiplerde</a:t>
            </a:r>
            <a:r>
              <a:rPr lang="tr-TR" dirty="0" smtClean="0"/>
              <a:t> yüksek(</a:t>
            </a:r>
            <a:r>
              <a:rPr lang="tr-TR" dirty="0" err="1" smtClean="0"/>
              <a:t>makrofaj</a:t>
            </a:r>
            <a:r>
              <a:rPr lang="tr-TR" dirty="0" smtClean="0"/>
              <a:t>)</a:t>
            </a:r>
          </a:p>
          <a:p>
            <a:r>
              <a:rPr lang="tr-TR" dirty="0" smtClean="0"/>
              <a:t>Sigara içen ağır astımlılarda </a:t>
            </a:r>
            <a:r>
              <a:rPr lang="tr-TR" dirty="0" err="1" smtClean="0"/>
              <a:t>nötrofiller</a:t>
            </a:r>
            <a:r>
              <a:rPr lang="tr-TR" dirty="0" smtClean="0"/>
              <a:t> yüksek</a:t>
            </a:r>
          </a:p>
          <a:p>
            <a:r>
              <a:rPr lang="tr-TR" dirty="0" smtClean="0"/>
              <a:t>KS yanıtsız</a:t>
            </a:r>
            <a:endParaRPr lang="tr-TR" dirty="0"/>
          </a:p>
        </p:txBody>
      </p:sp>
      <p:pic>
        <p:nvPicPr>
          <p:cNvPr id="4" name="Picture 2" descr="FIGURE 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1" t="25105" r="73481" b="52274"/>
          <a:stretch>
            <a:fillRect/>
          </a:stretch>
        </p:blipFill>
        <p:spPr bwMode="auto">
          <a:xfrm>
            <a:off x="5500694" y="1571612"/>
            <a:ext cx="1562112" cy="1214446"/>
          </a:xfrm>
          <a:prstGeom prst="rect">
            <a:avLst/>
          </a:prstGeom>
          <a:noFill/>
          <a:ln>
            <a:solidFill>
              <a:srgbClr val="CC0099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255360" cy="411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286388"/>
            <a:ext cx="2305050" cy="266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00CC"/>
                </a:solidFill>
              </a:rPr>
              <a:t>T lenfosit </a:t>
            </a:r>
          </a:p>
          <a:p>
            <a:pPr>
              <a:buNone/>
            </a:pPr>
            <a:r>
              <a:rPr lang="tr-TR" dirty="0" smtClean="0"/>
              <a:t>HY da aşırı birikimi</a:t>
            </a:r>
          </a:p>
          <a:p>
            <a:r>
              <a:rPr lang="tr-TR" dirty="0" err="1" smtClean="0"/>
              <a:t>Kemotaktik</a:t>
            </a:r>
            <a:r>
              <a:rPr lang="tr-TR" dirty="0" smtClean="0"/>
              <a:t> TSLP artışı</a:t>
            </a:r>
          </a:p>
          <a:p>
            <a:r>
              <a:rPr lang="tr-TR" dirty="0" smtClean="0"/>
              <a:t>Azalmış </a:t>
            </a:r>
            <a:r>
              <a:rPr lang="tr-TR" dirty="0" err="1" smtClean="0"/>
              <a:t>apopitozis</a:t>
            </a:r>
            <a:endParaRPr lang="tr-TR" dirty="0" smtClean="0"/>
          </a:p>
          <a:p>
            <a:r>
              <a:rPr lang="tr-TR" dirty="0" smtClean="0"/>
              <a:t>Alerjenle temas sonrası yapısal ve </a:t>
            </a:r>
            <a:r>
              <a:rPr lang="tr-TR" dirty="0" err="1" smtClean="0"/>
              <a:t>immun</a:t>
            </a:r>
            <a:r>
              <a:rPr lang="tr-TR" dirty="0" smtClean="0"/>
              <a:t> hücrelerde </a:t>
            </a:r>
            <a:r>
              <a:rPr lang="tr-TR" dirty="0" smtClean="0"/>
              <a:t>ekspresyon</a:t>
            </a:r>
          </a:p>
          <a:p>
            <a:endParaRPr lang="tr-TR" dirty="0" smtClean="0"/>
          </a:p>
          <a:p>
            <a:r>
              <a:rPr lang="tr-TR" dirty="0" err="1" smtClean="0"/>
              <a:t>Tlenfosit</a:t>
            </a:r>
            <a:r>
              <a:rPr lang="tr-TR" dirty="0" smtClean="0"/>
              <a:t> ve IL-13 </a:t>
            </a:r>
            <a:r>
              <a:rPr lang="tr-TR" dirty="0" err="1" smtClean="0"/>
              <a:t>Remodeling</a:t>
            </a:r>
            <a:r>
              <a:rPr lang="tr-TR" dirty="0" smtClean="0"/>
              <a:t> ve KS direnci</a:t>
            </a:r>
          </a:p>
          <a:p>
            <a:r>
              <a:rPr lang="tr-TR" dirty="0" smtClean="0"/>
              <a:t>CCL11↑→</a:t>
            </a:r>
            <a:r>
              <a:rPr lang="tr-TR" dirty="0" err="1" smtClean="0"/>
              <a:t>eozinofil</a:t>
            </a:r>
            <a:r>
              <a:rPr lang="tr-TR" dirty="0" smtClean="0"/>
              <a:t>↑</a:t>
            </a:r>
          </a:p>
          <a:p>
            <a:r>
              <a:rPr lang="tr-TR" dirty="0" smtClean="0"/>
              <a:t>Fare çalışmaları→Akciğer </a:t>
            </a:r>
            <a:r>
              <a:rPr lang="tr-TR" dirty="0" err="1" smtClean="0"/>
              <a:t>fibrozisi</a:t>
            </a:r>
            <a:r>
              <a:rPr lang="tr-TR" dirty="0" smtClean="0"/>
              <a:t> ve </a:t>
            </a:r>
            <a:r>
              <a:rPr lang="tr-TR" dirty="0" err="1" smtClean="0"/>
              <a:t>remodeling</a:t>
            </a:r>
            <a:endParaRPr lang="tr-TR" dirty="0" smtClean="0"/>
          </a:p>
          <a:p>
            <a:r>
              <a:rPr lang="tr-TR" dirty="0" smtClean="0"/>
              <a:t>Alerjik </a:t>
            </a:r>
            <a:r>
              <a:rPr lang="tr-TR" dirty="0" err="1" smtClean="0"/>
              <a:t>inflamasyonun</a:t>
            </a:r>
            <a:r>
              <a:rPr lang="tr-TR" dirty="0" smtClean="0"/>
              <a:t> ana hücresi(MASTER)</a:t>
            </a:r>
          </a:p>
          <a:p>
            <a:r>
              <a:rPr lang="tr-TR" dirty="0" smtClean="0"/>
              <a:t>FOXP3 eksprese eden </a:t>
            </a:r>
            <a:r>
              <a:rPr lang="tr-TR" b="1" dirty="0" err="1" smtClean="0"/>
              <a:t>Treg</a:t>
            </a:r>
            <a:r>
              <a:rPr lang="tr-TR" b="1" dirty="0" smtClean="0"/>
              <a:t> .</a:t>
            </a:r>
            <a:r>
              <a:rPr lang="tr-TR" dirty="0" smtClean="0"/>
              <a:t> Alerjik </a:t>
            </a:r>
            <a:r>
              <a:rPr lang="tr-TR" dirty="0" err="1" smtClean="0"/>
              <a:t>inflamasyonu</a:t>
            </a:r>
            <a:r>
              <a:rPr lang="tr-TR" dirty="0" smtClean="0"/>
              <a:t> </a:t>
            </a:r>
            <a:r>
              <a:rPr lang="tr-TR" dirty="0" err="1" smtClean="0"/>
              <a:t>regüle</a:t>
            </a:r>
            <a:r>
              <a:rPr lang="tr-TR" dirty="0" smtClean="0"/>
              <a:t> eder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697072"/>
            <a:ext cx="2666996" cy="116092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572140"/>
            <a:ext cx="1828800" cy="228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Th2 yanıtı ve </a:t>
            </a:r>
            <a:r>
              <a:rPr lang="tr-TR" b="1" dirty="0" smtClean="0">
                <a:solidFill>
                  <a:srgbClr val="0000CC"/>
                </a:solidFill>
              </a:rPr>
              <a:t>IL-13 ekspresyonu</a:t>
            </a:r>
          </a:p>
          <a:p>
            <a:r>
              <a:rPr lang="tr-TR" dirty="0" smtClean="0"/>
              <a:t>Doku tamir mekanizmaları ↑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HY </a:t>
            </a:r>
            <a:r>
              <a:rPr lang="tr-TR" dirty="0" err="1" smtClean="0"/>
              <a:t>remodeling</a:t>
            </a:r>
            <a:endParaRPr lang="tr-TR" dirty="0" smtClean="0"/>
          </a:p>
          <a:p>
            <a:r>
              <a:rPr lang="tr-TR" dirty="0" err="1" smtClean="0"/>
              <a:t>Goblet</a:t>
            </a:r>
            <a:r>
              <a:rPr lang="tr-TR" dirty="0" smtClean="0"/>
              <a:t> hücre </a:t>
            </a:r>
            <a:r>
              <a:rPr lang="tr-TR" dirty="0" err="1" smtClean="0"/>
              <a:t>diferansiyasyonu</a:t>
            </a:r>
            <a:endParaRPr lang="tr-TR" dirty="0" smtClean="0"/>
          </a:p>
          <a:p>
            <a:r>
              <a:rPr lang="tr-TR" dirty="0" err="1" smtClean="0"/>
              <a:t>Fibroblast</a:t>
            </a:r>
            <a:r>
              <a:rPr lang="tr-TR" dirty="0" smtClean="0"/>
              <a:t> aktivasyonu                         ↑</a:t>
            </a:r>
          </a:p>
          <a:p>
            <a:r>
              <a:rPr lang="tr-TR" dirty="0" smtClean="0"/>
              <a:t>Bronş </a:t>
            </a:r>
            <a:r>
              <a:rPr lang="tr-TR" dirty="0" err="1" smtClean="0"/>
              <a:t>hiperreaktivitesi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Bronş </a:t>
            </a:r>
            <a:r>
              <a:rPr lang="tr-TR" dirty="0" err="1" smtClean="0"/>
              <a:t>epitel</a:t>
            </a:r>
            <a:r>
              <a:rPr lang="tr-TR" dirty="0" smtClean="0"/>
              <a:t> hücrelerinden PERİOSTİN </a:t>
            </a:r>
            <a:r>
              <a:rPr lang="tr-TR" dirty="0" err="1" smtClean="0"/>
              <a:t>salınımı</a:t>
            </a:r>
            <a:endParaRPr lang="tr-TR" dirty="0" smtClean="0"/>
          </a:p>
          <a:p>
            <a:r>
              <a:rPr lang="tr-TR" dirty="0" smtClean="0"/>
              <a:t>TGF-</a:t>
            </a:r>
            <a:r>
              <a:rPr lang="el-GR" dirty="0" smtClean="0"/>
              <a:t>β</a:t>
            </a:r>
            <a:r>
              <a:rPr lang="tr-TR" dirty="0" smtClean="0"/>
              <a:t> ↑</a:t>
            </a:r>
          </a:p>
          <a:p>
            <a:r>
              <a:rPr lang="tr-TR" dirty="0" smtClean="0"/>
              <a:t>HY </a:t>
            </a:r>
            <a:r>
              <a:rPr lang="tr-TR" dirty="0" err="1" smtClean="0"/>
              <a:t>remodeling</a:t>
            </a:r>
            <a:r>
              <a:rPr lang="tr-TR" dirty="0" smtClean="0"/>
              <a:t>(büyüme faktörü)</a:t>
            </a:r>
          </a:p>
          <a:p>
            <a:r>
              <a:rPr lang="tr-TR" dirty="0" smtClean="0"/>
              <a:t>Hastalık </a:t>
            </a:r>
            <a:r>
              <a:rPr lang="tr-TR" dirty="0" err="1" smtClean="0"/>
              <a:t>kronisitesini</a:t>
            </a:r>
            <a:r>
              <a:rPr lang="tr-TR" dirty="0" smtClean="0"/>
              <a:t> ve ağırlığını ↑ </a:t>
            </a:r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4572000" y="1857364"/>
            <a:ext cx="226886" cy="1200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3381376" cy="147189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00570"/>
            <a:ext cx="1828800" cy="228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8683053" cy="53578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4214810" y="214290"/>
            <a:ext cx="785818" cy="64294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%10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0" y="2285992"/>
            <a:ext cx="428624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Hızlı Th2 aktivasyonu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Serum </a:t>
            </a:r>
            <a:r>
              <a:rPr lang="tr-TR" dirty="0" err="1" smtClean="0"/>
              <a:t>sp</a:t>
            </a:r>
            <a:r>
              <a:rPr lang="tr-TR" dirty="0" smtClean="0"/>
              <a:t>-</a:t>
            </a:r>
            <a:r>
              <a:rPr lang="tr-TR" dirty="0" err="1" smtClean="0"/>
              <a:t>IgE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Akciğerde </a:t>
            </a:r>
            <a:r>
              <a:rPr lang="tr-TR" dirty="0" err="1" smtClean="0"/>
              <a:t>eozinofil</a:t>
            </a:r>
            <a:r>
              <a:rPr lang="tr-TR" dirty="0" smtClean="0"/>
              <a:t> </a:t>
            </a:r>
            <a:r>
              <a:rPr lang="tr-TR" dirty="0" err="1" smtClean="0"/>
              <a:t>infiltrasyonu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Sitokin</a:t>
            </a:r>
            <a:r>
              <a:rPr lang="tr-TR" dirty="0" smtClean="0"/>
              <a:t> </a:t>
            </a:r>
            <a:r>
              <a:rPr lang="tr-TR" dirty="0" err="1" smtClean="0"/>
              <a:t>sekresyonu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Plazma hücre </a:t>
            </a:r>
            <a:r>
              <a:rPr lang="tr-TR" dirty="0" err="1" smtClean="0"/>
              <a:t>diferansiyasyonu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HY aşırı duyarlılığı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6572264" y="214290"/>
            <a:ext cx="2271722" cy="1200128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 path2 :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HY </a:t>
            </a:r>
            <a:r>
              <a:rPr lang="tr-TR" b="1" dirty="0" err="1" smtClean="0">
                <a:solidFill>
                  <a:schemeClr val="tx1"/>
                </a:solidFill>
              </a:rPr>
              <a:t>inflamasyonu</a:t>
            </a:r>
            <a:r>
              <a:rPr lang="tr-TR" b="1" dirty="0" smtClean="0">
                <a:solidFill>
                  <a:schemeClr val="tx1"/>
                </a:solidFill>
              </a:rPr>
              <a:t>, </a:t>
            </a:r>
            <a:r>
              <a:rPr lang="tr-TR" b="1" dirty="0" err="1" smtClean="0">
                <a:solidFill>
                  <a:schemeClr val="tx1"/>
                </a:solidFill>
              </a:rPr>
              <a:t>remodeling</a:t>
            </a:r>
            <a:r>
              <a:rPr lang="tr-TR" b="1" dirty="0" smtClean="0">
                <a:solidFill>
                  <a:schemeClr val="tx1"/>
                </a:solidFill>
              </a:rPr>
              <a:t> ve kronik </a:t>
            </a:r>
            <a:r>
              <a:rPr lang="tr-TR" b="1" dirty="0" err="1" smtClean="0">
                <a:solidFill>
                  <a:schemeClr val="tx1"/>
                </a:solidFill>
              </a:rPr>
              <a:t>inflamasyon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8001024" y="1643050"/>
            <a:ext cx="642942" cy="78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4" name="13 Düz Ok Bağlayıcısı"/>
          <p:cNvCxnSpPr/>
          <p:nvPr/>
        </p:nvCxnSpPr>
        <p:spPr>
          <a:xfrm rot="5400000" flipH="1" flipV="1">
            <a:off x="7716066" y="1999446"/>
            <a:ext cx="570710" cy="794"/>
          </a:xfrm>
          <a:prstGeom prst="straightConnector1">
            <a:avLst/>
          </a:prstGeom>
          <a:ln w="57150"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5400000" flipH="1" flipV="1">
            <a:off x="8001818" y="1999446"/>
            <a:ext cx="570710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rot="5400000" flipH="1" flipV="1">
            <a:off x="8216132" y="1999446"/>
            <a:ext cx="570710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Dikdörtgen"/>
          <p:cNvSpPr/>
          <p:nvPr/>
        </p:nvSpPr>
        <p:spPr>
          <a:xfrm>
            <a:off x="1142976" y="214290"/>
            <a:ext cx="2143140" cy="42865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00CC"/>
                </a:solidFill>
              </a:rPr>
              <a:t>Duyarlanma</a:t>
            </a:r>
            <a:r>
              <a:rPr lang="tr-TR" dirty="0" smtClean="0">
                <a:solidFill>
                  <a:srgbClr val="0000CC"/>
                </a:solidFill>
              </a:rPr>
              <a:t> fazı</a:t>
            </a:r>
            <a:endParaRPr lang="tr-TR" dirty="0">
              <a:solidFill>
                <a:srgbClr val="0000CC"/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6215074" y="2000240"/>
            <a:ext cx="428628" cy="642942"/>
          </a:xfrm>
          <a:prstGeom prst="rect">
            <a:avLst/>
          </a:prstGeom>
          <a:noFill/>
          <a:ln w="381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5715008" y="571480"/>
            <a:ext cx="785818" cy="642942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IL-33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6786578" y="2643182"/>
            <a:ext cx="2200284" cy="141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u="sng" dirty="0" smtClean="0">
                <a:solidFill>
                  <a:srgbClr val="FFFF00"/>
                </a:solidFill>
              </a:rPr>
              <a:t>LOKAL  AR</a:t>
            </a:r>
          </a:p>
          <a:p>
            <a:pPr algn="ctr"/>
            <a:r>
              <a:rPr lang="tr-TR" dirty="0" smtClean="0"/>
              <a:t> Lokalize hafıza Th2 </a:t>
            </a:r>
            <a:r>
              <a:rPr lang="tr-TR" dirty="0" err="1" smtClean="0"/>
              <a:t>Kr</a:t>
            </a:r>
            <a:r>
              <a:rPr lang="tr-TR" dirty="0" smtClean="0"/>
              <a:t>. </a:t>
            </a:r>
            <a:r>
              <a:rPr lang="tr-TR" dirty="0" err="1" smtClean="0"/>
              <a:t>İnflamasyon</a:t>
            </a:r>
            <a:endParaRPr lang="tr-TR" dirty="0" smtClean="0"/>
          </a:p>
          <a:p>
            <a:pPr algn="ctr"/>
            <a:r>
              <a:rPr lang="tr-TR" dirty="0" smtClean="0"/>
              <a:t>IL-7+, IL-33+ </a:t>
            </a:r>
            <a:r>
              <a:rPr lang="tr-TR" dirty="0" err="1" smtClean="0"/>
              <a:t>Lenfoid</a:t>
            </a:r>
            <a:r>
              <a:rPr lang="tr-TR" dirty="0" smtClean="0"/>
              <a:t> </a:t>
            </a:r>
            <a:r>
              <a:rPr lang="tr-TR" dirty="0" err="1" smtClean="0"/>
              <a:t>endotelial</a:t>
            </a:r>
            <a:r>
              <a:rPr lang="tr-TR" dirty="0" smtClean="0"/>
              <a:t> hücre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0000CC"/>
                </a:solidFill>
              </a:rPr>
              <a:t>HY </a:t>
            </a:r>
            <a:r>
              <a:rPr lang="tr-TR" sz="2800" b="1" dirty="0" err="1" smtClean="0">
                <a:solidFill>
                  <a:srgbClr val="0000CC"/>
                </a:solidFill>
              </a:rPr>
              <a:t>epiteli</a:t>
            </a:r>
            <a:endParaRPr lang="tr-TR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tr-TR" sz="2800" dirty="0" smtClean="0"/>
              <a:t>a. Dış etkilerden koruyucu bariyer</a:t>
            </a:r>
          </a:p>
          <a:p>
            <a:pPr>
              <a:buNone/>
            </a:pPr>
            <a:r>
              <a:rPr lang="tr-TR" sz="2800" dirty="0" smtClean="0"/>
              <a:t>b. </a:t>
            </a:r>
            <a:r>
              <a:rPr lang="tr-TR" sz="2800" dirty="0" err="1" smtClean="0"/>
              <a:t>Proinflamatuvar</a:t>
            </a:r>
            <a:r>
              <a:rPr lang="tr-TR" sz="2800" dirty="0" smtClean="0"/>
              <a:t> </a:t>
            </a:r>
            <a:r>
              <a:rPr lang="tr-TR" sz="2800" dirty="0" err="1" smtClean="0"/>
              <a:t>sitokinler</a:t>
            </a:r>
            <a:r>
              <a:rPr lang="tr-TR" sz="2800" dirty="0" smtClean="0"/>
              <a:t>(</a:t>
            </a:r>
            <a:r>
              <a:rPr lang="tr-TR" sz="2800" dirty="0" err="1" smtClean="0"/>
              <a:t>Lökotrienler</a:t>
            </a:r>
            <a:r>
              <a:rPr lang="tr-TR" sz="2800" dirty="0" smtClean="0"/>
              <a:t>, IL-8 ve TSLP) salgılar</a:t>
            </a:r>
          </a:p>
          <a:p>
            <a:r>
              <a:rPr lang="tr-TR" sz="2800" dirty="0" smtClean="0"/>
              <a:t>Erken faz:</a:t>
            </a:r>
            <a:r>
              <a:rPr lang="tr-TR" sz="2800" dirty="0" err="1" smtClean="0"/>
              <a:t>nötrofil</a:t>
            </a:r>
            <a:r>
              <a:rPr lang="tr-TR" sz="2800" dirty="0" smtClean="0"/>
              <a:t> göçü ve aktivasyonunu</a:t>
            </a:r>
          </a:p>
          <a:p>
            <a:r>
              <a:rPr lang="tr-TR" sz="2800" dirty="0" smtClean="0"/>
              <a:t>Geç faz:</a:t>
            </a:r>
            <a:r>
              <a:rPr lang="tr-TR" sz="2800" dirty="0" err="1" smtClean="0"/>
              <a:t>eozinofil</a:t>
            </a:r>
            <a:r>
              <a:rPr lang="tr-TR" sz="2800" dirty="0" smtClean="0"/>
              <a:t> ve lenfosit göçü  </a:t>
            </a:r>
            <a:r>
              <a:rPr lang="tr-TR" sz="2800" dirty="0" err="1" smtClean="0"/>
              <a:t>inflamasyon</a:t>
            </a:r>
            <a:r>
              <a:rPr lang="tr-TR" sz="2800" dirty="0" smtClean="0"/>
              <a:t>↑</a:t>
            </a:r>
          </a:p>
          <a:p>
            <a:pPr>
              <a:buNone/>
            </a:pPr>
            <a:r>
              <a:rPr lang="tr-TR" sz="2800" dirty="0" smtClean="0"/>
              <a:t>c. LTD4, ERK ve STAT-1 aktivasyonu ile aktive olur </a:t>
            </a:r>
          </a:p>
          <a:p>
            <a:r>
              <a:rPr lang="tr-TR" sz="2800" dirty="0" err="1" smtClean="0"/>
              <a:t>Eozinofillere</a:t>
            </a:r>
            <a:r>
              <a:rPr lang="tr-TR" sz="2800" dirty="0" smtClean="0"/>
              <a:t> </a:t>
            </a:r>
            <a:r>
              <a:rPr lang="tr-TR" sz="2800" dirty="0" err="1" smtClean="0"/>
              <a:t>adezivitesi</a:t>
            </a:r>
            <a:r>
              <a:rPr lang="tr-TR" sz="2800" dirty="0" smtClean="0"/>
              <a:t> ↑</a:t>
            </a:r>
          </a:p>
          <a:p>
            <a:pPr>
              <a:buNone/>
            </a:pPr>
            <a:r>
              <a:rPr lang="tr-TR" sz="2800" dirty="0" smtClean="0"/>
              <a:t>Ağır astımlılar:</a:t>
            </a:r>
          </a:p>
          <a:p>
            <a:r>
              <a:rPr lang="tr-TR" sz="2800" dirty="0" smtClean="0"/>
              <a:t>NF-k</a:t>
            </a:r>
            <a:r>
              <a:rPr lang="el-GR" sz="2800" dirty="0" smtClean="0"/>
              <a:t>β</a:t>
            </a:r>
            <a:r>
              <a:rPr lang="tr-TR" sz="2800" dirty="0" smtClean="0"/>
              <a:t>(</a:t>
            </a:r>
            <a:r>
              <a:rPr lang="tr-TR" sz="2800" dirty="0" err="1" smtClean="0"/>
              <a:t>proinflamatuvar</a:t>
            </a:r>
            <a:r>
              <a:rPr lang="tr-TR" sz="2800" dirty="0" smtClean="0"/>
              <a:t> transkripsiyon faktörü) ve CREB(</a:t>
            </a:r>
            <a:r>
              <a:rPr lang="tr-TR" sz="2800" dirty="0" err="1" smtClean="0"/>
              <a:t>cAMP</a:t>
            </a:r>
            <a:r>
              <a:rPr lang="tr-TR" sz="2800" dirty="0" smtClean="0"/>
              <a:t> </a:t>
            </a:r>
            <a:r>
              <a:rPr lang="tr-TR" sz="2800" dirty="0" err="1" smtClean="0"/>
              <a:t>respons</a:t>
            </a:r>
            <a:r>
              <a:rPr lang="tr-TR" sz="2800" dirty="0" smtClean="0"/>
              <a:t> element bağlayıcı protein) ekspresyonu</a:t>
            </a:r>
          </a:p>
          <a:p>
            <a:r>
              <a:rPr lang="tr-TR" sz="2800" dirty="0" err="1" smtClean="0"/>
              <a:t>Bronşiyal</a:t>
            </a:r>
            <a:r>
              <a:rPr lang="tr-TR" sz="2800" dirty="0" smtClean="0"/>
              <a:t> lökosit </a:t>
            </a:r>
            <a:r>
              <a:rPr lang="tr-TR" sz="2800" dirty="0" err="1" smtClean="0"/>
              <a:t>infiltrasyonu</a:t>
            </a:r>
            <a:endParaRPr lang="tr-TR" sz="2800" dirty="0" smtClean="0"/>
          </a:p>
          <a:p>
            <a:r>
              <a:rPr lang="tr-TR" sz="2800" dirty="0" smtClean="0"/>
              <a:t>PERSİSTAN İNFLAMASYON ve AĞIR HASTALIK</a:t>
            </a:r>
          </a:p>
          <a:p>
            <a:r>
              <a:rPr lang="tr-TR" sz="2800" dirty="0" err="1" smtClean="0"/>
              <a:t>Periferik</a:t>
            </a:r>
            <a:r>
              <a:rPr lang="tr-TR" sz="2800" dirty="0" smtClean="0"/>
              <a:t> MNH </a:t>
            </a:r>
            <a:r>
              <a:rPr lang="tr-TR" sz="2800" dirty="0" err="1" smtClean="0"/>
              <a:t>pCREB</a:t>
            </a:r>
            <a:r>
              <a:rPr lang="tr-TR" sz="2800" dirty="0" smtClean="0"/>
              <a:t> ekspresyonu(sistemik hastalık)</a:t>
            </a:r>
            <a:endParaRPr lang="tr-TR" sz="28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215082"/>
            <a:ext cx="1828800" cy="228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00CC"/>
                </a:solidFill>
              </a:rPr>
              <a:t>HY </a:t>
            </a:r>
            <a:r>
              <a:rPr lang="tr-TR" b="1" dirty="0" err="1" smtClean="0">
                <a:solidFill>
                  <a:srgbClr val="0000CC"/>
                </a:solidFill>
              </a:rPr>
              <a:t>epitel</a:t>
            </a:r>
            <a:r>
              <a:rPr lang="tr-TR" b="1" dirty="0" smtClean="0">
                <a:solidFill>
                  <a:srgbClr val="0000CC"/>
                </a:solidFill>
              </a:rPr>
              <a:t> hücreleri</a:t>
            </a:r>
          </a:p>
          <a:p>
            <a:pPr>
              <a:buNone/>
            </a:pPr>
            <a:r>
              <a:rPr lang="tr-TR" b="1" dirty="0" err="1" smtClean="0"/>
              <a:t>Kemokinler</a:t>
            </a:r>
            <a:endParaRPr lang="tr-TR" b="1" dirty="0" smtClean="0"/>
          </a:p>
          <a:p>
            <a:r>
              <a:rPr lang="tr-TR" b="1" dirty="0" smtClean="0"/>
              <a:t>CCL2(</a:t>
            </a:r>
            <a:r>
              <a:rPr lang="tr-TR" b="1" dirty="0" err="1" smtClean="0"/>
              <a:t>monosit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CCR2(</a:t>
            </a:r>
            <a:r>
              <a:rPr lang="tr-TR" b="1" dirty="0" err="1" smtClean="0"/>
              <a:t>monosit</a:t>
            </a:r>
            <a:r>
              <a:rPr lang="tr-TR" b="1" dirty="0" smtClean="0"/>
              <a:t> ve T hücre)</a:t>
            </a:r>
          </a:p>
          <a:p>
            <a:r>
              <a:rPr lang="tr-TR" b="1" dirty="0" smtClean="0"/>
              <a:t>CCL11(</a:t>
            </a:r>
            <a:r>
              <a:rPr lang="tr-TR" b="1" dirty="0" err="1" smtClean="0"/>
              <a:t>eozinofiller</a:t>
            </a:r>
            <a:r>
              <a:rPr lang="tr-TR" b="1" dirty="0" smtClean="0"/>
              <a:t>)</a:t>
            </a:r>
            <a:r>
              <a:rPr lang="tr-TR" dirty="0" smtClean="0"/>
              <a:t> (</a:t>
            </a:r>
            <a:r>
              <a:rPr lang="tr-TR" dirty="0" err="1" smtClean="0"/>
              <a:t>eotaksin</a:t>
            </a:r>
            <a:r>
              <a:rPr lang="tr-TR" dirty="0" smtClean="0"/>
              <a:t>)</a:t>
            </a:r>
          </a:p>
          <a:p>
            <a:r>
              <a:rPr lang="tr-TR" dirty="0" smtClean="0"/>
              <a:t>CR3 veCL5(RANTES)</a:t>
            </a:r>
          </a:p>
          <a:p>
            <a:r>
              <a:rPr lang="tr-TR" dirty="0" smtClean="0"/>
              <a:t>CXCL8(CR1 reseptörü aktivasyonu lökositlerin HY göçü ve  salınan </a:t>
            </a:r>
            <a:r>
              <a:rPr lang="tr-TR" dirty="0" err="1" smtClean="0"/>
              <a:t>sitokinler</a:t>
            </a:r>
            <a:r>
              <a:rPr lang="tr-TR" dirty="0" smtClean="0"/>
              <a:t>  kronik </a:t>
            </a:r>
            <a:r>
              <a:rPr lang="tr-TR" dirty="0" err="1" smtClean="0"/>
              <a:t>inflamasyon</a:t>
            </a:r>
            <a:r>
              <a:rPr lang="tr-TR" dirty="0" smtClean="0"/>
              <a:t> </a:t>
            </a:r>
            <a:r>
              <a:rPr lang="tr-TR" dirty="0" err="1" smtClean="0"/>
              <a:t>siklüsü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642918"/>
            <a:ext cx="885828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00CC"/>
                </a:solidFill>
              </a:rPr>
              <a:t>HY </a:t>
            </a:r>
            <a:r>
              <a:rPr lang="tr-TR" b="1" dirty="0" err="1" smtClean="0">
                <a:solidFill>
                  <a:srgbClr val="0000CC"/>
                </a:solidFill>
              </a:rPr>
              <a:t>epitel</a:t>
            </a:r>
            <a:r>
              <a:rPr lang="tr-TR" b="1" dirty="0" smtClean="0">
                <a:solidFill>
                  <a:srgbClr val="0000CC"/>
                </a:solidFill>
              </a:rPr>
              <a:t> hücreleri</a:t>
            </a:r>
          </a:p>
          <a:p>
            <a:r>
              <a:rPr lang="tr-TR" dirty="0" smtClean="0"/>
              <a:t>Büyüme faktörleri →</a:t>
            </a:r>
            <a:r>
              <a:rPr lang="tr-TR" dirty="0" smtClean="0">
                <a:solidFill>
                  <a:srgbClr val="0000CC"/>
                </a:solidFill>
              </a:rPr>
              <a:t>yapısal değişiklik ve </a:t>
            </a:r>
            <a:r>
              <a:rPr lang="tr-TR" dirty="0" err="1" smtClean="0">
                <a:solidFill>
                  <a:srgbClr val="0000CC"/>
                </a:solidFill>
              </a:rPr>
              <a:t>remodeling</a:t>
            </a:r>
            <a:r>
              <a:rPr lang="tr-TR" dirty="0" smtClean="0">
                <a:solidFill>
                  <a:srgbClr val="0000CC"/>
                </a:solidFill>
              </a:rPr>
              <a:t>↑ </a:t>
            </a:r>
          </a:p>
          <a:p>
            <a:r>
              <a:rPr lang="tr-TR" dirty="0" smtClean="0"/>
              <a:t>SCF→</a:t>
            </a:r>
            <a:r>
              <a:rPr lang="tr-TR" dirty="0" err="1" smtClean="0"/>
              <a:t>mast</a:t>
            </a:r>
            <a:r>
              <a:rPr lang="tr-TR" dirty="0" smtClean="0"/>
              <a:t> hücre </a:t>
            </a:r>
            <a:r>
              <a:rPr lang="tr-TR" dirty="0" err="1" smtClean="0"/>
              <a:t>survi</a:t>
            </a:r>
            <a:r>
              <a:rPr lang="tr-TR" dirty="0" smtClean="0"/>
              <a:t>↑</a:t>
            </a:r>
          </a:p>
          <a:p>
            <a:r>
              <a:rPr lang="tr-TR" dirty="0" smtClean="0"/>
              <a:t>VEGF→ </a:t>
            </a:r>
            <a:r>
              <a:rPr lang="tr-TR" dirty="0" err="1" smtClean="0"/>
              <a:t>angionezis</a:t>
            </a:r>
            <a:r>
              <a:rPr lang="tr-TR" dirty="0" smtClean="0"/>
              <a:t> →</a:t>
            </a:r>
            <a:r>
              <a:rPr lang="tr-TR" dirty="0" err="1" smtClean="0"/>
              <a:t>vasküler</a:t>
            </a:r>
            <a:r>
              <a:rPr lang="tr-TR" dirty="0" smtClean="0"/>
              <a:t> kaçak → HY ödemi</a:t>
            </a:r>
          </a:p>
          <a:p>
            <a:r>
              <a:rPr lang="tr-TR" dirty="0" smtClean="0"/>
              <a:t>TGF-</a:t>
            </a:r>
            <a:r>
              <a:rPr lang="el-GR" dirty="0" smtClean="0"/>
              <a:t>β→</a:t>
            </a:r>
            <a:r>
              <a:rPr lang="tr-TR" dirty="0" err="1" smtClean="0"/>
              <a:t>fibroblast</a:t>
            </a:r>
            <a:r>
              <a:rPr lang="tr-TR" dirty="0" smtClean="0"/>
              <a:t> ve kas hücre </a:t>
            </a:r>
            <a:r>
              <a:rPr lang="tr-TR" dirty="0" err="1" smtClean="0"/>
              <a:t>proliferasyonu</a:t>
            </a:r>
            <a:r>
              <a:rPr lang="tr-TR" dirty="0" smtClean="0"/>
              <a:t> </a:t>
            </a:r>
            <a:r>
              <a:rPr lang="tr-TR" dirty="0" smtClean="0"/>
              <a:t>→</a:t>
            </a:r>
            <a:r>
              <a:rPr lang="tr-TR" dirty="0" err="1" smtClean="0"/>
              <a:t>ekstraselüler</a:t>
            </a:r>
            <a:r>
              <a:rPr lang="tr-TR" dirty="0" smtClean="0"/>
              <a:t> </a:t>
            </a:r>
            <a:r>
              <a:rPr lang="tr-TR" dirty="0" err="1" smtClean="0"/>
              <a:t>matrils</a:t>
            </a:r>
            <a:r>
              <a:rPr lang="tr-TR" dirty="0" smtClean="0"/>
              <a:t> </a:t>
            </a:r>
            <a:r>
              <a:rPr lang="tr-TR" dirty="0" smtClean="0"/>
              <a:t>depolanması</a:t>
            </a:r>
            <a:endParaRPr lang="tr-TR" dirty="0" smtClean="0"/>
          </a:p>
          <a:p>
            <a:r>
              <a:rPr lang="tr-TR" dirty="0" smtClean="0"/>
              <a:t>Kronik </a:t>
            </a:r>
            <a:r>
              <a:rPr lang="tr-TR" dirty="0" err="1" smtClean="0"/>
              <a:t>inflamatuvar</a:t>
            </a:r>
            <a:r>
              <a:rPr lang="tr-TR" dirty="0" smtClean="0"/>
              <a:t> </a:t>
            </a:r>
            <a:r>
              <a:rPr lang="tr-TR" dirty="0" smtClean="0"/>
              <a:t>yanıt→</a:t>
            </a:r>
            <a:r>
              <a:rPr lang="tr-TR" dirty="0" err="1" smtClean="0"/>
              <a:t>Remodeling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kaynaklı </a:t>
            </a:r>
            <a:r>
              <a:rPr lang="tr-TR" dirty="0" err="1" smtClean="0"/>
              <a:t>sitokinler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00CC"/>
                </a:solidFill>
              </a:rPr>
              <a:t>IL-25</a:t>
            </a:r>
          </a:p>
          <a:p>
            <a:r>
              <a:rPr lang="tr-TR" dirty="0" smtClean="0"/>
              <a:t>Astım </a:t>
            </a:r>
            <a:r>
              <a:rPr lang="tr-TR" dirty="0" smtClean="0"/>
              <a:t>ağırlığı ile </a:t>
            </a:r>
            <a:r>
              <a:rPr lang="tr-TR" dirty="0" smtClean="0"/>
              <a:t>ilişkili</a:t>
            </a:r>
          </a:p>
          <a:p>
            <a:r>
              <a:rPr lang="tr-TR" dirty="0" smtClean="0"/>
              <a:t>Düşük FEV1 ve düşük </a:t>
            </a:r>
            <a:r>
              <a:rPr lang="tr-TR" dirty="0" err="1" smtClean="0"/>
              <a:t>metakolin</a:t>
            </a:r>
            <a:r>
              <a:rPr lang="tr-TR" dirty="0" smtClean="0"/>
              <a:t> PD20 düzeyi</a:t>
            </a:r>
          </a:p>
          <a:p>
            <a:r>
              <a:rPr lang="tr-TR" dirty="0" smtClean="0"/>
              <a:t>Lokal ve sistemik </a:t>
            </a:r>
            <a:r>
              <a:rPr lang="tr-TR" dirty="0" err="1" smtClean="0"/>
              <a:t>eozinofili</a:t>
            </a:r>
            <a:r>
              <a:rPr lang="tr-TR" dirty="0" smtClean="0"/>
              <a:t>, Bazal </a:t>
            </a:r>
            <a:r>
              <a:rPr lang="tr-TR" dirty="0" err="1" smtClean="0"/>
              <a:t>membran</a:t>
            </a:r>
            <a:r>
              <a:rPr lang="tr-TR" dirty="0" smtClean="0"/>
              <a:t> kalınlığı yüksek </a:t>
            </a:r>
            <a:r>
              <a:rPr lang="tr-TR" dirty="0" err="1" smtClean="0"/>
              <a:t>IgE</a:t>
            </a:r>
            <a:r>
              <a:rPr lang="tr-TR" dirty="0" smtClean="0"/>
              <a:t> düzeyleri</a:t>
            </a:r>
          </a:p>
          <a:p>
            <a:r>
              <a:rPr lang="tr-TR" dirty="0" err="1" smtClean="0"/>
              <a:t>Rinovirüs</a:t>
            </a:r>
            <a:r>
              <a:rPr lang="tr-TR" dirty="0" smtClean="0"/>
              <a:t> </a:t>
            </a:r>
            <a:r>
              <a:rPr lang="tr-TR" dirty="0" err="1" smtClean="0"/>
              <a:t>efeksiyonunda</a:t>
            </a:r>
            <a:r>
              <a:rPr lang="tr-TR" dirty="0" smtClean="0"/>
              <a:t>↑</a:t>
            </a:r>
          </a:p>
          <a:p>
            <a:r>
              <a:rPr lang="tr-TR" dirty="0" err="1" smtClean="0"/>
              <a:t>Viral</a:t>
            </a:r>
            <a:r>
              <a:rPr lang="tr-TR" dirty="0" smtClean="0"/>
              <a:t> enfeksiyon/astım atak ilişkisi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Epitel</a:t>
            </a:r>
            <a:r>
              <a:rPr lang="tr-TR" dirty="0" smtClean="0"/>
              <a:t> kaynaklı </a:t>
            </a:r>
            <a:r>
              <a:rPr lang="tr-TR" dirty="0" err="1" smtClean="0"/>
              <a:t>sitokinler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199" y="1600200"/>
            <a:ext cx="8478253" cy="340043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0000CC"/>
                </a:solidFill>
              </a:rPr>
              <a:t>IL-33</a:t>
            </a:r>
          </a:p>
          <a:p>
            <a:r>
              <a:rPr lang="tr-TR" dirty="0" smtClean="0"/>
              <a:t>Bazofil, </a:t>
            </a:r>
            <a:r>
              <a:rPr lang="tr-TR" dirty="0" err="1" smtClean="0"/>
              <a:t>mast</a:t>
            </a:r>
            <a:r>
              <a:rPr lang="tr-TR" dirty="0" smtClean="0"/>
              <a:t> hücre ve ILC2 aktivasyonu ve sayısı</a:t>
            </a:r>
          </a:p>
          <a:p>
            <a:r>
              <a:rPr lang="tr-TR" dirty="0" err="1" smtClean="0"/>
              <a:t>Epitel</a:t>
            </a:r>
            <a:r>
              <a:rPr lang="tr-TR" dirty="0" smtClean="0"/>
              <a:t> ve </a:t>
            </a:r>
            <a:r>
              <a:rPr lang="tr-TR" dirty="0" err="1" smtClean="0"/>
              <a:t>endotel</a:t>
            </a:r>
            <a:r>
              <a:rPr lang="tr-TR" dirty="0" smtClean="0"/>
              <a:t> hücrelerinde depolanmış protein</a:t>
            </a:r>
          </a:p>
          <a:p>
            <a:r>
              <a:rPr lang="tr-TR" dirty="0" err="1" smtClean="0"/>
              <a:t>Proteazlar</a:t>
            </a:r>
            <a:r>
              <a:rPr lang="tr-TR" dirty="0" smtClean="0"/>
              <a:t> lokal IL-33 aktivite↑</a:t>
            </a:r>
          </a:p>
          <a:p>
            <a:r>
              <a:rPr lang="tr-TR" dirty="0" smtClean="0"/>
              <a:t>Ağır astım ve </a:t>
            </a:r>
            <a:r>
              <a:rPr lang="tr-TR" dirty="0" err="1" smtClean="0"/>
              <a:t>fungus</a:t>
            </a:r>
            <a:r>
              <a:rPr lang="tr-TR" dirty="0" smtClean="0"/>
              <a:t> duyarlı çocuklarda↑</a:t>
            </a:r>
          </a:p>
          <a:p>
            <a:r>
              <a:rPr lang="tr-TR" dirty="0" err="1" smtClean="0"/>
              <a:t>Steroid</a:t>
            </a:r>
            <a:r>
              <a:rPr lang="tr-TR" dirty="0" smtClean="0"/>
              <a:t> direnç</a:t>
            </a:r>
          </a:p>
          <a:p>
            <a:r>
              <a:rPr lang="tr-TR" dirty="0" smtClean="0"/>
              <a:t>IL-25 ile </a:t>
            </a:r>
            <a:r>
              <a:rPr lang="tr-TR" dirty="0" err="1" smtClean="0"/>
              <a:t>potansiyalizasyonu</a:t>
            </a:r>
            <a:r>
              <a:rPr lang="tr-TR" dirty="0" smtClean="0"/>
              <a:t> </a:t>
            </a:r>
            <a:r>
              <a:rPr lang="tr-TR" dirty="0" err="1" smtClean="0"/>
              <a:t>inflamasyon</a:t>
            </a:r>
            <a:r>
              <a:rPr lang="tr-TR" dirty="0" smtClean="0"/>
              <a:t> ve </a:t>
            </a:r>
            <a:r>
              <a:rPr lang="tr-TR" dirty="0" err="1" smtClean="0"/>
              <a:t>remodeling</a:t>
            </a:r>
            <a:r>
              <a:rPr lang="tr-TR" dirty="0" smtClean="0"/>
              <a:t>↑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0042"/>
            <a:ext cx="5662960" cy="6115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48" y="6059348"/>
            <a:ext cx="1890039" cy="691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49" y="5936154"/>
            <a:ext cx="1670369" cy="13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Oval"/>
          <p:cNvSpPr/>
          <p:nvPr/>
        </p:nvSpPr>
        <p:spPr>
          <a:xfrm>
            <a:off x="3643306" y="3786190"/>
            <a:ext cx="714380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solidFill>
                <a:srgbClr val="FF0066"/>
              </a:solidFill>
            </a:endParaRPr>
          </a:p>
        </p:txBody>
      </p:sp>
      <p:sp>
        <p:nvSpPr>
          <p:cNvPr id="10" name="9 Oval"/>
          <p:cNvSpPr/>
          <p:nvPr/>
        </p:nvSpPr>
        <p:spPr>
          <a:xfrm>
            <a:off x="2357422" y="4286256"/>
            <a:ext cx="714380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solidFill>
                <a:srgbClr val="FF0066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2786050" y="4786322"/>
            <a:ext cx="714380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solidFill>
                <a:srgbClr val="FF0066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3000364" y="5072074"/>
            <a:ext cx="714380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solidFill>
                <a:srgbClr val="FF0066"/>
              </a:solidFill>
            </a:endParaRPr>
          </a:p>
        </p:txBody>
      </p:sp>
      <p:sp>
        <p:nvSpPr>
          <p:cNvPr id="13" name="12 Oval"/>
          <p:cNvSpPr/>
          <p:nvPr/>
        </p:nvSpPr>
        <p:spPr>
          <a:xfrm>
            <a:off x="5000628" y="5214950"/>
            <a:ext cx="714380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solidFill>
                <a:srgbClr val="FF0066"/>
              </a:solidFill>
            </a:endParaRPr>
          </a:p>
        </p:txBody>
      </p:sp>
      <p:sp>
        <p:nvSpPr>
          <p:cNvPr id="14" name="13 Oval"/>
          <p:cNvSpPr/>
          <p:nvPr/>
        </p:nvSpPr>
        <p:spPr>
          <a:xfrm>
            <a:off x="4500562" y="4929198"/>
            <a:ext cx="714380" cy="35719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1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1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30852"/>
            <a:ext cx="2665993" cy="574581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256584" cy="465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57158" y="2928934"/>
            <a:ext cx="8358246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tr-TR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err="1" smtClean="0"/>
              <a:t>Epitel</a:t>
            </a:r>
            <a:r>
              <a:rPr lang="tr-TR" sz="2400" b="1" dirty="0" smtClean="0"/>
              <a:t> bariyer </a:t>
            </a:r>
            <a:r>
              <a:rPr lang="tr-TR" sz="2400" b="1" dirty="0" err="1" smtClean="0"/>
              <a:t>disfonksiyonu</a:t>
            </a:r>
            <a:endParaRPr lang="tr-TR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err="1" smtClean="0"/>
              <a:t>Endotel</a:t>
            </a:r>
            <a:r>
              <a:rPr lang="tr-TR" sz="2400" b="1" dirty="0" smtClean="0"/>
              <a:t> adezyon molekül artışı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err="1" smtClean="0"/>
              <a:t>Mast</a:t>
            </a:r>
            <a:r>
              <a:rPr lang="tr-TR" sz="2400" b="1" dirty="0" smtClean="0"/>
              <a:t> hücre ve bazofil </a:t>
            </a:r>
            <a:r>
              <a:rPr lang="tr-TR" sz="2400" b="1" dirty="0" err="1" smtClean="0"/>
              <a:t>Fc</a:t>
            </a:r>
            <a:r>
              <a:rPr lang="el-GR" sz="2400" b="1" dirty="0" smtClean="0"/>
              <a:t>ε</a:t>
            </a:r>
            <a:r>
              <a:rPr lang="tr-TR" sz="2400" b="1" dirty="0" smtClean="0"/>
              <a:t>RI artışı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smtClean="0"/>
              <a:t>HY düz kas hücre </a:t>
            </a:r>
            <a:r>
              <a:rPr lang="tr-TR" sz="2400" b="1" dirty="0" err="1" smtClean="0"/>
              <a:t>kontraktilitesi</a:t>
            </a:r>
            <a:endParaRPr lang="tr-TR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smtClean="0"/>
              <a:t>DC s aktivasyonu ve proTh2 </a:t>
            </a:r>
            <a:r>
              <a:rPr lang="tr-TR" sz="2400" b="1" dirty="0" err="1" smtClean="0"/>
              <a:t>stimülasyonu</a:t>
            </a:r>
            <a:endParaRPr lang="tr-TR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smtClean="0"/>
              <a:t>B hücrelerinde </a:t>
            </a:r>
            <a:r>
              <a:rPr lang="tr-TR" sz="2400" b="1" dirty="0" err="1" smtClean="0"/>
              <a:t>IgE</a:t>
            </a:r>
            <a:r>
              <a:rPr lang="tr-TR" sz="2400" b="1" dirty="0" smtClean="0"/>
              <a:t> üreten B hücre kayması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smtClean="0"/>
              <a:t>PDE3/4 artışı(FDCP2 </a:t>
            </a:r>
            <a:r>
              <a:rPr lang="tr-TR" sz="2400" b="1" dirty="0" err="1" smtClean="0"/>
              <a:t>myeloid</a:t>
            </a:r>
            <a:r>
              <a:rPr lang="tr-TR" sz="2400" b="1" dirty="0" smtClean="0"/>
              <a:t> hücrelerde)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b="1" dirty="0" err="1" smtClean="0"/>
              <a:t>Fibrositlerde</a:t>
            </a:r>
            <a:r>
              <a:rPr lang="tr-TR" sz="2400" b="1" dirty="0" smtClean="0"/>
              <a:t> CD14 hücre farklılaşması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tr-TR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5868144" y="2670028"/>
            <a:ext cx="2808312" cy="1440160"/>
          </a:xfrm>
          <a:prstGeom prst="rect">
            <a:avLst/>
          </a:prstGeom>
          <a:solidFill>
            <a:srgbClr val="CC0099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IL-4 en etkili Th2 </a:t>
            </a:r>
            <a:r>
              <a:rPr lang="tr-TR" sz="2400" b="1" dirty="0" err="1" smtClean="0"/>
              <a:t>sitokindir</a:t>
            </a:r>
            <a:endParaRPr lang="tr-TR" sz="2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07" y="5792095"/>
            <a:ext cx="1953394" cy="170354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62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00CC"/>
                </a:solidFill>
              </a:rPr>
              <a:t>Astım tek bir hastalık değildir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05461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Farklı biyolojik mekanizmalar?</a:t>
            </a:r>
          </a:p>
          <a:p>
            <a:r>
              <a:rPr lang="tr-TR" dirty="0" smtClean="0"/>
              <a:t>Farklı etiyolojik faktörler ve patolojik mekanizmalar→FARKLI HASTALIK VARYANTLARI</a:t>
            </a:r>
          </a:p>
          <a:p>
            <a:r>
              <a:rPr lang="tr-TR" dirty="0" err="1" smtClean="0"/>
              <a:t>İntermittent</a:t>
            </a:r>
            <a:r>
              <a:rPr lang="tr-TR" dirty="0" smtClean="0"/>
              <a:t>, </a:t>
            </a:r>
            <a:r>
              <a:rPr lang="tr-TR" dirty="0" err="1" smtClean="0"/>
              <a:t>persistan</a:t>
            </a:r>
            <a:r>
              <a:rPr lang="tr-TR" dirty="0" smtClean="0"/>
              <a:t>, hafif, orta, ağır</a:t>
            </a:r>
          </a:p>
          <a:p>
            <a:r>
              <a:rPr lang="tr-TR" dirty="0" smtClean="0"/>
              <a:t>Mekanizma?</a:t>
            </a:r>
          </a:p>
          <a:p>
            <a:r>
              <a:rPr lang="tr-TR" dirty="0" smtClean="0"/>
              <a:t>Semptom,biyokimyasal özellikler, </a:t>
            </a:r>
            <a:r>
              <a:rPr lang="tr-TR" dirty="0" err="1" smtClean="0"/>
              <a:t>immunolojik</a:t>
            </a:r>
            <a:r>
              <a:rPr lang="tr-TR" dirty="0" smtClean="0"/>
              <a:t> görünüm, dokuda histolojik ve morfolojik değişiklik, tedavi yanıtları</a:t>
            </a:r>
          </a:p>
          <a:p>
            <a:r>
              <a:rPr lang="tr-TR" dirty="0" smtClean="0"/>
              <a:t>FENOTİPLER</a:t>
            </a:r>
          </a:p>
          <a:p>
            <a:r>
              <a:rPr lang="tr-TR" b="1" dirty="0" smtClean="0"/>
              <a:t>ENDOTİPLER</a:t>
            </a:r>
            <a:endParaRPr lang="tr-TR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1857388"/>
          </a:xfrm>
          <a:ln>
            <a:solidFill>
              <a:srgbClr val="0000CC"/>
            </a:solidFill>
          </a:ln>
        </p:spPr>
        <p:txBody>
          <a:bodyPr/>
          <a:lstStyle/>
          <a:p>
            <a:r>
              <a:rPr lang="tr-TR" dirty="0" err="1" smtClean="0"/>
              <a:t>Persistan</a:t>
            </a:r>
            <a:r>
              <a:rPr lang="tr-TR" dirty="0" smtClean="0"/>
              <a:t> kronik </a:t>
            </a:r>
            <a:r>
              <a:rPr lang="tr-TR" dirty="0" err="1" smtClean="0"/>
              <a:t>inflamasyon</a:t>
            </a:r>
            <a:endParaRPr lang="tr-TR" dirty="0" smtClean="0"/>
          </a:p>
          <a:p>
            <a:r>
              <a:rPr lang="tr-TR" dirty="0" smtClean="0"/>
              <a:t>Akciğer doku </a:t>
            </a:r>
            <a:r>
              <a:rPr lang="tr-TR" dirty="0" err="1" smtClean="0"/>
              <a:t>homeostazı</a:t>
            </a:r>
            <a:r>
              <a:rPr lang="tr-TR" dirty="0" smtClean="0"/>
              <a:t> bozukluğu</a:t>
            </a:r>
          </a:p>
          <a:p>
            <a:r>
              <a:rPr lang="tr-TR" dirty="0" smtClean="0"/>
              <a:t>HY </a:t>
            </a:r>
            <a:r>
              <a:rPr lang="tr-TR" dirty="0" err="1" smtClean="0"/>
              <a:t>Remodelingi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9218" name="AutoShape 2" descr="asthma remodeli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20" name="Picture 4" descr="asthma remodeling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3737491" cy="3360232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286520"/>
            <a:ext cx="1828800" cy="228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142844" y="214290"/>
            <a:ext cx="8786874" cy="6357982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Remodeling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800" dirty="0" err="1" smtClean="0"/>
              <a:t>Epitel</a:t>
            </a:r>
            <a:r>
              <a:rPr lang="tr-TR" sz="2800" dirty="0" smtClean="0"/>
              <a:t> dökülmesi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Artmış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matriks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depolanması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800" dirty="0" err="1" smtClean="0"/>
              <a:t>Matriks</a:t>
            </a:r>
            <a:r>
              <a:rPr lang="tr-TR" sz="2800" dirty="0" smtClean="0"/>
              <a:t> </a:t>
            </a:r>
            <a:r>
              <a:rPr lang="tr-TR" sz="2800" dirty="0" err="1" smtClean="0"/>
              <a:t>degradasyonu</a:t>
            </a:r>
            <a:r>
              <a:rPr lang="tr-TR" sz="2800" dirty="0" smtClean="0"/>
              <a:t>(bozulması)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Plazma protein birikimi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dirty="0" smtClean="0"/>
              <a:t>   </a:t>
            </a:r>
            <a:r>
              <a:rPr lang="tr-TR" sz="2800" dirty="0" err="1" smtClean="0"/>
              <a:t>Mukosiliyer</a:t>
            </a:r>
            <a:r>
              <a:rPr lang="tr-TR" sz="2800" dirty="0" smtClean="0"/>
              <a:t> </a:t>
            </a:r>
            <a:r>
              <a:rPr lang="tr-TR" sz="2800" dirty="0" err="1" smtClean="0"/>
              <a:t>klirens</a:t>
            </a:r>
            <a:r>
              <a:rPr lang="tr-TR" sz="2800" dirty="0" smtClean="0"/>
              <a:t> bozulur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Enfeksiyon↑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800" dirty="0" smtClean="0"/>
              <a:t>Atak riski↑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fibroblast</a:t>
            </a:r>
            <a:r>
              <a:rPr kumimoji="0" lang="tr-T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düz kas hücre→ </a:t>
            </a:r>
            <a:r>
              <a:rPr lang="tr-TR" sz="2800" baseline="0" dirty="0" err="1" smtClean="0"/>
              <a:t>Pro</a:t>
            </a:r>
            <a:r>
              <a:rPr lang="tr-TR" sz="2800" dirty="0" err="1" smtClean="0"/>
              <a:t>i</a:t>
            </a:r>
            <a:r>
              <a:rPr lang="tr-TR" sz="2800" baseline="0" dirty="0" err="1" smtClean="0"/>
              <a:t>nflamatuvar</a:t>
            </a:r>
            <a:r>
              <a:rPr lang="tr-TR" sz="2800" baseline="0" dirty="0" smtClean="0"/>
              <a:t>                  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baseline="0" dirty="0" smtClean="0"/>
              <a:t>Doku hasarı</a:t>
            </a:r>
            <a:r>
              <a:rPr lang="tr-TR" sz="2800" dirty="0" smtClean="0"/>
              <a:t> ↑                                                              </a:t>
            </a:r>
            <a:r>
              <a:rPr lang="tr-TR" sz="2800" baseline="0" dirty="0" smtClean="0"/>
              <a:t> </a:t>
            </a:r>
            <a:r>
              <a:rPr lang="tr-TR" sz="2800" baseline="0" dirty="0" err="1" smtClean="0"/>
              <a:t>sitokin</a:t>
            </a:r>
            <a:endParaRPr lang="tr-TR" sz="28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AutoShape 2" descr="asthma remodeli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26" name="Picture 10" descr="asthma remodel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28"/>
            <a:ext cx="3065611" cy="27686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sp>
        <p:nvSpPr>
          <p:cNvPr id="10" name="9 Dikdörtgen"/>
          <p:cNvSpPr/>
          <p:nvPr/>
        </p:nvSpPr>
        <p:spPr>
          <a:xfrm>
            <a:off x="5372080" y="2285992"/>
            <a:ext cx="3771920" cy="17716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Genetik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Fetal</a:t>
            </a:r>
            <a:r>
              <a:rPr lang="tr-TR" dirty="0" smtClean="0"/>
              <a:t> temas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Erken oluşan değişiklikler(bulgular)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Uzun süreli kontrolsüz </a:t>
            </a:r>
            <a:r>
              <a:rPr lang="tr-TR" dirty="0" err="1" smtClean="0"/>
              <a:t>inflamasyon</a:t>
            </a:r>
            <a:endParaRPr lang="tr-TR" dirty="0"/>
          </a:p>
        </p:txBody>
      </p:sp>
      <p:sp>
        <p:nvSpPr>
          <p:cNvPr id="9" name="8 Aşağı Ok"/>
          <p:cNvSpPr/>
          <p:nvPr/>
        </p:nvSpPr>
        <p:spPr>
          <a:xfrm>
            <a:off x="2928926" y="2857496"/>
            <a:ext cx="357190" cy="500066"/>
          </a:xfrm>
          <a:prstGeom prst="down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2928926" y="4714884"/>
            <a:ext cx="357190" cy="500066"/>
          </a:xfrm>
          <a:prstGeom prst="down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6286520"/>
            <a:ext cx="1828800" cy="228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184166" cy="26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586228"/>
            <a:ext cx="2509827" cy="9576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429264"/>
            <a:ext cx="2305050" cy="266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tr-TR" dirty="0" smtClean="0"/>
              <a:t>Yinelenen alerjen teması, </a:t>
            </a:r>
            <a:r>
              <a:rPr lang="tr-TR" dirty="0" err="1" smtClean="0"/>
              <a:t>duyarlanmış</a:t>
            </a:r>
            <a:r>
              <a:rPr lang="tr-TR" dirty="0" smtClean="0"/>
              <a:t> hastada, genetik yatkınlık ile çevresel faktörlerin etkisi ile bir kısır döngüye girip kronik </a:t>
            </a:r>
            <a:r>
              <a:rPr lang="tr-TR" dirty="0" err="1" smtClean="0"/>
              <a:t>inflamasyon</a:t>
            </a:r>
            <a:r>
              <a:rPr lang="tr-TR" dirty="0" smtClean="0"/>
              <a:t>, doku hasarı ve </a:t>
            </a:r>
            <a:r>
              <a:rPr lang="tr-TR" dirty="0" err="1" smtClean="0"/>
              <a:t>remodeling</a:t>
            </a:r>
            <a:r>
              <a:rPr lang="tr-TR" dirty="0" smtClean="0"/>
              <a:t> ile farklı </a:t>
            </a:r>
            <a:r>
              <a:rPr lang="tr-TR" dirty="0" err="1" smtClean="0"/>
              <a:t>fenotipler</a:t>
            </a:r>
            <a:r>
              <a:rPr lang="tr-TR" dirty="0" smtClean="0"/>
              <a:t> oluşturur. </a:t>
            </a:r>
          </a:p>
          <a:p>
            <a:r>
              <a:rPr lang="tr-TR" dirty="0" err="1" smtClean="0"/>
              <a:t>Fenotiplere</a:t>
            </a:r>
            <a:r>
              <a:rPr lang="tr-TR" dirty="0" smtClean="0"/>
              <a:t> özgün </a:t>
            </a:r>
            <a:r>
              <a:rPr lang="tr-TR" dirty="0" smtClean="0">
                <a:solidFill>
                  <a:srgbClr val="C00000"/>
                </a:solidFill>
              </a:rPr>
              <a:t>kişiselleştirilmiş tedavi </a:t>
            </a:r>
            <a:r>
              <a:rPr lang="tr-TR" dirty="0" smtClean="0"/>
              <a:t>seçenekleri astımlı </a:t>
            </a:r>
            <a:r>
              <a:rPr lang="tr-TR" dirty="0" err="1" smtClean="0"/>
              <a:t>ıprognozunu</a:t>
            </a:r>
            <a:r>
              <a:rPr lang="tr-TR" dirty="0" smtClean="0"/>
              <a:t> belirler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office.net/owa/esen_demir@hotmail.com/service.svc/s/GetFileAttachment?id=AQMkADAwATE4MTEBLWFlZQAwLTBlZmItMDACLTAwCgBGAAAD8HtW%2BkACC0W8bv23jNg1BQcAKEn9Fi5pwEOxdOuPzDiV8wAAAgEMAAAAKEn9Fi5pwEOxdOuPzDiV8wAAAHkt5HsAAAABEgAQAN35XulJihJOk4g8xeQoctQ%3D&amp;X-OWA-CANARY=OYuBa6Wd2UKvWDJKATBAPhB48Fw5idQYjIJ9VdiUVVDq4dLQee9IA_GOd-fF4sWbXHwGxW0u11s.&amp;token=9a8080c8-6007-46f3-b083-a18e048686d6&amp;owa=outlook.live.com&amp;isc=1&amp;isImagePreview=Tr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572428" cy="553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828675"/>
            <a:ext cx="7991475" cy="52006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Alerjenler</a:t>
            </a:r>
          </a:p>
          <a:p>
            <a:r>
              <a:rPr lang="tr-TR" dirty="0" smtClean="0"/>
              <a:t>Protein ve </a:t>
            </a:r>
            <a:r>
              <a:rPr lang="tr-TR" dirty="0" err="1" smtClean="0"/>
              <a:t>glikoprotein</a:t>
            </a:r>
            <a:endParaRPr lang="tr-TR" dirty="0" smtClean="0"/>
          </a:p>
          <a:p>
            <a:r>
              <a:rPr lang="tr-TR" dirty="0" smtClean="0"/>
              <a:t>Nazal ve </a:t>
            </a:r>
            <a:r>
              <a:rPr lang="tr-TR" dirty="0" err="1" smtClean="0"/>
              <a:t>bronşial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endParaRPr lang="tr-TR" dirty="0" smtClean="0"/>
          </a:p>
          <a:p>
            <a:r>
              <a:rPr lang="tr-TR" dirty="0" smtClean="0"/>
              <a:t>Difüzyonla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506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896544" cy="63408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Alerjik </a:t>
            </a:r>
            <a:r>
              <a:rPr lang="tr-TR" sz="2800" b="1" dirty="0" err="1" smtClean="0">
                <a:solidFill>
                  <a:srgbClr val="FF0000"/>
                </a:solidFill>
              </a:rPr>
              <a:t>duyarlanma</a:t>
            </a:r>
            <a:r>
              <a:rPr lang="tr-TR" sz="2800" b="1" dirty="0" smtClean="0">
                <a:solidFill>
                  <a:srgbClr val="FF0000"/>
                </a:solidFill>
              </a:rPr>
              <a:t> fazı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2" y="1355733"/>
            <a:ext cx="4440403" cy="307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4266642" cy="460797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49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CC"/>
                </a:solidFill>
              </a:rPr>
              <a:t>GEN-ÇEVRE ETKİLEŞİMİ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3108" y="1785926"/>
            <a:ext cx="5214974" cy="1857388"/>
          </a:xfrm>
        </p:spPr>
        <p:txBody>
          <a:bodyPr>
            <a:normAutofit/>
          </a:bodyPr>
          <a:lstStyle/>
          <a:p>
            <a:r>
              <a:rPr lang="tr-TR" dirty="0" err="1" smtClean="0"/>
              <a:t>Respiratuvar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endParaRPr lang="tr-TR" dirty="0" smtClean="0"/>
          </a:p>
          <a:p>
            <a:r>
              <a:rPr lang="tr-TR" dirty="0" smtClean="0"/>
              <a:t>Doğal </a:t>
            </a:r>
            <a:r>
              <a:rPr lang="tr-TR" dirty="0" err="1" smtClean="0"/>
              <a:t>immun</a:t>
            </a:r>
            <a:r>
              <a:rPr lang="tr-TR" dirty="0" smtClean="0"/>
              <a:t> yanıt</a:t>
            </a:r>
          </a:p>
          <a:p>
            <a:r>
              <a:rPr lang="tr-TR" dirty="0" err="1" smtClean="0"/>
              <a:t>Adaptif</a:t>
            </a:r>
            <a:r>
              <a:rPr lang="tr-TR" dirty="0" smtClean="0"/>
              <a:t> </a:t>
            </a:r>
            <a:r>
              <a:rPr lang="tr-TR" dirty="0" err="1" smtClean="0"/>
              <a:t>immun</a:t>
            </a:r>
            <a:r>
              <a:rPr lang="tr-TR" dirty="0" smtClean="0"/>
              <a:t> cevap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Aşağı Ok"/>
          <p:cNvSpPr/>
          <p:nvPr/>
        </p:nvSpPr>
        <p:spPr>
          <a:xfrm>
            <a:off x="4286248" y="128586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ola Bükülü Ok"/>
          <p:cNvSpPr/>
          <p:nvPr/>
        </p:nvSpPr>
        <p:spPr>
          <a:xfrm rot="9287920" flipH="1">
            <a:off x="6077531" y="2260922"/>
            <a:ext cx="825199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Sağa Bükülü Ok"/>
          <p:cNvSpPr/>
          <p:nvPr/>
        </p:nvSpPr>
        <p:spPr>
          <a:xfrm>
            <a:off x="1571604" y="228599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4143372" y="3500438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1428728" y="4143380"/>
            <a:ext cx="6000792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Kronik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inflamatuvar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yanıt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b="1" dirty="0" smtClean="0"/>
              <a:t>HY kalıcı yapısal </a:t>
            </a:r>
            <a:r>
              <a:rPr lang="tr-TR" sz="3200" b="1" dirty="0" smtClean="0"/>
              <a:t>değişiklikler</a:t>
            </a:r>
            <a:endPara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CC"/>
                </a:solidFill>
              </a:rPr>
              <a:t>HY </a:t>
            </a:r>
            <a:r>
              <a:rPr lang="tr-TR" b="1" dirty="0" err="1" smtClean="0">
                <a:solidFill>
                  <a:srgbClr val="0000CC"/>
                </a:solidFill>
              </a:rPr>
              <a:t>persistan</a:t>
            </a:r>
            <a:r>
              <a:rPr lang="tr-TR" b="1" dirty="0" smtClean="0">
                <a:solidFill>
                  <a:srgbClr val="0000CC"/>
                </a:solidFill>
              </a:rPr>
              <a:t> yapısal değişiklikler</a:t>
            </a:r>
            <a:endParaRPr lang="tr-TR" b="1" dirty="0">
              <a:solidFill>
                <a:srgbClr val="0000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r>
              <a:rPr lang="tr-TR" dirty="0" err="1" smtClean="0"/>
              <a:t>Supepitelial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endParaRPr lang="tr-TR" dirty="0" smtClean="0"/>
          </a:p>
          <a:p>
            <a:r>
              <a:rPr lang="tr-TR" dirty="0" smtClean="0"/>
              <a:t>Mukus </a:t>
            </a:r>
            <a:r>
              <a:rPr lang="tr-TR" dirty="0" err="1" smtClean="0"/>
              <a:t>hipersekresyonu</a:t>
            </a:r>
            <a:endParaRPr lang="tr-TR" dirty="0" smtClean="0"/>
          </a:p>
          <a:p>
            <a:r>
              <a:rPr lang="tr-TR" dirty="0" err="1" smtClean="0"/>
              <a:t>Goblet</a:t>
            </a:r>
            <a:r>
              <a:rPr lang="tr-TR" dirty="0" smtClean="0"/>
              <a:t> hücre </a:t>
            </a:r>
            <a:r>
              <a:rPr lang="tr-TR" dirty="0" err="1" smtClean="0"/>
              <a:t>hiperplazişi</a:t>
            </a:r>
            <a:endParaRPr lang="tr-TR" dirty="0" smtClean="0"/>
          </a:p>
          <a:p>
            <a:r>
              <a:rPr lang="tr-TR" dirty="0" err="1" smtClean="0"/>
              <a:t>Epitel</a:t>
            </a:r>
            <a:r>
              <a:rPr lang="tr-TR" dirty="0" smtClean="0"/>
              <a:t> hasarı</a:t>
            </a:r>
          </a:p>
          <a:p>
            <a:r>
              <a:rPr lang="tr-TR" dirty="0" smtClean="0"/>
              <a:t>Düz kas </a:t>
            </a:r>
            <a:r>
              <a:rPr lang="tr-TR" dirty="0" err="1" smtClean="0"/>
              <a:t>hipertrofisi</a:t>
            </a:r>
            <a:endParaRPr lang="tr-TR" dirty="0" smtClean="0"/>
          </a:p>
          <a:p>
            <a:r>
              <a:rPr lang="tr-TR" dirty="0" err="1" smtClean="0"/>
              <a:t>Angiogenezis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1314</Words>
  <Application>Microsoft Office PowerPoint</Application>
  <PresentationFormat>Ekran Gösterisi (4:3)</PresentationFormat>
  <Paragraphs>305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Havayolu İnflamasyonunda Mekanizmalar Alerjik İnflamasyon ve Klinik Bulgular</vt:lpstr>
      <vt:lpstr>Slayt 2</vt:lpstr>
      <vt:lpstr>Slayt 3</vt:lpstr>
      <vt:lpstr>Astım tek bir hastalık değildir </vt:lpstr>
      <vt:lpstr>Slayt 5</vt:lpstr>
      <vt:lpstr>Slayt 6</vt:lpstr>
      <vt:lpstr>Alerjik duyarlanma fazı</vt:lpstr>
      <vt:lpstr>GEN-ÇEVRE ETKİLEŞİMİ</vt:lpstr>
      <vt:lpstr>HY persistan yapısal değişiklikler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ASTIM</vt:lpstr>
      <vt:lpstr>Slayt 19</vt:lpstr>
      <vt:lpstr>Slayt 20</vt:lpstr>
      <vt:lpstr>Slayt 21</vt:lpstr>
      <vt:lpstr>Slayt 22</vt:lpstr>
      <vt:lpstr>Alerjik HY inflamasyonunda  hücreler</vt:lpstr>
      <vt:lpstr>Alerjik HY inflamasyonunda sitokinler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Epitel kaynaklı sitokinler</vt:lpstr>
      <vt:lpstr>Epitel kaynaklı sitokinler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sony</cp:lastModifiedBy>
  <cp:revision>179</cp:revision>
  <dcterms:created xsi:type="dcterms:W3CDTF">2014-03-26T11:46:43Z</dcterms:created>
  <dcterms:modified xsi:type="dcterms:W3CDTF">2017-04-24T11:10:51Z</dcterms:modified>
</cp:coreProperties>
</file>