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75" r:id="rId2"/>
    <p:sldId id="313" r:id="rId3"/>
    <p:sldId id="276" r:id="rId4"/>
    <p:sldId id="277" r:id="rId5"/>
    <p:sldId id="312" r:id="rId6"/>
    <p:sldId id="359" r:id="rId7"/>
    <p:sldId id="279" r:id="rId8"/>
    <p:sldId id="282" r:id="rId9"/>
    <p:sldId id="295" r:id="rId10"/>
    <p:sldId id="308" r:id="rId11"/>
    <p:sldId id="303" r:id="rId12"/>
    <p:sldId id="331" r:id="rId13"/>
    <p:sldId id="285" r:id="rId14"/>
    <p:sldId id="286" r:id="rId15"/>
    <p:sldId id="288" r:id="rId16"/>
    <p:sldId id="332" r:id="rId17"/>
    <p:sldId id="309" r:id="rId18"/>
    <p:sldId id="322" r:id="rId19"/>
    <p:sldId id="310" r:id="rId20"/>
    <p:sldId id="311" r:id="rId21"/>
    <p:sldId id="321" r:id="rId22"/>
    <p:sldId id="298" r:id="rId23"/>
    <p:sldId id="299" r:id="rId24"/>
    <p:sldId id="314" r:id="rId25"/>
    <p:sldId id="334" r:id="rId26"/>
    <p:sldId id="370" r:id="rId27"/>
    <p:sldId id="291" r:id="rId28"/>
    <p:sldId id="292" r:id="rId29"/>
    <p:sldId id="315" r:id="rId30"/>
    <p:sldId id="316" r:id="rId31"/>
    <p:sldId id="378" r:id="rId32"/>
    <p:sldId id="323" r:id="rId33"/>
    <p:sldId id="324" r:id="rId34"/>
    <p:sldId id="374" r:id="rId35"/>
    <p:sldId id="326" r:id="rId36"/>
    <p:sldId id="327" r:id="rId37"/>
    <p:sldId id="333" r:id="rId38"/>
    <p:sldId id="363" r:id="rId39"/>
    <p:sldId id="371" r:id="rId40"/>
    <p:sldId id="339" r:id="rId41"/>
    <p:sldId id="329" r:id="rId42"/>
    <p:sldId id="325" r:id="rId43"/>
    <p:sldId id="361" r:id="rId44"/>
    <p:sldId id="362" r:id="rId45"/>
    <p:sldId id="353" r:id="rId46"/>
    <p:sldId id="305" r:id="rId47"/>
    <p:sldId id="306" r:id="rId48"/>
    <p:sldId id="358" r:id="rId49"/>
    <p:sldId id="364" r:id="rId50"/>
    <p:sldId id="360" r:id="rId51"/>
    <p:sldId id="365" r:id="rId52"/>
    <p:sldId id="366" r:id="rId53"/>
    <p:sldId id="367" r:id="rId54"/>
    <p:sldId id="379" r:id="rId55"/>
    <p:sldId id="380" r:id="rId56"/>
    <p:sldId id="375" r:id="rId57"/>
    <p:sldId id="382" r:id="rId58"/>
    <p:sldId id="368" r:id="rId5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4660"/>
  </p:normalViewPr>
  <p:slideViewPr>
    <p:cSldViewPr>
      <p:cViewPr>
        <p:scale>
          <a:sx n="75" d="100"/>
          <a:sy n="75" d="100"/>
        </p:scale>
        <p:origin x="-1152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41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uyku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user\Desktop\toraks%202016%20s&#246;zl&#252;%20sunum\tablo%20toraks%20s&#246;zl&#252;%20sunum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toraks%202016%20s&#246;zl&#252;%20sunum\tablo%20toraks%20s&#246;zl&#252;%20sunum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Kitap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toraks%202016%20s&#246;zl&#252;%20sunum\tablo%20toraks%20s&#246;zl&#252;%20sunum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user\Desktop\toraks%202016%20s&#246;zl&#252;%20sunum\tablo%20toraks%20s&#246;zl&#252;%20sunu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sz="2000" b="1"/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Sayfa2!$A$10:$A$14</c:f>
              <c:strCache>
                <c:ptCount val="5"/>
                <c:pt idx="0">
                  <c:v>Astım Yok</c:v>
                </c:pt>
                <c:pt idx="1">
                  <c:v>İntermitant</c:v>
                </c:pt>
                <c:pt idx="2">
                  <c:v>Hafif Persistant</c:v>
                </c:pt>
                <c:pt idx="3">
                  <c:v>Orta Persistant</c:v>
                </c:pt>
                <c:pt idx="4">
                  <c:v>Ağır</c:v>
                </c:pt>
              </c:strCache>
            </c:strRef>
          </c:cat>
          <c:val>
            <c:numRef>
              <c:f>Sayfa2!$B$10:$B$14</c:f>
              <c:numCache>
                <c:formatCode>General</c:formatCode>
                <c:ptCount val="5"/>
                <c:pt idx="0">
                  <c:v>10.6</c:v>
                </c:pt>
                <c:pt idx="1">
                  <c:v>26.3</c:v>
                </c:pt>
                <c:pt idx="2">
                  <c:v>21.7</c:v>
                </c:pt>
                <c:pt idx="3">
                  <c:v>27.4</c:v>
                </c:pt>
                <c:pt idx="4">
                  <c:v>57.1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898816"/>
        <c:axId val="50268416"/>
      </c:barChart>
      <c:catAx>
        <c:axId val="528988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100" b="1"/>
            </a:pPr>
            <a:endParaRPr lang="tr-TR"/>
          </a:p>
        </c:txPr>
        <c:crossAx val="50268416"/>
        <c:crosses val="autoZero"/>
        <c:auto val="1"/>
        <c:lblAlgn val="ctr"/>
        <c:lblOffset val="100"/>
        <c:noMultiLvlLbl val="0"/>
      </c:catAx>
      <c:valAx>
        <c:axId val="502684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Yüzde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tr-TR"/>
          </a:p>
        </c:txPr>
        <c:crossAx val="528988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48558457055303"/>
          <c:y val="0.15204728935842146"/>
          <c:w val="0.80915505601657445"/>
          <c:h val="0.681199774099174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Sayfa1!$A$38</c:f>
              <c:strCache>
                <c:ptCount val="1"/>
                <c:pt idx="0">
                  <c:v>UİSB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Sayfa1!$B$37:$C$37</c:f>
              <c:strCache>
                <c:ptCount val="2"/>
                <c:pt idx="0">
                  <c:v>Vizing var</c:v>
                </c:pt>
                <c:pt idx="1">
                  <c:v>Vizing yok</c:v>
                </c:pt>
              </c:strCache>
            </c:strRef>
          </c:cat>
          <c:val>
            <c:numRef>
              <c:f>Sayfa1!$B$38:$C$38</c:f>
              <c:numCache>
                <c:formatCode>0.0</c:formatCode>
                <c:ptCount val="2"/>
                <c:pt idx="0">
                  <c:v>34.200000000000003</c:v>
                </c:pt>
                <c:pt idx="1">
                  <c:v>11.7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00"/>
        <c:axId val="141811712"/>
        <c:axId val="50271296"/>
      </c:barChart>
      <c:catAx>
        <c:axId val="1418117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400" b="1"/>
            </a:pPr>
            <a:endParaRPr lang="tr-TR"/>
          </a:p>
        </c:txPr>
        <c:crossAx val="50271296"/>
        <c:crosses val="autoZero"/>
        <c:auto val="1"/>
        <c:lblAlgn val="ctr"/>
        <c:lblOffset val="100"/>
        <c:noMultiLvlLbl val="0"/>
      </c:catAx>
      <c:valAx>
        <c:axId val="5027129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tr-TR" sz="2400"/>
                  <a:t>UİSB yüzdesi</a:t>
                </a:r>
              </a:p>
            </c:rich>
          </c:tx>
          <c:layout>
            <c:manualLayout>
              <c:xMode val="edge"/>
              <c:yMode val="edge"/>
              <c:x val="0"/>
              <c:y val="0.25007911578848141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tr-TR"/>
          </a:p>
        </c:txPr>
        <c:crossAx val="141811712"/>
        <c:crosses val="autoZero"/>
        <c:crossBetween val="between"/>
        <c:majorUnit val="10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12292817982844"/>
          <c:y val="0.23539109080472539"/>
          <c:w val="0.834078357040962"/>
          <c:h val="0.592169542890296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Sayfa1!$A$42</c:f>
              <c:strCache>
                <c:ptCount val="1"/>
                <c:pt idx="0">
                  <c:v>UİSB Sıklığı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sz="1800" b="1"/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Sayfa1!$B$41:$D$41</c:f>
              <c:strCache>
                <c:ptCount val="3"/>
                <c:pt idx="0">
                  <c:v>Vizing yok</c:v>
                </c:pt>
                <c:pt idx="1">
                  <c:v>&lt;3 vizing atağı</c:v>
                </c:pt>
                <c:pt idx="2">
                  <c:v>≥4 Vizing atağı</c:v>
                </c:pt>
              </c:strCache>
            </c:strRef>
          </c:cat>
          <c:val>
            <c:numRef>
              <c:f>Sayfa1!$B$42:$D$42</c:f>
              <c:numCache>
                <c:formatCode>0.0</c:formatCode>
                <c:ptCount val="3"/>
                <c:pt idx="0">
                  <c:v>11.7</c:v>
                </c:pt>
                <c:pt idx="1">
                  <c:v>27.2</c:v>
                </c:pt>
                <c:pt idx="2" formatCode="General">
                  <c:v>47.5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081600"/>
        <c:axId val="50273600"/>
      </c:barChart>
      <c:catAx>
        <c:axId val="530816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800" b="1"/>
            </a:pPr>
            <a:endParaRPr lang="tr-TR"/>
          </a:p>
        </c:txPr>
        <c:crossAx val="50273600"/>
        <c:crosses val="autoZero"/>
        <c:auto val="1"/>
        <c:lblAlgn val="ctr"/>
        <c:lblOffset val="100"/>
        <c:noMultiLvlLbl val="0"/>
      </c:catAx>
      <c:valAx>
        <c:axId val="5027360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tr-TR" sz="2400" dirty="0" smtClean="0"/>
                  <a:t>Yüzde</a:t>
                </a:r>
                <a:endParaRPr lang="tr-TR" sz="2400" dirty="0"/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2400" b="1"/>
            </a:pPr>
            <a:endParaRPr lang="tr-TR"/>
          </a:p>
        </c:txPr>
        <c:crossAx val="53081600"/>
        <c:crosses val="autoZero"/>
        <c:crossBetween val="between"/>
        <c:majorUnit val="1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77656412160165"/>
          <c:y val="0.12872067038088664"/>
          <c:w val="0.85429599963147729"/>
          <c:h val="0.747293463119482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Sayfa1!$A$2</c:f>
              <c:strCache>
                <c:ptCount val="1"/>
                <c:pt idx="0">
                  <c:v>UİSB Sıklığı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Sayfa1!$B$1:$C$1</c:f>
              <c:strCache>
                <c:ptCount val="2"/>
                <c:pt idx="0">
                  <c:v>İyi Kontrol</c:v>
                </c:pt>
                <c:pt idx="1">
                  <c:v>Kısmi-Kötü Kontrol</c:v>
                </c:pt>
              </c:strCache>
            </c:strRef>
          </c:cat>
          <c:val>
            <c:numRef>
              <c:f>Sayfa1!$B$2:$C$2</c:f>
              <c:numCache>
                <c:formatCode>General</c:formatCode>
                <c:ptCount val="2"/>
                <c:pt idx="0">
                  <c:v>18.2</c:v>
                </c:pt>
                <c:pt idx="1">
                  <c:v>59.6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52945920"/>
        <c:axId val="153822912"/>
      </c:barChart>
      <c:catAx>
        <c:axId val="529459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400" b="1"/>
            </a:pPr>
            <a:endParaRPr lang="tr-TR"/>
          </a:p>
        </c:txPr>
        <c:crossAx val="153822912"/>
        <c:crosses val="autoZero"/>
        <c:auto val="1"/>
        <c:lblAlgn val="ctr"/>
        <c:lblOffset val="100"/>
        <c:noMultiLvlLbl val="0"/>
      </c:catAx>
      <c:valAx>
        <c:axId val="15382291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tr-TR" sz="1400" dirty="0" smtClean="0"/>
                  <a:t>Yüzde</a:t>
                </a:r>
                <a:endParaRPr lang="tr-TR" sz="1400" dirty="0"/>
              </a:p>
            </c:rich>
          </c:tx>
          <c:layout>
            <c:manualLayout>
              <c:xMode val="edge"/>
              <c:yMode val="edge"/>
              <c:x val="1.7249709381884394E-2"/>
              <c:y val="0.4237133908198234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tr-TR"/>
          </a:p>
        </c:txPr>
        <c:crossAx val="529459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89201565861713"/>
          <c:y val="0.13868597933562937"/>
          <c:w val="0.78971064239264965"/>
          <c:h val="0.700221314468111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Sayfa1!$A$65</c:f>
              <c:strCache>
                <c:ptCount val="1"/>
                <c:pt idx="0">
                  <c:v>UİSB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Sayfa1!$B$64:$C$64</c:f>
              <c:strCache>
                <c:ptCount val="2"/>
                <c:pt idx="0">
                  <c:v>Rinokonjoktivit var</c:v>
                </c:pt>
                <c:pt idx="1">
                  <c:v>Rinokonjoktivit yok</c:v>
                </c:pt>
              </c:strCache>
            </c:strRef>
          </c:cat>
          <c:val>
            <c:numRef>
              <c:f>Sayfa1!$B$65:$C$65</c:f>
              <c:numCache>
                <c:formatCode>0.0</c:formatCode>
                <c:ptCount val="2"/>
                <c:pt idx="0">
                  <c:v>26.1</c:v>
                </c:pt>
                <c:pt idx="1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52948480"/>
        <c:axId val="153825216"/>
      </c:barChart>
      <c:catAx>
        <c:axId val="529484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400" b="1"/>
            </a:pPr>
            <a:endParaRPr lang="tr-TR"/>
          </a:p>
        </c:txPr>
        <c:crossAx val="153825216"/>
        <c:crosses val="autoZero"/>
        <c:auto val="1"/>
        <c:lblAlgn val="ctr"/>
        <c:lblOffset val="100"/>
        <c:noMultiLvlLbl val="0"/>
      </c:catAx>
      <c:valAx>
        <c:axId val="1538252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tr-TR" sz="1800" dirty="0" smtClean="0"/>
                  <a:t>Yüzde</a:t>
                </a:r>
                <a:endParaRPr lang="tr-TR" sz="1800" dirty="0"/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tr-TR"/>
          </a:p>
        </c:txPr>
        <c:crossAx val="52948480"/>
        <c:crosses val="autoZero"/>
        <c:crossBetween val="between"/>
        <c:majorUnit val="10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36942257217852"/>
          <c:y val="0.15086432557721896"/>
          <c:w val="0.84465526878584618"/>
          <c:h val="0.603587995549961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Sayfa1!$A$49</c:f>
              <c:strCache>
                <c:ptCount val="1"/>
                <c:pt idx="0">
                  <c:v>UİSB Sıklığı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Sayfa1!$B$48:$E$48</c:f>
              <c:strCache>
                <c:ptCount val="4"/>
                <c:pt idx="0">
                  <c:v>Hiç etkilenmedi</c:v>
                </c:pt>
                <c:pt idx="1">
                  <c:v>Az etkilendi</c:v>
                </c:pt>
                <c:pt idx="2">
                  <c:v>Orta etkilendi</c:v>
                </c:pt>
                <c:pt idx="3">
                  <c:v>Çok etkilendi</c:v>
                </c:pt>
              </c:strCache>
            </c:strRef>
          </c:cat>
          <c:val>
            <c:numRef>
              <c:f>Sayfa1!$B$49:$E$49</c:f>
              <c:numCache>
                <c:formatCode>0.0</c:formatCode>
                <c:ptCount val="4"/>
                <c:pt idx="0">
                  <c:v>9</c:v>
                </c:pt>
                <c:pt idx="1">
                  <c:v>17.399999999999999</c:v>
                </c:pt>
                <c:pt idx="2" formatCode="General">
                  <c:v>29.9</c:v>
                </c:pt>
                <c:pt idx="3" formatCode="General">
                  <c:v>43.5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3683456"/>
        <c:axId val="153827520"/>
      </c:barChart>
      <c:catAx>
        <c:axId val="1536834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800" b="1"/>
            </a:pPr>
            <a:endParaRPr lang="tr-TR"/>
          </a:p>
        </c:txPr>
        <c:crossAx val="153827520"/>
        <c:crosses val="autoZero"/>
        <c:auto val="1"/>
        <c:lblAlgn val="ctr"/>
        <c:lblOffset val="100"/>
        <c:noMultiLvlLbl val="0"/>
      </c:catAx>
      <c:valAx>
        <c:axId val="15382752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tr-TR" sz="2400" dirty="0" smtClean="0"/>
                  <a:t>Yüzde</a:t>
                </a:r>
                <a:endParaRPr lang="tr-TR" sz="2400" dirty="0"/>
              </a:p>
            </c:rich>
          </c:tx>
          <c:layout>
            <c:manualLayout>
              <c:xMode val="edge"/>
              <c:yMode val="edge"/>
              <c:x val="7.456819711592357E-3"/>
              <c:y val="0.37492542685515923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tr-TR"/>
          </a:p>
        </c:txPr>
        <c:crossAx val="153683456"/>
        <c:crosses val="autoZero"/>
        <c:crossBetween val="between"/>
        <c:majorUnit val="10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0.37864</cdr:x>
      <cdr:y>0.18182</cdr:y>
    </cdr:from>
    <cdr:to>
      <cdr:x>0.78641</cdr:x>
      <cdr:y>0.18182</cdr:y>
    </cdr:to>
    <cdr:cxnSp macro="">
      <cdr:nvCxnSpPr>
        <cdr:cNvPr id="3" name="Düz Bağlayıcı 2"/>
        <cdr:cNvCxnSpPr/>
      </cdr:nvCxnSpPr>
      <cdr:spPr>
        <a:xfrm xmlns:a="http://schemas.openxmlformats.org/drawingml/2006/main">
          <a:off x="2808312" y="864096"/>
          <a:ext cx="3024336" cy="0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rgbClr val="0070C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0.51881</cdr:x>
      <cdr:y>0.07576</cdr:y>
    </cdr:from>
    <cdr:to>
      <cdr:x>0.66408</cdr:x>
      <cdr:y>0.16667</cdr:y>
    </cdr:to>
    <cdr:sp macro="" textlink="">
      <cdr:nvSpPr>
        <cdr:cNvPr id="4" name="Metin kutusu 3"/>
        <cdr:cNvSpPr txBox="1"/>
      </cdr:nvSpPr>
      <cdr:spPr>
        <a:xfrm xmlns:a="http://schemas.openxmlformats.org/drawingml/2006/main">
          <a:off x="4114800" y="360040"/>
          <a:ext cx="1152128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tr-TR" sz="2400" b="1" dirty="0"/>
            <a:t>p</a:t>
          </a:r>
          <a:r>
            <a:rPr lang="tr-TR" sz="2400" b="1" dirty="0" smtClean="0"/>
            <a:t>&lt;0,001</a:t>
          </a:r>
          <a:endParaRPr lang="tr-TR" sz="24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0.32195</cdr:x>
      <cdr:y>0.18462</cdr:y>
    </cdr:from>
    <cdr:to>
      <cdr:x>0.7122</cdr:x>
      <cdr:y>0.18462</cdr:y>
    </cdr:to>
    <cdr:cxnSp macro="">
      <cdr:nvCxnSpPr>
        <cdr:cNvPr id="3" name="Düz Bağlayıcı 2"/>
        <cdr:cNvCxnSpPr/>
      </cdr:nvCxnSpPr>
      <cdr:spPr>
        <a:xfrm xmlns:a="http://schemas.openxmlformats.org/drawingml/2006/main">
          <a:off x="2376264" y="864096"/>
          <a:ext cx="2880320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0070C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0.47464</cdr:x>
      <cdr:y>0.09231</cdr:y>
    </cdr:from>
    <cdr:to>
      <cdr:x>0.59853</cdr:x>
      <cdr:y>0.16924</cdr:y>
    </cdr:to>
    <cdr:sp macro="" textlink="">
      <cdr:nvSpPr>
        <cdr:cNvPr id="4" name="Metin kutusu 3"/>
        <cdr:cNvSpPr txBox="1"/>
      </cdr:nvSpPr>
      <cdr:spPr>
        <a:xfrm xmlns:a="http://schemas.openxmlformats.org/drawingml/2006/main">
          <a:off x="3503235" y="432048"/>
          <a:ext cx="914410" cy="3600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r-TR" sz="2400" b="1" dirty="0"/>
            <a:t>p</a:t>
          </a:r>
          <a:r>
            <a:rPr lang="tr-TR" sz="2400" b="1" dirty="0" smtClean="0"/>
            <a:t>&lt;0,001</a:t>
          </a:r>
          <a:endParaRPr lang="tr-TR" sz="24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0.23087</cdr:x>
      <cdr:y>0.13557</cdr:y>
    </cdr:from>
    <cdr:to>
      <cdr:x>0.83462</cdr:x>
      <cdr:y>0.13557</cdr:y>
    </cdr:to>
    <cdr:cxnSp macro="">
      <cdr:nvCxnSpPr>
        <cdr:cNvPr id="2" name="Düz Bağlayıcı 1"/>
        <cdr:cNvCxnSpPr/>
      </cdr:nvCxnSpPr>
      <cdr:spPr>
        <a:xfrm xmlns:a="http://schemas.openxmlformats.org/drawingml/2006/main">
          <a:off x="1935868" y="654550"/>
          <a:ext cx="5062490" cy="0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rgbClr val="0070C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0.44726</cdr:x>
      <cdr:y>0.0274</cdr:y>
    </cdr:from>
    <cdr:to>
      <cdr:x>0.56608</cdr:x>
      <cdr:y>0.10006</cdr:y>
    </cdr:to>
    <cdr:sp macro="" textlink="">
      <cdr:nvSpPr>
        <cdr:cNvPr id="3" name="Metin kutusu 2"/>
        <cdr:cNvSpPr txBox="1"/>
      </cdr:nvSpPr>
      <cdr:spPr>
        <a:xfrm xmlns:a="http://schemas.openxmlformats.org/drawingml/2006/main">
          <a:off x="3750314" y="144016"/>
          <a:ext cx="996315" cy="3819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defPPr>
            <a:defRPr lang="tr-T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tr-TR" sz="2400" b="1" dirty="0"/>
            <a:t>p</a:t>
          </a:r>
          <a:r>
            <a:rPr lang="tr-TR" sz="2400" b="1" dirty="0" smtClean="0"/>
            <a:t>&lt;0,001</a:t>
          </a:r>
          <a:endParaRPr lang="tr-TR" sz="24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35FED-E522-4292-9051-91FA465B312F}" type="datetimeFigureOut">
              <a:rPr lang="tr-TR" smtClean="0"/>
              <a:t>26.4.2016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F1660-720F-449F-AC13-73CF2A7BE2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4247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4C72A-6F95-45CF-B764-71E6C34BD32A}" type="slidenum">
              <a:rPr lang="tr-TR" smtClean="0"/>
              <a:pPr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3715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4C72A-6F95-45CF-B764-71E6C34BD32A}" type="slidenum">
              <a:rPr lang="tr-TR" smtClean="0"/>
              <a:pPr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3715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tr-TR" altLang="en-US" smtClean="0"/>
              <a:t>Asıl başlık stili için tıklatın</a:t>
            </a:r>
            <a:endParaRPr lang="en-GB" altLang="en-US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tr-TR" altLang="en-US" smtClean="0"/>
              <a:t>Asıl alt başlık stilini düzenlemek için tıklatın</a:t>
            </a:r>
            <a:endParaRPr lang="en-GB" altLang="en-US"/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F75050-0E15-4C5B-92B0-66D068882F1F}" type="datetimeFigureOut">
              <a:rPr lang="tr-TR" smtClean="0"/>
              <a:pPr/>
              <a:t>26.4.2016</a:t>
            </a:fld>
            <a:endParaRPr lang="tr-TR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749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75050-0E15-4C5B-92B0-66D068882F1F}" type="datetimeFigureOut">
              <a:rPr lang="tr-TR" smtClean="0"/>
              <a:pPr/>
              <a:t>26.4.2016</a:t>
            </a:fld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597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75050-0E15-4C5B-92B0-66D068882F1F}" type="datetimeFigureOut">
              <a:rPr lang="tr-TR" smtClean="0"/>
              <a:pPr/>
              <a:t>26.4.2016</a:t>
            </a:fld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679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r>
              <a:rPr lang="tr-TR" noProof="0" smtClean="0"/>
              <a:t>Tablo eklemek için simgeyi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75050-0E15-4C5B-92B0-66D068882F1F}" type="datetimeFigureOut">
              <a:rPr lang="tr-TR" smtClean="0"/>
              <a:pPr/>
              <a:t>26.4.2016</a:t>
            </a:fld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5587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9F75050-0E15-4C5B-92B0-66D068882F1F}" type="datetimeFigureOut">
              <a:rPr lang="tr-TR" smtClean="0"/>
              <a:pPr/>
              <a:t>26.4.2016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0358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9F75050-0E15-4C5B-92B0-66D068882F1F}" type="datetimeFigureOut">
              <a:rPr lang="tr-TR" smtClean="0"/>
              <a:pPr/>
              <a:t>26.4.2016</a:t>
            </a:fld>
            <a:endParaRPr lang="tr-TR"/>
          </a:p>
        </p:txBody>
      </p:sp>
      <p:sp>
        <p:nvSpPr>
          <p:cNvPr id="7" name="6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180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75050-0E15-4C5B-92B0-66D068882F1F}" type="datetimeFigureOut">
              <a:rPr lang="tr-TR" smtClean="0"/>
              <a:pPr/>
              <a:t>26.4.2016</a:t>
            </a:fld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2068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75050-0E15-4C5B-92B0-66D068882F1F}" type="datetimeFigureOut">
              <a:rPr lang="tr-TR" smtClean="0"/>
              <a:pPr/>
              <a:t>26.4.2016</a:t>
            </a:fld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1712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75050-0E15-4C5B-92B0-66D068882F1F}" type="datetimeFigureOut">
              <a:rPr lang="tr-TR" smtClean="0"/>
              <a:pPr/>
              <a:t>26.4.2016</a:t>
            </a:fld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2531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75050-0E15-4C5B-92B0-66D068882F1F}" type="datetimeFigureOut">
              <a:rPr lang="tr-TR" smtClean="0"/>
              <a:pPr/>
              <a:t>26.4.2016</a:t>
            </a:fld>
            <a:endParaRPr lang="tr-T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143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75050-0E15-4C5B-92B0-66D068882F1F}" type="datetimeFigureOut">
              <a:rPr lang="tr-TR" smtClean="0"/>
              <a:pPr/>
              <a:t>26.4.2016</a:t>
            </a:fld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3600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75050-0E15-4C5B-92B0-66D068882F1F}" type="datetimeFigureOut">
              <a:rPr lang="tr-TR" smtClean="0"/>
              <a:pPr/>
              <a:t>26.4.2016</a:t>
            </a:fld>
            <a:endParaRPr lang="tr-T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200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75050-0E15-4C5B-92B0-66D068882F1F}" type="datetimeFigureOut">
              <a:rPr lang="tr-TR" smtClean="0"/>
              <a:pPr/>
              <a:t>26.4.2016</a:t>
            </a:fld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1696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r-TR" noProof="0" smtClean="0"/>
              <a:t>Resim eklemek için simgeyi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75050-0E15-4C5B-92B0-66D068882F1F}" type="datetimeFigureOut">
              <a:rPr lang="tr-TR" smtClean="0"/>
              <a:pPr/>
              <a:t>26.4.2016</a:t>
            </a:fld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7707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Asıl başlık stili için tıklatın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Asıl metin stillerini düzenlemek için tıklatın</a:t>
            </a:r>
          </a:p>
          <a:p>
            <a:pPr lvl="1"/>
            <a:r>
              <a:rPr lang="en-GB" altLang="en-US" smtClean="0"/>
              <a:t>İkinci düzey</a:t>
            </a:r>
          </a:p>
          <a:p>
            <a:pPr lvl="2"/>
            <a:r>
              <a:rPr lang="en-GB" altLang="en-US" smtClean="0"/>
              <a:t>Üçüncü düzey</a:t>
            </a:r>
          </a:p>
          <a:p>
            <a:pPr lvl="3"/>
            <a:r>
              <a:rPr lang="en-GB" altLang="en-US" smtClean="0"/>
              <a:t>Dördüncü düzey</a:t>
            </a:r>
          </a:p>
          <a:p>
            <a:pPr lvl="4"/>
            <a:r>
              <a:rPr lang="en-GB" altLang="en-US" smtClean="0"/>
              <a:t>Beşinci düzey</a:t>
            </a: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fld id="{D9F75050-0E15-4C5B-92B0-66D068882F1F}" type="datetimeFigureOut">
              <a:rPr lang="tr-TR" smtClean="0"/>
              <a:pPr/>
              <a:t>26.4.2016</a:t>
            </a:fld>
            <a:endParaRPr lang="tr-TR"/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pitchFamily="34" charset="0"/>
              </a:defRPr>
            </a:lvl1pPr>
          </a:lstStyle>
          <a:p>
            <a:endParaRPr lang="tr-TR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tx2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tr-TR" altLang="tr-TR"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UYKU APNE SENDROMU VE ALERJİ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err="1" smtClean="0"/>
              <a:t>Dr.Ersoy</a:t>
            </a:r>
            <a:r>
              <a:rPr lang="tr-TR" dirty="0" smtClean="0"/>
              <a:t> CİVELEK</a:t>
            </a:r>
          </a:p>
          <a:p>
            <a:r>
              <a:rPr lang="tr-TR" dirty="0" smtClean="0"/>
              <a:t>Ankara Çocuk Sağlığı ve Hastalıkları Hematoloji Onkoloji EAH</a:t>
            </a:r>
          </a:p>
          <a:p>
            <a:r>
              <a:rPr lang="tr-TR" dirty="0" smtClean="0"/>
              <a:t>ersoycivelek@gmail.com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2948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543800" cy="1012974"/>
          </a:xfrm>
        </p:spPr>
        <p:txBody>
          <a:bodyPr/>
          <a:lstStyle/>
          <a:p>
            <a:r>
              <a:rPr lang="tr-TR" sz="4400" dirty="0" smtClean="0"/>
              <a:t>OSAS-ÜST HAVA YOLU</a:t>
            </a:r>
            <a:endParaRPr lang="tr-TR" sz="4400" dirty="0"/>
          </a:p>
        </p:txBody>
      </p:sp>
      <p:pic>
        <p:nvPicPr>
          <p:cNvPr id="1026" name="Picture 2" descr="http://www.thelancet.com/cms/attachment/2002696861/2009458425/gr1_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6" y="1844824"/>
            <a:ext cx="8748465" cy="395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87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74514"/>
          </a:xfrm>
        </p:spPr>
        <p:txBody>
          <a:bodyPr/>
          <a:lstStyle/>
          <a:p>
            <a:r>
              <a:rPr lang="tr-TR" sz="4400" dirty="0" smtClean="0"/>
              <a:t>OSAS-ŞİDDET </a:t>
            </a:r>
            <a:endParaRPr lang="tr-TR" sz="4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b="66020"/>
          <a:stretch/>
        </p:blipFill>
        <p:spPr bwMode="auto">
          <a:xfrm>
            <a:off x="360040" y="1196752"/>
            <a:ext cx="4211960" cy="261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7" t="33977" r="-1" b="33012"/>
          <a:stretch/>
        </p:blipFill>
        <p:spPr bwMode="auto">
          <a:xfrm>
            <a:off x="5219700" y="1222028"/>
            <a:ext cx="3924300" cy="261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8" t="66885" r="-1" b="2279"/>
          <a:stretch/>
        </p:blipFill>
        <p:spPr bwMode="auto">
          <a:xfrm>
            <a:off x="2051720" y="3837885"/>
            <a:ext cx="4158124" cy="257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5105400" y="868348"/>
            <a:ext cx="1107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/>
              <a:t>Hafif</a:t>
            </a:r>
            <a:endParaRPr lang="tr-TR" sz="3600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1358922" y="4077072"/>
            <a:ext cx="962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/>
              <a:t>Ağır</a:t>
            </a:r>
            <a:endParaRPr lang="tr-TR" sz="3600" b="1" dirty="0"/>
          </a:p>
        </p:txBody>
      </p:sp>
    </p:spTree>
    <p:extLst>
      <p:ext uri="{BB962C8B-B14F-4D97-AF65-F5344CB8AC3E}">
        <p14:creationId xmlns:p14="http://schemas.microsoft.com/office/powerpoint/2010/main" val="137479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dirty="0" smtClean="0"/>
              <a:t>SUNUM PLANI</a:t>
            </a:r>
            <a:endParaRPr lang="tr-TR" sz="4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>
                    <a:lumMod val="50000"/>
                  </a:schemeClr>
                </a:solidFill>
              </a:rPr>
              <a:t>Uyku Bozuklukları sınıflaması</a:t>
            </a:r>
          </a:p>
          <a:p>
            <a:r>
              <a:rPr lang="tr-TR" dirty="0" err="1" smtClean="0">
                <a:solidFill>
                  <a:schemeClr val="bg1">
                    <a:lumMod val="50000"/>
                  </a:schemeClr>
                </a:solidFill>
              </a:rPr>
              <a:t>Patofizyoloji</a:t>
            </a:r>
            <a:endParaRPr lang="tr-TR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tr-TR" b="1" dirty="0" smtClean="0"/>
              <a:t>Klinik özellikler - Tanı</a:t>
            </a:r>
            <a:endParaRPr lang="tr-TR" b="1" dirty="0"/>
          </a:p>
          <a:p>
            <a:r>
              <a:rPr lang="tr-TR" dirty="0" smtClean="0">
                <a:solidFill>
                  <a:schemeClr val="bg1">
                    <a:lumMod val="50000"/>
                  </a:schemeClr>
                </a:solidFill>
              </a:rPr>
              <a:t>Uyku bozuklukları </a:t>
            </a:r>
            <a:r>
              <a:rPr lang="tr-TR" dirty="0" err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tr-TR" dirty="0" err="1" smtClean="0">
                <a:solidFill>
                  <a:schemeClr val="bg1">
                    <a:lumMod val="50000"/>
                  </a:schemeClr>
                </a:solidFill>
              </a:rPr>
              <a:t>llerjik</a:t>
            </a:r>
            <a:r>
              <a:rPr lang="tr-TR" dirty="0" smtClean="0">
                <a:solidFill>
                  <a:schemeClr val="bg1">
                    <a:lumMod val="50000"/>
                  </a:schemeClr>
                </a:solidFill>
              </a:rPr>
              <a:t> hastalıklar </a:t>
            </a:r>
            <a:r>
              <a:rPr lang="tr-TR" dirty="0" err="1" smtClean="0">
                <a:solidFill>
                  <a:schemeClr val="bg1">
                    <a:lumMod val="50000"/>
                  </a:schemeClr>
                </a:solidFill>
              </a:rPr>
              <a:t>illişkisi</a:t>
            </a:r>
            <a:endParaRPr lang="tr-TR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tr-TR" dirty="0" smtClean="0">
                <a:solidFill>
                  <a:schemeClr val="bg1">
                    <a:lumMod val="50000"/>
                  </a:schemeClr>
                </a:solidFill>
              </a:rPr>
              <a:t>Tedavi</a:t>
            </a:r>
          </a:p>
          <a:p>
            <a:pPr marL="0" indent="0">
              <a:buNone/>
            </a:pPr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1100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776864" cy="935360"/>
          </a:xfrm>
        </p:spPr>
        <p:txBody>
          <a:bodyPr/>
          <a:lstStyle/>
          <a:p>
            <a:r>
              <a:rPr lang="tr-TR" sz="4400" dirty="0" smtClean="0"/>
              <a:t>UİSB SEMPTOMLAR-BULGULAR</a:t>
            </a:r>
            <a:endParaRPr lang="tr-TR" sz="4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412776"/>
            <a:ext cx="8507288" cy="5184576"/>
          </a:xfrm>
        </p:spPr>
        <p:txBody>
          <a:bodyPr/>
          <a:lstStyle/>
          <a:p>
            <a:r>
              <a:rPr lang="tr-TR" dirty="0" smtClean="0"/>
              <a:t>Horlama</a:t>
            </a:r>
          </a:p>
          <a:p>
            <a:r>
              <a:rPr lang="tr-TR" dirty="0" err="1" smtClean="0"/>
              <a:t>Apne</a:t>
            </a:r>
            <a:endParaRPr lang="tr-TR" dirty="0" smtClean="0"/>
          </a:p>
          <a:p>
            <a:r>
              <a:rPr lang="tr-TR" dirty="0" smtClean="0"/>
              <a:t>Uykuda huzursuzluk-dağınık yatma-uyku bölünmesi</a:t>
            </a:r>
          </a:p>
          <a:p>
            <a:r>
              <a:rPr lang="tr-TR" dirty="0" smtClean="0"/>
              <a:t>Uykuda boynun </a:t>
            </a:r>
            <a:r>
              <a:rPr lang="tr-TR" dirty="0" err="1" smtClean="0"/>
              <a:t>hiperekstansiyonu</a:t>
            </a:r>
            <a:endParaRPr lang="tr-TR" dirty="0" smtClean="0"/>
          </a:p>
          <a:p>
            <a:r>
              <a:rPr lang="tr-TR" dirty="0" smtClean="0"/>
              <a:t>Ağızdan solunum</a:t>
            </a:r>
          </a:p>
          <a:p>
            <a:r>
              <a:rPr lang="tr-TR" dirty="0" smtClean="0"/>
              <a:t>Dikkatsizlik-huzursuzluk-</a:t>
            </a:r>
            <a:r>
              <a:rPr lang="tr-TR" dirty="0" err="1" smtClean="0"/>
              <a:t>hiperaktivite</a:t>
            </a:r>
            <a:endParaRPr lang="tr-TR" dirty="0" smtClean="0"/>
          </a:p>
          <a:p>
            <a:r>
              <a:rPr lang="tr-TR" dirty="0" smtClean="0"/>
              <a:t>Davranış problemleri</a:t>
            </a:r>
          </a:p>
          <a:p>
            <a:r>
              <a:rPr lang="tr-TR" dirty="0" err="1" smtClean="0"/>
              <a:t>Enürezis</a:t>
            </a:r>
            <a:endParaRPr lang="tr-TR" dirty="0" smtClean="0"/>
          </a:p>
          <a:p>
            <a:r>
              <a:rPr lang="tr-TR" dirty="0" smtClean="0"/>
              <a:t>Gündüz uykululuk hali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8579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10410" y="260648"/>
            <a:ext cx="7543800" cy="940966"/>
          </a:xfrm>
        </p:spPr>
        <p:txBody>
          <a:bodyPr/>
          <a:lstStyle/>
          <a:p>
            <a:r>
              <a:rPr lang="tr-TR" sz="4400" dirty="0" smtClean="0"/>
              <a:t>UİSB FİZİK MUAYENE </a:t>
            </a:r>
            <a:endParaRPr lang="tr-TR" sz="4400" dirty="0"/>
          </a:p>
        </p:txBody>
      </p:sp>
      <p:pic>
        <p:nvPicPr>
          <p:cNvPr id="4" name="Picture 2" descr="http://pocketdentistry.com/wp-content/uploads/285/B9780323083171000055_f005-013-97803230831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688" y="1257705"/>
            <a:ext cx="1467910" cy="221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52644" r="54759" b="5993"/>
          <a:stretch/>
        </p:blipFill>
        <p:spPr bwMode="auto">
          <a:xfrm>
            <a:off x="811202" y="1428978"/>
            <a:ext cx="1731149" cy="203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986" y="1359539"/>
            <a:ext cx="1316351" cy="208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9" t="4139" r="31479" b="17391"/>
          <a:stretch/>
        </p:blipFill>
        <p:spPr bwMode="auto">
          <a:xfrm>
            <a:off x="609222" y="3705870"/>
            <a:ext cx="2135108" cy="24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8" t="7690" r="29078" b="27890"/>
          <a:stretch/>
        </p:blipFill>
        <p:spPr bwMode="auto">
          <a:xfrm>
            <a:off x="3871918" y="4214448"/>
            <a:ext cx="1639718" cy="193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7" t="1394" r="8985" b="3586"/>
          <a:stretch/>
        </p:blipFill>
        <p:spPr bwMode="auto">
          <a:xfrm>
            <a:off x="6666391" y="4277412"/>
            <a:ext cx="1842972" cy="178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454037" y="3381927"/>
            <a:ext cx="2151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err="1" smtClean="0"/>
              <a:t>Tonsiller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hipertrofi</a:t>
            </a:r>
            <a:endParaRPr lang="tr-TR" sz="2000" b="1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4144677" y="3479066"/>
            <a:ext cx="1002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err="1" smtClean="0"/>
              <a:t>Obezite</a:t>
            </a:r>
            <a:endParaRPr lang="tr-TR" sz="2000" b="1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6323646" y="3482961"/>
            <a:ext cx="2601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err="1" smtClean="0"/>
              <a:t>Ortodontik</a:t>
            </a:r>
            <a:r>
              <a:rPr lang="tr-TR" sz="2000" b="1" dirty="0" smtClean="0"/>
              <a:t> problemler</a:t>
            </a:r>
            <a:endParaRPr lang="tr-TR" sz="2000" b="1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288208" y="6269932"/>
            <a:ext cx="2456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err="1" smtClean="0"/>
              <a:t>Mandibular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hipoplazi</a:t>
            </a:r>
            <a:endParaRPr lang="tr-TR" sz="2000" b="1" dirty="0"/>
          </a:p>
        </p:txBody>
      </p:sp>
      <p:sp>
        <p:nvSpPr>
          <p:cNvPr id="15" name="Metin kutusu 14"/>
          <p:cNvSpPr txBox="1"/>
          <p:nvPr/>
        </p:nvSpPr>
        <p:spPr>
          <a:xfrm>
            <a:off x="3871918" y="6272858"/>
            <a:ext cx="1969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err="1" smtClean="0"/>
              <a:t>Down</a:t>
            </a:r>
            <a:r>
              <a:rPr lang="tr-TR" sz="2000" b="1" dirty="0" smtClean="0"/>
              <a:t> Sendromu</a:t>
            </a:r>
            <a:endParaRPr lang="tr-TR" sz="2000" b="1" dirty="0"/>
          </a:p>
        </p:txBody>
      </p:sp>
      <p:sp>
        <p:nvSpPr>
          <p:cNvPr id="16" name="Metin kutusu 15"/>
          <p:cNvSpPr txBox="1"/>
          <p:nvPr/>
        </p:nvSpPr>
        <p:spPr>
          <a:xfrm>
            <a:off x="6602895" y="6249661"/>
            <a:ext cx="2017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err="1" smtClean="0"/>
              <a:t>Prader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Willi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Send</a:t>
            </a:r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331332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543800" cy="868958"/>
          </a:xfrm>
        </p:spPr>
        <p:txBody>
          <a:bodyPr/>
          <a:lstStyle/>
          <a:p>
            <a:r>
              <a:rPr lang="tr-TR" sz="4400" dirty="0" smtClean="0"/>
              <a:t>UİSB SONUÇLARI</a:t>
            </a:r>
            <a:endParaRPr lang="tr-TR" sz="4400" dirty="0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634832"/>
          </a:xfrm>
        </p:spPr>
        <p:txBody>
          <a:bodyPr/>
          <a:lstStyle/>
          <a:p>
            <a:r>
              <a:rPr lang="tr-TR" sz="2800" dirty="0" err="1" smtClean="0"/>
              <a:t>Kardivasküler</a:t>
            </a:r>
            <a:r>
              <a:rPr lang="tr-TR" sz="2800" dirty="0" smtClean="0"/>
              <a:t> sistem</a:t>
            </a:r>
          </a:p>
          <a:p>
            <a:pPr lvl="1"/>
            <a:r>
              <a:rPr lang="tr-TR" sz="2400" dirty="0" smtClean="0"/>
              <a:t>Hipertansiyon</a:t>
            </a:r>
          </a:p>
          <a:p>
            <a:pPr lvl="1"/>
            <a:r>
              <a:rPr lang="tr-TR" sz="2400" dirty="0" err="1" smtClean="0"/>
              <a:t>Pulmoner</a:t>
            </a:r>
            <a:r>
              <a:rPr lang="tr-TR" sz="2400" dirty="0" smtClean="0"/>
              <a:t> hipertansiyon ve kor </a:t>
            </a:r>
            <a:r>
              <a:rPr lang="tr-TR" sz="2400" dirty="0" err="1" smtClean="0"/>
              <a:t>pulmonale</a:t>
            </a:r>
            <a:endParaRPr lang="tr-TR" sz="2400" dirty="0" smtClean="0"/>
          </a:p>
          <a:p>
            <a:r>
              <a:rPr lang="tr-TR" sz="2800" dirty="0" smtClean="0"/>
              <a:t>Merkezi Sinir Sistemi</a:t>
            </a:r>
          </a:p>
          <a:p>
            <a:pPr lvl="1"/>
            <a:r>
              <a:rPr lang="tr-TR" sz="2400" dirty="0" smtClean="0"/>
              <a:t>Artmış gündüz uykululuk</a:t>
            </a:r>
          </a:p>
          <a:p>
            <a:pPr lvl="1"/>
            <a:r>
              <a:rPr lang="tr-TR" sz="2400" dirty="0" smtClean="0"/>
              <a:t>Dikkatsizlik/</a:t>
            </a:r>
            <a:r>
              <a:rPr lang="tr-TR" sz="2400" dirty="0" err="1" smtClean="0"/>
              <a:t>Hiperaktivite</a:t>
            </a:r>
            <a:endParaRPr lang="tr-TR" sz="2400" dirty="0" smtClean="0"/>
          </a:p>
          <a:p>
            <a:pPr lvl="1"/>
            <a:r>
              <a:rPr lang="tr-TR" sz="2400" dirty="0" smtClean="0"/>
              <a:t>Kognitif </a:t>
            </a:r>
            <a:r>
              <a:rPr lang="tr-TR" sz="2400" dirty="0" err="1" smtClean="0"/>
              <a:t>defektler</a:t>
            </a:r>
            <a:r>
              <a:rPr lang="tr-TR" sz="2400" dirty="0" smtClean="0"/>
              <a:t>/akademik başarısızlıklar</a:t>
            </a:r>
          </a:p>
          <a:p>
            <a:pPr lvl="1"/>
            <a:r>
              <a:rPr lang="tr-TR" sz="2400" dirty="0" smtClean="0"/>
              <a:t>Davranışsal problemler</a:t>
            </a:r>
          </a:p>
          <a:p>
            <a:r>
              <a:rPr lang="tr-TR" sz="2800" dirty="0" err="1" smtClean="0"/>
              <a:t>Enurezis</a:t>
            </a:r>
            <a:endParaRPr lang="tr-TR" sz="2800" dirty="0" smtClean="0"/>
          </a:p>
          <a:p>
            <a:r>
              <a:rPr lang="tr-TR" sz="2800" dirty="0" smtClean="0"/>
              <a:t>Büyüme geriliği</a:t>
            </a:r>
          </a:p>
          <a:p>
            <a:r>
              <a:rPr lang="tr-TR" sz="2800" dirty="0" smtClean="0"/>
              <a:t>Bozulmuş hayat kalitesi</a:t>
            </a:r>
          </a:p>
          <a:p>
            <a:endParaRPr lang="tr-TR" sz="2800" dirty="0" smtClean="0"/>
          </a:p>
          <a:p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403634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543800" cy="940966"/>
          </a:xfrm>
        </p:spPr>
        <p:txBody>
          <a:bodyPr/>
          <a:lstStyle/>
          <a:p>
            <a:r>
              <a:rPr lang="tr-TR" sz="4400" dirty="0" smtClean="0"/>
              <a:t>TANI ARAÇLARI</a:t>
            </a:r>
            <a:endParaRPr lang="tr-TR" sz="4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0364" y="1196752"/>
            <a:ext cx="8363272" cy="496855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dirty="0" smtClean="0"/>
              <a:t>Öykü </a:t>
            </a:r>
            <a:r>
              <a:rPr lang="tr-TR" sz="2800" dirty="0" smtClean="0"/>
              <a:t>(Horlama, nefes durması, huzursuzluk </a:t>
            </a:r>
            <a:r>
              <a:rPr lang="tr-TR" sz="2800" dirty="0" err="1" smtClean="0"/>
              <a:t>vb</a:t>
            </a:r>
            <a:r>
              <a:rPr lang="tr-TR" sz="28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tr-TR" dirty="0" smtClean="0"/>
              <a:t>Fizik Muayene </a:t>
            </a:r>
            <a:r>
              <a:rPr lang="tr-TR" sz="2800" dirty="0" smtClean="0"/>
              <a:t>(büyüme gelime, </a:t>
            </a:r>
            <a:r>
              <a:rPr lang="tr-TR" sz="2800" dirty="0" err="1" smtClean="0"/>
              <a:t>konj</a:t>
            </a:r>
            <a:r>
              <a:rPr lang="tr-TR" sz="2800" dirty="0" smtClean="0"/>
              <a:t> anomaliler, VKİ)</a:t>
            </a:r>
          </a:p>
          <a:p>
            <a:pPr>
              <a:lnSpc>
                <a:spcPct val="150000"/>
              </a:lnSpc>
            </a:pPr>
            <a:r>
              <a:rPr lang="tr-TR" sz="2800" dirty="0" err="1" smtClean="0"/>
              <a:t>Polisomnografi</a:t>
            </a:r>
            <a:endParaRPr lang="tr-TR" sz="2800" dirty="0" smtClean="0"/>
          </a:p>
          <a:p>
            <a:pPr>
              <a:lnSpc>
                <a:spcPct val="150000"/>
              </a:lnSpc>
            </a:pPr>
            <a:r>
              <a:rPr lang="tr-TR" sz="2800" dirty="0" smtClean="0"/>
              <a:t>Evde video veya ses kaydı</a:t>
            </a:r>
          </a:p>
          <a:p>
            <a:pPr>
              <a:lnSpc>
                <a:spcPct val="150000"/>
              </a:lnSpc>
            </a:pPr>
            <a:r>
              <a:rPr lang="tr-TR" sz="2800" dirty="0" smtClean="0"/>
              <a:t>Gece boyu </a:t>
            </a:r>
            <a:r>
              <a:rPr lang="tr-TR" sz="2800" dirty="0" err="1" smtClean="0"/>
              <a:t>puls</a:t>
            </a:r>
            <a:r>
              <a:rPr lang="tr-TR" sz="2800" dirty="0" smtClean="0"/>
              <a:t> </a:t>
            </a:r>
            <a:r>
              <a:rPr lang="tr-TR" sz="2800" dirty="0" err="1" smtClean="0"/>
              <a:t>oksimetri</a:t>
            </a:r>
            <a:endParaRPr lang="tr-TR" dirty="0" smtClean="0"/>
          </a:p>
          <a:p>
            <a:pPr>
              <a:lnSpc>
                <a:spcPct val="150000"/>
              </a:lnSpc>
            </a:pPr>
            <a:r>
              <a:rPr lang="tr-TR" dirty="0" smtClean="0"/>
              <a:t>Gündüz veya gece 2 saatlik </a:t>
            </a:r>
            <a:r>
              <a:rPr lang="tr-TR" dirty="0" err="1" smtClean="0"/>
              <a:t>polisomnografi</a:t>
            </a:r>
            <a:endParaRPr lang="tr-TR" dirty="0" smtClean="0"/>
          </a:p>
          <a:p>
            <a:pPr>
              <a:lnSpc>
                <a:spcPct val="150000"/>
              </a:lnSpc>
            </a:pPr>
            <a:r>
              <a:rPr lang="tr-TR" dirty="0" smtClean="0"/>
              <a:t>Evde </a:t>
            </a:r>
            <a:r>
              <a:rPr lang="tr-TR" dirty="0" err="1" smtClean="0"/>
              <a:t>polisomnografi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8556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543800" cy="940966"/>
          </a:xfrm>
        </p:spPr>
        <p:txBody>
          <a:bodyPr/>
          <a:lstStyle/>
          <a:p>
            <a:r>
              <a:rPr lang="tr-TR" sz="4000" dirty="0" smtClean="0"/>
              <a:t>OSAS TANI-POLİSOMNOGRAFİ</a:t>
            </a:r>
            <a:endParaRPr lang="tr-TR" sz="4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546" y="1556792"/>
            <a:ext cx="4362678" cy="28931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Metin kutusu 2"/>
          <p:cNvSpPr txBox="1"/>
          <p:nvPr/>
        </p:nvSpPr>
        <p:spPr>
          <a:xfrm>
            <a:off x="467544" y="4437112"/>
            <a:ext cx="51125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r-TR" sz="2800" b="1" dirty="0" smtClean="0"/>
              <a:t>EEG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800" b="1" dirty="0" smtClean="0"/>
              <a:t>EOG (</a:t>
            </a:r>
            <a:r>
              <a:rPr lang="tr-TR" sz="2800" b="1" dirty="0" err="1" smtClean="0"/>
              <a:t>Elektrookülografi</a:t>
            </a:r>
            <a:r>
              <a:rPr lang="tr-TR" sz="2800" b="1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800" b="1" dirty="0" smtClean="0"/>
              <a:t>EMG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800" b="1" dirty="0" smtClean="0"/>
              <a:t>EKG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800" b="1" dirty="0" err="1" smtClean="0"/>
              <a:t>Satürasyon</a:t>
            </a:r>
            <a:endParaRPr lang="tr-TR" sz="28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088604" cy="272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95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dirty="0" smtClean="0"/>
              <a:t>OSAS - ŞİDDET</a:t>
            </a:r>
            <a:endParaRPr lang="tr-TR" sz="4400" dirty="0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11662"/>
          </a:xfrm>
        </p:spPr>
        <p:txBody>
          <a:bodyPr/>
          <a:lstStyle/>
          <a:p>
            <a:r>
              <a:rPr lang="tr-TR" sz="3200" dirty="0"/>
              <a:t>AHI &lt; </a:t>
            </a:r>
            <a:r>
              <a:rPr lang="tr-TR" sz="3200" dirty="0" smtClean="0"/>
              <a:t>1 		Normal</a:t>
            </a:r>
            <a:endParaRPr lang="tr-TR" sz="3200" dirty="0"/>
          </a:p>
          <a:p>
            <a:r>
              <a:rPr lang="tr-TR" sz="3200" dirty="0"/>
              <a:t>AHI 1 - </a:t>
            </a:r>
            <a:r>
              <a:rPr lang="tr-TR" sz="3200" dirty="0" smtClean="0"/>
              <a:t>4 	Hafif </a:t>
            </a:r>
            <a:r>
              <a:rPr lang="tr-TR" sz="3200" dirty="0"/>
              <a:t>OUAS</a:t>
            </a:r>
          </a:p>
          <a:p>
            <a:r>
              <a:rPr lang="tr-TR" sz="3200" dirty="0"/>
              <a:t>AHI 5 </a:t>
            </a:r>
            <a:r>
              <a:rPr lang="tr-TR" sz="3200" dirty="0" smtClean="0"/>
              <a:t>– 10 	Orta </a:t>
            </a:r>
            <a:r>
              <a:rPr lang="tr-TR" sz="3200" dirty="0"/>
              <a:t>OUAS</a:t>
            </a:r>
          </a:p>
          <a:p>
            <a:r>
              <a:rPr lang="tr-TR" sz="3200" dirty="0"/>
              <a:t>AHI &gt; </a:t>
            </a:r>
            <a:r>
              <a:rPr lang="tr-TR" sz="3200" dirty="0" smtClean="0"/>
              <a:t>10		Ağır </a:t>
            </a:r>
            <a:r>
              <a:rPr lang="tr-TR" sz="3200" dirty="0"/>
              <a:t>OUAS</a:t>
            </a:r>
          </a:p>
          <a:p>
            <a:pPr marL="0" indent="0">
              <a:buNone/>
            </a:pP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26319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543800" cy="796950"/>
          </a:xfrm>
        </p:spPr>
        <p:txBody>
          <a:bodyPr/>
          <a:lstStyle/>
          <a:p>
            <a:r>
              <a:rPr lang="tr-TR" sz="4400" dirty="0" smtClean="0"/>
              <a:t>PEDİATRİK UYKU ANKETİ</a:t>
            </a:r>
            <a:endParaRPr lang="tr-TR" sz="4400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457200" y="3458964"/>
            <a:ext cx="8229600" cy="2413892"/>
          </a:xfrm>
        </p:spPr>
        <p:txBody>
          <a:bodyPr/>
          <a:lstStyle/>
          <a:p>
            <a:r>
              <a:rPr lang="tr-TR" dirty="0" smtClean="0"/>
              <a:t>2-18 y</a:t>
            </a:r>
          </a:p>
          <a:p>
            <a:r>
              <a:rPr lang="tr-TR" dirty="0" smtClean="0"/>
              <a:t>22 soru</a:t>
            </a:r>
          </a:p>
          <a:p>
            <a:r>
              <a:rPr lang="tr-TR" dirty="0" smtClean="0"/>
              <a:t>&gt;0,33 skor Uyku İlişkili Solunum Bozukluğu</a:t>
            </a:r>
          </a:p>
          <a:p>
            <a:r>
              <a:rPr lang="tr-TR" dirty="0" err="1" smtClean="0"/>
              <a:t>Sensitivite</a:t>
            </a:r>
            <a:r>
              <a:rPr lang="tr-TR" dirty="0" smtClean="0"/>
              <a:t> 0,85</a:t>
            </a:r>
          </a:p>
          <a:p>
            <a:r>
              <a:rPr lang="tr-TR" dirty="0" err="1" smtClean="0"/>
              <a:t>Spesifite</a:t>
            </a:r>
            <a:r>
              <a:rPr lang="tr-TR" dirty="0" smtClean="0"/>
              <a:t> 0,87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216" y="5829994"/>
            <a:ext cx="4462754" cy="59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00" y="1196752"/>
            <a:ext cx="8766199" cy="165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54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dirty="0" smtClean="0"/>
              <a:t>SUNUM PLANI</a:t>
            </a:r>
            <a:endParaRPr lang="tr-TR" sz="4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Uyku Bozuklukları sınıflaması</a:t>
            </a:r>
          </a:p>
          <a:p>
            <a:r>
              <a:rPr lang="tr-TR" dirty="0" err="1" smtClean="0"/>
              <a:t>Patofizyoloji</a:t>
            </a:r>
            <a:endParaRPr lang="tr-TR" dirty="0" smtClean="0"/>
          </a:p>
          <a:p>
            <a:r>
              <a:rPr lang="tr-TR" dirty="0" smtClean="0"/>
              <a:t>Tanı klinik özellikler</a:t>
            </a:r>
            <a:endParaRPr lang="tr-TR" dirty="0"/>
          </a:p>
          <a:p>
            <a:r>
              <a:rPr lang="tr-TR" dirty="0" smtClean="0"/>
              <a:t>Uyku bozuklukları </a:t>
            </a:r>
            <a:r>
              <a:rPr lang="tr-TR" dirty="0" err="1"/>
              <a:t>a</a:t>
            </a:r>
            <a:r>
              <a:rPr lang="tr-TR" dirty="0" err="1" smtClean="0"/>
              <a:t>llerjik</a:t>
            </a:r>
            <a:r>
              <a:rPr lang="tr-TR" dirty="0" smtClean="0"/>
              <a:t> hastalıklar ilişkisi</a:t>
            </a:r>
          </a:p>
          <a:p>
            <a:r>
              <a:rPr lang="tr-TR" dirty="0" smtClean="0"/>
              <a:t>Tedavi</a:t>
            </a:r>
          </a:p>
          <a:p>
            <a:pPr marL="0" indent="0">
              <a:buNone/>
            </a:pPr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4450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543800" cy="796950"/>
          </a:xfrm>
        </p:spPr>
        <p:txBody>
          <a:bodyPr/>
          <a:lstStyle/>
          <a:p>
            <a:r>
              <a:rPr lang="tr-TR" sz="4400" dirty="0"/>
              <a:t>PEDİATRİK UYKU ANKETİ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4"/>
          <a:stretch/>
        </p:blipFill>
        <p:spPr bwMode="auto">
          <a:xfrm>
            <a:off x="222001" y="1268760"/>
            <a:ext cx="8699997" cy="22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653135"/>
            <a:ext cx="43434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13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dirty="0" smtClean="0"/>
              <a:t>SUNUM PLANI</a:t>
            </a:r>
            <a:endParaRPr lang="tr-TR" sz="4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>
                    <a:lumMod val="50000"/>
                  </a:schemeClr>
                </a:solidFill>
              </a:rPr>
              <a:t>Uyku Bozuklukları sınıflaması</a:t>
            </a:r>
          </a:p>
          <a:p>
            <a:r>
              <a:rPr lang="tr-TR" dirty="0" err="1" smtClean="0">
                <a:solidFill>
                  <a:schemeClr val="bg1">
                    <a:lumMod val="50000"/>
                  </a:schemeClr>
                </a:solidFill>
              </a:rPr>
              <a:t>Patofizyoloji</a:t>
            </a:r>
            <a:endParaRPr lang="tr-TR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tr-TR" dirty="0" smtClean="0">
                <a:solidFill>
                  <a:schemeClr val="bg1">
                    <a:lumMod val="50000"/>
                  </a:schemeClr>
                </a:solidFill>
              </a:rPr>
              <a:t>Tanı klinik özellikler</a:t>
            </a:r>
            <a:endParaRPr lang="tr-TR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tr-TR" b="1" dirty="0" smtClean="0"/>
              <a:t>Uyku bozuklukları </a:t>
            </a:r>
            <a:r>
              <a:rPr lang="tr-TR" b="1" dirty="0" err="1"/>
              <a:t>a</a:t>
            </a:r>
            <a:r>
              <a:rPr lang="tr-TR" b="1" dirty="0" err="1" smtClean="0"/>
              <a:t>llerjik</a:t>
            </a:r>
            <a:r>
              <a:rPr lang="tr-TR" b="1" dirty="0" smtClean="0"/>
              <a:t> hastalıklar ilişkisi</a:t>
            </a:r>
          </a:p>
          <a:p>
            <a:r>
              <a:rPr lang="tr-TR" dirty="0" smtClean="0">
                <a:solidFill>
                  <a:schemeClr val="bg1">
                    <a:lumMod val="50000"/>
                  </a:schemeClr>
                </a:solidFill>
              </a:rPr>
              <a:t>Tedavi</a:t>
            </a:r>
          </a:p>
          <a:p>
            <a:pPr marL="0" indent="0">
              <a:buNone/>
            </a:pPr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7391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dirty="0" smtClean="0"/>
              <a:t>ASTIM-UİSB İLİŞKİSİ</a:t>
            </a:r>
            <a:endParaRPr lang="tr-TR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50" b="20299"/>
          <a:stretch/>
        </p:blipFill>
        <p:spPr bwMode="auto">
          <a:xfrm>
            <a:off x="442335" y="1556792"/>
            <a:ext cx="8456942" cy="89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76872"/>
            <a:ext cx="4673701" cy="389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401" y="6280894"/>
            <a:ext cx="3959599" cy="46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82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3"/>
          <p:cNvSpPr txBox="1">
            <a:spLocks/>
          </p:cNvSpPr>
          <p:nvPr/>
        </p:nvSpPr>
        <p:spPr bwMode="auto">
          <a:xfrm>
            <a:off x="467544" y="154705"/>
            <a:ext cx="7543800" cy="87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tr-TR" sz="4400" kern="0" dirty="0" smtClean="0"/>
              <a:t>ASTIM-UİSB İLİŞKİSİ</a:t>
            </a:r>
            <a:endParaRPr lang="tr-TR" sz="4400" kern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3"/>
          <a:stretch/>
        </p:blipFill>
        <p:spPr bwMode="auto">
          <a:xfrm>
            <a:off x="329490" y="1124744"/>
            <a:ext cx="8521531" cy="523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401" y="6280894"/>
            <a:ext cx="3959599" cy="46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22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543800" cy="940966"/>
          </a:xfrm>
        </p:spPr>
        <p:txBody>
          <a:bodyPr/>
          <a:lstStyle/>
          <a:p>
            <a:r>
              <a:rPr lang="tr-TR" sz="4400" dirty="0" smtClean="0"/>
              <a:t>ASTIM ŞİDDETİ-UİSB</a:t>
            </a:r>
            <a:endParaRPr lang="tr-TR" sz="4400" dirty="0"/>
          </a:p>
        </p:txBody>
      </p:sp>
      <p:graphicFrame>
        <p:nvGraphicFramePr>
          <p:cNvPr id="3" name="Grafik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5854191"/>
              </p:ext>
            </p:extLst>
          </p:nvPr>
        </p:nvGraphicFramePr>
        <p:xfrm>
          <a:off x="539552" y="1556792"/>
          <a:ext cx="7632848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309320"/>
            <a:ext cx="39528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1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095" y="1428736"/>
            <a:ext cx="6668249" cy="478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t="17752" b="6804"/>
          <a:stretch>
            <a:fillRect/>
          </a:stretch>
        </p:blipFill>
        <p:spPr bwMode="auto">
          <a:xfrm>
            <a:off x="357158" y="214290"/>
            <a:ext cx="834390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ikdörtgen 1"/>
          <p:cNvSpPr/>
          <p:nvPr/>
        </p:nvSpPr>
        <p:spPr>
          <a:xfrm>
            <a:off x="4334219" y="6355978"/>
            <a:ext cx="47243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i="1" dirty="0" smtClean="0"/>
              <a:t>J </a:t>
            </a:r>
            <a:r>
              <a:rPr lang="tr-TR" sz="2000" b="1" i="1" dirty="0" err="1"/>
              <a:t>Allergy</a:t>
            </a:r>
            <a:r>
              <a:rPr lang="tr-TR" sz="2000" b="1" i="1" dirty="0"/>
              <a:t> </a:t>
            </a:r>
            <a:r>
              <a:rPr lang="tr-TR" sz="2000" b="1" i="1" dirty="0" err="1"/>
              <a:t>Clin</a:t>
            </a:r>
            <a:r>
              <a:rPr lang="tr-TR" sz="2000" b="1" i="1" dirty="0"/>
              <a:t> </a:t>
            </a:r>
            <a:r>
              <a:rPr lang="tr-TR" sz="2000" b="1" i="1" dirty="0" err="1"/>
              <a:t>Immunol</a:t>
            </a:r>
            <a:r>
              <a:rPr lang="tr-TR" sz="2000" b="1" i="1" dirty="0"/>
              <a:t> </a:t>
            </a:r>
            <a:r>
              <a:rPr lang="tr-TR" sz="2000" b="1" i="1" dirty="0" err="1"/>
              <a:t>Pract</a:t>
            </a:r>
            <a:r>
              <a:rPr lang="tr-TR" sz="2000" b="1" i="1" dirty="0"/>
              <a:t> </a:t>
            </a:r>
            <a:r>
              <a:rPr lang="tr-TR" sz="2000" b="1" i="1" dirty="0" smtClean="0"/>
              <a:t>2015;3:566-75</a:t>
            </a:r>
            <a:endParaRPr lang="tr-TR" sz="2000" b="1" i="1" dirty="0"/>
          </a:p>
        </p:txBody>
      </p:sp>
    </p:spTree>
    <p:extLst>
      <p:ext uri="{BB962C8B-B14F-4D97-AF65-F5344CB8AC3E}">
        <p14:creationId xmlns:p14="http://schemas.microsoft.com/office/powerpoint/2010/main" val="1673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488" y="692696"/>
            <a:ext cx="4999037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86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229600" cy="9361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tr-TR" sz="4000" dirty="0" smtClean="0"/>
              <a:t>VİZİNG- UİSB</a:t>
            </a:r>
          </a:p>
        </p:txBody>
      </p:sp>
      <p:graphicFrame>
        <p:nvGraphicFramePr>
          <p:cNvPr id="7" name="Grafik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1229284"/>
              </p:ext>
            </p:extLst>
          </p:nvPr>
        </p:nvGraphicFramePr>
        <p:xfrm>
          <a:off x="457200" y="1628800"/>
          <a:ext cx="7931224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Metin kutusu 4"/>
          <p:cNvSpPr txBox="1"/>
          <p:nvPr/>
        </p:nvSpPr>
        <p:spPr>
          <a:xfrm>
            <a:off x="7164288" y="6301778"/>
            <a:ext cx="176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 smtClean="0"/>
              <a:t>Civelek E ve ark.</a:t>
            </a:r>
            <a:endParaRPr lang="tr-TR" b="1" i="1" dirty="0"/>
          </a:p>
        </p:txBody>
      </p:sp>
    </p:spTree>
    <p:extLst>
      <p:ext uri="{BB962C8B-B14F-4D97-AF65-F5344CB8AC3E}">
        <p14:creationId xmlns:p14="http://schemas.microsoft.com/office/powerpoint/2010/main" val="261241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k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2032430"/>
              </p:ext>
            </p:extLst>
          </p:nvPr>
        </p:nvGraphicFramePr>
        <p:xfrm>
          <a:off x="478954" y="1268760"/>
          <a:ext cx="8197502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Düz Bağlayıcı 6"/>
          <p:cNvCxnSpPr/>
          <p:nvPr/>
        </p:nvCxnSpPr>
        <p:spPr>
          <a:xfrm>
            <a:off x="2195736" y="2348880"/>
            <a:ext cx="496855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etin kutusu 2"/>
          <p:cNvSpPr txBox="1"/>
          <p:nvPr/>
        </p:nvSpPr>
        <p:spPr>
          <a:xfrm>
            <a:off x="4387974" y="1646920"/>
            <a:ext cx="1120130" cy="50405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b="1" dirty="0"/>
              <a:t>p</a:t>
            </a:r>
            <a:r>
              <a:rPr lang="tr-TR" sz="2400" b="1" dirty="0" smtClean="0"/>
              <a:t>&lt;0,001</a:t>
            </a:r>
            <a:endParaRPr lang="tr-TR" sz="2400" b="1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7543800" cy="868958"/>
          </a:xfrm>
        </p:spPr>
        <p:txBody>
          <a:bodyPr/>
          <a:lstStyle/>
          <a:p>
            <a:r>
              <a:rPr lang="tr-TR" sz="4400" dirty="0" smtClean="0"/>
              <a:t>VİZİNG SIKLIĞI-UİSB SIKLIĞI</a:t>
            </a:r>
            <a:endParaRPr lang="tr-TR" sz="4400" dirty="0"/>
          </a:p>
        </p:txBody>
      </p:sp>
      <p:sp>
        <p:nvSpPr>
          <p:cNvPr id="3" name="Metin kutusu 2"/>
          <p:cNvSpPr txBox="1"/>
          <p:nvPr/>
        </p:nvSpPr>
        <p:spPr>
          <a:xfrm>
            <a:off x="7164288" y="6301778"/>
            <a:ext cx="176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 smtClean="0"/>
              <a:t>Civelek E ve ark.</a:t>
            </a:r>
            <a:endParaRPr lang="tr-TR" b="1" i="1" dirty="0"/>
          </a:p>
        </p:txBody>
      </p:sp>
    </p:spTree>
    <p:extLst>
      <p:ext uri="{BB962C8B-B14F-4D97-AF65-F5344CB8AC3E}">
        <p14:creationId xmlns:p14="http://schemas.microsoft.com/office/powerpoint/2010/main" val="22068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k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3753581"/>
              </p:ext>
            </p:extLst>
          </p:nvPr>
        </p:nvGraphicFramePr>
        <p:xfrm>
          <a:off x="611560" y="1340768"/>
          <a:ext cx="738082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dirty="0" smtClean="0"/>
              <a:t>ASTIM-UİSB</a:t>
            </a:r>
            <a:endParaRPr lang="tr-TR" sz="4400" dirty="0"/>
          </a:p>
        </p:txBody>
      </p:sp>
      <p:sp>
        <p:nvSpPr>
          <p:cNvPr id="4" name="Metin kutusu 3"/>
          <p:cNvSpPr txBox="1"/>
          <p:nvPr/>
        </p:nvSpPr>
        <p:spPr>
          <a:xfrm>
            <a:off x="7236296" y="6227990"/>
            <a:ext cx="14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i="1" dirty="0" err="1" smtClean="0"/>
              <a:t>Giniş</a:t>
            </a:r>
            <a:r>
              <a:rPr lang="tr-TR" b="1" i="1" dirty="0" smtClean="0"/>
              <a:t> T, ve ark</a:t>
            </a:r>
            <a:endParaRPr lang="tr-TR" b="1" i="1" dirty="0"/>
          </a:p>
        </p:txBody>
      </p:sp>
    </p:spTree>
    <p:extLst>
      <p:ext uri="{BB962C8B-B14F-4D97-AF65-F5344CB8AC3E}">
        <p14:creationId xmlns:p14="http://schemas.microsoft.com/office/powerpoint/2010/main" val="325270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352928" cy="1084982"/>
          </a:xfrm>
        </p:spPr>
        <p:txBody>
          <a:bodyPr/>
          <a:lstStyle/>
          <a:p>
            <a:r>
              <a:rPr lang="tr-TR" sz="4400" dirty="0" smtClean="0"/>
              <a:t>UYKU BOZUKLUKLARI SINIFLAMASI</a:t>
            </a:r>
            <a:endParaRPr lang="tr-TR" sz="4400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179512" y="1484784"/>
            <a:ext cx="8964488" cy="4104456"/>
          </a:xfrm>
        </p:spPr>
        <p:txBody>
          <a:bodyPr/>
          <a:lstStyle/>
          <a:p>
            <a:pPr lvl="0">
              <a:buFont typeface="+mj-lt"/>
              <a:buAutoNum type="arabicPeriod"/>
            </a:pPr>
            <a:r>
              <a:rPr lang="tr-TR" sz="2700" dirty="0"/>
              <a:t>Uykusuzluklar (</a:t>
            </a:r>
            <a:r>
              <a:rPr lang="tr-TR" sz="2700" dirty="0" err="1"/>
              <a:t>İnsomnia</a:t>
            </a:r>
            <a:r>
              <a:rPr lang="tr-TR" sz="2700" dirty="0"/>
              <a:t>) </a:t>
            </a:r>
          </a:p>
          <a:p>
            <a:pPr lvl="0">
              <a:buFont typeface="+mj-lt"/>
              <a:buAutoNum type="arabicPeriod"/>
            </a:pPr>
            <a:r>
              <a:rPr lang="tr-TR" sz="2700" dirty="0"/>
              <a:t>Uyku ile İlişkili Solunum Bozuklukları </a:t>
            </a:r>
          </a:p>
          <a:p>
            <a:pPr lvl="0">
              <a:buFont typeface="+mj-lt"/>
              <a:buAutoNum type="arabicPeriod"/>
            </a:pPr>
            <a:r>
              <a:rPr lang="tr-TR" sz="2700" dirty="0" smtClean="0"/>
              <a:t>Santral </a:t>
            </a:r>
            <a:r>
              <a:rPr lang="tr-TR" sz="2700" dirty="0"/>
              <a:t>Kökenli </a:t>
            </a:r>
            <a:r>
              <a:rPr lang="tr-TR" sz="2700" dirty="0" err="1" smtClean="0"/>
              <a:t>Hipersomnia</a:t>
            </a:r>
            <a:endParaRPr lang="tr-TR" sz="2700" dirty="0"/>
          </a:p>
          <a:p>
            <a:pPr lvl="0">
              <a:buFont typeface="+mj-lt"/>
              <a:buAutoNum type="arabicPeriod"/>
            </a:pPr>
            <a:r>
              <a:rPr lang="tr-TR" sz="2700" dirty="0" err="1" smtClean="0"/>
              <a:t>Sirkadyen</a:t>
            </a:r>
            <a:r>
              <a:rPr lang="tr-TR" sz="2700" dirty="0" smtClean="0"/>
              <a:t> </a:t>
            </a:r>
            <a:r>
              <a:rPr lang="tr-TR" sz="2700" dirty="0"/>
              <a:t>Ritim </a:t>
            </a:r>
            <a:r>
              <a:rPr lang="tr-TR" sz="2700" dirty="0" smtClean="0"/>
              <a:t>Bozuklukları</a:t>
            </a:r>
            <a:endParaRPr lang="tr-TR" sz="2700" dirty="0"/>
          </a:p>
          <a:p>
            <a:pPr lvl="0">
              <a:buFont typeface="+mj-lt"/>
              <a:buAutoNum type="arabicPeriod"/>
            </a:pPr>
            <a:r>
              <a:rPr lang="tr-TR" sz="2700" dirty="0" err="1"/>
              <a:t>Parasomniler</a:t>
            </a:r>
            <a:endParaRPr lang="tr-TR" sz="2700" dirty="0"/>
          </a:p>
          <a:p>
            <a:pPr lvl="0">
              <a:buFont typeface="+mj-lt"/>
              <a:buAutoNum type="arabicPeriod"/>
            </a:pPr>
            <a:r>
              <a:rPr lang="tr-TR" sz="2700" b="1" dirty="0">
                <a:solidFill>
                  <a:srgbClr val="FF0000"/>
                </a:solidFill>
              </a:rPr>
              <a:t>Uyku ile İlişkili Hareket Bozuklukları </a:t>
            </a:r>
          </a:p>
          <a:p>
            <a:pPr lvl="0">
              <a:buFont typeface="+mj-lt"/>
              <a:buAutoNum type="arabicPeriod"/>
            </a:pPr>
            <a:r>
              <a:rPr lang="tr-TR" sz="2700" dirty="0" smtClean="0"/>
              <a:t>İzole semptomlar, normal varyasyonlar, </a:t>
            </a:r>
            <a:r>
              <a:rPr lang="tr-TR" sz="2400" dirty="0" smtClean="0"/>
              <a:t>sınıflandırılamayanlar</a:t>
            </a:r>
            <a:endParaRPr lang="tr-TR" sz="2700" dirty="0"/>
          </a:p>
          <a:p>
            <a:pPr lvl="0">
              <a:buFont typeface="+mj-lt"/>
              <a:buAutoNum type="arabicPeriod"/>
            </a:pPr>
            <a:r>
              <a:rPr lang="tr-TR" sz="2700" dirty="0"/>
              <a:t>Diğer Uyku Bozuklukları</a:t>
            </a:r>
          </a:p>
          <a:p>
            <a:endParaRPr lang="tr-TR" sz="2700" dirty="0"/>
          </a:p>
        </p:txBody>
      </p:sp>
      <p:sp>
        <p:nvSpPr>
          <p:cNvPr id="2" name="Dikdörtgen 1"/>
          <p:cNvSpPr/>
          <p:nvPr/>
        </p:nvSpPr>
        <p:spPr>
          <a:xfrm>
            <a:off x="2051720" y="5842337"/>
            <a:ext cx="691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i="1" dirty="0"/>
              <a:t>American Academy of Sleep Medicine. International Classification of</a:t>
            </a:r>
          </a:p>
          <a:p>
            <a:pPr algn="r"/>
            <a:r>
              <a:rPr lang="en-US" b="1" i="1" dirty="0"/>
              <a:t>Sleep Disorders. 2nd ed. Westchester, IL: American Academy of Sleep</a:t>
            </a:r>
          </a:p>
          <a:p>
            <a:pPr algn="r"/>
            <a:r>
              <a:rPr lang="tr-TR" b="1" i="1" dirty="0" err="1"/>
              <a:t>Medicine</a:t>
            </a:r>
            <a:r>
              <a:rPr lang="tr-TR" b="1" i="1" dirty="0"/>
              <a:t>; 2005.</a:t>
            </a:r>
          </a:p>
        </p:txBody>
      </p:sp>
    </p:spTree>
    <p:extLst>
      <p:ext uri="{BB962C8B-B14F-4D97-AF65-F5344CB8AC3E}">
        <p14:creationId xmlns:p14="http://schemas.microsoft.com/office/powerpoint/2010/main" val="308657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87524" y="476672"/>
            <a:ext cx="8568952" cy="1152128"/>
          </a:xfrm>
        </p:spPr>
        <p:txBody>
          <a:bodyPr/>
          <a:lstStyle/>
          <a:p>
            <a:r>
              <a:rPr lang="tr-TR" sz="4400" dirty="0" smtClean="0"/>
              <a:t>KONTROLSÜZ ASTIM RİSK FAKTÖRLERİ</a:t>
            </a:r>
            <a:endParaRPr lang="tr-TR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1"/>
          <a:stretch/>
        </p:blipFill>
        <p:spPr bwMode="auto">
          <a:xfrm>
            <a:off x="665428" y="1793578"/>
            <a:ext cx="7758235" cy="45877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Metin kutusu 3"/>
          <p:cNvSpPr txBox="1"/>
          <p:nvPr/>
        </p:nvSpPr>
        <p:spPr>
          <a:xfrm>
            <a:off x="7236296" y="6412656"/>
            <a:ext cx="14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i="1" dirty="0" err="1" smtClean="0"/>
              <a:t>Giniş</a:t>
            </a:r>
            <a:r>
              <a:rPr lang="tr-TR" b="1" i="1" dirty="0" smtClean="0"/>
              <a:t> T, ve ark</a:t>
            </a:r>
            <a:endParaRPr lang="tr-TR" b="1" i="1" dirty="0"/>
          </a:p>
        </p:txBody>
      </p:sp>
      <p:cxnSp>
        <p:nvCxnSpPr>
          <p:cNvPr id="5" name="Düz Bağlayıcı 4"/>
          <p:cNvCxnSpPr/>
          <p:nvPr/>
        </p:nvCxnSpPr>
        <p:spPr>
          <a:xfrm>
            <a:off x="857300" y="5159288"/>
            <a:ext cx="71280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90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31</a:t>
            </a:fld>
            <a:endParaRPr lang="tr-TR"/>
          </a:p>
        </p:txBody>
      </p:sp>
      <p:grpSp>
        <p:nvGrpSpPr>
          <p:cNvPr id="7" name="Grup 6"/>
          <p:cNvGrpSpPr/>
          <p:nvPr/>
        </p:nvGrpSpPr>
        <p:grpSpPr>
          <a:xfrm>
            <a:off x="74023" y="1193801"/>
            <a:ext cx="8934284" cy="5442152"/>
            <a:chOff x="74023" y="1193801"/>
            <a:chExt cx="8934284" cy="5442152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24" t="36602" r="12972" b="13542"/>
            <a:stretch/>
          </p:blipFill>
          <p:spPr bwMode="auto">
            <a:xfrm>
              <a:off x="74023" y="1803400"/>
              <a:ext cx="8934284" cy="4832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24" t="27561" r="12972" b="66150"/>
            <a:stretch/>
          </p:blipFill>
          <p:spPr bwMode="auto">
            <a:xfrm>
              <a:off x="74023" y="1193801"/>
              <a:ext cx="8934284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Dikdörtgen 8"/>
          <p:cNvSpPr/>
          <p:nvPr/>
        </p:nvSpPr>
        <p:spPr>
          <a:xfrm>
            <a:off x="323528" y="1498601"/>
            <a:ext cx="1080120" cy="30479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74023" y="3906631"/>
            <a:ext cx="8934284" cy="10234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Başlık 1"/>
          <p:cNvSpPr txBox="1">
            <a:spLocks/>
          </p:cNvSpPr>
          <p:nvPr/>
        </p:nvSpPr>
        <p:spPr>
          <a:xfrm>
            <a:off x="287524" y="260648"/>
            <a:ext cx="8568952" cy="71712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tr-TR" sz="4400" kern="0" dirty="0" smtClean="0"/>
              <a:t>ASTIM - UİSB</a:t>
            </a:r>
            <a:endParaRPr lang="tr-TR" sz="4400" kern="0" dirty="0"/>
          </a:p>
        </p:txBody>
      </p:sp>
    </p:spTree>
    <p:extLst>
      <p:ext uri="{BB962C8B-B14F-4D97-AF65-F5344CB8AC3E}">
        <p14:creationId xmlns:p14="http://schemas.microsoft.com/office/powerpoint/2010/main" val="210830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3528" y="90860"/>
            <a:ext cx="7543800" cy="940966"/>
          </a:xfrm>
        </p:spPr>
        <p:txBody>
          <a:bodyPr/>
          <a:lstStyle/>
          <a:p>
            <a:r>
              <a:rPr lang="tr-TR" sz="4400" dirty="0" smtClean="0"/>
              <a:t>ALLERJİK RİNİT-UİSB</a:t>
            </a:r>
            <a:endParaRPr lang="tr-TR" sz="4400" dirty="0"/>
          </a:p>
        </p:txBody>
      </p:sp>
      <p:grpSp>
        <p:nvGrpSpPr>
          <p:cNvPr id="4" name="Grup 3"/>
          <p:cNvGrpSpPr/>
          <p:nvPr/>
        </p:nvGrpSpPr>
        <p:grpSpPr>
          <a:xfrm>
            <a:off x="1547664" y="1052736"/>
            <a:ext cx="5544616" cy="5229864"/>
            <a:chOff x="1547664" y="1268760"/>
            <a:chExt cx="5251010" cy="501384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9"/>
            <a:stretch/>
          </p:blipFill>
          <p:spPr bwMode="auto">
            <a:xfrm>
              <a:off x="1547664" y="1268760"/>
              <a:ext cx="5251010" cy="501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Dikdörtgen 2"/>
            <p:cNvSpPr/>
            <p:nvPr/>
          </p:nvSpPr>
          <p:spPr>
            <a:xfrm>
              <a:off x="2056284" y="3933056"/>
              <a:ext cx="1440160" cy="36004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" name="Dikdörtgen 4"/>
            <p:cNvSpPr/>
            <p:nvPr/>
          </p:nvSpPr>
          <p:spPr>
            <a:xfrm>
              <a:off x="4432548" y="3952292"/>
              <a:ext cx="1440160" cy="36004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116895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00193" y="255786"/>
            <a:ext cx="7543800" cy="796950"/>
          </a:xfrm>
        </p:spPr>
        <p:txBody>
          <a:bodyPr/>
          <a:lstStyle/>
          <a:p>
            <a:r>
              <a:rPr lang="tr-TR" sz="4400" dirty="0" smtClean="0"/>
              <a:t>ALLERJİK RİNİT UİSB SIKLIĞI</a:t>
            </a:r>
            <a:endParaRPr lang="tr-TR" sz="4400" dirty="0"/>
          </a:p>
        </p:txBody>
      </p:sp>
      <p:grpSp>
        <p:nvGrpSpPr>
          <p:cNvPr id="10" name="Grup 9"/>
          <p:cNvGrpSpPr/>
          <p:nvPr/>
        </p:nvGrpSpPr>
        <p:grpSpPr>
          <a:xfrm>
            <a:off x="1113449" y="2358514"/>
            <a:ext cx="6598496" cy="3673368"/>
            <a:chOff x="1217526" y="1916832"/>
            <a:chExt cx="6836822" cy="3889392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17526" y="1916832"/>
              <a:ext cx="6836822" cy="388939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7" name="Düz Bağlayıcı 6"/>
            <p:cNvCxnSpPr/>
            <p:nvPr/>
          </p:nvCxnSpPr>
          <p:spPr>
            <a:xfrm>
              <a:off x="1274676" y="4797152"/>
              <a:ext cx="6666842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701" y="1052736"/>
            <a:ext cx="7056784" cy="110138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12" name="Dikdörtgen 11"/>
          <p:cNvSpPr/>
          <p:nvPr/>
        </p:nvSpPr>
        <p:spPr>
          <a:xfrm>
            <a:off x="3419872" y="6397020"/>
            <a:ext cx="56058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i="1" dirty="0" err="1">
                <a:latin typeface="Times New Roman" pitchFamily="18" charset="0"/>
                <a:cs typeface="Times New Roman" pitchFamily="18" charset="0"/>
              </a:rPr>
              <a:t>Sogut</a:t>
            </a:r>
            <a:r>
              <a:rPr lang="tr-TR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b="1" i="1" dirty="0" err="1">
                <a:latin typeface="Times New Roman" pitchFamily="18" charset="0"/>
                <a:cs typeface="Times New Roman" pitchFamily="18" charset="0"/>
              </a:rPr>
              <a:t>A,et</a:t>
            </a:r>
            <a:r>
              <a:rPr lang="tr-TR" b="1" i="1" dirty="0">
                <a:latin typeface="Times New Roman" pitchFamily="18" charset="0"/>
                <a:cs typeface="Times New Roman" pitchFamily="18" charset="0"/>
              </a:rPr>
              <a:t> al. </a:t>
            </a:r>
            <a:r>
              <a:rPr lang="tr-TR" b="1" i="1" dirty="0" err="1">
                <a:latin typeface="Times New Roman" pitchFamily="18" charset="0"/>
                <a:cs typeface="Times New Roman" pitchFamily="18" charset="0"/>
              </a:rPr>
              <a:t>Pediatric</a:t>
            </a:r>
            <a:r>
              <a:rPr lang="tr-TR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b="1" i="1" dirty="0" err="1">
                <a:latin typeface="Times New Roman" pitchFamily="18" charset="0"/>
                <a:cs typeface="Times New Roman" pitchFamily="18" charset="0"/>
              </a:rPr>
              <a:t>Pulmonology</a:t>
            </a:r>
            <a:r>
              <a:rPr lang="tr-TR" b="1" i="1" dirty="0">
                <a:latin typeface="Times New Roman" pitchFamily="18" charset="0"/>
                <a:cs typeface="Times New Roman" pitchFamily="18" charset="0"/>
              </a:rPr>
              <a:t> 39:251–256 (2005)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74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0"/>
          <a:stretch/>
        </p:blipFill>
        <p:spPr bwMode="auto">
          <a:xfrm>
            <a:off x="234330" y="260648"/>
            <a:ext cx="809052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8" y="1594148"/>
            <a:ext cx="7308304" cy="502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755576" y="4496420"/>
            <a:ext cx="6984776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564" y="6336150"/>
            <a:ext cx="19335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54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27856" y="332656"/>
            <a:ext cx="7240488" cy="86409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tr-TR" sz="4000" dirty="0" smtClean="0"/>
              <a:t>RİNOKONJOKTİVİT-UİSB SIKLIĞI</a:t>
            </a:r>
          </a:p>
        </p:txBody>
      </p:sp>
      <p:graphicFrame>
        <p:nvGraphicFramePr>
          <p:cNvPr id="6" name="Grafik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9830783"/>
              </p:ext>
            </p:extLst>
          </p:nvPr>
        </p:nvGraphicFramePr>
        <p:xfrm>
          <a:off x="755576" y="1417638"/>
          <a:ext cx="7931224" cy="4891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Düz Bağlayıcı 7"/>
          <p:cNvCxnSpPr/>
          <p:nvPr/>
        </p:nvCxnSpPr>
        <p:spPr>
          <a:xfrm>
            <a:off x="3149754" y="2317485"/>
            <a:ext cx="3222446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etin kutusu 2"/>
          <p:cNvSpPr txBox="1"/>
          <p:nvPr/>
        </p:nvSpPr>
        <p:spPr>
          <a:xfrm>
            <a:off x="4542655" y="1703548"/>
            <a:ext cx="996293" cy="350821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800" b="1" dirty="0"/>
              <a:t>p</a:t>
            </a:r>
            <a:r>
              <a:rPr lang="tr-TR" sz="2800" b="1" dirty="0" smtClean="0"/>
              <a:t>&lt;0,001</a:t>
            </a:r>
            <a:endParaRPr lang="tr-TR" sz="2800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7164288" y="6301778"/>
            <a:ext cx="176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 smtClean="0"/>
              <a:t>Civelek E ve ark.</a:t>
            </a:r>
            <a:endParaRPr lang="tr-TR" b="1" i="1" dirty="0"/>
          </a:p>
        </p:txBody>
      </p:sp>
    </p:spTree>
    <p:extLst>
      <p:ext uri="{BB962C8B-B14F-4D97-AF65-F5344CB8AC3E}">
        <p14:creationId xmlns:p14="http://schemas.microsoft.com/office/powerpoint/2010/main" val="254903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afik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7459930"/>
              </p:ext>
            </p:extLst>
          </p:nvPr>
        </p:nvGraphicFramePr>
        <p:xfrm>
          <a:off x="323528" y="1412776"/>
          <a:ext cx="838507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7704856" cy="136815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tr-TR" sz="4400" dirty="0" smtClean="0"/>
              <a:t>RİNOKONJOKTİVİT HAYAT KALİTESİ-UİSB SIKLIĞI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7278588" y="6454178"/>
            <a:ext cx="176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 smtClean="0"/>
              <a:t>Civelek E ve ark.</a:t>
            </a:r>
            <a:endParaRPr lang="tr-TR" b="1" i="1" dirty="0"/>
          </a:p>
        </p:txBody>
      </p:sp>
    </p:spTree>
    <p:extLst>
      <p:ext uri="{BB962C8B-B14F-4D97-AF65-F5344CB8AC3E}">
        <p14:creationId xmlns:p14="http://schemas.microsoft.com/office/powerpoint/2010/main" val="140507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592" y="1124744"/>
            <a:ext cx="6996603" cy="53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09879" y="332656"/>
            <a:ext cx="7543800" cy="940966"/>
          </a:xfrm>
        </p:spPr>
        <p:txBody>
          <a:bodyPr/>
          <a:lstStyle/>
          <a:p>
            <a:r>
              <a:rPr lang="tr-TR" sz="4400" dirty="0" smtClean="0"/>
              <a:t>OSAS- İNFLAMASYON</a:t>
            </a:r>
            <a:endParaRPr lang="tr-TR" sz="4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47" y="6309320"/>
            <a:ext cx="3314653" cy="46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543800" cy="868958"/>
          </a:xfrm>
        </p:spPr>
        <p:txBody>
          <a:bodyPr/>
          <a:lstStyle/>
          <a:p>
            <a:r>
              <a:rPr lang="tr-TR" sz="4400" dirty="0"/>
              <a:t>OSAS- İNFLAMASYON</a:t>
            </a:r>
            <a:endParaRPr lang="tr-TR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13" y="1934158"/>
            <a:ext cx="8627374" cy="298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314" y="5517232"/>
            <a:ext cx="40862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18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96409" y="250894"/>
            <a:ext cx="7543800" cy="1012974"/>
          </a:xfrm>
        </p:spPr>
        <p:txBody>
          <a:bodyPr/>
          <a:lstStyle/>
          <a:p>
            <a:r>
              <a:rPr lang="tr-TR" sz="4400" dirty="0" smtClean="0"/>
              <a:t>ASTIM-OSAS</a:t>
            </a:r>
            <a:endParaRPr lang="tr-TR" sz="4400" dirty="0"/>
          </a:p>
        </p:txBody>
      </p:sp>
      <p:grpSp>
        <p:nvGrpSpPr>
          <p:cNvPr id="4" name="Grup 3"/>
          <p:cNvGrpSpPr/>
          <p:nvPr/>
        </p:nvGrpSpPr>
        <p:grpSpPr>
          <a:xfrm>
            <a:off x="375368" y="1300308"/>
            <a:ext cx="7775876" cy="4965621"/>
            <a:chOff x="3635896" y="956854"/>
            <a:chExt cx="5544616" cy="5387691"/>
          </a:xfrm>
        </p:grpSpPr>
        <p:sp>
          <p:nvSpPr>
            <p:cNvPr id="5" name="12 Aşağı Bükülü Ok"/>
            <p:cNvSpPr/>
            <p:nvPr/>
          </p:nvSpPr>
          <p:spPr>
            <a:xfrm>
              <a:off x="5148064" y="2276872"/>
              <a:ext cx="3600400" cy="1080120"/>
            </a:xfrm>
            <a:prstGeom prst="curved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solidFill>
                  <a:schemeClr val="tx1"/>
                </a:solidFill>
              </a:endParaRPr>
            </a:p>
          </p:txBody>
        </p:sp>
        <p:sp>
          <p:nvSpPr>
            <p:cNvPr id="6" name="13 Yukarı Bükülü Ok"/>
            <p:cNvSpPr/>
            <p:nvPr/>
          </p:nvSpPr>
          <p:spPr>
            <a:xfrm flipH="1">
              <a:off x="5004048" y="3933056"/>
              <a:ext cx="3600400" cy="1152128"/>
            </a:xfrm>
            <a:prstGeom prst="curved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solidFill>
                  <a:schemeClr val="tx1"/>
                </a:solidFill>
              </a:endParaRPr>
            </a:p>
          </p:txBody>
        </p:sp>
        <p:sp>
          <p:nvSpPr>
            <p:cNvPr id="7" name="14 Metin kutusu"/>
            <p:cNvSpPr txBox="1"/>
            <p:nvPr/>
          </p:nvSpPr>
          <p:spPr>
            <a:xfrm>
              <a:off x="4932040" y="3501008"/>
              <a:ext cx="864096" cy="380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 smtClean="0">
                  <a:latin typeface="Times New Roman" pitchFamily="18" charset="0"/>
                  <a:cs typeface="Times New Roman" pitchFamily="18" charset="0"/>
                </a:rPr>
                <a:t>OSAS</a:t>
              </a:r>
              <a:endParaRPr lang="tr-TR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15 Metin kutusu"/>
            <p:cNvSpPr txBox="1"/>
            <p:nvPr/>
          </p:nvSpPr>
          <p:spPr>
            <a:xfrm>
              <a:off x="8028384" y="3491716"/>
              <a:ext cx="1008112" cy="380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 smtClean="0">
                  <a:latin typeface="Times New Roman" pitchFamily="18" charset="0"/>
                  <a:cs typeface="Times New Roman" pitchFamily="18" charset="0"/>
                </a:rPr>
                <a:t>ASTIM</a:t>
              </a:r>
              <a:endParaRPr lang="tr-TR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16 Çember Ok"/>
            <p:cNvSpPr/>
            <p:nvPr/>
          </p:nvSpPr>
          <p:spPr>
            <a:xfrm>
              <a:off x="4355976" y="2708920"/>
              <a:ext cx="762384" cy="86409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4331639"/>
                <a:gd name="adj5" fmla="val 125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solidFill>
                  <a:schemeClr val="tx1"/>
                </a:solidFill>
              </a:endParaRPr>
            </a:p>
          </p:txBody>
        </p:sp>
        <p:sp>
          <p:nvSpPr>
            <p:cNvPr id="10" name="17 Çember Ok"/>
            <p:cNvSpPr/>
            <p:nvPr/>
          </p:nvSpPr>
          <p:spPr>
            <a:xfrm>
              <a:off x="4572000" y="2276872"/>
              <a:ext cx="762384" cy="86409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4331639"/>
                <a:gd name="adj5" fmla="val 125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solidFill>
                  <a:schemeClr val="tx1"/>
                </a:solidFill>
              </a:endParaRPr>
            </a:p>
          </p:txBody>
        </p:sp>
        <p:sp>
          <p:nvSpPr>
            <p:cNvPr id="11" name="18 Çember Ok"/>
            <p:cNvSpPr/>
            <p:nvPr/>
          </p:nvSpPr>
          <p:spPr>
            <a:xfrm>
              <a:off x="4932040" y="1916832"/>
              <a:ext cx="762384" cy="86409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4331639"/>
                <a:gd name="adj5" fmla="val 125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solidFill>
                  <a:schemeClr val="tx1"/>
                </a:solidFill>
              </a:endParaRPr>
            </a:p>
          </p:txBody>
        </p:sp>
        <p:sp>
          <p:nvSpPr>
            <p:cNvPr id="12" name="19 Çember Ok"/>
            <p:cNvSpPr/>
            <p:nvPr/>
          </p:nvSpPr>
          <p:spPr>
            <a:xfrm>
              <a:off x="5465800" y="1700808"/>
              <a:ext cx="690376" cy="936104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4331639"/>
                <a:gd name="adj5" fmla="val 125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solidFill>
                  <a:schemeClr val="tx1"/>
                </a:solidFill>
              </a:endParaRPr>
            </a:p>
          </p:txBody>
        </p:sp>
        <p:sp>
          <p:nvSpPr>
            <p:cNvPr id="13" name="20 Çember Ok"/>
            <p:cNvSpPr/>
            <p:nvPr/>
          </p:nvSpPr>
          <p:spPr>
            <a:xfrm>
              <a:off x="6300192" y="1628800"/>
              <a:ext cx="648072" cy="86409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4331639"/>
                <a:gd name="adj5" fmla="val 125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solidFill>
                  <a:schemeClr val="tx1"/>
                </a:solidFill>
              </a:endParaRPr>
            </a:p>
          </p:txBody>
        </p:sp>
        <p:sp>
          <p:nvSpPr>
            <p:cNvPr id="14" name="21 Çember Ok"/>
            <p:cNvSpPr/>
            <p:nvPr/>
          </p:nvSpPr>
          <p:spPr>
            <a:xfrm>
              <a:off x="7092280" y="1628800"/>
              <a:ext cx="648072" cy="936104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4331639"/>
                <a:gd name="adj5" fmla="val 125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solidFill>
                  <a:schemeClr val="tx1"/>
                </a:solidFill>
              </a:endParaRPr>
            </a:p>
          </p:txBody>
        </p:sp>
        <p:sp>
          <p:nvSpPr>
            <p:cNvPr id="15" name="22 Çember Ok"/>
            <p:cNvSpPr/>
            <p:nvPr/>
          </p:nvSpPr>
          <p:spPr>
            <a:xfrm>
              <a:off x="7812360" y="1916832"/>
              <a:ext cx="576064" cy="936104"/>
            </a:xfrm>
            <a:prstGeom prst="circularArrow">
              <a:avLst>
                <a:gd name="adj1" fmla="val 12500"/>
                <a:gd name="adj2" fmla="val 331769"/>
                <a:gd name="adj3" fmla="val 20457681"/>
                <a:gd name="adj4" fmla="val 14331639"/>
                <a:gd name="adj5" fmla="val 125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solidFill>
                  <a:schemeClr val="tx1"/>
                </a:solidFill>
              </a:endParaRPr>
            </a:p>
          </p:txBody>
        </p:sp>
        <p:sp>
          <p:nvSpPr>
            <p:cNvPr id="16" name="23 Çember Ok"/>
            <p:cNvSpPr/>
            <p:nvPr/>
          </p:nvSpPr>
          <p:spPr>
            <a:xfrm>
              <a:off x="8244408" y="2420888"/>
              <a:ext cx="504056" cy="86409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4331639"/>
                <a:gd name="adj5" fmla="val 125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solidFill>
                  <a:schemeClr val="tx1"/>
                </a:solidFill>
              </a:endParaRPr>
            </a:p>
          </p:txBody>
        </p:sp>
        <p:sp>
          <p:nvSpPr>
            <p:cNvPr id="17" name="24 Metin kutusu"/>
            <p:cNvSpPr txBox="1"/>
            <p:nvPr/>
          </p:nvSpPr>
          <p:spPr>
            <a:xfrm>
              <a:off x="4221681" y="2096852"/>
              <a:ext cx="720080" cy="317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 smtClean="0">
                  <a:latin typeface="Times New Roman" pitchFamily="18" charset="0"/>
                  <a:cs typeface="Times New Roman" pitchFamily="18" charset="0"/>
                </a:rPr>
                <a:t>GÖR</a:t>
              </a:r>
              <a:endParaRPr lang="tr-TR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25 Metin kutusu"/>
            <p:cNvSpPr txBox="1"/>
            <p:nvPr/>
          </p:nvSpPr>
          <p:spPr>
            <a:xfrm>
              <a:off x="3635896" y="2414535"/>
              <a:ext cx="1080120" cy="983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 err="1" smtClean="0">
                  <a:latin typeface="Times New Roman" pitchFamily="18" charset="0"/>
                  <a:cs typeface="Times New Roman" pitchFamily="18" charset="0"/>
                </a:rPr>
                <a:t>Nöral</a:t>
              </a:r>
              <a:r>
                <a:rPr lang="tr-TR" sz="1400" b="1" dirty="0" smtClean="0">
                  <a:latin typeface="Times New Roman" pitchFamily="18" charset="0"/>
                  <a:cs typeface="Times New Roman" pitchFamily="18" charset="0"/>
                </a:rPr>
                <a:t> reseptör</a:t>
              </a:r>
            </a:p>
            <a:p>
              <a:r>
                <a:rPr lang="tr-TR" sz="1400" b="1" dirty="0" smtClean="0">
                  <a:latin typeface="Times New Roman" pitchFamily="18" charset="0"/>
                  <a:cs typeface="Times New Roman" pitchFamily="18" charset="0"/>
                </a:rPr>
                <a:t>aktivasyonu ve mekanik</a:t>
              </a:r>
            </a:p>
            <a:p>
              <a:r>
                <a:rPr lang="tr-TR" sz="1400" b="1" dirty="0" smtClean="0">
                  <a:latin typeface="Times New Roman" pitchFamily="18" charset="0"/>
                  <a:cs typeface="Times New Roman" pitchFamily="18" charset="0"/>
                </a:rPr>
                <a:t>etki</a:t>
              </a:r>
              <a:endParaRPr lang="tr-TR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26 Metin kutusu"/>
            <p:cNvSpPr txBox="1"/>
            <p:nvPr/>
          </p:nvSpPr>
          <p:spPr>
            <a:xfrm>
              <a:off x="4186320" y="1490777"/>
              <a:ext cx="1008112" cy="539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 smtClean="0">
                  <a:latin typeface="Times New Roman" pitchFamily="18" charset="0"/>
                  <a:cs typeface="Times New Roman" pitchFamily="18" charset="0"/>
                </a:rPr>
                <a:t>Lokal havayolu </a:t>
              </a:r>
            </a:p>
            <a:p>
              <a:r>
                <a:rPr lang="tr-TR" sz="1400" b="1" dirty="0" err="1" smtClean="0">
                  <a:latin typeface="Times New Roman" pitchFamily="18" charset="0"/>
                  <a:cs typeface="Times New Roman" pitchFamily="18" charset="0"/>
                </a:rPr>
                <a:t>enflamasyonu</a:t>
              </a:r>
              <a:endParaRPr lang="tr-TR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28 Metin kutusu"/>
            <p:cNvSpPr txBox="1"/>
            <p:nvPr/>
          </p:nvSpPr>
          <p:spPr>
            <a:xfrm>
              <a:off x="5004048" y="1124744"/>
              <a:ext cx="900100" cy="539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 smtClean="0">
                  <a:latin typeface="Times New Roman" pitchFamily="18" charset="0"/>
                  <a:cs typeface="Times New Roman" pitchFamily="18" charset="0"/>
                </a:rPr>
                <a:t>Sistemik</a:t>
              </a:r>
            </a:p>
            <a:p>
              <a:r>
                <a:rPr lang="tr-TR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tr-TR" sz="1400" b="1" dirty="0" err="1" smtClean="0">
                  <a:latin typeface="Times New Roman" pitchFamily="18" charset="0"/>
                  <a:cs typeface="Times New Roman" pitchFamily="18" charset="0"/>
                </a:rPr>
                <a:t>enflamasyon</a:t>
              </a:r>
              <a:endParaRPr lang="tr-TR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29 Metin kutusu"/>
            <p:cNvSpPr txBox="1"/>
            <p:nvPr/>
          </p:nvSpPr>
          <p:spPr>
            <a:xfrm>
              <a:off x="5976156" y="956854"/>
              <a:ext cx="1296144" cy="539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 smtClean="0">
                  <a:latin typeface="Times New Roman" pitchFamily="18" charset="0"/>
                  <a:cs typeface="Times New Roman" pitchFamily="18" charset="0"/>
                </a:rPr>
                <a:t>Havayolu </a:t>
              </a:r>
              <a:r>
                <a:rPr lang="tr-TR" sz="1400" b="1" dirty="0" err="1" smtClean="0">
                  <a:latin typeface="Times New Roman" pitchFamily="18" charset="0"/>
                  <a:cs typeface="Times New Roman" pitchFamily="18" charset="0"/>
                </a:rPr>
                <a:t>anjiogenezisi</a:t>
              </a:r>
              <a:endParaRPr lang="tr-TR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30 Metin kutusu"/>
            <p:cNvSpPr txBox="1"/>
            <p:nvPr/>
          </p:nvSpPr>
          <p:spPr>
            <a:xfrm>
              <a:off x="6948264" y="980728"/>
              <a:ext cx="1296144" cy="539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 smtClean="0">
                  <a:latin typeface="Times New Roman" pitchFamily="18" charset="0"/>
                  <a:cs typeface="Times New Roman" pitchFamily="18" charset="0"/>
                </a:rPr>
                <a:t>Kardiyak </a:t>
              </a:r>
              <a:r>
                <a:rPr lang="tr-TR" sz="1400" b="1" dirty="0" err="1" smtClean="0">
                  <a:latin typeface="Times New Roman" pitchFamily="18" charset="0"/>
                  <a:cs typeface="Times New Roman" pitchFamily="18" charset="0"/>
                </a:rPr>
                <a:t>disfonksiyon</a:t>
              </a:r>
              <a:endParaRPr lang="tr-TR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31 Metin kutusu"/>
            <p:cNvSpPr txBox="1"/>
            <p:nvPr/>
          </p:nvSpPr>
          <p:spPr>
            <a:xfrm>
              <a:off x="7884368" y="1412776"/>
              <a:ext cx="1296144" cy="539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 err="1" smtClean="0">
                  <a:latin typeface="Times New Roman" pitchFamily="18" charset="0"/>
                  <a:cs typeface="Times New Roman" pitchFamily="18" charset="0"/>
                </a:rPr>
                <a:t>Leptin</a:t>
              </a:r>
              <a:r>
                <a:rPr lang="tr-TR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tr-TR" sz="1400" b="1" dirty="0" smtClean="0">
                  <a:latin typeface="Times New Roman" pitchFamily="18" charset="0"/>
                  <a:cs typeface="Times New Roman" pitchFamily="18" charset="0"/>
                </a:rPr>
                <a:t>değişikliği</a:t>
              </a:r>
              <a:endParaRPr lang="tr-TR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32 Metin kutusu"/>
            <p:cNvSpPr txBox="1"/>
            <p:nvPr/>
          </p:nvSpPr>
          <p:spPr>
            <a:xfrm>
              <a:off x="8460432" y="1916832"/>
              <a:ext cx="683568" cy="539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 smtClean="0">
                  <a:latin typeface="Times New Roman" pitchFamily="18" charset="0"/>
                  <a:cs typeface="Times New Roman" pitchFamily="18" charset="0"/>
                </a:rPr>
                <a:t>Kilo </a:t>
              </a:r>
            </a:p>
            <a:p>
              <a:r>
                <a:rPr lang="tr-TR" sz="1400" b="1" dirty="0" smtClean="0">
                  <a:latin typeface="Times New Roman" pitchFamily="18" charset="0"/>
                  <a:cs typeface="Times New Roman" pitchFamily="18" charset="0"/>
                </a:rPr>
                <a:t>alımı</a:t>
              </a:r>
              <a:endParaRPr lang="tr-TR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40 Yukarı Ok"/>
            <p:cNvSpPr/>
            <p:nvPr/>
          </p:nvSpPr>
          <p:spPr>
            <a:xfrm>
              <a:off x="8316416" y="4869160"/>
              <a:ext cx="216024" cy="504056"/>
            </a:xfrm>
            <a:prstGeom prst="up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/>
            </a:p>
          </p:txBody>
        </p:sp>
        <p:sp>
          <p:nvSpPr>
            <p:cNvPr id="26" name="41 Yukarı Ok"/>
            <p:cNvSpPr/>
            <p:nvPr/>
          </p:nvSpPr>
          <p:spPr>
            <a:xfrm>
              <a:off x="6804248" y="5301208"/>
              <a:ext cx="216024" cy="504056"/>
            </a:xfrm>
            <a:prstGeom prst="up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/>
            </a:p>
          </p:txBody>
        </p:sp>
        <p:sp>
          <p:nvSpPr>
            <p:cNvPr id="27" name="42 Yukarı Ok"/>
            <p:cNvSpPr/>
            <p:nvPr/>
          </p:nvSpPr>
          <p:spPr>
            <a:xfrm>
              <a:off x="5220072" y="4869160"/>
              <a:ext cx="216024" cy="504056"/>
            </a:xfrm>
            <a:prstGeom prst="up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/>
            </a:p>
          </p:txBody>
        </p:sp>
        <p:sp>
          <p:nvSpPr>
            <p:cNvPr id="28" name="43 Metin kutusu"/>
            <p:cNvSpPr txBox="1"/>
            <p:nvPr/>
          </p:nvSpPr>
          <p:spPr>
            <a:xfrm>
              <a:off x="8100392" y="5445224"/>
              <a:ext cx="1080120" cy="317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 smtClean="0">
                  <a:latin typeface="Times New Roman" pitchFamily="18" charset="0"/>
                  <a:cs typeface="Times New Roman" pitchFamily="18" charset="0"/>
                </a:rPr>
                <a:t>Burun tıkanıklığı</a:t>
              </a:r>
              <a:endParaRPr lang="tr-TR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44 Metin kutusu"/>
            <p:cNvSpPr txBox="1"/>
            <p:nvPr/>
          </p:nvSpPr>
          <p:spPr>
            <a:xfrm>
              <a:off x="6336195" y="5805264"/>
              <a:ext cx="1368152" cy="539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b="1" dirty="0" err="1" smtClean="0">
                  <a:latin typeface="Times New Roman" pitchFamily="18" charset="0"/>
                  <a:cs typeface="Times New Roman" pitchFamily="18" charset="0"/>
                </a:rPr>
                <a:t>Farengeal</a:t>
              </a:r>
              <a:r>
                <a:rPr lang="tr-TR" sz="1400" b="1" dirty="0" smtClean="0">
                  <a:latin typeface="Times New Roman" pitchFamily="18" charset="0"/>
                  <a:cs typeface="Times New Roman" pitchFamily="18" charset="0"/>
                </a:rPr>
                <a:t> alanda azalma</a:t>
              </a:r>
              <a:endParaRPr lang="tr-TR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46 Metin kutusu"/>
            <p:cNvSpPr txBox="1"/>
            <p:nvPr/>
          </p:nvSpPr>
          <p:spPr>
            <a:xfrm>
              <a:off x="4716016" y="5445224"/>
              <a:ext cx="1080120" cy="539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b="1" dirty="0" smtClean="0">
                  <a:latin typeface="Times New Roman" pitchFamily="18" charset="0"/>
                  <a:cs typeface="Times New Roman" pitchFamily="18" charset="0"/>
                </a:rPr>
                <a:t>Üst havayolu </a:t>
              </a:r>
            </a:p>
            <a:p>
              <a:pPr algn="ctr"/>
              <a:r>
                <a:rPr lang="tr-TR" sz="1400" b="1" dirty="0" err="1" smtClean="0">
                  <a:latin typeface="Times New Roman" pitchFamily="18" charset="0"/>
                  <a:cs typeface="Times New Roman" pitchFamily="18" charset="0"/>
                </a:rPr>
                <a:t>kollapsında</a:t>
              </a:r>
              <a:r>
                <a:rPr lang="tr-TR" sz="1400" b="1" dirty="0" smtClean="0">
                  <a:latin typeface="Times New Roman" pitchFamily="18" charset="0"/>
                  <a:cs typeface="Times New Roman" pitchFamily="18" charset="0"/>
                </a:rPr>
                <a:t> artış</a:t>
              </a:r>
              <a:endParaRPr lang="tr-TR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Dikdörtgen 30"/>
          <p:cNvSpPr/>
          <p:nvPr/>
        </p:nvSpPr>
        <p:spPr>
          <a:xfrm>
            <a:off x="4263306" y="6469538"/>
            <a:ext cx="47179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i="1" dirty="0" err="1">
                <a:latin typeface="Times New Roman" pitchFamily="18" charset="0"/>
                <a:cs typeface="Times New Roman" pitchFamily="18" charset="0"/>
              </a:rPr>
              <a:t>AlkhaliL</a:t>
            </a:r>
            <a:r>
              <a:rPr lang="tr-TR" sz="1600" b="1" i="1" dirty="0">
                <a:latin typeface="Times New Roman" pitchFamily="18" charset="0"/>
                <a:cs typeface="Times New Roman" pitchFamily="18" charset="0"/>
              </a:rPr>
              <a:t> M, et al. </a:t>
            </a:r>
            <a:r>
              <a:rPr lang="nn-NO" sz="1600" b="1" i="1" dirty="0">
                <a:latin typeface="Times New Roman" pitchFamily="18" charset="0"/>
                <a:cs typeface="Times New Roman" pitchFamily="18" charset="0"/>
              </a:rPr>
              <a:t> J Clin Sleep Med 2009</a:t>
            </a:r>
            <a:r>
              <a:rPr lang="tr-TR" sz="1600" b="1" i="1" dirty="0">
                <a:latin typeface="Times New Roman" pitchFamily="18" charset="0"/>
                <a:cs typeface="Times New Roman" pitchFamily="18" charset="0"/>
              </a:rPr>
              <a:t>;5(1):71-78</a:t>
            </a:r>
            <a:endParaRPr lang="tr-TR" sz="1600" i="1" dirty="0"/>
          </a:p>
        </p:txBody>
      </p:sp>
    </p:spTree>
    <p:extLst>
      <p:ext uri="{BB962C8B-B14F-4D97-AF65-F5344CB8AC3E}">
        <p14:creationId xmlns:p14="http://schemas.microsoft.com/office/powerpoint/2010/main" val="107271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122238"/>
            <a:ext cx="7821488" cy="1295400"/>
          </a:xfrm>
        </p:spPr>
        <p:txBody>
          <a:bodyPr/>
          <a:lstStyle/>
          <a:p>
            <a:pPr lvl="0"/>
            <a:r>
              <a:rPr lang="tr-TR" sz="4400" dirty="0" smtClean="0"/>
              <a:t>UYKU İLE İLİŞKİLİ SOLUNUM BOZUKLUKLARI </a:t>
            </a:r>
            <a:endParaRPr lang="tr-TR" sz="4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3653953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tr-TR" dirty="0"/>
              <a:t>Basit horlama</a:t>
            </a:r>
          </a:p>
          <a:p>
            <a:pPr marL="514350" lvl="0" indent="-514350">
              <a:buFont typeface="+mj-lt"/>
              <a:buAutoNum type="arabicPeriod"/>
            </a:pPr>
            <a:r>
              <a:rPr lang="tr-TR" dirty="0"/>
              <a:t>Üst solunum yolu rezistansı sendromu</a:t>
            </a:r>
          </a:p>
          <a:p>
            <a:pPr marL="514350" lvl="0" indent="-514350">
              <a:buFont typeface="+mj-lt"/>
              <a:buAutoNum type="arabicPeriod"/>
            </a:pPr>
            <a:r>
              <a:rPr lang="tr-TR" dirty="0" err="1"/>
              <a:t>Obstruktif</a:t>
            </a:r>
            <a:r>
              <a:rPr lang="tr-TR" dirty="0"/>
              <a:t> uyku </a:t>
            </a:r>
            <a:r>
              <a:rPr lang="tr-TR" dirty="0" err="1"/>
              <a:t>apne</a:t>
            </a:r>
            <a:r>
              <a:rPr lang="tr-TR" dirty="0"/>
              <a:t> sendromu</a:t>
            </a:r>
          </a:p>
          <a:p>
            <a:pPr marL="514350" lvl="0" indent="-514350">
              <a:buFont typeface="+mj-lt"/>
              <a:buAutoNum type="arabicPeriod"/>
            </a:pPr>
            <a:r>
              <a:rPr lang="tr-TR" dirty="0"/>
              <a:t>Santral uyku </a:t>
            </a:r>
            <a:r>
              <a:rPr lang="tr-TR" dirty="0" err="1"/>
              <a:t>apne</a:t>
            </a:r>
            <a:r>
              <a:rPr lang="tr-TR" dirty="0"/>
              <a:t> sendromu</a:t>
            </a:r>
          </a:p>
          <a:p>
            <a:pPr marL="514350" lvl="0" indent="-514350">
              <a:buFont typeface="+mj-lt"/>
              <a:buAutoNum type="arabicPeriod"/>
            </a:pPr>
            <a:r>
              <a:rPr lang="tr-TR" dirty="0" err="1"/>
              <a:t>Overlap</a:t>
            </a:r>
            <a:r>
              <a:rPr lang="tr-TR" dirty="0"/>
              <a:t> sendromu</a:t>
            </a:r>
          </a:p>
          <a:p>
            <a:pPr marL="514350" lvl="0" indent="-514350">
              <a:buFont typeface="+mj-lt"/>
              <a:buAutoNum type="arabicPeriod"/>
            </a:pPr>
            <a:r>
              <a:rPr lang="tr-TR" dirty="0" err="1"/>
              <a:t>Obezite</a:t>
            </a:r>
            <a:r>
              <a:rPr lang="tr-TR" dirty="0"/>
              <a:t> </a:t>
            </a:r>
            <a:r>
              <a:rPr lang="tr-TR" dirty="0" err="1"/>
              <a:t>hipoventilasyon</a:t>
            </a:r>
            <a:r>
              <a:rPr lang="tr-TR" dirty="0"/>
              <a:t> sendromu</a:t>
            </a:r>
          </a:p>
          <a:p>
            <a:pPr marL="514350" indent="-514350">
              <a:buFont typeface="+mj-lt"/>
              <a:buAutoNum type="arabicPeriod"/>
            </a:pP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2051720" y="5842337"/>
            <a:ext cx="691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i="1" dirty="0"/>
              <a:t>American Academy of Sleep Medicine. International Classification of</a:t>
            </a:r>
          </a:p>
          <a:p>
            <a:pPr algn="r"/>
            <a:r>
              <a:rPr lang="en-US" b="1" i="1" dirty="0"/>
              <a:t>Sleep Disorders. 2nd ed. Westchester, IL: American Academy of Sleep</a:t>
            </a:r>
          </a:p>
          <a:p>
            <a:pPr algn="r"/>
            <a:r>
              <a:rPr lang="tr-TR" b="1" i="1" dirty="0" err="1"/>
              <a:t>Medicine</a:t>
            </a:r>
            <a:r>
              <a:rPr lang="tr-TR" b="1" i="1" dirty="0"/>
              <a:t>; 2005.</a:t>
            </a:r>
          </a:p>
        </p:txBody>
      </p:sp>
    </p:spTree>
    <p:extLst>
      <p:ext uri="{BB962C8B-B14F-4D97-AF65-F5344CB8AC3E}">
        <p14:creationId xmlns:p14="http://schemas.microsoft.com/office/powerpoint/2010/main" val="295053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dirty="0" smtClean="0"/>
              <a:t>SUNUM PLANI</a:t>
            </a:r>
            <a:endParaRPr lang="tr-TR" sz="4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>
                    <a:lumMod val="50000"/>
                  </a:schemeClr>
                </a:solidFill>
              </a:rPr>
              <a:t>Uyku Bozuklukları sınıflaması</a:t>
            </a:r>
          </a:p>
          <a:p>
            <a:r>
              <a:rPr lang="tr-TR" dirty="0" err="1" smtClean="0">
                <a:solidFill>
                  <a:schemeClr val="bg1">
                    <a:lumMod val="50000"/>
                  </a:schemeClr>
                </a:solidFill>
              </a:rPr>
              <a:t>Patofizyoloji</a:t>
            </a:r>
            <a:endParaRPr lang="tr-TR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tr-TR" dirty="0" smtClean="0">
                <a:solidFill>
                  <a:schemeClr val="bg1">
                    <a:lumMod val="50000"/>
                  </a:schemeClr>
                </a:solidFill>
              </a:rPr>
              <a:t>Tanı klinik özellikler</a:t>
            </a:r>
            <a:endParaRPr lang="tr-TR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tr-TR" dirty="0" smtClean="0">
                <a:solidFill>
                  <a:schemeClr val="bg1">
                    <a:lumMod val="50000"/>
                  </a:schemeClr>
                </a:solidFill>
              </a:rPr>
              <a:t>Uyku bozuklukları </a:t>
            </a:r>
            <a:r>
              <a:rPr lang="tr-TR" dirty="0" err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tr-TR" dirty="0" err="1" smtClean="0">
                <a:solidFill>
                  <a:schemeClr val="bg1">
                    <a:lumMod val="50000"/>
                  </a:schemeClr>
                </a:solidFill>
              </a:rPr>
              <a:t>llerjik</a:t>
            </a:r>
            <a:r>
              <a:rPr lang="tr-TR" dirty="0" smtClean="0">
                <a:solidFill>
                  <a:schemeClr val="bg1">
                    <a:lumMod val="50000"/>
                  </a:schemeClr>
                </a:solidFill>
              </a:rPr>
              <a:t> hastalıklar ilişkisi</a:t>
            </a:r>
          </a:p>
          <a:p>
            <a:r>
              <a:rPr lang="tr-TR" b="1" dirty="0" smtClean="0"/>
              <a:t>Tedavi</a:t>
            </a:r>
          </a:p>
          <a:p>
            <a:pPr marL="0" indent="0">
              <a:buNone/>
            </a:pPr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3862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dirty="0" smtClean="0"/>
              <a:t>UİSB- TEDAVİ</a:t>
            </a:r>
            <a:endParaRPr lang="tr-TR" sz="4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3200" dirty="0" smtClean="0"/>
              <a:t>Kilo verilmesi</a:t>
            </a:r>
          </a:p>
          <a:p>
            <a:r>
              <a:rPr lang="tr-TR" sz="3200" dirty="0" smtClean="0"/>
              <a:t>Nazal </a:t>
            </a:r>
            <a:r>
              <a:rPr lang="tr-TR" sz="3200" dirty="0" err="1" smtClean="0"/>
              <a:t>steroid</a:t>
            </a:r>
            <a:endParaRPr lang="tr-TR" sz="3200" dirty="0" smtClean="0"/>
          </a:p>
          <a:p>
            <a:r>
              <a:rPr lang="tr-TR" sz="3200" dirty="0" err="1" smtClean="0"/>
              <a:t>Montelukast</a:t>
            </a:r>
            <a:endParaRPr lang="tr-TR" sz="3200" dirty="0" smtClean="0"/>
          </a:p>
          <a:p>
            <a:r>
              <a:rPr lang="tr-TR" sz="3200" dirty="0" err="1"/>
              <a:t>Adenoidektomi</a:t>
            </a:r>
            <a:r>
              <a:rPr lang="tr-TR" sz="3200" dirty="0"/>
              <a:t> </a:t>
            </a:r>
            <a:r>
              <a:rPr lang="tr-TR" sz="3200" dirty="0" err="1"/>
              <a:t>tonsillektomi</a:t>
            </a:r>
            <a:endParaRPr lang="tr-TR" sz="3200" dirty="0"/>
          </a:p>
          <a:p>
            <a:r>
              <a:rPr lang="tr-TR" sz="3200" dirty="0" err="1" smtClean="0"/>
              <a:t>Trakeostomi</a:t>
            </a:r>
            <a:endParaRPr lang="tr-TR" sz="3200" dirty="0" smtClean="0"/>
          </a:p>
          <a:p>
            <a:r>
              <a:rPr lang="tr-TR" sz="3200" dirty="0" smtClean="0"/>
              <a:t>CPAP</a:t>
            </a:r>
          </a:p>
          <a:p>
            <a:pPr marL="0" indent="0">
              <a:buNone/>
            </a:pPr>
            <a:endParaRPr lang="tr-TR" sz="3200" dirty="0" smtClean="0"/>
          </a:p>
          <a:p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266866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47514" y="188640"/>
            <a:ext cx="7543800" cy="868958"/>
          </a:xfrm>
        </p:spPr>
        <p:txBody>
          <a:bodyPr/>
          <a:lstStyle/>
          <a:p>
            <a:r>
              <a:rPr lang="tr-TR" sz="4400" dirty="0" smtClean="0"/>
              <a:t>TEDAVİ-KİLO VERİLMESİ</a:t>
            </a:r>
            <a:endParaRPr lang="tr-TR" sz="4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0"/>
          <a:stretch/>
        </p:blipFill>
        <p:spPr bwMode="auto">
          <a:xfrm>
            <a:off x="1403648" y="2204864"/>
            <a:ext cx="5904656" cy="397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400600" cy="98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656" y="6462351"/>
            <a:ext cx="38385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Düz Bağlayıcı 3"/>
          <p:cNvCxnSpPr/>
          <p:nvPr/>
        </p:nvCxnSpPr>
        <p:spPr>
          <a:xfrm>
            <a:off x="1403648" y="4761148"/>
            <a:ext cx="55932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34504" y="260648"/>
            <a:ext cx="7543800" cy="940966"/>
          </a:xfrm>
        </p:spPr>
        <p:txBody>
          <a:bodyPr/>
          <a:lstStyle/>
          <a:p>
            <a:r>
              <a:rPr lang="tr-TR" sz="4400" dirty="0" smtClean="0"/>
              <a:t>NAZAL STEROİDLER</a:t>
            </a:r>
            <a:endParaRPr lang="tr-TR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68" y="2159933"/>
            <a:ext cx="5976664" cy="400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521" y="6381328"/>
            <a:ext cx="29146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363190" y="1340768"/>
            <a:ext cx="8417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6</a:t>
            </a:r>
            <a:r>
              <a:rPr lang="tr-TR" sz="2400" dirty="0" smtClean="0"/>
              <a:t> hafta </a:t>
            </a:r>
            <a:r>
              <a:rPr lang="tr-TR" sz="2400" dirty="0" err="1" smtClean="0"/>
              <a:t>budesonide</a:t>
            </a:r>
            <a:r>
              <a:rPr lang="tr-TR" sz="2400" dirty="0" smtClean="0"/>
              <a:t>.</a:t>
            </a:r>
          </a:p>
          <a:p>
            <a:r>
              <a:rPr lang="tr-TR" sz="2400" dirty="0" smtClean="0"/>
              <a:t> 48 çocuk </a:t>
            </a:r>
            <a:r>
              <a:rPr lang="tr-TR" sz="2400" dirty="0" err="1" smtClean="0"/>
              <a:t>budesonid</a:t>
            </a:r>
            <a:r>
              <a:rPr lang="tr-TR" sz="2400" dirty="0"/>
              <a:t> </a:t>
            </a:r>
            <a:r>
              <a:rPr lang="tr-TR" sz="2400" dirty="0" smtClean="0"/>
              <a:t>ayağını, 32 çocuk </a:t>
            </a:r>
            <a:r>
              <a:rPr lang="tr-TR" sz="2400" dirty="0" err="1" smtClean="0"/>
              <a:t>plssebo</a:t>
            </a:r>
            <a:r>
              <a:rPr lang="tr-TR" sz="2400" dirty="0" smtClean="0"/>
              <a:t> ayağını tamamlıyor.  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43486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7543800" cy="868958"/>
          </a:xfrm>
        </p:spPr>
        <p:txBody>
          <a:bodyPr/>
          <a:lstStyle/>
          <a:p>
            <a:r>
              <a:rPr lang="tr-TR" sz="4400" dirty="0" smtClean="0"/>
              <a:t>NAZAL STEROİDLER</a:t>
            </a:r>
            <a:endParaRPr lang="tr-TR" sz="4400" dirty="0"/>
          </a:p>
        </p:txBody>
      </p:sp>
      <p:sp>
        <p:nvSpPr>
          <p:cNvPr id="6" name="Dikdörtgen 5"/>
          <p:cNvSpPr/>
          <p:nvPr/>
        </p:nvSpPr>
        <p:spPr>
          <a:xfrm>
            <a:off x="4046612" y="6246604"/>
            <a:ext cx="5030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i="1" dirty="0" err="1">
                <a:latin typeface="Times New Roman" pitchFamily="18" charset="0"/>
                <a:cs typeface="Times New Roman" pitchFamily="18" charset="0"/>
              </a:rPr>
              <a:t>Brouillette</a:t>
            </a:r>
            <a:r>
              <a:rPr lang="tr-TR" b="1" i="1" dirty="0">
                <a:latin typeface="Times New Roman" pitchFamily="18" charset="0"/>
                <a:cs typeface="Times New Roman" pitchFamily="18" charset="0"/>
              </a:rPr>
              <a:t> RT, et al.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J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Pediatr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2001;138:838–44.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504" y="2564904"/>
            <a:ext cx="3551687" cy="314060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888" y="2574168"/>
            <a:ext cx="3554840" cy="309634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Dikdörtgen 8"/>
          <p:cNvSpPr/>
          <p:nvPr/>
        </p:nvSpPr>
        <p:spPr>
          <a:xfrm>
            <a:off x="195211" y="1556792"/>
            <a:ext cx="78331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n:25</a:t>
            </a:r>
            <a:r>
              <a:rPr lang="tr-TR" sz="2000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Yaş: 1-10 yaş, </a:t>
            </a:r>
            <a:r>
              <a:rPr lang="tr-TR" sz="2000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Adenotonsil</a:t>
            </a:r>
            <a:r>
              <a:rPr lang="tr-TR" sz="2000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sz="20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hipertrofisi</a:t>
            </a:r>
            <a:r>
              <a:rPr lang="tr-TR" sz="20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(+), </a:t>
            </a:r>
            <a:r>
              <a:rPr lang="tr-TR" sz="20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adenoid</a:t>
            </a:r>
            <a:r>
              <a:rPr lang="tr-TR" sz="20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tr-TR" sz="20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Nazofarenks</a:t>
            </a:r>
            <a:r>
              <a:rPr lang="tr-TR" sz="20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&gt;0.5</a:t>
            </a:r>
          </a:p>
          <a:p>
            <a:r>
              <a:rPr lang="tr-TR" sz="20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6 hafta </a:t>
            </a:r>
            <a:r>
              <a:rPr lang="tr-TR" sz="20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flutikazone</a:t>
            </a:r>
            <a:endParaRPr lang="tr-TR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17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10"/>
          <p:cNvSpPr txBox="1"/>
          <p:nvPr/>
        </p:nvSpPr>
        <p:spPr>
          <a:xfrm>
            <a:off x="3314898" y="6437944"/>
            <a:ext cx="553859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tr-TR" sz="1600" b="1" i="1" dirty="0" err="1" smtClean="0">
                <a:latin typeface="Times New Roman" pitchFamily="18" charset="0"/>
                <a:cs typeface="Times New Roman" pitchFamily="18" charset="0"/>
              </a:rPr>
              <a:t>Yuksel</a:t>
            </a:r>
            <a:r>
              <a:rPr lang="tr-TR" sz="1600" b="1" i="1" dirty="0" smtClean="0">
                <a:latin typeface="Times New Roman" pitchFamily="18" charset="0"/>
                <a:cs typeface="Times New Roman" pitchFamily="18" charset="0"/>
              </a:rPr>
              <a:t> H, et al. </a:t>
            </a:r>
            <a:r>
              <a:rPr lang="tr-TR" sz="1600" b="1" i="1" dirty="0" err="1" smtClean="0">
                <a:latin typeface="Times New Roman" pitchFamily="18" charset="0"/>
                <a:cs typeface="Times New Roman" pitchFamily="18" charset="0"/>
              </a:rPr>
              <a:t>Allergy</a:t>
            </a:r>
            <a:r>
              <a:rPr lang="tr-TR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600" b="1" i="1" dirty="0" err="1" smtClean="0">
                <a:latin typeface="Times New Roman" pitchFamily="18" charset="0"/>
                <a:cs typeface="Times New Roman" pitchFamily="18" charset="0"/>
              </a:rPr>
              <a:t>Asthma</a:t>
            </a:r>
            <a:r>
              <a:rPr lang="tr-TR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600" b="1" i="1" dirty="0" err="1" smtClean="0">
                <a:latin typeface="Times New Roman" pitchFamily="18" charset="0"/>
                <a:cs typeface="Times New Roman" pitchFamily="18" charset="0"/>
              </a:rPr>
              <a:t>Immunol</a:t>
            </a:r>
            <a:r>
              <a:rPr lang="tr-TR" sz="1600" b="1" i="1" dirty="0" smtClean="0">
                <a:latin typeface="Times New Roman" pitchFamily="18" charset="0"/>
                <a:cs typeface="Times New Roman" pitchFamily="18" charset="0"/>
              </a:rPr>
              <a:t>. 2009;103(4):290-4.</a:t>
            </a:r>
            <a:endParaRPr lang="tr-T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32363"/>
          <a:stretch/>
        </p:blipFill>
        <p:spPr bwMode="auto">
          <a:xfrm>
            <a:off x="899592" y="2598836"/>
            <a:ext cx="7739987" cy="352839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052736"/>
            <a:ext cx="5760640" cy="99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aşlık 1"/>
          <p:cNvSpPr>
            <a:spLocks noGrp="1"/>
          </p:cNvSpPr>
          <p:nvPr>
            <p:ph type="title"/>
          </p:nvPr>
        </p:nvSpPr>
        <p:spPr>
          <a:xfrm>
            <a:off x="517599" y="190904"/>
            <a:ext cx="7543800" cy="940966"/>
          </a:xfrm>
        </p:spPr>
        <p:txBody>
          <a:bodyPr/>
          <a:lstStyle/>
          <a:p>
            <a:r>
              <a:rPr lang="tr-TR" sz="4400" dirty="0" smtClean="0"/>
              <a:t>NAZAL STEROİDLER</a:t>
            </a:r>
            <a:endParaRPr lang="tr-TR" sz="4400" dirty="0"/>
          </a:p>
        </p:txBody>
      </p:sp>
      <p:cxnSp>
        <p:nvCxnSpPr>
          <p:cNvPr id="3" name="Düz Bağlayıcı 2"/>
          <p:cNvCxnSpPr/>
          <p:nvPr/>
        </p:nvCxnSpPr>
        <p:spPr>
          <a:xfrm>
            <a:off x="1183432" y="5286412"/>
            <a:ext cx="73799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46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285924"/>
            <a:ext cx="7543800" cy="868958"/>
          </a:xfrm>
        </p:spPr>
        <p:txBody>
          <a:bodyPr/>
          <a:lstStyle/>
          <a:p>
            <a:r>
              <a:rPr lang="tr-TR" sz="4400" dirty="0" smtClean="0"/>
              <a:t>MONTELUKAST</a:t>
            </a:r>
            <a:endParaRPr lang="tr-TR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70"/>
          <a:stretch/>
        </p:blipFill>
        <p:spPr bwMode="auto">
          <a:xfrm>
            <a:off x="323527" y="1844824"/>
            <a:ext cx="7848773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34" r="60234" b="5433"/>
          <a:stretch/>
        </p:blipFill>
        <p:spPr bwMode="auto">
          <a:xfrm>
            <a:off x="4860032" y="6361494"/>
            <a:ext cx="3716436" cy="29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505493" y="1383158"/>
            <a:ext cx="7413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smtClean="0"/>
              <a:t>23 çocuk </a:t>
            </a:r>
            <a:r>
              <a:rPr lang="tr-TR" sz="2400" dirty="0" err="1" smtClean="0"/>
              <a:t>montelukast</a:t>
            </a:r>
            <a:r>
              <a:rPr lang="tr-TR" sz="2400" dirty="0" smtClean="0"/>
              <a:t>, 23 çocuk </a:t>
            </a:r>
            <a:r>
              <a:rPr lang="tr-TR" sz="2400" dirty="0" err="1" smtClean="0"/>
              <a:t>plasebo</a:t>
            </a:r>
            <a:r>
              <a:rPr lang="tr-TR" sz="2400" dirty="0" smtClean="0"/>
              <a:t>. 12 hafta  süreyle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91126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399802"/>
            <a:ext cx="7543800" cy="796950"/>
          </a:xfrm>
        </p:spPr>
        <p:txBody>
          <a:bodyPr/>
          <a:lstStyle/>
          <a:p>
            <a:r>
              <a:rPr lang="tr-TR" sz="4400" dirty="0" smtClean="0"/>
              <a:t>MONTELUKAST</a:t>
            </a:r>
            <a:endParaRPr lang="tr-TR" sz="4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3537" r="8721" b="18377"/>
          <a:stretch/>
        </p:blipFill>
        <p:spPr bwMode="auto">
          <a:xfrm>
            <a:off x="1554659" y="1301357"/>
            <a:ext cx="6034681" cy="506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34" r="60234" b="5433"/>
          <a:stretch/>
        </p:blipFill>
        <p:spPr bwMode="auto">
          <a:xfrm>
            <a:off x="5004048" y="6508416"/>
            <a:ext cx="3716436" cy="29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06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8" b="30569"/>
          <a:stretch/>
        </p:blipFill>
        <p:spPr bwMode="auto">
          <a:xfrm>
            <a:off x="97319" y="908720"/>
            <a:ext cx="8340928" cy="94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8382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251520" y="4687044"/>
            <a:ext cx="8382000" cy="16451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119" y="6525344"/>
            <a:ext cx="4899881" cy="25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251520" y="154682"/>
            <a:ext cx="7543800" cy="868958"/>
          </a:xfrm>
        </p:spPr>
        <p:txBody>
          <a:bodyPr/>
          <a:lstStyle/>
          <a:p>
            <a:r>
              <a:rPr lang="tr-TR" sz="4400" dirty="0" smtClean="0"/>
              <a:t>ADENOTONSİLLEKTOMİ</a:t>
            </a:r>
            <a:endParaRPr lang="tr-TR" sz="4400" dirty="0"/>
          </a:p>
        </p:txBody>
      </p:sp>
    </p:spTree>
    <p:extLst>
      <p:ext uri="{BB962C8B-B14F-4D97-AF65-F5344CB8AC3E}">
        <p14:creationId xmlns:p14="http://schemas.microsoft.com/office/powerpoint/2010/main" val="25116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8"/>
          <a:stretch/>
        </p:blipFill>
        <p:spPr bwMode="auto">
          <a:xfrm>
            <a:off x="89608" y="1137170"/>
            <a:ext cx="8883920" cy="114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44" y="2553097"/>
            <a:ext cx="840184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7471" y="6441529"/>
            <a:ext cx="6943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aşlık 1"/>
          <p:cNvSpPr>
            <a:spLocks noGrp="1"/>
          </p:cNvSpPr>
          <p:nvPr>
            <p:ph type="title"/>
          </p:nvPr>
        </p:nvSpPr>
        <p:spPr>
          <a:xfrm>
            <a:off x="240540" y="188640"/>
            <a:ext cx="7543800" cy="868958"/>
          </a:xfrm>
        </p:spPr>
        <p:txBody>
          <a:bodyPr/>
          <a:lstStyle/>
          <a:p>
            <a:r>
              <a:rPr lang="tr-TR" sz="4400" dirty="0" smtClean="0"/>
              <a:t>ASTIM ADENOTONSİLLEKTOMİ</a:t>
            </a:r>
            <a:endParaRPr lang="tr-TR" sz="4400" dirty="0"/>
          </a:p>
        </p:txBody>
      </p:sp>
    </p:spTree>
    <p:extLst>
      <p:ext uri="{BB962C8B-B14F-4D97-AF65-F5344CB8AC3E}">
        <p14:creationId xmlns:p14="http://schemas.microsoft.com/office/powerpoint/2010/main" val="337018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14" y="1628800"/>
            <a:ext cx="8715771" cy="231160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85" y="4660751"/>
            <a:ext cx="5295900" cy="352425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1817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/>
          <a:stretch/>
        </p:blipFill>
        <p:spPr bwMode="auto">
          <a:xfrm>
            <a:off x="1115616" y="1856356"/>
            <a:ext cx="7391400" cy="454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6305573"/>
            <a:ext cx="39909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547664" y="5987380"/>
            <a:ext cx="5904656" cy="4515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9"/>
          <a:stretch/>
        </p:blipFill>
        <p:spPr bwMode="auto">
          <a:xfrm>
            <a:off x="197768" y="1022498"/>
            <a:ext cx="8604448" cy="166771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240540" y="188640"/>
            <a:ext cx="7543800" cy="868958"/>
          </a:xfrm>
        </p:spPr>
        <p:txBody>
          <a:bodyPr/>
          <a:lstStyle/>
          <a:p>
            <a:r>
              <a:rPr lang="tr-TR" sz="4400" dirty="0" smtClean="0"/>
              <a:t>ASTIM ADENOTONSİLLEKTOMİ</a:t>
            </a:r>
            <a:endParaRPr lang="tr-TR" sz="4400" dirty="0"/>
          </a:p>
        </p:txBody>
      </p:sp>
    </p:spTree>
    <p:extLst>
      <p:ext uri="{BB962C8B-B14F-4D97-AF65-F5344CB8AC3E}">
        <p14:creationId xmlns:p14="http://schemas.microsoft.com/office/powerpoint/2010/main" val="229792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96" y="3429000"/>
            <a:ext cx="8975100" cy="271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9"/>
          <a:stretch/>
        </p:blipFill>
        <p:spPr bwMode="auto">
          <a:xfrm>
            <a:off x="339722" y="1317428"/>
            <a:ext cx="8604448" cy="166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6305573"/>
            <a:ext cx="39909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aşlık 1"/>
          <p:cNvSpPr>
            <a:spLocks noGrp="1"/>
          </p:cNvSpPr>
          <p:nvPr>
            <p:ph type="title"/>
          </p:nvPr>
        </p:nvSpPr>
        <p:spPr>
          <a:xfrm>
            <a:off x="347734" y="260648"/>
            <a:ext cx="7543800" cy="868958"/>
          </a:xfrm>
        </p:spPr>
        <p:txBody>
          <a:bodyPr/>
          <a:lstStyle/>
          <a:p>
            <a:r>
              <a:rPr lang="tr-TR" sz="4400" dirty="0" smtClean="0"/>
              <a:t>ASTIM ADENOTONSİLLEKTOMİ</a:t>
            </a:r>
            <a:endParaRPr lang="tr-TR" sz="4400" dirty="0"/>
          </a:p>
        </p:txBody>
      </p:sp>
    </p:spTree>
    <p:extLst>
      <p:ext uri="{BB962C8B-B14F-4D97-AF65-F5344CB8AC3E}">
        <p14:creationId xmlns:p14="http://schemas.microsoft.com/office/powerpoint/2010/main" val="248438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40540" y="188640"/>
            <a:ext cx="7543800" cy="868958"/>
          </a:xfrm>
        </p:spPr>
        <p:txBody>
          <a:bodyPr/>
          <a:lstStyle/>
          <a:p>
            <a:r>
              <a:rPr lang="tr-TR" sz="4400" dirty="0" smtClean="0"/>
              <a:t>ASTIM ADENOTONSİLLEKTOMİ</a:t>
            </a:r>
            <a:endParaRPr lang="tr-TR" sz="4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5" y="3212976"/>
            <a:ext cx="8815769" cy="267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9"/>
          <a:stretch/>
        </p:blipFill>
        <p:spPr bwMode="auto">
          <a:xfrm>
            <a:off x="198372" y="1196752"/>
            <a:ext cx="8604448" cy="166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6305573"/>
            <a:ext cx="39909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35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04" y="3573016"/>
            <a:ext cx="8989593" cy="285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9"/>
          <a:stretch/>
        </p:blipFill>
        <p:spPr bwMode="auto">
          <a:xfrm>
            <a:off x="178868" y="1556792"/>
            <a:ext cx="8604448" cy="166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6305573"/>
            <a:ext cx="39909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aşlık 1"/>
          <p:cNvSpPr txBox="1">
            <a:spLocks/>
          </p:cNvSpPr>
          <p:nvPr/>
        </p:nvSpPr>
        <p:spPr bwMode="auto">
          <a:xfrm>
            <a:off x="240540" y="188640"/>
            <a:ext cx="7543800" cy="86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tr-TR" sz="4400" kern="0" smtClean="0"/>
              <a:t>ASTIM ADENOTONSİLLEKTOMİ</a:t>
            </a:r>
            <a:endParaRPr lang="tr-TR" sz="4400" kern="0" dirty="0"/>
          </a:p>
        </p:txBody>
      </p:sp>
    </p:spTree>
    <p:extLst>
      <p:ext uri="{BB962C8B-B14F-4D97-AF65-F5344CB8AC3E}">
        <p14:creationId xmlns:p14="http://schemas.microsoft.com/office/powerpoint/2010/main" val="327574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8" y="1556792"/>
            <a:ext cx="9036496" cy="9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 4"/>
          <p:cNvGrpSpPr/>
          <p:nvPr/>
        </p:nvGrpSpPr>
        <p:grpSpPr>
          <a:xfrm>
            <a:off x="217636" y="2780928"/>
            <a:ext cx="8749754" cy="3364096"/>
            <a:chOff x="190500" y="1793096"/>
            <a:chExt cx="8749754" cy="3364096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8" r="3393"/>
            <a:stretch/>
          </p:blipFill>
          <p:spPr bwMode="auto">
            <a:xfrm>
              <a:off x="190500" y="1793096"/>
              <a:ext cx="8699500" cy="3271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Dikdörtgen 3"/>
            <p:cNvSpPr/>
            <p:nvPr/>
          </p:nvSpPr>
          <p:spPr>
            <a:xfrm>
              <a:off x="4590504" y="4653136"/>
              <a:ext cx="4349750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108" y="6237312"/>
            <a:ext cx="3962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aşlık 1"/>
          <p:cNvSpPr>
            <a:spLocks noGrp="1"/>
          </p:cNvSpPr>
          <p:nvPr>
            <p:ph type="title"/>
          </p:nvPr>
        </p:nvSpPr>
        <p:spPr>
          <a:xfrm>
            <a:off x="347734" y="260648"/>
            <a:ext cx="7543800" cy="868958"/>
          </a:xfrm>
        </p:spPr>
        <p:txBody>
          <a:bodyPr/>
          <a:lstStyle/>
          <a:p>
            <a:r>
              <a:rPr lang="tr-TR" sz="4400" dirty="0" smtClean="0"/>
              <a:t>ASTIM ADENOTONSİLLEKTOMİ</a:t>
            </a:r>
            <a:endParaRPr lang="tr-TR" sz="4400" dirty="0"/>
          </a:p>
        </p:txBody>
      </p:sp>
    </p:spTree>
    <p:extLst>
      <p:ext uri="{BB962C8B-B14F-4D97-AF65-F5344CB8AC3E}">
        <p14:creationId xmlns:p14="http://schemas.microsoft.com/office/powerpoint/2010/main" val="181027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76518"/>
            <a:ext cx="6297116" cy="428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2" y="1195555"/>
            <a:ext cx="9036496" cy="9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aşlık 1"/>
          <p:cNvSpPr txBox="1">
            <a:spLocks/>
          </p:cNvSpPr>
          <p:nvPr/>
        </p:nvSpPr>
        <p:spPr bwMode="auto">
          <a:xfrm>
            <a:off x="347734" y="260648"/>
            <a:ext cx="7543800" cy="86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tr-TR" sz="4400" kern="0" dirty="0" smtClean="0"/>
              <a:t>ASTIM ADENOTONSİLLEKTOMİ</a:t>
            </a:r>
            <a:endParaRPr lang="tr-TR" sz="4400" kern="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486525"/>
            <a:ext cx="3962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17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dirty="0"/>
              <a:t>S</a:t>
            </a:r>
            <a:r>
              <a:rPr lang="tr-TR" sz="4400" dirty="0" smtClean="0"/>
              <a:t>ORULAR</a:t>
            </a:r>
            <a:endParaRPr lang="tr-TR" sz="4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Astım ve </a:t>
            </a:r>
            <a:r>
              <a:rPr lang="tr-TR" dirty="0" err="1" smtClean="0"/>
              <a:t>Allerjik</a:t>
            </a:r>
            <a:r>
              <a:rPr lang="tr-TR" dirty="0" smtClean="0"/>
              <a:t> </a:t>
            </a:r>
            <a:r>
              <a:rPr lang="tr-TR" dirty="0" err="1" smtClean="0"/>
              <a:t>rinitte</a:t>
            </a:r>
            <a:r>
              <a:rPr lang="tr-TR" dirty="0" smtClean="0"/>
              <a:t> UİSB ve OSAS tanısı için özel anket geliştirilebilir mi?</a:t>
            </a:r>
          </a:p>
          <a:p>
            <a:r>
              <a:rPr lang="tr-TR" dirty="0" smtClean="0"/>
              <a:t>Tanı nasıl daha kolay konur?</a:t>
            </a:r>
          </a:p>
          <a:p>
            <a:r>
              <a:rPr lang="tr-TR" dirty="0" smtClean="0"/>
              <a:t>Kilo vermenin UİSB üzerine etkisi nedir?</a:t>
            </a:r>
          </a:p>
          <a:p>
            <a:r>
              <a:rPr lang="tr-TR" dirty="0" smtClean="0"/>
              <a:t>UİSB </a:t>
            </a:r>
            <a:r>
              <a:rPr lang="tr-TR" dirty="0" err="1" smtClean="0"/>
              <a:t>montelukast</a:t>
            </a:r>
            <a:r>
              <a:rPr lang="tr-TR" dirty="0" smtClean="0"/>
              <a:t> kullanımının etkinliği nedir?</a:t>
            </a:r>
          </a:p>
          <a:p>
            <a:r>
              <a:rPr lang="tr-TR" dirty="0" smtClean="0"/>
              <a:t>Astımlılarda </a:t>
            </a:r>
            <a:r>
              <a:rPr lang="tr-TR" dirty="0" err="1" smtClean="0"/>
              <a:t>adenotonsillektominin</a:t>
            </a:r>
            <a:r>
              <a:rPr lang="tr-TR" dirty="0" smtClean="0"/>
              <a:t> hastalık kontrolü üzerine etkisi nedir?</a:t>
            </a:r>
          </a:p>
        </p:txBody>
      </p:sp>
    </p:spTree>
    <p:extLst>
      <p:ext uri="{BB962C8B-B14F-4D97-AF65-F5344CB8AC3E}">
        <p14:creationId xmlns:p14="http://schemas.microsoft.com/office/powerpoint/2010/main" val="426255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12069" r="37355" b="15733"/>
          <a:stretch/>
        </p:blipFill>
        <p:spPr bwMode="auto">
          <a:xfrm>
            <a:off x="7863079" y="3063915"/>
            <a:ext cx="1233417" cy="197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2" t="9051" r="19907" b="13147"/>
          <a:stretch/>
        </p:blipFill>
        <p:spPr bwMode="auto">
          <a:xfrm>
            <a:off x="3619291" y="0"/>
            <a:ext cx="2444381" cy="167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8" t="8405" r="37355" b="12931"/>
          <a:stretch/>
        </p:blipFill>
        <p:spPr bwMode="auto">
          <a:xfrm>
            <a:off x="-1" y="1"/>
            <a:ext cx="1174649" cy="167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11207" r="11303" b="14871"/>
          <a:stretch/>
        </p:blipFill>
        <p:spPr bwMode="auto">
          <a:xfrm>
            <a:off x="-1" y="1675991"/>
            <a:ext cx="2764898" cy="138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2" t="8405" r="37961" b="15733"/>
          <a:stretch/>
        </p:blipFill>
        <p:spPr bwMode="auto">
          <a:xfrm>
            <a:off x="2618361" y="17275"/>
            <a:ext cx="1013383" cy="165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6" t="17672" r="34205" b="11853"/>
          <a:stretch/>
        </p:blipFill>
        <p:spPr bwMode="auto">
          <a:xfrm>
            <a:off x="1167867" y="1"/>
            <a:ext cx="1433429" cy="167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3" t="18750" r="20149" b="13577"/>
          <a:stretch/>
        </p:blipFill>
        <p:spPr bwMode="auto">
          <a:xfrm>
            <a:off x="2764897" y="1675992"/>
            <a:ext cx="2570596" cy="142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8" t="10422" r="19392" b="15521"/>
          <a:stretch/>
        </p:blipFill>
        <p:spPr bwMode="auto">
          <a:xfrm>
            <a:off x="12872" y="3063916"/>
            <a:ext cx="2752025" cy="145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2" t="9698" r="37598" b="13362"/>
          <a:stretch/>
        </p:blipFill>
        <p:spPr bwMode="auto">
          <a:xfrm>
            <a:off x="7311838" y="5535423"/>
            <a:ext cx="1795285" cy="142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5" t="32543" r="36750" b="38362"/>
          <a:stretch/>
        </p:blipFill>
        <p:spPr bwMode="auto">
          <a:xfrm>
            <a:off x="5343201" y="1675992"/>
            <a:ext cx="2153113" cy="138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1" t="6465" r="20755" b="20474"/>
          <a:stretch/>
        </p:blipFill>
        <p:spPr bwMode="auto">
          <a:xfrm>
            <a:off x="2736220" y="3063916"/>
            <a:ext cx="1908064" cy="145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1" t="32543" r="34932" b="38578"/>
          <a:stretch/>
        </p:blipFill>
        <p:spPr bwMode="auto">
          <a:xfrm>
            <a:off x="4581113" y="3063915"/>
            <a:ext cx="2272392" cy="11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1" t="14871" r="16151" b="19826"/>
          <a:stretch/>
        </p:blipFill>
        <p:spPr bwMode="auto">
          <a:xfrm>
            <a:off x="6063672" y="0"/>
            <a:ext cx="3035932" cy="167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5" t="12931" r="23058" b="19827"/>
          <a:stretch/>
        </p:blipFill>
        <p:spPr bwMode="auto">
          <a:xfrm>
            <a:off x="-1" y="4376228"/>
            <a:ext cx="2456063" cy="144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0" t="12372" r="31176" b="12197"/>
          <a:stretch/>
        </p:blipFill>
        <p:spPr bwMode="auto">
          <a:xfrm>
            <a:off x="6701823" y="3128118"/>
            <a:ext cx="1164364" cy="120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6" t="11207" r="34811" b="29310"/>
          <a:stretch/>
        </p:blipFill>
        <p:spPr bwMode="auto">
          <a:xfrm>
            <a:off x="2456062" y="4384263"/>
            <a:ext cx="1524404" cy="170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4" t="12931" r="22936" b="14008"/>
          <a:stretch/>
        </p:blipFill>
        <p:spPr bwMode="auto">
          <a:xfrm>
            <a:off x="2548046" y="5611579"/>
            <a:ext cx="2209211" cy="128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t="20994" r="23543" b="15429"/>
          <a:stretch/>
        </p:blipFill>
        <p:spPr bwMode="auto">
          <a:xfrm>
            <a:off x="4538478" y="4200947"/>
            <a:ext cx="2315027" cy="141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0" t="21336" r="28025" b="20906"/>
          <a:stretch/>
        </p:blipFill>
        <p:spPr bwMode="auto">
          <a:xfrm>
            <a:off x="6845686" y="4330269"/>
            <a:ext cx="1711014" cy="119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9" t="16164" r="23300" b="18534"/>
          <a:stretch/>
        </p:blipFill>
        <p:spPr bwMode="auto">
          <a:xfrm>
            <a:off x="4788852" y="5533890"/>
            <a:ext cx="2522985" cy="1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4" t="17242" r="17120" b="16163"/>
          <a:stretch/>
        </p:blipFill>
        <p:spPr bwMode="auto">
          <a:xfrm>
            <a:off x="6701822" y="1586981"/>
            <a:ext cx="2115883" cy="148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14870" r="26692" b="14655"/>
          <a:stretch/>
        </p:blipFill>
        <p:spPr bwMode="auto">
          <a:xfrm>
            <a:off x="-54182" y="5611579"/>
            <a:ext cx="2611768" cy="122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628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UYKU APNE SENDROMU VE ALERJİ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err="1" smtClean="0"/>
              <a:t>Dr.Ersoy</a:t>
            </a:r>
            <a:r>
              <a:rPr lang="tr-TR" dirty="0" smtClean="0"/>
              <a:t> CİVELEK</a:t>
            </a:r>
          </a:p>
          <a:p>
            <a:r>
              <a:rPr lang="tr-TR" dirty="0" smtClean="0"/>
              <a:t>Ankara Çocuk Sağlığı ve Hastalıkları Hematoloji Onkoloji EAH</a:t>
            </a:r>
          </a:p>
          <a:p>
            <a:r>
              <a:rPr lang="tr-TR" dirty="0" smtClean="0"/>
              <a:t>ersoycivelek@gmail.com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7305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tr-TR" sz="3200" dirty="0" err="1"/>
              <a:t>F</a:t>
            </a:r>
            <a:r>
              <a:rPr lang="tr-TR" sz="3200" dirty="0" err="1" smtClean="0"/>
              <a:t>arengial</a:t>
            </a:r>
            <a:r>
              <a:rPr lang="tr-TR" sz="3200" dirty="0" smtClean="0"/>
              <a:t> alanda daralama veya ÜSY rezistansında artış nedeniyle uyku </a:t>
            </a:r>
            <a:r>
              <a:rPr lang="tr-TR" sz="3200" dirty="0"/>
              <a:t>sırasında </a:t>
            </a:r>
            <a:r>
              <a:rPr lang="tr-TR" sz="3200" dirty="0" smtClean="0"/>
              <a:t>horlama ve/veya artmış solunum çabası ile karakterize bir ÜSY fonksiyon bozukluğu sendromudur.  </a:t>
            </a:r>
          </a:p>
          <a:p>
            <a:pPr>
              <a:lnSpc>
                <a:spcPct val="150000"/>
              </a:lnSpc>
            </a:pPr>
            <a:endParaRPr lang="tr-TR" sz="3200" dirty="0"/>
          </a:p>
          <a:p>
            <a:pPr>
              <a:lnSpc>
                <a:spcPct val="150000"/>
              </a:lnSpc>
            </a:pPr>
            <a:endParaRPr lang="tr-TR" sz="3200" dirty="0" smtClean="0"/>
          </a:p>
          <a:p>
            <a:pPr>
              <a:lnSpc>
                <a:spcPct val="150000"/>
              </a:lnSpc>
            </a:pPr>
            <a:endParaRPr lang="tr-TR" sz="3200" dirty="0"/>
          </a:p>
        </p:txBody>
      </p:sp>
      <p:sp>
        <p:nvSpPr>
          <p:cNvPr id="4" name="Başlık 1"/>
          <p:cNvSpPr txBox="1">
            <a:spLocks/>
          </p:cNvSpPr>
          <p:nvPr/>
        </p:nvSpPr>
        <p:spPr bwMode="auto">
          <a:xfrm>
            <a:off x="323528" y="260648"/>
            <a:ext cx="78214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tr-TR" sz="4400" kern="0" dirty="0" smtClean="0"/>
              <a:t>UYKU İLE İLİŞKİLİ SOLUNUM BOZUKLUKLARI-TANIM </a:t>
            </a:r>
            <a:endParaRPr lang="tr-TR" sz="4400" kern="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85" y="5661248"/>
            <a:ext cx="5295900" cy="352425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09371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İçerik Yer Tutucusu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0103565"/>
              </p:ext>
            </p:extLst>
          </p:nvPr>
        </p:nvGraphicFramePr>
        <p:xfrm>
          <a:off x="354360" y="1484784"/>
          <a:ext cx="8435280" cy="4806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70982"/>
                <a:gridCol w="5964298"/>
              </a:tblGrid>
              <a:tr h="1201520">
                <a:tc>
                  <a:txBody>
                    <a:bodyPr/>
                    <a:lstStyle/>
                    <a:p>
                      <a:r>
                        <a:rPr lang="tr-TR" sz="2400" b="1" dirty="0" err="1" smtClean="0">
                          <a:solidFill>
                            <a:schemeClr val="tx1"/>
                          </a:solidFill>
                        </a:rPr>
                        <a:t>Primer</a:t>
                      </a:r>
                      <a:r>
                        <a:rPr lang="tr-TR" sz="2400" b="1" dirty="0" smtClean="0">
                          <a:solidFill>
                            <a:schemeClr val="tx1"/>
                          </a:solidFill>
                        </a:rPr>
                        <a:t> Horlama</a:t>
                      </a:r>
                      <a:endParaRPr lang="tr-T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1520"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solidFill>
                            <a:schemeClr val="tx1"/>
                          </a:solidFill>
                        </a:rPr>
                        <a:t>Üst Havayolu</a:t>
                      </a:r>
                      <a:r>
                        <a:rPr lang="tr-TR" sz="2400" b="1" baseline="0" dirty="0" smtClean="0">
                          <a:solidFill>
                            <a:schemeClr val="tx1"/>
                          </a:solidFill>
                        </a:rPr>
                        <a:t> Rezistans Sendromu</a:t>
                      </a:r>
                      <a:endParaRPr lang="tr-T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1520">
                <a:tc>
                  <a:txBody>
                    <a:bodyPr/>
                    <a:lstStyle/>
                    <a:p>
                      <a:r>
                        <a:rPr lang="tr-TR" sz="2400" b="1" dirty="0" err="1" smtClean="0">
                          <a:solidFill>
                            <a:schemeClr val="tx1"/>
                          </a:solidFill>
                        </a:rPr>
                        <a:t>Obstrüktif</a:t>
                      </a:r>
                      <a:r>
                        <a:rPr lang="tr-TR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400" b="1" baseline="0" dirty="0" err="1" smtClean="0">
                          <a:solidFill>
                            <a:schemeClr val="tx1"/>
                          </a:solidFill>
                        </a:rPr>
                        <a:t>hipoventilasyon</a:t>
                      </a:r>
                      <a:endParaRPr lang="tr-T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1520">
                <a:tc>
                  <a:txBody>
                    <a:bodyPr/>
                    <a:lstStyle/>
                    <a:p>
                      <a:r>
                        <a:rPr lang="tr-TR" sz="2400" b="1" dirty="0" err="1" smtClean="0">
                          <a:solidFill>
                            <a:schemeClr val="tx1"/>
                          </a:solidFill>
                        </a:rPr>
                        <a:t>Obstrüktif</a:t>
                      </a:r>
                      <a:r>
                        <a:rPr lang="tr-TR" sz="2400" b="1" baseline="0" dirty="0" smtClean="0">
                          <a:solidFill>
                            <a:schemeClr val="tx1"/>
                          </a:solidFill>
                        </a:rPr>
                        <a:t> Uyku </a:t>
                      </a:r>
                      <a:r>
                        <a:rPr lang="tr-TR" sz="2400" b="1" baseline="0" dirty="0" err="1" smtClean="0">
                          <a:solidFill>
                            <a:schemeClr val="tx1"/>
                          </a:solidFill>
                        </a:rPr>
                        <a:t>Apne</a:t>
                      </a:r>
                      <a:r>
                        <a:rPr lang="tr-TR" sz="2400" b="1" baseline="0" dirty="0" smtClean="0">
                          <a:solidFill>
                            <a:schemeClr val="tx1"/>
                          </a:solidFill>
                        </a:rPr>
                        <a:t> Sendromu</a:t>
                      </a:r>
                      <a:endParaRPr lang="tr-T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Başlık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63272" cy="1295400"/>
          </a:xfrm>
          <a:solidFill>
            <a:schemeClr val="bg1"/>
          </a:solidFill>
        </p:spPr>
        <p:txBody>
          <a:bodyPr/>
          <a:lstStyle/>
          <a:p>
            <a:r>
              <a:rPr lang="tr-TR" dirty="0" smtClean="0"/>
              <a:t>OBSTRÜKTİF UYKU İLİŞKİLİ SOLUNUM BOZUKLUKLARI- KLİNİK DURUMLAR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4719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İçerik Yer Tutucusu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9322196"/>
              </p:ext>
            </p:extLst>
          </p:nvPr>
        </p:nvGraphicFramePr>
        <p:xfrm>
          <a:off x="354360" y="1484784"/>
          <a:ext cx="8435280" cy="5159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70982"/>
                <a:gridCol w="5964298"/>
              </a:tblGrid>
              <a:tr h="1201520">
                <a:tc>
                  <a:txBody>
                    <a:bodyPr/>
                    <a:lstStyle/>
                    <a:p>
                      <a:r>
                        <a:rPr lang="tr-TR" sz="2400" b="1" dirty="0" err="1" smtClean="0">
                          <a:solidFill>
                            <a:schemeClr val="tx1"/>
                          </a:solidFill>
                        </a:rPr>
                        <a:t>Primer</a:t>
                      </a:r>
                      <a:r>
                        <a:rPr lang="tr-TR" sz="2400" b="1" dirty="0" smtClean="0">
                          <a:solidFill>
                            <a:schemeClr val="tx1"/>
                          </a:solidFill>
                        </a:rPr>
                        <a:t> Horlama</a:t>
                      </a:r>
                      <a:endParaRPr lang="tr-T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b="0" dirty="0" err="1" smtClean="0">
                          <a:solidFill>
                            <a:schemeClr val="tx1"/>
                          </a:solidFill>
                        </a:rPr>
                        <a:t>Apne</a:t>
                      </a:r>
                      <a:r>
                        <a:rPr lang="tr-TR" sz="2400" b="0" dirty="0" smtClean="0">
                          <a:solidFill>
                            <a:schemeClr val="tx1"/>
                          </a:solidFill>
                        </a:rPr>
                        <a:t> veya </a:t>
                      </a:r>
                      <a:r>
                        <a:rPr lang="tr-TR" sz="2400" b="0" dirty="0" err="1" smtClean="0">
                          <a:solidFill>
                            <a:schemeClr val="tx1"/>
                          </a:solidFill>
                        </a:rPr>
                        <a:t>hipopne</a:t>
                      </a:r>
                      <a:r>
                        <a:rPr lang="tr-TR" sz="2400" b="0" dirty="0" smtClean="0">
                          <a:solidFill>
                            <a:schemeClr val="tx1"/>
                          </a:solidFill>
                        </a:rPr>
                        <a:t> olmadan haftada 3 günden fazla horlama. Uyku</a:t>
                      </a:r>
                      <a:r>
                        <a:rPr lang="tr-TR" sz="2400" b="0" baseline="0" dirty="0" smtClean="0">
                          <a:solidFill>
                            <a:schemeClr val="tx1"/>
                          </a:solidFill>
                        </a:rPr>
                        <a:t> veya gaz değişim anormallikleri yok </a:t>
                      </a:r>
                      <a:endParaRPr lang="tr-TR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1520"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solidFill>
                            <a:schemeClr val="tx1"/>
                          </a:solidFill>
                        </a:rPr>
                        <a:t>Üst Havayolu</a:t>
                      </a:r>
                      <a:r>
                        <a:rPr lang="tr-TR" sz="2400" b="1" baseline="0" dirty="0" smtClean="0">
                          <a:solidFill>
                            <a:schemeClr val="tx1"/>
                          </a:solidFill>
                        </a:rPr>
                        <a:t> Rezistans Sendromu</a:t>
                      </a:r>
                      <a:endParaRPr lang="tr-T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b="0" dirty="0" smtClean="0">
                          <a:solidFill>
                            <a:schemeClr val="tx1"/>
                          </a:solidFill>
                        </a:rPr>
                        <a:t>Horlama</a:t>
                      </a:r>
                      <a:r>
                        <a:rPr lang="tr-TR" sz="2400" b="0" baseline="0" dirty="0" smtClean="0">
                          <a:solidFill>
                            <a:schemeClr val="tx1"/>
                          </a:solidFill>
                        </a:rPr>
                        <a:t> var. Solunum işi artmış, fakat dikkat çekici </a:t>
                      </a:r>
                      <a:r>
                        <a:rPr lang="tr-TR" sz="2400" b="0" baseline="0" dirty="0" err="1" smtClean="0">
                          <a:solidFill>
                            <a:schemeClr val="tx1"/>
                          </a:solidFill>
                        </a:rPr>
                        <a:t>obstrüktif</a:t>
                      </a:r>
                      <a:r>
                        <a:rPr lang="tr-TR" sz="2400" b="0" baseline="0" dirty="0" smtClean="0">
                          <a:solidFill>
                            <a:schemeClr val="tx1"/>
                          </a:solidFill>
                        </a:rPr>
                        <a:t> olay veya gaz değişim anormalliği yok</a:t>
                      </a:r>
                      <a:endParaRPr lang="tr-T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1520">
                <a:tc>
                  <a:txBody>
                    <a:bodyPr/>
                    <a:lstStyle/>
                    <a:p>
                      <a:r>
                        <a:rPr lang="tr-TR" sz="2400" b="1" dirty="0" err="1" smtClean="0">
                          <a:solidFill>
                            <a:schemeClr val="tx1"/>
                          </a:solidFill>
                        </a:rPr>
                        <a:t>Obstrüktif</a:t>
                      </a:r>
                      <a:r>
                        <a:rPr lang="tr-TR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400" b="1" baseline="0" dirty="0" err="1" smtClean="0">
                          <a:solidFill>
                            <a:schemeClr val="tx1"/>
                          </a:solidFill>
                        </a:rPr>
                        <a:t>hipoventilasyon</a:t>
                      </a:r>
                      <a:endParaRPr lang="tr-T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b="0" dirty="0" smtClean="0">
                          <a:solidFill>
                            <a:schemeClr val="tx1"/>
                          </a:solidFill>
                        </a:rPr>
                        <a:t>Horlama ve </a:t>
                      </a:r>
                      <a:r>
                        <a:rPr lang="tr-TR" sz="2400" b="0" dirty="0" err="1" smtClean="0">
                          <a:solidFill>
                            <a:schemeClr val="tx1"/>
                          </a:solidFill>
                        </a:rPr>
                        <a:t>ekspiryum</a:t>
                      </a:r>
                      <a:r>
                        <a:rPr lang="tr-TR" sz="2400" b="0" baseline="0" dirty="0" smtClean="0">
                          <a:solidFill>
                            <a:schemeClr val="tx1"/>
                          </a:solidFill>
                        </a:rPr>
                        <a:t> sonu artmış pCO</a:t>
                      </a:r>
                      <a:r>
                        <a:rPr lang="tr-TR" sz="2400" b="0" baseline="-2500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tr-TR" sz="2400" b="0" baseline="0" dirty="0" smtClean="0">
                          <a:solidFill>
                            <a:schemeClr val="tx1"/>
                          </a:solidFill>
                        </a:rPr>
                        <a:t>ancak dikkat çekici obstrüksiyon yok</a:t>
                      </a:r>
                      <a:endParaRPr lang="tr-T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1520">
                <a:tc>
                  <a:txBody>
                    <a:bodyPr/>
                    <a:lstStyle/>
                    <a:p>
                      <a:r>
                        <a:rPr lang="tr-TR" sz="2400" b="1" dirty="0" err="1" smtClean="0">
                          <a:solidFill>
                            <a:schemeClr val="tx1"/>
                          </a:solidFill>
                        </a:rPr>
                        <a:t>Obstrüktif</a:t>
                      </a:r>
                      <a:r>
                        <a:rPr lang="tr-TR" sz="2400" b="1" baseline="0" dirty="0" smtClean="0">
                          <a:solidFill>
                            <a:schemeClr val="tx1"/>
                          </a:solidFill>
                        </a:rPr>
                        <a:t> Uyku </a:t>
                      </a:r>
                      <a:r>
                        <a:rPr lang="tr-TR" sz="2400" b="1" baseline="0" dirty="0" err="1" smtClean="0">
                          <a:solidFill>
                            <a:schemeClr val="tx1"/>
                          </a:solidFill>
                        </a:rPr>
                        <a:t>Apne</a:t>
                      </a:r>
                      <a:r>
                        <a:rPr lang="tr-TR" sz="2400" b="1" baseline="0" dirty="0" smtClean="0">
                          <a:solidFill>
                            <a:schemeClr val="tx1"/>
                          </a:solidFill>
                        </a:rPr>
                        <a:t> Sendromu</a:t>
                      </a:r>
                      <a:endParaRPr lang="tr-T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400" b="0" dirty="0" smtClean="0">
                          <a:solidFill>
                            <a:schemeClr val="tx1"/>
                          </a:solidFill>
                        </a:rPr>
                        <a:t>Tekrarlayıcı</a:t>
                      </a:r>
                      <a:r>
                        <a:rPr lang="tr-TR" sz="2400" b="0" baseline="0" dirty="0" smtClean="0">
                          <a:solidFill>
                            <a:schemeClr val="tx1"/>
                          </a:solidFill>
                        </a:rPr>
                        <a:t> tam veya kısmi ÜSY obstrüksiyonu (</a:t>
                      </a:r>
                      <a:r>
                        <a:rPr lang="tr-TR" sz="2400" b="0" dirty="0" err="1" smtClean="0">
                          <a:solidFill>
                            <a:schemeClr val="tx1"/>
                          </a:solidFill>
                        </a:rPr>
                        <a:t>Hipopne</a:t>
                      </a:r>
                      <a:r>
                        <a:rPr lang="tr-TR" sz="2400" b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tr-TR" sz="2400" b="0" dirty="0" err="1" smtClean="0">
                          <a:solidFill>
                            <a:schemeClr val="tx1"/>
                          </a:solidFill>
                        </a:rPr>
                        <a:t>obstrüktive</a:t>
                      </a:r>
                      <a:r>
                        <a:rPr lang="tr-TR" sz="2400" b="0" dirty="0" smtClean="0">
                          <a:solidFill>
                            <a:schemeClr val="tx1"/>
                          </a:solidFill>
                        </a:rPr>
                        <a:t> veya </a:t>
                      </a:r>
                      <a:r>
                        <a:rPr lang="tr-TR" sz="2400" b="0" dirty="0" err="1" smtClean="0">
                          <a:solidFill>
                            <a:schemeClr val="tx1"/>
                          </a:solidFill>
                        </a:rPr>
                        <a:t>mixt</a:t>
                      </a:r>
                      <a:r>
                        <a:rPr lang="tr-TR" sz="2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400" b="0" baseline="0" dirty="0" err="1" smtClean="0">
                          <a:solidFill>
                            <a:schemeClr val="tx1"/>
                          </a:solidFill>
                        </a:rPr>
                        <a:t>apne</a:t>
                      </a:r>
                      <a:r>
                        <a:rPr lang="tr-TR" sz="2400" b="0" baseline="0" dirty="0" smtClean="0">
                          <a:solidFill>
                            <a:schemeClr val="tx1"/>
                          </a:solidFill>
                        </a:rPr>
                        <a:t>) Normal </a:t>
                      </a:r>
                      <a:r>
                        <a:rPr lang="tr-TR" sz="2400" b="0" baseline="0" dirty="0" err="1" smtClean="0">
                          <a:solidFill>
                            <a:schemeClr val="tx1"/>
                          </a:solidFill>
                        </a:rPr>
                        <a:t>oksijenasyon</a:t>
                      </a:r>
                      <a:r>
                        <a:rPr lang="tr-TR" sz="2400" b="0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tr-TR" sz="2400" b="0" baseline="0" dirty="0" err="1" smtClean="0">
                          <a:solidFill>
                            <a:schemeClr val="tx1"/>
                          </a:solidFill>
                        </a:rPr>
                        <a:t>ventilasyon</a:t>
                      </a:r>
                      <a:r>
                        <a:rPr lang="tr-TR" sz="2400" b="0" baseline="0" dirty="0" smtClean="0">
                          <a:solidFill>
                            <a:schemeClr val="tx1"/>
                          </a:solidFill>
                        </a:rPr>
                        <a:t> ve uyku </a:t>
                      </a:r>
                      <a:r>
                        <a:rPr lang="tr-TR" sz="2400" b="0" baseline="0" dirty="0" err="1" smtClean="0">
                          <a:solidFill>
                            <a:schemeClr val="tx1"/>
                          </a:solidFill>
                        </a:rPr>
                        <a:t>paterni</a:t>
                      </a:r>
                      <a:r>
                        <a:rPr lang="tr-TR" sz="2400" b="0" baseline="0" dirty="0" smtClean="0">
                          <a:solidFill>
                            <a:schemeClr val="tx1"/>
                          </a:solidFill>
                        </a:rPr>
                        <a:t> bozuluyor</a:t>
                      </a:r>
                      <a:endParaRPr lang="tr-T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Obstrüktif</a:t>
            </a:r>
            <a:r>
              <a:rPr lang="tr-TR" dirty="0" smtClean="0"/>
              <a:t> Uyku İlişkili Solunum Bozuklukları Klinik Durumlar</a:t>
            </a:r>
            <a:endParaRPr lang="tr-TR" dirty="0"/>
          </a:p>
        </p:txBody>
      </p:sp>
      <p:sp>
        <p:nvSpPr>
          <p:cNvPr id="4" name="Başlık 1"/>
          <p:cNvSpPr txBox="1">
            <a:spLocks/>
          </p:cNvSpPr>
          <p:nvPr/>
        </p:nvSpPr>
        <p:spPr bwMode="auto">
          <a:xfrm>
            <a:off x="457200" y="122238"/>
            <a:ext cx="8363272" cy="1295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tr-TR" kern="0" smtClean="0"/>
              <a:t>OBSTRÜKTİF UYKU İLİŞKİLİ SOLUNUM BOZUKLUKLARI- KLİNİK DURUMLAR</a:t>
            </a:r>
            <a:endParaRPr lang="tr-TR" kern="0" dirty="0"/>
          </a:p>
        </p:txBody>
      </p:sp>
    </p:spTree>
    <p:extLst>
      <p:ext uri="{BB962C8B-B14F-4D97-AF65-F5344CB8AC3E}">
        <p14:creationId xmlns:p14="http://schemas.microsoft.com/office/powerpoint/2010/main" val="371764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dirty="0" smtClean="0"/>
              <a:t>SUNUM PLANI</a:t>
            </a:r>
            <a:endParaRPr lang="tr-TR" sz="4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>
                    <a:lumMod val="50000"/>
                  </a:schemeClr>
                </a:solidFill>
              </a:rPr>
              <a:t>Uyku Bozuklukları sınıflaması</a:t>
            </a:r>
          </a:p>
          <a:p>
            <a:r>
              <a:rPr lang="tr-TR" b="1" dirty="0" err="1" smtClean="0"/>
              <a:t>Patofizyoloji</a:t>
            </a:r>
            <a:endParaRPr lang="tr-TR" b="1" dirty="0" smtClean="0"/>
          </a:p>
          <a:p>
            <a:r>
              <a:rPr lang="tr-TR" dirty="0" smtClean="0">
                <a:solidFill>
                  <a:schemeClr val="bg1">
                    <a:lumMod val="50000"/>
                  </a:schemeClr>
                </a:solidFill>
              </a:rPr>
              <a:t>Tanı klinik özellikler</a:t>
            </a:r>
            <a:endParaRPr lang="tr-TR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tr-TR" dirty="0" smtClean="0">
                <a:solidFill>
                  <a:schemeClr val="bg1">
                    <a:lumMod val="50000"/>
                  </a:schemeClr>
                </a:solidFill>
              </a:rPr>
              <a:t>Uyku bozuklukları </a:t>
            </a:r>
            <a:r>
              <a:rPr lang="tr-TR" dirty="0" err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tr-TR" dirty="0" err="1" smtClean="0">
                <a:solidFill>
                  <a:schemeClr val="bg1">
                    <a:lumMod val="50000"/>
                  </a:schemeClr>
                </a:solidFill>
              </a:rPr>
              <a:t>llerjik</a:t>
            </a:r>
            <a:r>
              <a:rPr lang="tr-TR" dirty="0" smtClean="0">
                <a:solidFill>
                  <a:schemeClr val="bg1">
                    <a:lumMod val="50000"/>
                  </a:schemeClr>
                </a:solidFill>
              </a:rPr>
              <a:t> hastalıklar </a:t>
            </a:r>
            <a:r>
              <a:rPr lang="tr-TR" dirty="0" err="1" smtClean="0">
                <a:solidFill>
                  <a:schemeClr val="bg1">
                    <a:lumMod val="50000"/>
                  </a:schemeClr>
                </a:solidFill>
              </a:rPr>
              <a:t>illişkisi</a:t>
            </a:r>
            <a:endParaRPr lang="tr-TR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tr-TR" dirty="0" smtClean="0">
                <a:solidFill>
                  <a:schemeClr val="bg1">
                    <a:lumMod val="50000"/>
                  </a:schemeClr>
                </a:solidFill>
              </a:rPr>
              <a:t>Tedavi</a:t>
            </a:r>
          </a:p>
          <a:p>
            <a:pPr marL="0" indent="0">
              <a:buNone/>
            </a:pPr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6298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1663</TotalTime>
  <Words>794</Words>
  <Application>Microsoft Office PowerPoint</Application>
  <PresentationFormat>Ekran Gösterisi (4:3)</PresentationFormat>
  <Paragraphs>230</Paragraphs>
  <Slides>58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58</vt:i4>
      </vt:variant>
    </vt:vector>
  </HeadingPairs>
  <TitlesOfParts>
    <vt:vector size="59" baseType="lpstr">
      <vt:lpstr>1_Network</vt:lpstr>
      <vt:lpstr>UYKU APNE SENDROMU VE ALERJİ</vt:lpstr>
      <vt:lpstr>SUNUM PLANI</vt:lpstr>
      <vt:lpstr>UYKU BOZUKLUKLARI SINIFLAMASI</vt:lpstr>
      <vt:lpstr>UYKU İLE İLİŞKİLİ SOLUNUM BOZUKLUKLARI </vt:lpstr>
      <vt:lpstr>PowerPoint Sunusu</vt:lpstr>
      <vt:lpstr>PowerPoint Sunusu</vt:lpstr>
      <vt:lpstr>OBSTRÜKTİF UYKU İLİŞKİLİ SOLUNUM BOZUKLUKLARI- KLİNİK DURUMLAR</vt:lpstr>
      <vt:lpstr>Obstrüktif Uyku İlişkili Solunum Bozuklukları Klinik Durumlar</vt:lpstr>
      <vt:lpstr>SUNUM PLANI</vt:lpstr>
      <vt:lpstr>OSAS-ÜST HAVA YOLU</vt:lpstr>
      <vt:lpstr>OSAS-ŞİDDET </vt:lpstr>
      <vt:lpstr>SUNUM PLANI</vt:lpstr>
      <vt:lpstr>UİSB SEMPTOMLAR-BULGULAR</vt:lpstr>
      <vt:lpstr>UİSB FİZİK MUAYENE </vt:lpstr>
      <vt:lpstr>UİSB SONUÇLARI</vt:lpstr>
      <vt:lpstr>TANI ARAÇLARI</vt:lpstr>
      <vt:lpstr>OSAS TANI-POLİSOMNOGRAFİ</vt:lpstr>
      <vt:lpstr>OSAS - ŞİDDET</vt:lpstr>
      <vt:lpstr>PEDİATRİK UYKU ANKETİ</vt:lpstr>
      <vt:lpstr>PEDİATRİK UYKU ANKETİ</vt:lpstr>
      <vt:lpstr>SUNUM PLANI</vt:lpstr>
      <vt:lpstr>ASTIM-UİSB İLİŞKİSİ</vt:lpstr>
      <vt:lpstr>PowerPoint Sunusu</vt:lpstr>
      <vt:lpstr>ASTIM ŞİDDETİ-UİSB</vt:lpstr>
      <vt:lpstr>PowerPoint Sunusu</vt:lpstr>
      <vt:lpstr>PowerPoint Sunusu</vt:lpstr>
      <vt:lpstr>VİZİNG- UİSB</vt:lpstr>
      <vt:lpstr>VİZİNG SIKLIĞI-UİSB SIKLIĞI</vt:lpstr>
      <vt:lpstr>ASTIM-UİSB</vt:lpstr>
      <vt:lpstr>KONTROLSÜZ ASTIM RİSK FAKTÖRLERİ</vt:lpstr>
      <vt:lpstr>PowerPoint Sunusu</vt:lpstr>
      <vt:lpstr>ALLERJİK RİNİT-UİSB</vt:lpstr>
      <vt:lpstr>ALLERJİK RİNİT UİSB SIKLIĞI</vt:lpstr>
      <vt:lpstr>PowerPoint Sunusu</vt:lpstr>
      <vt:lpstr>RİNOKONJOKTİVİT-UİSB SIKLIĞI</vt:lpstr>
      <vt:lpstr>RİNOKONJOKTİVİT HAYAT KALİTESİ-UİSB SIKLIĞI</vt:lpstr>
      <vt:lpstr>OSAS- İNFLAMASYON</vt:lpstr>
      <vt:lpstr>OSAS- İNFLAMASYON</vt:lpstr>
      <vt:lpstr>ASTIM-OSAS</vt:lpstr>
      <vt:lpstr>SUNUM PLANI</vt:lpstr>
      <vt:lpstr>UİSB- TEDAVİ</vt:lpstr>
      <vt:lpstr>TEDAVİ-KİLO VERİLMESİ</vt:lpstr>
      <vt:lpstr>NAZAL STEROİDLER</vt:lpstr>
      <vt:lpstr>NAZAL STEROİDLER</vt:lpstr>
      <vt:lpstr>NAZAL STEROİDLER</vt:lpstr>
      <vt:lpstr>MONTELUKAST</vt:lpstr>
      <vt:lpstr>MONTELUKAST</vt:lpstr>
      <vt:lpstr>ADENOTONSİLLEKTOMİ</vt:lpstr>
      <vt:lpstr>ASTIM ADENOTONSİLLEKTOMİ</vt:lpstr>
      <vt:lpstr>ASTIM ADENOTONSİLLEKTOMİ</vt:lpstr>
      <vt:lpstr>ASTIM ADENOTONSİLLEKTOMİ</vt:lpstr>
      <vt:lpstr>ASTIM ADENOTONSİLLEKTOMİ</vt:lpstr>
      <vt:lpstr>PowerPoint Sunusu</vt:lpstr>
      <vt:lpstr>ASTIM ADENOTONSİLLEKTOMİ</vt:lpstr>
      <vt:lpstr>PowerPoint Sunusu</vt:lpstr>
      <vt:lpstr>SORULAR</vt:lpstr>
      <vt:lpstr>PowerPoint Sunusu</vt:lpstr>
      <vt:lpstr>UYKU APNE SENDROMU VE ALERJİ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ersoy2</dc:creator>
  <cp:lastModifiedBy>user</cp:lastModifiedBy>
  <cp:revision>108</cp:revision>
  <dcterms:created xsi:type="dcterms:W3CDTF">2016-03-17T09:40:49Z</dcterms:created>
  <dcterms:modified xsi:type="dcterms:W3CDTF">2016-04-26T07:25:13Z</dcterms:modified>
</cp:coreProperties>
</file>