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7" r:id="rId2"/>
    <p:sldId id="372" r:id="rId3"/>
    <p:sldId id="373" r:id="rId4"/>
    <p:sldId id="374" r:id="rId5"/>
    <p:sldId id="369" r:id="rId6"/>
    <p:sldId id="367" r:id="rId7"/>
    <p:sldId id="368" r:id="rId8"/>
    <p:sldId id="352" r:id="rId9"/>
    <p:sldId id="272" r:id="rId10"/>
    <p:sldId id="362" r:id="rId11"/>
    <p:sldId id="365" r:id="rId12"/>
    <p:sldId id="337" r:id="rId13"/>
    <p:sldId id="338" r:id="rId14"/>
    <p:sldId id="326" r:id="rId15"/>
    <p:sldId id="329" r:id="rId16"/>
    <p:sldId id="371" r:id="rId17"/>
    <p:sldId id="327" r:id="rId18"/>
    <p:sldId id="330" r:id="rId19"/>
    <p:sldId id="308" r:id="rId20"/>
    <p:sldId id="370" r:id="rId21"/>
    <p:sldId id="301" r:id="rId22"/>
    <p:sldId id="305" r:id="rId23"/>
    <p:sldId id="354" r:id="rId24"/>
    <p:sldId id="342" r:id="rId25"/>
    <p:sldId id="341" r:id="rId26"/>
    <p:sldId id="357" r:id="rId27"/>
    <p:sldId id="358" r:id="rId28"/>
    <p:sldId id="331" r:id="rId2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DB3AB5-3DFC-44E4-96B2-DF2D826B8F97}" type="datetimeFigureOut">
              <a:rPr lang="tr-TR" smtClean="0"/>
              <a:t>24.04.2017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BB8D94-1CCD-425F-BD38-8231BA55821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4796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B8D94-1CCD-425F-BD38-8231BA55821D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329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7623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6162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40dan fazla mutasyon bildirilmiş.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B8D94-1CCD-425F-BD38-8231BA55821D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1528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20695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Mekanik genetik ve </a:t>
            </a:r>
            <a:r>
              <a:rPr lang="tr-TR" dirty="0" err="1" smtClean="0"/>
              <a:t>immunolojik</a:t>
            </a:r>
            <a:r>
              <a:rPr lang="tr-TR" dirty="0" smtClean="0"/>
              <a:t> faktörler derinin bariyer fonksiyonunu bozar.</a:t>
            </a:r>
          </a:p>
          <a:p>
            <a:r>
              <a:rPr lang="tr-TR" dirty="0" err="1" smtClean="0"/>
              <a:t>Allerjenler</a:t>
            </a:r>
            <a:r>
              <a:rPr lang="tr-TR" dirty="0" smtClean="0"/>
              <a:t> sunulan</a:t>
            </a:r>
            <a:r>
              <a:rPr lang="tr-TR" baseline="0" dirty="0" smtClean="0"/>
              <a:t> </a:t>
            </a:r>
            <a:r>
              <a:rPr lang="tr-TR" baseline="0" dirty="0" err="1" smtClean="0"/>
              <a:t>hücereler</a:t>
            </a:r>
            <a:r>
              <a:rPr lang="tr-TR" baseline="0" dirty="0" smtClean="0"/>
              <a:t> yolu ile Lenf </a:t>
            </a:r>
            <a:r>
              <a:rPr lang="tr-TR" baseline="0" dirty="0" err="1" smtClean="0"/>
              <a:t>nodlarına</a:t>
            </a:r>
            <a:r>
              <a:rPr lang="tr-TR" baseline="0" dirty="0" smtClean="0"/>
              <a:t> ulaşır ve Naif T Hücreler TH2 yönüne çevrilir.</a:t>
            </a:r>
          </a:p>
          <a:p>
            <a:r>
              <a:rPr lang="tr-TR" baseline="0" dirty="0" smtClean="0"/>
              <a:t>TH2 </a:t>
            </a:r>
            <a:r>
              <a:rPr lang="tr-TR" baseline="0" dirty="0" err="1" smtClean="0"/>
              <a:t>sitokinler</a:t>
            </a:r>
            <a:r>
              <a:rPr lang="tr-TR" baseline="0" dirty="0" smtClean="0"/>
              <a:t> TNF-Alfa ve İFN-</a:t>
            </a:r>
            <a:r>
              <a:rPr lang="tr-TR" baseline="0" dirty="0" err="1" smtClean="0"/>
              <a:t>gama,le</a:t>
            </a:r>
            <a:r>
              <a:rPr lang="tr-TR" baseline="0" dirty="0" smtClean="0"/>
              <a:t> birlikte </a:t>
            </a:r>
            <a:r>
              <a:rPr lang="tr-TR" baseline="0" dirty="0" err="1" smtClean="0"/>
              <a:t>Keratositlerin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apopitizine</a:t>
            </a:r>
            <a:r>
              <a:rPr lang="tr-TR" baseline="0" dirty="0" smtClean="0"/>
              <a:t> ve </a:t>
            </a:r>
            <a:r>
              <a:rPr lang="tr-TR" baseline="0" dirty="0" err="1" smtClean="0"/>
              <a:t>Tight</a:t>
            </a:r>
            <a:r>
              <a:rPr lang="tr-TR" baseline="0" dirty="0" smtClean="0"/>
              <a:t>  </a:t>
            </a:r>
            <a:r>
              <a:rPr lang="tr-TR" baseline="0" dirty="0" err="1" smtClean="0"/>
              <a:t>junction</a:t>
            </a:r>
            <a:r>
              <a:rPr lang="tr-TR" baseline="0" dirty="0" smtClean="0"/>
              <a:t> </a:t>
            </a:r>
            <a:r>
              <a:rPr lang="tr-TR" baseline="0" dirty="0" err="1" smtClean="0"/>
              <a:t>fonksionunu</a:t>
            </a:r>
            <a:r>
              <a:rPr lang="tr-TR" baseline="0" dirty="0" smtClean="0"/>
              <a:t> bozarak </a:t>
            </a:r>
            <a:r>
              <a:rPr lang="tr-TR" baseline="0" dirty="0" err="1" smtClean="0"/>
              <a:t>barier</a:t>
            </a:r>
            <a:r>
              <a:rPr lang="tr-TR" baseline="0" dirty="0" smtClean="0"/>
              <a:t> fonksiyonunu bozar. </a:t>
            </a:r>
          </a:p>
          <a:p>
            <a:r>
              <a:rPr lang="tr-TR" baseline="0" dirty="0" smtClean="0"/>
              <a:t>Aynı zamanda THR cevabı </a:t>
            </a:r>
            <a:r>
              <a:rPr lang="tr-TR" baseline="0" dirty="0" err="1" smtClean="0"/>
              <a:t>epitel</a:t>
            </a:r>
            <a:r>
              <a:rPr lang="tr-TR" baseline="0" dirty="0" smtClean="0"/>
              <a:t> hücrelerinden TSLP </a:t>
            </a:r>
            <a:r>
              <a:rPr lang="tr-TR" baseline="0" dirty="0" err="1" smtClean="0"/>
              <a:t>expresyonunu</a:t>
            </a:r>
            <a:r>
              <a:rPr lang="tr-TR" baseline="0" dirty="0" smtClean="0"/>
              <a:t> artırır.</a:t>
            </a:r>
          </a:p>
          <a:p>
            <a:r>
              <a:rPr lang="tr-TR" baseline="0" dirty="0" err="1" smtClean="0"/>
              <a:t>Kolonize</a:t>
            </a:r>
            <a:r>
              <a:rPr lang="tr-TR" baseline="0" dirty="0" smtClean="0"/>
              <a:t> olan S. </a:t>
            </a:r>
            <a:r>
              <a:rPr lang="tr-TR" baseline="0" dirty="0" err="1" smtClean="0"/>
              <a:t>Aureus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exotoksinleri</a:t>
            </a:r>
            <a:r>
              <a:rPr lang="tr-TR" baseline="0" dirty="0" smtClean="0"/>
              <a:t> ile  </a:t>
            </a:r>
            <a:r>
              <a:rPr lang="tr-TR" baseline="0" dirty="0" err="1" smtClean="0"/>
              <a:t>Keratositlerin</a:t>
            </a:r>
            <a:r>
              <a:rPr lang="tr-TR" baseline="0" dirty="0" smtClean="0"/>
              <a:t> ölümüne ve TH2 </a:t>
            </a:r>
            <a:r>
              <a:rPr lang="tr-TR" baseline="0" dirty="0" err="1" smtClean="0"/>
              <a:t>enflamasyonunun</a:t>
            </a:r>
            <a:r>
              <a:rPr lang="tr-TR" baseline="0" dirty="0" smtClean="0"/>
              <a:t> şiddetlenmesine neden olur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B8D94-1CCD-425F-BD38-8231BA55821D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22260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TSLP </a:t>
            </a:r>
            <a:r>
              <a:rPr lang="tr-TR" dirty="0" err="1" smtClean="0"/>
              <a:t>Allerjik</a:t>
            </a:r>
            <a:r>
              <a:rPr lang="tr-TR" dirty="0" smtClean="0"/>
              <a:t> cevabı, Deri </a:t>
            </a:r>
            <a:r>
              <a:rPr lang="tr-TR" dirty="0" err="1" smtClean="0"/>
              <a:t>remodelingini</a:t>
            </a:r>
            <a:r>
              <a:rPr lang="tr-TR" dirty="0" smtClean="0"/>
              <a:t> ve </a:t>
            </a:r>
            <a:r>
              <a:rPr lang="tr-TR" dirty="0" err="1" smtClean="0"/>
              <a:t>Kaşıntıyıyönlendirmektedir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B8D94-1CCD-425F-BD38-8231BA55821D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5347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8BA41-4FC1-4B92-8324-2512C2103347}" type="datetimeFigureOut">
              <a:rPr lang="tr-TR" smtClean="0"/>
              <a:t>24.04.2017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802E-201C-4A65-985D-9EF9751063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9515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8BA41-4FC1-4B92-8324-2512C2103347}" type="datetimeFigureOut">
              <a:rPr lang="tr-TR" smtClean="0"/>
              <a:t>24.04.2017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802E-201C-4A65-985D-9EF9751063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0304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8BA41-4FC1-4B92-8324-2512C2103347}" type="datetimeFigureOut">
              <a:rPr lang="tr-TR" smtClean="0"/>
              <a:t>24.04.2017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802E-201C-4A65-985D-9EF9751063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7993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893700" y="1831450"/>
            <a:ext cx="6462600" cy="473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/>
          <p:nvPr/>
        </p:nvSpPr>
        <p:spPr>
          <a:xfrm>
            <a:off x="7356366" y="6755100"/>
            <a:ext cx="893699" cy="102899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" name="Shape 32"/>
          <p:cNvSpPr/>
          <p:nvPr/>
        </p:nvSpPr>
        <p:spPr>
          <a:xfrm>
            <a:off x="8250311" y="6755100"/>
            <a:ext cx="893699" cy="102899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0" y="6755100"/>
            <a:ext cx="893699" cy="102899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/>
          <p:nvPr/>
        </p:nvSpPr>
        <p:spPr>
          <a:xfrm>
            <a:off x="893709" y="6755100"/>
            <a:ext cx="6462600" cy="102899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6292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1710425" y="2882400"/>
            <a:ext cx="5723699" cy="1093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defRPr i="1"/>
            </a:lvl1pPr>
            <a:lvl2pPr lvl="1" algn="ctr" rtl="0">
              <a:spcBef>
                <a:spcPts val="0"/>
              </a:spcBef>
              <a:defRPr i="1"/>
            </a:lvl2pPr>
            <a:lvl3pPr lvl="2" algn="ctr" rtl="0">
              <a:spcBef>
                <a:spcPts val="0"/>
              </a:spcBef>
              <a:defRPr i="1"/>
            </a:lvl3pPr>
            <a:lvl4pPr lvl="3" algn="ctr" rtl="0">
              <a:spcBef>
                <a:spcPts val="0"/>
              </a:spcBef>
              <a:defRPr i="1"/>
            </a:lvl4pPr>
            <a:lvl5pPr lvl="4" algn="ctr" rtl="0">
              <a:spcBef>
                <a:spcPts val="0"/>
              </a:spcBef>
              <a:defRPr i="1"/>
            </a:lvl5pPr>
            <a:lvl6pPr lvl="5" algn="ctr" rtl="0">
              <a:spcBef>
                <a:spcPts val="0"/>
              </a:spcBef>
              <a:defRPr i="1"/>
            </a:lvl6pPr>
            <a:lvl7pPr lvl="6" algn="ctr" rtl="0">
              <a:spcBef>
                <a:spcPts val="0"/>
              </a:spcBef>
              <a:defRPr i="1"/>
            </a:lvl7pPr>
            <a:lvl8pPr lvl="7" algn="ctr" rtl="0">
              <a:spcBef>
                <a:spcPts val="0"/>
              </a:spcBef>
              <a:defRPr i="1"/>
            </a:lvl8pPr>
            <a:lvl9pPr lvl="8" algn="ctr">
              <a:spcBef>
                <a:spcPts val="0"/>
              </a:spcBef>
              <a:defRPr i="1"/>
            </a:lvl9pPr>
          </a:lstStyle>
          <a:p>
            <a:endParaRPr/>
          </a:p>
        </p:txBody>
      </p:sp>
      <p:sp>
        <p:nvSpPr>
          <p:cNvPr id="23" name="Shape 23"/>
          <p:cNvSpPr txBox="1"/>
          <p:nvPr/>
        </p:nvSpPr>
        <p:spPr>
          <a:xfrm>
            <a:off x="3593400" y="1575225"/>
            <a:ext cx="1957200" cy="87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9600" b="1">
                <a:solidFill>
                  <a:srgbClr val="97ABBC"/>
                </a:solidFill>
              </a:rPr>
              <a:t>“</a:t>
            </a:r>
          </a:p>
        </p:txBody>
      </p:sp>
      <p:sp>
        <p:nvSpPr>
          <p:cNvPr id="24" name="Shape 24"/>
          <p:cNvSpPr/>
          <p:nvPr/>
        </p:nvSpPr>
        <p:spPr>
          <a:xfrm>
            <a:off x="5723283" y="2132900"/>
            <a:ext cx="1710300" cy="102899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25"/>
          <p:cNvSpPr/>
          <p:nvPr/>
        </p:nvSpPr>
        <p:spPr>
          <a:xfrm>
            <a:off x="7434176" y="2132900"/>
            <a:ext cx="1710300" cy="102899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0" y="2132900"/>
            <a:ext cx="1710300" cy="102899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/>
          <p:nvPr/>
        </p:nvSpPr>
        <p:spPr>
          <a:xfrm>
            <a:off x="1710424" y="2132900"/>
            <a:ext cx="1710300" cy="102899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0567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8BA41-4FC1-4B92-8324-2512C2103347}" type="datetimeFigureOut">
              <a:rPr lang="tr-TR" smtClean="0"/>
              <a:t>24.04.2017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802E-201C-4A65-985D-9EF9751063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4935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8BA41-4FC1-4B92-8324-2512C2103347}" type="datetimeFigureOut">
              <a:rPr lang="tr-TR" smtClean="0"/>
              <a:t>24.04.2017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802E-201C-4A65-985D-9EF9751063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9866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8BA41-4FC1-4B92-8324-2512C2103347}" type="datetimeFigureOut">
              <a:rPr lang="tr-TR" smtClean="0"/>
              <a:t>24.04.2017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802E-201C-4A65-985D-9EF9751063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5805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8BA41-4FC1-4B92-8324-2512C2103347}" type="datetimeFigureOut">
              <a:rPr lang="tr-TR" smtClean="0"/>
              <a:t>24.04.2017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802E-201C-4A65-985D-9EF9751063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385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8BA41-4FC1-4B92-8324-2512C2103347}" type="datetimeFigureOut">
              <a:rPr lang="tr-TR" smtClean="0"/>
              <a:t>24.04.2017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802E-201C-4A65-985D-9EF9751063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0077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8BA41-4FC1-4B92-8324-2512C2103347}" type="datetimeFigureOut">
              <a:rPr lang="tr-TR" smtClean="0"/>
              <a:t>24.04.2017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802E-201C-4A65-985D-9EF9751063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4666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8BA41-4FC1-4B92-8324-2512C2103347}" type="datetimeFigureOut">
              <a:rPr lang="tr-TR" smtClean="0"/>
              <a:t>24.04.2017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802E-201C-4A65-985D-9EF9751063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5464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8BA41-4FC1-4B92-8324-2512C2103347}" type="datetimeFigureOut">
              <a:rPr lang="tr-TR" smtClean="0"/>
              <a:t>24.04.2017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802E-201C-4A65-985D-9EF9751063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8042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8BA41-4FC1-4B92-8324-2512C2103347}" type="datetimeFigureOut">
              <a:rPr lang="tr-TR" smtClean="0"/>
              <a:t>24.04.2017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D802E-201C-4A65-985D-9EF9751063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2222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79512" y="1700808"/>
            <a:ext cx="8712968" cy="1470025"/>
          </a:xfrm>
        </p:spPr>
        <p:txBody>
          <a:bodyPr>
            <a:normAutofit/>
          </a:bodyPr>
          <a:lstStyle/>
          <a:p>
            <a:r>
              <a:rPr lang="tr-TR" sz="3600" b="1" dirty="0" smtClean="0"/>
              <a:t>EGZEMA </a:t>
            </a:r>
            <a:r>
              <a:rPr lang="tr-TR" sz="3600" b="1" dirty="0" smtClean="0"/>
              <a:t>ATOPİK BİR </a:t>
            </a:r>
            <a:r>
              <a:rPr lang="tr-TR" sz="3600" b="1" dirty="0" smtClean="0"/>
              <a:t>HASTALIK MIDIR?</a:t>
            </a:r>
            <a:endParaRPr lang="tr-TR" sz="3600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7344816" cy="3168352"/>
          </a:xfrm>
        </p:spPr>
        <p:txBody>
          <a:bodyPr/>
          <a:lstStyle/>
          <a:p>
            <a:endParaRPr lang="tr-TR" dirty="0"/>
          </a:p>
          <a:p>
            <a:r>
              <a:rPr lang="tr-TR" b="1" dirty="0" smtClean="0">
                <a:solidFill>
                  <a:schemeClr val="tx1"/>
                </a:solidFill>
              </a:rPr>
              <a:t> Dr. ALİ BAKİ</a:t>
            </a:r>
          </a:p>
          <a:p>
            <a:r>
              <a:rPr lang="tr-TR" b="1" dirty="0" smtClean="0">
                <a:solidFill>
                  <a:schemeClr val="tx1"/>
                </a:solidFill>
              </a:rPr>
              <a:t>TRABZON</a:t>
            </a:r>
            <a:endParaRPr lang="tr-T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81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652934"/>
          </a:xfrm>
        </p:spPr>
        <p:txBody>
          <a:bodyPr>
            <a:normAutofit fontScale="90000"/>
          </a:bodyPr>
          <a:lstStyle/>
          <a:p>
            <a:r>
              <a:rPr lang="tr-TR" dirty="0" err="1"/>
              <a:t>Atopik</a:t>
            </a:r>
            <a:r>
              <a:rPr lang="tr-TR" dirty="0"/>
              <a:t> dermatit (AD) </a:t>
            </a:r>
            <a:r>
              <a:rPr lang="tr-TR" dirty="0" smtClean="0"/>
              <a:t>= </a:t>
            </a:r>
            <a:r>
              <a:rPr lang="tr-TR" dirty="0" err="1" smtClean="0"/>
              <a:t>Egzema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685800" indent="-457200">
              <a:spcBef>
                <a:spcPts val="0"/>
              </a:spcBef>
            </a:pPr>
            <a:r>
              <a:rPr lang="tr-TR" sz="2400" dirty="0"/>
              <a:t>Bir çok </a:t>
            </a:r>
            <a:r>
              <a:rPr lang="tr-TR" sz="2400" dirty="0" smtClean="0"/>
              <a:t>hücrenin yanında </a:t>
            </a:r>
            <a:r>
              <a:rPr lang="tr-TR" sz="2400" dirty="0"/>
              <a:t>özellikleTH</a:t>
            </a:r>
            <a:r>
              <a:rPr lang="tr-TR" sz="2400" baseline="-25000" dirty="0"/>
              <a:t>2,</a:t>
            </a:r>
            <a:r>
              <a:rPr lang="tr-TR" sz="2400" dirty="0"/>
              <a:t>TH</a:t>
            </a:r>
            <a:r>
              <a:rPr lang="tr-TR" sz="2400" baseline="-25000" dirty="0"/>
              <a:t>1</a:t>
            </a:r>
            <a:r>
              <a:rPr lang="tr-TR" sz="2400" dirty="0"/>
              <a:t>,TH</a:t>
            </a:r>
            <a:r>
              <a:rPr lang="tr-TR" sz="2400" baseline="-25000" dirty="0"/>
              <a:t>17</a:t>
            </a:r>
            <a:r>
              <a:rPr lang="tr-TR" sz="2400" dirty="0"/>
              <a:t>,TH</a:t>
            </a:r>
            <a:r>
              <a:rPr lang="tr-TR" sz="2400" baseline="-25000" dirty="0"/>
              <a:t>22</a:t>
            </a:r>
            <a:r>
              <a:rPr lang="tr-TR" sz="2400" dirty="0"/>
              <a:t> gibi hücrelerin ve bunlardan açığa çıkan birçok </a:t>
            </a:r>
            <a:r>
              <a:rPr lang="tr-TR" sz="2400" dirty="0" err="1" smtClean="0"/>
              <a:t>mediatör</a:t>
            </a:r>
            <a:r>
              <a:rPr lang="tr-TR" sz="2400" dirty="0"/>
              <a:t>,</a:t>
            </a:r>
            <a:r>
              <a:rPr lang="tr-TR" sz="2400" dirty="0" smtClean="0"/>
              <a:t> özellikle </a:t>
            </a:r>
            <a:r>
              <a:rPr lang="tr-TR" sz="2400" dirty="0"/>
              <a:t>IL4 ve IL-13 gibi </a:t>
            </a:r>
            <a:r>
              <a:rPr lang="tr-TR" sz="2400" dirty="0" err="1"/>
              <a:t>inflamatuar</a:t>
            </a:r>
            <a:r>
              <a:rPr lang="tr-TR" sz="2400" dirty="0"/>
              <a:t> </a:t>
            </a:r>
            <a:r>
              <a:rPr lang="tr-TR" sz="2400" dirty="0" err="1" smtClean="0"/>
              <a:t>mediatörler</a:t>
            </a:r>
            <a:r>
              <a:rPr lang="tr-TR" sz="2400" dirty="0" smtClean="0"/>
              <a:t> hastalığın </a:t>
            </a:r>
            <a:r>
              <a:rPr lang="tr-TR" sz="2400" dirty="0" err="1" smtClean="0"/>
              <a:t>patojenezinde</a:t>
            </a:r>
            <a:r>
              <a:rPr lang="tr-TR" sz="2400" dirty="0" smtClean="0"/>
              <a:t> </a:t>
            </a:r>
            <a:r>
              <a:rPr lang="tr-TR" sz="2400" dirty="0"/>
              <a:t>önemli o</a:t>
            </a:r>
            <a:r>
              <a:rPr lang="tr-TR" sz="2400" dirty="0" smtClean="0"/>
              <a:t>lmazsa olmaz diğer bir faktördür</a:t>
            </a:r>
          </a:p>
          <a:p>
            <a:pPr marL="685800" indent="-457200">
              <a:spcBef>
                <a:spcPts val="0"/>
              </a:spcBef>
            </a:pPr>
            <a:r>
              <a:rPr lang="tr-TR" sz="2400" dirty="0" smtClean="0">
                <a:solidFill>
                  <a:schemeClr val="accent2"/>
                </a:solidFill>
              </a:rPr>
              <a:t>Bu </a:t>
            </a:r>
            <a:r>
              <a:rPr lang="tr-TR" sz="2400" dirty="0">
                <a:solidFill>
                  <a:schemeClr val="accent2"/>
                </a:solidFill>
              </a:rPr>
              <a:t>hücreler ve onların </a:t>
            </a:r>
            <a:r>
              <a:rPr lang="tr-TR" sz="2400" dirty="0" err="1" smtClean="0">
                <a:solidFill>
                  <a:schemeClr val="accent2"/>
                </a:solidFill>
              </a:rPr>
              <a:t>sitokinleri</a:t>
            </a:r>
            <a:r>
              <a:rPr lang="tr-TR" sz="2400" dirty="0" smtClean="0">
                <a:solidFill>
                  <a:schemeClr val="accent2"/>
                </a:solidFill>
              </a:rPr>
              <a:t>, </a:t>
            </a:r>
            <a:r>
              <a:rPr lang="tr-TR" sz="2400" dirty="0">
                <a:solidFill>
                  <a:schemeClr val="accent2"/>
                </a:solidFill>
              </a:rPr>
              <a:t>deri hücre </a:t>
            </a:r>
            <a:r>
              <a:rPr lang="tr-TR" sz="2400" dirty="0" err="1">
                <a:solidFill>
                  <a:schemeClr val="accent2"/>
                </a:solidFill>
              </a:rPr>
              <a:t>diferansiyonunun</a:t>
            </a:r>
            <a:r>
              <a:rPr lang="tr-TR" sz="2400" dirty="0">
                <a:solidFill>
                  <a:schemeClr val="accent2"/>
                </a:solidFill>
              </a:rPr>
              <a:t>, </a:t>
            </a:r>
            <a:r>
              <a:rPr lang="tr-TR" sz="2400" dirty="0" err="1">
                <a:solidFill>
                  <a:schemeClr val="accent2"/>
                </a:solidFill>
              </a:rPr>
              <a:t>hiperplazisinin</a:t>
            </a:r>
            <a:r>
              <a:rPr lang="tr-TR" sz="2400" dirty="0">
                <a:solidFill>
                  <a:schemeClr val="accent2"/>
                </a:solidFill>
              </a:rPr>
              <a:t> </a:t>
            </a:r>
            <a:r>
              <a:rPr lang="tr-TR" sz="2400" dirty="0" err="1" smtClean="0">
                <a:solidFill>
                  <a:schemeClr val="accent2"/>
                </a:solidFill>
              </a:rPr>
              <a:t>supresyona</a:t>
            </a:r>
            <a:r>
              <a:rPr lang="tr-TR" sz="2400" dirty="0" smtClean="0">
                <a:solidFill>
                  <a:schemeClr val="accent2"/>
                </a:solidFill>
              </a:rPr>
              <a:t> </a:t>
            </a:r>
            <a:r>
              <a:rPr lang="tr-TR" sz="2400" dirty="0">
                <a:solidFill>
                  <a:schemeClr val="accent2"/>
                </a:solidFill>
              </a:rPr>
              <a:t>ve </a:t>
            </a:r>
            <a:r>
              <a:rPr lang="tr-TR" sz="2400" dirty="0" err="1" smtClean="0">
                <a:solidFill>
                  <a:schemeClr val="accent2"/>
                </a:solidFill>
              </a:rPr>
              <a:t>apopitozise</a:t>
            </a:r>
            <a:r>
              <a:rPr lang="tr-TR" sz="2400" dirty="0" smtClean="0">
                <a:solidFill>
                  <a:schemeClr val="accent2"/>
                </a:solidFill>
              </a:rPr>
              <a:t> neden olarak derinin </a:t>
            </a:r>
            <a:r>
              <a:rPr lang="tr-TR" sz="2400" dirty="0" err="1">
                <a:solidFill>
                  <a:schemeClr val="accent2"/>
                </a:solidFill>
              </a:rPr>
              <a:t>epidermal</a:t>
            </a:r>
            <a:r>
              <a:rPr lang="tr-TR" sz="2400" dirty="0">
                <a:solidFill>
                  <a:schemeClr val="accent2"/>
                </a:solidFill>
              </a:rPr>
              <a:t> </a:t>
            </a:r>
            <a:r>
              <a:rPr lang="tr-TR" sz="2400" dirty="0" smtClean="0">
                <a:solidFill>
                  <a:schemeClr val="accent2"/>
                </a:solidFill>
              </a:rPr>
              <a:t>bariyerini bozmaktadır.</a:t>
            </a:r>
            <a:endParaRPr lang="tr-TR" sz="2400" dirty="0">
              <a:solidFill>
                <a:schemeClr val="accent2"/>
              </a:solidFill>
            </a:endParaRPr>
          </a:p>
          <a:p>
            <a:pPr marL="228600" indent="0">
              <a:spcBef>
                <a:spcPts val="0"/>
              </a:spcBef>
              <a:buNone/>
            </a:pPr>
            <a:endParaRPr lang="tr-TR" sz="2400" dirty="0"/>
          </a:p>
          <a:p>
            <a:pPr marL="685800" indent="-457200">
              <a:spcBef>
                <a:spcPts val="0"/>
              </a:spcBef>
            </a:pPr>
            <a:endParaRPr lang="tr-TR" dirty="0"/>
          </a:p>
          <a:p>
            <a:endParaRPr lang="tr-T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509120"/>
            <a:ext cx="4139952" cy="1149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80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Çevresel Faktörler - Beslenme - diğer Faktörler</a:t>
            </a: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88840"/>
            <a:ext cx="3638550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28800"/>
            <a:ext cx="8329414" cy="4497363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26" y="1988840"/>
            <a:ext cx="4248472" cy="3360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229200"/>
            <a:ext cx="3151237" cy="87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445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Atopik</a:t>
            </a:r>
            <a:r>
              <a:rPr lang="tr-TR" dirty="0" smtClean="0"/>
              <a:t> dermatit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525963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7313"/>
            <a:ext cx="9143999" cy="4591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5355629" y="3183632"/>
            <a:ext cx="2810569" cy="20882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471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8136904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773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548680"/>
            <a:ext cx="8060788" cy="5134707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3131840" y="836712"/>
            <a:ext cx="5184576" cy="1152128"/>
          </a:xfrm>
          <a:prstGeom prst="rect">
            <a:avLst/>
          </a:prstGeom>
          <a:noFill/>
          <a:ln w="381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2123728" y="4221088"/>
            <a:ext cx="7020272" cy="252028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Metin kutusu 3"/>
          <p:cNvSpPr txBox="1"/>
          <p:nvPr/>
        </p:nvSpPr>
        <p:spPr>
          <a:xfrm>
            <a:off x="2150332" y="4152419"/>
            <a:ext cx="701903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r-TR" dirty="0" err="1" smtClean="0">
                <a:solidFill>
                  <a:srgbClr val="00B050"/>
                </a:solidFill>
              </a:rPr>
              <a:t>Flagrin</a:t>
            </a:r>
            <a:r>
              <a:rPr lang="tr-TR" dirty="0" smtClean="0">
                <a:solidFill>
                  <a:srgbClr val="00B050"/>
                </a:solidFill>
              </a:rPr>
              <a:t> </a:t>
            </a:r>
            <a:r>
              <a:rPr lang="tr-TR" dirty="0" err="1" smtClean="0">
                <a:solidFill>
                  <a:srgbClr val="00B050"/>
                </a:solidFill>
              </a:rPr>
              <a:t>Mutason</a:t>
            </a:r>
            <a:r>
              <a:rPr lang="tr-TR" dirty="0" smtClean="0">
                <a:solidFill>
                  <a:srgbClr val="00B050"/>
                </a:solidFill>
              </a:rPr>
              <a:t> </a:t>
            </a:r>
            <a:r>
              <a:rPr lang="tr-TR" dirty="0" err="1" smtClean="0">
                <a:solidFill>
                  <a:srgbClr val="00B050"/>
                </a:solidFill>
              </a:rPr>
              <a:t>Defekti</a:t>
            </a:r>
            <a:endParaRPr lang="tr-TR" dirty="0" smtClean="0">
              <a:solidFill>
                <a:srgbClr val="00B05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r-TR" dirty="0" smtClean="0"/>
              <a:t>Derinin nemlenmesini azaltır. </a:t>
            </a:r>
            <a:r>
              <a:rPr lang="tr-TR" dirty="0" err="1" smtClean="0"/>
              <a:t>PH’ın</a:t>
            </a:r>
            <a:r>
              <a:rPr lang="tr-TR" dirty="0" smtClean="0"/>
              <a:t> yükselmesine neden olur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dirty="0" smtClean="0"/>
              <a:t>Deri bariyerindeki </a:t>
            </a:r>
            <a:r>
              <a:rPr lang="tr-TR" dirty="0" err="1" smtClean="0"/>
              <a:t>lipid</a:t>
            </a:r>
            <a:r>
              <a:rPr lang="tr-TR" dirty="0" smtClean="0"/>
              <a:t> </a:t>
            </a:r>
            <a:r>
              <a:rPr lang="tr-TR" dirty="0" err="1" smtClean="0"/>
              <a:t>komponenlerinin</a:t>
            </a:r>
            <a:r>
              <a:rPr lang="tr-TR" dirty="0" smtClean="0"/>
              <a:t> </a:t>
            </a:r>
            <a:r>
              <a:rPr lang="tr-TR" dirty="0" err="1" smtClean="0"/>
              <a:t>Expresyonunu</a:t>
            </a:r>
            <a:r>
              <a:rPr lang="tr-TR" dirty="0" smtClean="0"/>
              <a:t> azaltır.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dirty="0" smtClean="0"/>
              <a:t>Serin </a:t>
            </a:r>
            <a:r>
              <a:rPr lang="tr-TR" dirty="0" err="1" smtClean="0"/>
              <a:t>proteazların</a:t>
            </a:r>
            <a:r>
              <a:rPr lang="tr-TR" dirty="0" smtClean="0"/>
              <a:t> ve </a:t>
            </a:r>
            <a:r>
              <a:rPr lang="tr-TR" dirty="0" err="1" smtClean="0"/>
              <a:t>kallikreninin</a:t>
            </a:r>
            <a:r>
              <a:rPr lang="tr-TR" dirty="0" smtClean="0"/>
              <a:t> artmasına neden olarak deri </a:t>
            </a:r>
          </a:p>
          <a:p>
            <a:r>
              <a:rPr lang="tr-TR" dirty="0" smtClean="0"/>
              <a:t>      bariyerinin bozulmasına ve </a:t>
            </a:r>
            <a:r>
              <a:rPr lang="tr-TR" dirty="0" err="1" smtClean="0"/>
              <a:t>Ceramid</a:t>
            </a:r>
            <a:r>
              <a:rPr lang="tr-TR" dirty="0" smtClean="0"/>
              <a:t> </a:t>
            </a:r>
            <a:r>
              <a:rPr lang="tr-TR" dirty="0"/>
              <a:t>tabakasının incelmesine </a:t>
            </a:r>
            <a:endParaRPr lang="tr-TR" dirty="0" smtClean="0"/>
          </a:p>
          <a:p>
            <a:r>
              <a:rPr lang="tr-TR" dirty="0"/>
              <a:t> </a:t>
            </a:r>
            <a:r>
              <a:rPr lang="tr-TR" dirty="0" smtClean="0"/>
              <a:t>    neden </a:t>
            </a:r>
            <a:r>
              <a:rPr lang="tr-TR" dirty="0"/>
              <a:t>olur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dirty="0" err="1" smtClean="0"/>
              <a:t>Epidermal</a:t>
            </a:r>
            <a:r>
              <a:rPr lang="tr-TR" dirty="0" smtClean="0"/>
              <a:t> hücrelerde </a:t>
            </a:r>
            <a:r>
              <a:rPr lang="tr-TR" dirty="0" err="1" smtClean="0"/>
              <a:t>TSLP’nin</a:t>
            </a:r>
            <a:r>
              <a:rPr lang="tr-TR" dirty="0" smtClean="0"/>
              <a:t> Aşırı </a:t>
            </a:r>
            <a:r>
              <a:rPr lang="tr-TR" dirty="0" err="1" smtClean="0"/>
              <a:t>expirasyonuna</a:t>
            </a:r>
            <a:r>
              <a:rPr lang="tr-TR" dirty="0" smtClean="0"/>
              <a:t> neden olur.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dirty="0" err="1" smtClean="0"/>
              <a:t>Tight</a:t>
            </a:r>
            <a:r>
              <a:rPr lang="tr-TR" dirty="0" smtClean="0"/>
              <a:t> </a:t>
            </a:r>
            <a:r>
              <a:rPr lang="tr-TR" dirty="0" err="1" smtClean="0"/>
              <a:t>Juction</a:t>
            </a:r>
            <a:r>
              <a:rPr lang="tr-TR" dirty="0" smtClean="0"/>
              <a:t> Proteinlerinin ( örneğin Claudio-1) </a:t>
            </a:r>
            <a:r>
              <a:rPr lang="tr-TR" dirty="0" err="1" smtClean="0"/>
              <a:t>expirasyonunu</a:t>
            </a:r>
            <a:endParaRPr lang="tr-TR" dirty="0" smtClean="0"/>
          </a:p>
          <a:p>
            <a:r>
              <a:rPr lang="tr-TR" dirty="0" smtClean="0"/>
              <a:t>      azaltır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16451724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922114"/>
          </a:xfrm>
        </p:spPr>
        <p:txBody>
          <a:bodyPr/>
          <a:lstStyle/>
          <a:p>
            <a:r>
              <a:rPr lang="tr-TR" dirty="0" err="1" smtClean="0"/>
              <a:t>Flagrin</a:t>
            </a:r>
            <a:r>
              <a:rPr lang="tr-TR" dirty="0" smtClean="0"/>
              <a:t> ve Deri Bariyeri</a:t>
            </a:r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/>
          </a:bodyPr>
          <a:lstStyle/>
          <a:p>
            <a:r>
              <a:rPr lang="en-US" sz="1800" dirty="0" err="1"/>
              <a:t>Filaggrin</a:t>
            </a:r>
            <a:r>
              <a:rPr lang="en-US" sz="1800" dirty="0"/>
              <a:t> aggregates keratin ﬁlaments into compact bundles and modiﬁes the composition of keratinocytes and the granular cell layer [12]. It interacts with lamellar bodies and reduced availability of </a:t>
            </a:r>
            <a:r>
              <a:rPr lang="en-US" sz="1800" dirty="0" err="1"/>
              <a:t>ﬁlaggrin</a:t>
            </a:r>
            <a:r>
              <a:rPr lang="en-US" sz="1800" dirty="0"/>
              <a:t> metabolites, such as natural moisturizing factor, leads to changes of skin hydration and skin pH [13]. Increased skin pH enhances activity of serine proteases and </a:t>
            </a:r>
            <a:r>
              <a:rPr lang="en-US" sz="1800" dirty="0" err="1"/>
              <a:t>kallikreins</a:t>
            </a:r>
            <a:r>
              <a:rPr lang="en-US" sz="1800" dirty="0"/>
              <a:t>, leading to degradation of </a:t>
            </a:r>
            <a:r>
              <a:rPr lang="en-US" sz="1800" dirty="0" err="1"/>
              <a:t>corneodesmosomes</a:t>
            </a:r>
            <a:r>
              <a:rPr lang="en-US" sz="1800" dirty="0"/>
              <a:t> and intercellular adherence, but attenuates on the other </a:t>
            </a:r>
            <a:r>
              <a:rPr lang="en-US" sz="1800" dirty="0" err="1"/>
              <a:t>handside</a:t>
            </a:r>
            <a:r>
              <a:rPr lang="en-US" sz="1800" dirty="0"/>
              <a:t> activity of enzymes responsible for </a:t>
            </a:r>
            <a:r>
              <a:rPr lang="en-US" sz="1800" dirty="0" err="1"/>
              <a:t>ceramide</a:t>
            </a:r>
            <a:r>
              <a:rPr lang="en-US" sz="1800" dirty="0"/>
              <a:t> synthesis leading to lower </a:t>
            </a:r>
            <a:r>
              <a:rPr lang="en-US" sz="1800" dirty="0" err="1"/>
              <a:t>ceramide</a:t>
            </a:r>
            <a:r>
              <a:rPr lang="en-US" sz="1800" dirty="0"/>
              <a:t> content. </a:t>
            </a:r>
            <a:endParaRPr lang="tr-TR" sz="1800" dirty="0" smtClean="0"/>
          </a:p>
          <a:p>
            <a:pPr marL="0" indent="0">
              <a:buNone/>
            </a:pPr>
            <a:r>
              <a:rPr lang="tr-TR" sz="1800" dirty="0" smtClean="0"/>
              <a:t>     </a:t>
            </a:r>
            <a:r>
              <a:rPr lang="en-US" sz="1800" dirty="0" smtClean="0"/>
              <a:t> </a:t>
            </a:r>
            <a:endParaRPr lang="tr-TR" sz="1200" dirty="0"/>
          </a:p>
        </p:txBody>
      </p:sp>
      <p:sp>
        <p:nvSpPr>
          <p:cNvPr id="3" name="Dikdörtgen 2"/>
          <p:cNvSpPr/>
          <p:nvPr/>
        </p:nvSpPr>
        <p:spPr>
          <a:xfrm>
            <a:off x="5636889" y="5349512"/>
            <a:ext cx="35015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00" dirty="0"/>
              <a:t> </a:t>
            </a:r>
            <a:r>
              <a:rPr lang="tr-TR" sz="900" dirty="0" err="1"/>
              <a:t>Kawasaki</a:t>
            </a:r>
            <a:r>
              <a:rPr lang="tr-TR" sz="900" dirty="0"/>
              <a:t> H, </a:t>
            </a:r>
            <a:r>
              <a:rPr lang="tr-TR" sz="900" dirty="0" err="1"/>
              <a:t>Nagao</a:t>
            </a:r>
            <a:r>
              <a:rPr lang="tr-TR" sz="900" dirty="0"/>
              <a:t> K, </a:t>
            </a:r>
            <a:r>
              <a:rPr lang="tr-TR" sz="900" dirty="0" err="1"/>
              <a:t>Kubo</a:t>
            </a:r>
            <a:r>
              <a:rPr lang="tr-TR" sz="900" dirty="0"/>
              <a:t> A et al. </a:t>
            </a:r>
            <a:r>
              <a:rPr lang="tr-TR" sz="900" dirty="0" err="1"/>
              <a:t>Altered</a:t>
            </a:r>
            <a:r>
              <a:rPr lang="tr-TR" sz="900" dirty="0"/>
              <a:t> </a:t>
            </a:r>
            <a:r>
              <a:rPr lang="tr-TR" sz="900" dirty="0" err="1"/>
              <a:t>stratum</a:t>
            </a:r>
            <a:r>
              <a:rPr lang="tr-TR" sz="900" dirty="0"/>
              <a:t> </a:t>
            </a:r>
            <a:r>
              <a:rPr lang="tr-TR" sz="900" dirty="0" err="1"/>
              <a:t>corneum</a:t>
            </a:r>
            <a:r>
              <a:rPr lang="tr-TR" sz="900" dirty="0"/>
              <a:t> </a:t>
            </a:r>
            <a:r>
              <a:rPr lang="tr-TR" sz="900" dirty="0" err="1"/>
              <a:t>barrier</a:t>
            </a:r>
            <a:r>
              <a:rPr lang="tr-TR" sz="900" dirty="0"/>
              <a:t> </a:t>
            </a:r>
            <a:r>
              <a:rPr lang="tr-TR" sz="900" dirty="0" err="1"/>
              <a:t>and</a:t>
            </a:r>
            <a:r>
              <a:rPr lang="tr-TR" sz="900" dirty="0"/>
              <a:t> </a:t>
            </a:r>
            <a:r>
              <a:rPr lang="tr-TR" sz="900" dirty="0" err="1"/>
              <a:t>enhanced</a:t>
            </a:r>
            <a:r>
              <a:rPr lang="tr-TR" sz="900" dirty="0"/>
              <a:t> </a:t>
            </a:r>
            <a:r>
              <a:rPr lang="tr-TR" sz="900" dirty="0" err="1"/>
              <a:t>percutaneous</a:t>
            </a:r>
            <a:r>
              <a:rPr lang="tr-TR" sz="900" dirty="0"/>
              <a:t> </a:t>
            </a:r>
            <a:r>
              <a:rPr lang="tr-TR" sz="900" dirty="0" err="1"/>
              <a:t>immune</a:t>
            </a:r>
            <a:r>
              <a:rPr lang="tr-TR" sz="900" dirty="0"/>
              <a:t> </a:t>
            </a:r>
            <a:r>
              <a:rPr lang="tr-TR" sz="900" dirty="0" err="1"/>
              <a:t>responses</a:t>
            </a:r>
            <a:r>
              <a:rPr lang="tr-TR" sz="900" dirty="0"/>
              <a:t> in </a:t>
            </a:r>
            <a:r>
              <a:rPr lang="tr-TR" sz="900" dirty="0" err="1"/>
              <a:t>ﬁlaggrin-null</a:t>
            </a:r>
            <a:r>
              <a:rPr lang="tr-TR" sz="900" dirty="0"/>
              <a:t> </a:t>
            </a:r>
            <a:r>
              <a:rPr lang="tr-TR" sz="900" dirty="0" err="1"/>
              <a:t>mice</a:t>
            </a:r>
            <a:r>
              <a:rPr lang="tr-TR" sz="900" dirty="0"/>
              <a:t>. J </a:t>
            </a:r>
            <a:r>
              <a:rPr lang="tr-TR" sz="900" dirty="0" err="1"/>
              <a:t>Allergy</a:t>
            </a:r>
            <a:r>
              <a:rPr lang="tr-TR" sz="900" dirty="0"/>
              <a:t> </a:t>
            </a:r>
            <a:r>
              <a:rPr lang="tr-TR" sz="900" dirty="0" err="1"/>
              <a:t>Clin</a:t>
            </a:r>
            <a:r>
              <a:rPr lang="tr-TR" sz="900" dirty="0"/>
              <a:t> </a:t>
            </a:r>
            <a:r>
              <a:rPr lang="tr-TR" sz="900" dirty="0" err="1"/>
              <a:t>Immunol</a:t>
            </a:r>
            <a:r>
              <a:rPr lang="tr-TR" sz="900" dirty="0"/>
              <a:t> 2012; 129:1538– 1546. </a:t>
            </a: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5686674" y="4089559"/>
            <a:ext cx="3510984" cy="1259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900" dirty="0" err="1" smtClean="0"/>
              <a:t>Briot</a:t>
            </a:r>
            <a:r>
              <a:rPr lang="en-US" sz="900" dirty="0" smtClean="0"/>
              <a:t> A, </a:t>
            </a:r>
            <a:r>
              <a:rPr lang="en-US" sz="900" dirty="0" err="1" smtClean="0"/>
              <a:t>Deraison</a:t>
            </a:r>
            <a:r>
              <a:rPr lang="en-US" sz="900" dirty="0" smtClean="0"/>
              <a:t> C, </a:t>
            </a:r>
            <a:r>
              <a:rPr lang="en-US" sz="900" dirty="0" err="1" smtClean="0"/>
              <a:t>Lacroix</a:t>
            </a:r>
            <a:r>
              <a:rPr lang="en-US" sz="900" dirty="0" smtClean="0"/>
              <a:t> M et al. </a:t>
            </a:r>
            <a:r>
              <a:rPr lang="en-US" sz="900" dirty="0" err="1" smtClean="0"/>
              <a:t>Kallikrein</a:t>
            </a:r>
            <a:r>
              <a:rPr lang="en-US" sz="900" dirty="0" smtClean="0"/>
              <a:t> 5 induces atopic </a:t>
            </a:r>
            <a:r>
              <a:rPr lang="en-US" sz="900" dirty="0" err="1" smtClean="0"/>
              <a:t>dermatitislike</a:t>
            </a:r>
            <a:r>
              <a:rPr lang="en-US" sz="900" dirty="0" smtClean="0"/>
              <a:t> lesions through PAR2-mediated </a:t>
            </a:r>
            <a:r>
              <a:rPr lang="en-US" sz="900" dirty="0" err="1" smtClean="0"/>
              <a:t>thymic</a:t>
            </a:r>
            <a:r>
              <a:rPr lang="en-US" sz="900" dirty="0" smtClean="0"/>
              <a:t> stromal </a:t>
            </a:r>
            <a:r>
              <a:rPr lang="en-US" sz="900" dirty="0" err="1" smtClean="0"/>
              <a:t>lymphopoietin</a:t>
            </a:r>
            <a:r>
              <a:rPr lang="en-US" sz="900" dirty="0" smtClean="0"/>
              <a:t> expression in </a:t>
            </a:r>
            <a:r>
              <a:rPr lang="en-US" sz="900" dirty="0" err="1" smtClean="0"/>
              <a:t>Netherton</a:t>
            </a:r>
            <a:r>
              <a:rPr lang="en-US" sz="900" dirty="0" smtClean="0"/>
              <a:t> syndrome. J </a:t>
            </a:r>
            <a:r>
              <a:rPr lang="en-US" sz="900" dirty="0" err="1" smtClean="0"/>
              <a:t>Exp</a:t>
            </a:r>
            <a:r>
              <a:rPr lang="en-US" sz="900" dirty="0" smtClean="0"/>
              <a:t> Med 2009; 206:1135–1147. </a:t>
            </a:r>
            <a:endParaRPr lang="tr-TR" sz="900" dirty="0" smtClean="0"/>
          </a:p>
          <a:p>
            <a:pPr marL="0" indent="0">
              <a:buFont typeface="Arial" pitchFamily="34" charset="0"/>
              <a:buNone/>
            </a:pPr>
            <a:r>
              <a:rPr lang="en-US" sz="900" dirty="0" err="1" smtClean="0"/>
              <a:t>Landheer</a:t>
            </a:r>
            <a:r>
              <a:rPr lang="en-US" sz="900" dirty="0" smtClean="0"/>
              <a:t> J, </a:t>
            </a:r>
            <a:r>
              <a:rPr lang="en-US" sz="900" dirty="0" err="1" smtClean="0"/>
              <a:t>Giovannone</a:t>
            </a:r>
            <a:r>
              <a:rPr lang="en-US" sz="900" dirty="0" smtClean="0"/>
              <a:t> B, Mattson JD et al. </a:t>
            </a:r>
            <a:r>
              <a:rPr lang="en-US" sz="900" dirty="0" err="1" smtClean="0"/>
              <a:t>Epicutaneous</a:t>
            </a:r>
            <a:r>
              <a:rPr lang="en-US" sz="900" dirty="0" smtClean="0"/>
              <a:t> application of house dust mite induces </a:t>
            </a:r>
            <a:r>
              <a:rPr lang="en-US" sz="900" dirty="0" err="1" smtClean="0"/>
              <a:t>thymic</a:t>
            </a:r>
            <a:r>
              <a:rPr lang="en-US" sz="900" dirty="0" smtClean="0"/>
              <a:t> stromal </a:t>
            </a:r>
            <a:r>
              <a:rPr lang="en-US" sz="900" dirty="0" err="1" smtClean="0"/>
              <a:t>lymphopoietin</a:t>
            </a:r>
            <a:r>
              <a:rPr lang="en-US" sz="900" dirty="0" smtClean="0"/>
              <a:t> in </a:t>
            </a:r>
            <a:r>
              <a:rPr lang="en-US" sz="900" dirty="0" err="1" smtClean="0"/>
              <a:t>nonlesional</a:t>
            </a:r>
            <a:r>
              <a:rPr lang="en-US" sz="900" dirty="0" smtClean="0"/>
              <a:t> skin of patients with atopic dermatitis. J Allergy </a:t>
            </a:r>
            <a:r>
              <a:rPr lang="en-US" sz="900" dirty="0" err="1" smtClean="0"/>
              <a:t>Clin</a:t>
            </a:r>
            <a:r>
              <a:rPr lang="en-US" sz="900" dirty="0" smtClean="0"/>
              <a:t> </a:t>
            </a:r>
            <a:r>
              <a:rPr lang="en-US" sz="900" dirty="0" err="1" smtClean="0"/>
              <a:t>Immunol</a:t>
            </a:r>
            <a:r>
              <a:rPr lang="en-US" sz="900" dirty="0" smtClean="0"/>
              <a:t> 2013; 132: 1252–1254</a:t>
            </a:r>
            <a:endParaRPr lang="tr-TR" sz="900" dirty="0"/>
          </a:p>
        </p:txBody>
      </p:sp>
      <p:sp>
        <p:nvSpPr>
          <p:cNvPr id="7" name="Metin kutusu 6"/>
          <p:cNvSpPr txBox="1"/>
          <p:nvPr/>
        </p:nvSpPr>
        <p:spPr>
          <a:xfrm>
            <a:off x="0" y="4238660"/>
            <a:ext cx="5510224" cy="230832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r-TR" sz="1600" dirty="0" err="1" smtClean="0"/>
              <a:t>Flagrin</a:t>
            </a:r>
            <a:r>
              <a:rPr lang="tr-TR" sz="1600" dirty="0" smtClean="0"/>
              <a:t> </a:t>
            </a:r>
            <a:r>
              <a:rPr lang="tr-TR" sz="1600" dirty="0" err="1" smtClean="0"/>
              <a:t>keratin</a:t>
            </a:r>
            <a:r>
              <a:rPr lang="tr-TR" sz="1600" dirty="0" smtClean="0"/>
              <a:t> </a:t>
            </a:r>
            <a:r>
              <a:rPr lang="tr-TR" sz="1600" dirty="0" err="1" smtClean="0"/>
              <a:t>flamantlerini</a:t>
            </a:r>
            <a:r>
              <a:rPr lang="tr-TR" sz="1600" dirty="0" smtClean="0"/>
              <a:t> sıkılaştırarak </a:t>
            </a:r>
            <a:r>
              <a:rPr lang="tr-TR" sz="1600" dirty="0" err="1" smtClean="0"/>
              <a:t>keratinositlerin</a:t>
            </a:r>
            <a:r>
              <a:rPr lang="tr-TR" sz="1600" dirty="0" smtClean="0"/>
              <a:t> ve </a:t>
            </a:r>
            <a:r>
              <a:rPr lang="tr-TR" sz="1600" dirty="0" err="1" smtClean="0"/>
              <a:t>granuler</a:t>
            </a:r>
            <a:r>
              <a:rPr lang="tr-TR" sz="1600" dirty="0" smtClean="0"/>
              <a:t> hücre tabakasının yapısını </a:t>
            </a:r>
            <a:r>
              <a:rPr lang="tr-TR" sz="1600" dirty="0" err="1" smtClean="0"/>
              <a:t>modifiye</a:t>
            </a:r>
            <a:r>
              <a:rPr lang="tr-TR" sz="1600" dirty="0" smtClean="0"/>
              <a:t> eder.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sz="1600" dirty="0" smtClean="0"/>
              <a:t>Natural </a:t>
            </a:r>
            <a:r>
              <a:rPr lang="tr-TR" sz="1600" dirty="0" err="1" smtClean="0"/>
              <a:t>nemlendici</a:t>
            </a:r>
            <a:r>
              <a:rPr lang="tr-TR" sz="1600" dirty="0" smtClean="0"/>
              <a:t> faktör gibi </a:t>
            </a:r>
            <a:r>
              <a:rPr lang="tr-TR" sz="1600" dirty="0" err="1" smtClean="0"/>
              <a:t>Flagrin</a:t>
            </a:r>
            <a:r>
              <a:rPr lang="tr-TR" sz="1600" dirty="0" smtClean="0"/>
              <a:t> </a:t>
            </a:r>
            <a:r>
              <a:rPr lang="tr-TR" sz="1600" dirty="0" err="1" smtClean="0"/>
              <a:t>metabolitlerindeki</a:t>
            </a:r>
            <a:r>
              <a:rPr lang="tr-TR" sz="1600" dirty="0" smtClean="0"/>
              <a:t> azalma, Derinin  </a:t>
            </a:r>
            <a:r>
              <a:rPr lang="tr-TR" sz="1600" dirty="0" err="1" smtClean="0"/>
              <a:t>hidrasyon</a:t>
            </a:r>
            <a:r>
              <a:rPr lang="tr-TR" sz="1600" dirty="0" smtClean="0"/>
              <a:t>  ve PH değişikliklerine yol açar.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sz="1600" dirty="0" smtClean="0"/>
              <a:t> Deri </a:t>
            </a:r>
            <a:r>
              <a:rPr lang="tr-TR" sz="1600" dirty="0" err="1" smtClean="0"/>
              <a:t>PH’nın</a:t>
            </a:r>
            <a:r>
              <a:rPr lang="tr-TR" sz="1600" dirty="0" smtClean="0"/>
              <a:t> artması, Serin </a:t>
            </a:r>
            <a:r>
              <a:rPr lang="tr-TR" sz="1600" dirty="0" err="1" smtClean="0"/>
              <a:t>Proteazların</a:t>
            </a:r>
            <a:r>
              <a:rPr lang="tr-TR" sz="1600" dirty="0" smtClean="0"/>
              <a:t> ve </a:t>
            </a:r>
            <a:r>
              <a:rPr lang="tr-TR" sz="1600" dirty="0" err="1" smtClean="0"/>
              <a:t>Kallikreinin</a:t>
            </a:r>
            <a:r>
              <a:rPr lang="tr-TR" sz="1600" dirty="0" smtClean="0"/>
              <a:t> artmasına yol açarak deri bariyerinin bozulmasına ve </a:t>
            </a:r>
            <a:r>
              <a:rPr lang="tr-TR" sz="1600" dirty="0" err="1" smtClean="0"/>
              <a:t>ceramid</a:t>
            </a:r>
            <a:r>
              <a:rPr lang="tr-TR" sz="1600" dirty="0" smtClean="0"/>
              <a:t> sentezinden sorumlu olan enzimleri etkileyerek </a:t>
            </a:r>
            <a:r>
              <a:rPr lang="tr-TR" sz="1600" dirty="0" err="1" smtClean="0"/>
              <a:t>ceramid</a:t>
            </a:r>
            <a:r>
              <a:rPr lang="tr-TR" sz="1600" dirty="0" smtClean="0"/>
              <a:t> tabakasının azalmasına neden olur neden olur. </a:t>
            </a:r>
          </a:p>
          <a:p>
            <a:r>
              <a:rPr lang="tr-TR" sz="1600" dirty="0"/>
              <a:t> </a:t>
            </a:r>
            <a:r>
              <a:rPr lang="tr-TR" sz="1600" dirty="0" smtClean="0"/>
              <a:t>          </a:t>
            </a:r>
            <a:r>
              <a:rPr lang="tr-TR" sz="1600" dirty="0" smtClean="0">
                <a:solidFill>
                  <a:srgbClr val="7030A0"/>
                </a:solidFill>
              </a:rPr>
              <a:t>Sonuç, Deri bariyerinin bozulması ve deride kuruluk</a:t>
            </a:r>
            <a:endParaRPr lang="tr-TR" sz="1600" dirty="0">
              <a:solidFill>
                <a:srgbClr val="7030A0"/>
              </a:solidFill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52499" y="3971110"/>
            <a:ext cx="5595841" cy="2588843"/>
          </a:xfrm>
          <a:prstGeom prst="rect">
            <a:avLst/>
          </a:prstGeom>
          <a:noFill/>
          <a:ln w="444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573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39784"/>
          </a:xfrm>
        </p:spPr>
        <p:txBody>
          <a:bodyPr>
            <a:normAutofit/>
          </a:bodyPr>
          <a:lstStyle/>
          <a:p>
            <a:r>
              <a:rPr lang="tr-TR" sz="4000" dirty="0" smtClean="0"/>
              <a:t>Bariyer Bozukluğu</a:t>
            </a:r>
            <a:endParaRPr lang="tr-TR" sz="40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3857652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Metin kutusu"/>
          <p:cNvSpPr txBox="1"/>
          <p:nvPr/>
        </p:nvSpPr>
        <p:spPr>
          <a:xfrm>
            <a:off x="4429124" y="1357298"/>
            <a:ext cx="38576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SAĞLIKLI CİLT</a:t>
            </a:r>
          </a:p>
          <a:p>
            <a:r>
              <a:rPr lang="tr-TR" dirty="0" smtClean="0"/>
              <a:t>Deri hücreleri su ve yağla kaplı sağlam tuğladan duvar gibidir. Nemi içeride tutarken, </a:t>
            </a:r>
            <a:r>
              <a:rPr lang="tr-TR" dirty="0" err="1" smtClean="0"/>
              <a:t>irritan</a:t>
            </a:r>
            <a:r>
              <a:rPr lang="tr-TR" dirty="0" smtClean="0"/>
              <a:t> ve </a:t>
            </a:r>
            <a:r>
              <a:rPr lang="tr-TR" dirty="0" err="1" smtClean="0"/>
              <a:t>allerjenleri</a:t>
            </a:r>
            <a:r>
              <a:rPr lang="tr-TR" dirty="0" smtClean="0"/>
              <a:t> dışarıda tutar. </a:t>
            </a:r>
          </a:p>
          <a:p>
            <a:endParaRPr lang="tr-TR" dirty="0"/>
          </a:p>
        </p:txBody>
      </p:sp>
      <p:sp>
        <p:nvSpPr>
          <p:cNvPr id="7" name="6 Metin kutusu"/>
          <p:cNvSpPr txBox="1"/>
          <p:nvPr/>
        </p:nvSpPr>
        <p:spPr>
          <a:xfrm>
            <a:off x="4429124" y="3186842"/>
            <a:ext cx="47148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EGZEMALI CİLT</a:t>
            </a:r>
          </a:p>
          <a:p>
            <a:r>
              <a:rPr lang="tr-TR" dirty="0" smtClean="0"/>
              <a:t>Deri hücreleri yağ ve suyu kaybeder. </a:t>
            </a:r>
          </a:p>
          <a:p>
            <a:r>
              <a:rPr lang="tr-TR" dirty="0" smtClean="0"/>
              <a:t>Tuğla duvar zarar görür. </a:t>
            </a:r>
          </a:p>
          <a:p>
            <a:r>
              <a:rPr lang="tr-TR" dirty="0" err="1" smtClean="0"/>
              <a:t>Eksternal</a:t>
            </a:r>
            <a:r>
              <a:rPr lang="tr-TR" dirty="0" smtClean="0"/>
              <a:t> </a:t>
            </a:r>
            <a:r>
              <a:rPr lang="tr-TR" dirty="0" err="1" smtClean="0"/>
              <a:t>irritanlar</a:t>
            </a:r>
            <a:r>
              <a:rPr lang="tr-TR" dirty="0" smtClean="0"/>
              <a:t> içeri girerek </a:t>
            </a:r>
            <a:r>
              <a:rPr lang="tr-TR" dirty="0" err="1" smtClean="0"/>
              <a:t>inflamasyon</a:t>
            </a:r>
            <a:r>
              <a:rPr lang="tr-TR" dirty="0" smtClean="0"/>
              <a:t> oluşturur. </a:t>
            </a:r>
          </a:p>
          <a:p>
            <a:r>
              <a:rPr lang="tr-TR" dirty="0" smtClean="0"/>
              <a:t>Ciltte kızarıklık ve kaşıntı oluşur.</a:t>
            </a:r>
            <a:endParaRPr lang="tr-TR" dirty="0"/>
          </a:p>
        </p:txBody>
      </p:sp>
      <p:sp>
        <p:nvSpPr>
          <p:cNvPr id="8" name="7 Metin kutusu"/>
          <p:cNvSpPr txBox="1"/>
          <p:nvPr/>
        </p:nvSpPr>
        <p:spPr>
          <a:xfrm>
            <a:off x="4500562" y="5157192"/>
            <a:ext cx="4500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NEMLENDİRME</a:t>
            </a:r>
          </a:p>
          <a:p>
            <a:r>
              <a:rPr lang="tr-TR" dirty="0" smtClean="0"/>
              <a:t>Nemlendirici uygulanmasıyla zarar gören cilt bütünlüğü onarılmaya çalışılır. Böylece su kaybı önlenir.</a:t>
            </a:r>
          </a:p>
        </p:txBody>
      </p:sp>
    </p:spTree>
    <p:extLst>
      <p:ext uri="{BB962C8B-B14F-4D97-AF65-F5344CB8AC3E}">
        <p14:creationId xmlns:p14="http://schemas.microsoft.com/office/powerpoint/2010/main" val="388858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9252520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2843808" y="4365104"/>
            <a:ext cx="6048671" cy="1368152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-252536" y="1"/>
            <a:ext cx="9396536" cy="64533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1907704" y="30462"/>
            <a:ext cx="6984776" cy="40934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r-TR" sz="2000" dirty="0" err="1" smtClean="0">
                <a:solidFill>
                  <a:srgbClr val="7030A0"/>
                </a:solidFill>
              </a:rPr>
              <a:t>Atopik</a:t>
            </a:r>
            <a:r>
              <a:rPr lang="tr-TR" sz="2000" dirty="0" smtClean="0">
                <a:solidFill>
                  <a:srgbClr val="7030A0"/>
                </a:solidFill>
              </a:rPr>
              <a:t> dermatitin deri bariyer </a:t>
            </a:r>
            <a:r>
              <a:rPr lang="tr-TR" sz="2000" dirty="0" err="1" smtClean="0">
                <a:solidFill>
                  <a:srgbClr val="7030A0"/>
                </a:solidFill>
              </a:rPr>
              <a:t>disfonksiyonu</a:t>
            </a:r>
            <a:r>
              <a:rPr lang="tr-TR" sz="2000" dirty="0" smtClean="0">
                <a:solidFill>
                  <a:srgbClr val="7030A0"/>
                </a:solidFill>
              </a:rPr>
              <a:t>, </a:t>
            </a:r>
            <a:r>
              <a:rPr lang="tr-TR" sz="2000" dirty="0" err="1" smtClean="0">
                <a:solidFill>
                  <a:srgbClr val="7030A0"/>
                </a:solidFill>
              </a:rPr>
              <a:t>Allergy</a:t>
            </a:r>
            <a:r>
              <a:rPr lang="tr-TR" sz="2000" dirty="0" smtClean="0">
                <a:solidFill>
                  <a:srgbClr val="7030A0"/>
                </a:solidFill>
              </a:rPr>
              <a:t>/</a:t>
            </a:r>
            <a:r>
              <a:rPr lang="tr-TR" sz="2000" dirty="0" err="1" smtClean="0">
                <a:solidFill>
                  <a:srgbClr val="7030A0"/>
                </a:solidFill>
              </a:rPr>
              <a:t>İmmunoloji</a:t>
            </a:r>
            <a:r>
              <a:rPr lang="tr-TR" sz="2000" dirty="0" smtClean="0">
                <a:solidFill>
                  <a:srgbClr val="7030A0"/>
                </a:solidFill>
              </a:rPr>
              <a:t> ve </a:t>
            </a:r>
            <a:r>
              <a:rPr lang="tr-TR" sz="2000" dirty="0" err="1" smtClean="0">
                <a:solidFill>
                  <a:srgbClr val="7030A0"/>
                </a:solidFill>
              </a:rPr>
              <a:t>pruritisi</a:t>
            </a:r>
            <a:r>
              <a:rPr lang="tr-TR" sz="2000" dirty="0" smtClean="0">
                <a:solidFill>
                  <a:srgbClr val="7030A0"/>
                </a:solidFill>
              </a:rPr>
              <a:t> içeren  heterojen bir</a:t>
            </a:r>
          </a:p>
          <a:p>
            <a:r>
              <a:rPr lang="tr-TR" sz="2000" dirty="0" smtClean="0">
                <a:solidFill>
                  <a:srgbClr val="7030A0"/>
                </a:solidFill>
              </a:rPr>
              <a:t>	</a:t>
            </a:r>
            <a:r>
              <a:rPr lang="tr-TR" sz="2000" dirty="0" err="1" smtClean="0">
                <a:solidFill>
                  <a:srgbClr val="7030A0"/>
                </a:solidFill>
              </a:rPr>
              <a:t>Patogeneze</a:t>
            </a:r>
            <a:r>
              <a:rPr lang="tr-TR" sz="2000" dirty="0" smtClean="0">
                <a:solidFill>
                  <a:srgbClr val="7030A0"/>
                </a:solidFill>
              </a:rPr>
              <a:t> sahiptir.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sz="2000" dirty="0" smtClean="0">
                <a:solidFill>
                  <a:srgbClr val="7030A0"/>
                </a:solidFill>
              </a:rPr>
              <a:t>Deri bariyeri, </a:t>
            </a:r>
            <a:r>
              <a:rPr lang="tr-TR" sz="2000" dirty="0" err="1" smtClean="0">
                <a:solidFill>
                  <a:srgbClr val="7030A0"/>
                </a:solidFill>
              </a:rPr>
              <a:t>Flagrin</a:t>
            </a:r>
            <a:r>
              <a:rPr lang="tr-TR" sz="2000" dirty="0" smtClean="0">
                <a:solidFill>
                  <a:srgbClr val="7030A0"/>
                </a:solidFill>
              </a:rPr>
              <a:t> gen mutasyonu  veya çevresel faktörlerle bozulduğu zaman </a:t>
            </a:r>
            <a:r>
              <a:rPr lang="tr-TR" sz="2000" dirty="0" err="1" smtClean="0">
                <a:solidFill>
                  <a:srgbClr val="7030A0"/>
                </a:solidFill>
              </a:rPr>
              <a:t>Hapten</a:t>
            </a:r>
            <a:r>
              <a:rPr lang="tr-TR" sz="2000" dirty="0" smtClean="0">
                <a:solidFill>
                  <a:srgbClr val="7030A0"/>
                </a:solidFill>
              </a:rPr>
              <a:t> veya protein antijenleri ile</a:t>
            </a:r>
          </a:p>
          <a:p>
            <a:r>
              <a:rPr lang="tr-TR" sz="2000" dirty="0" smtClean="0">
                <a:solidFill>
                  <a:srgbClr val="7030A0"/>
                </a:solidFill>
              </a:rPr>
              <a:t>      karşılaştığında ilk olarak  TH1, tekrarlanan karşılaşmalarda TH2  	cevabı ortaya çıkar.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sz="2000" dirty="0" smtClean="0">
                <a:solidFill>
                  <a:srgbClr val="7030A0"/>
                </a:solidFill>
              </a:rPr>
              <a:t>Diğer taraftan </a:t>
            </a:r>
            <a:r>
              <a:rPr lang="tr-TR" sz="2000" dirty="0" err="1" smtClean="0">
                <a:solidFill>
                  <a:srgbClr val="7030A0"/>
                </a:solidFill>
              </a:rPr>
              <a:t>Langerhans</a:t>
            </a:r>
            <a:r>
              <a:rPr lang="tr-TR" sz="2000" dirty="0" smtClean="0">
                <a:solidFill>
                  <a:srgbClr val="7030A0"/>
                </a:solidFill>
              </a:rPr>
              <a:t> hücrelerindeki TSLP reseptörleri yolu ile doğrudan TH2 cevabını dominant hale getirebilir.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sz="2000" dirty="0" smtClean="0">
                <a:solidFill>
                  <a:srgbClr val="7030A0"/>
                </a:solidFill>
              </a:rPr>
              <a:t>TH2 İL-31 yaparak </a:t>
            </a:r>
            <a:r>
              <a:rPr lang="tr-TR" sz="2000" dirty="0" err="1" smtClean="0">
                <a:solidFill>
                  <a:srgbClr val="7030A0"/>
                </a:solidFill>
              </a:rPr>
              <a:t>Pruritisi</a:t>
            </a:r>
            <a:r>
              <a:rPr lang="tr-TR" sz="2000" dirty="0" smtClean="0">
                <a:solidFill>
                  <a:srgbClr val="7030A0"/>
                </a:solidFill>
              </a:rPr>
              <a:t> </a:t>
            </a:r>
            <a:r>
              <a:rPr lang="tr-TR" sz="2000" dirty="0" err="1" smtClean="0">
                <a:solidFill>
                  <a:srgbClr val="7030A0"/>
                </a:solidFill>
              </a:rPr>
              <a:t>provake</a:t>
            </a:r>
            <a:r>
              <a:rPr lang="tr-TR" sz="2000" dirty="0" smtClean="0">
                <a:solidFill>
                  <a:srgbClr val="7030A0"/>
                </a:solidFill>
              </a:rPr>
              <a:t> eder.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sz="2000" dirty="0" smtClean="0">
                <a:solidFill>
                  <a:srgbClr val="7030A0"/>
                </a:solidFill>
              </a:rPr>
              <a:t>TH2 </a:t>
            </a:r>
            <a:r>
              <a:rPr lang="tr-TR" sz="2000" dirty="0" err="1" smtClean="0">
                <a:solidFill>
                  <a:srgbClr val="7030A0"/>
                </a:solidFill>
              </a:rPr>
              <a:t>sitokinleri</a:t>
            </a:r>
            <a:r>
              <a:rPr lang="tr-TR" sz="2000" dirty="0" smtClean="0">
                <a:solidFill>
                  <a:srgbClr val="7030A0"/>
                </a:solidFill>
              </a:rPr>
              <a:t> </a:t>
            </a:r>
            <a:r>
              <a:rPr lang="tr-TR" sz="2000" dirty="0" err="1" smtClean="0">
                <a:solidFill>
                  <a:srgbClr val="7030A0"/>
                </a:solidFill>
              </a:rPr>
              <a:t>Keratositlerden</a:t>
            </a:r>
            <a:r>
              <a:rPr lang="tr-TR" sz="2000" dirty="0" smtClean="0">
                <a:solidFill>
                  <a:srgbClr val="7030A0"/>
                </a:solidFill>
              </a:rPr>
              <a:t> </a:t>
            </a:r>
            <a:r>
              <a:rPr lang="tr-TR" sz="2000" dirty="0" err="1" smtClean="0">
                <a:solidFill>
                  <a:srgbClr val="7030A0"/>
                </a:solidFill>
              </a:rPr>
              <a:t>Flagrin</a:t>
            </a:r>
            <a:r>
              <a:rPr lang="tr-TR" sz="2000" dirty="0" smtClean="0">
                <a:solidFill>
                  <a:srgbClr val="7030A0"/>
                </a:solidFill>
              </a:rPr>
              <a:t> ekspresyonunu azaltır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sz="2000" dirty="0" smtClean="0">
                <a:solidFill>
                  <a:srgbClr val="7030A0"/>
                </a:solidFill>
              </a:rPr>
              <a:t>Sonuç Olarak TH2 cevabı </a:t>
            </a:r>
            <a:r>
              <a:rPr lang="tr-TR" sz="2000" dirty="0" err="1" smtClean="0">
                <a:solidFill>
                  <a:srgbClr val="7030A0"/>
                </a:solidFill>
              </a:rPr>
              <a:t>Pruritis</a:t>
            </a:r>
            <a:r>
              <a:rPr lang="tr-TR" sz="2000" dirty="0" smtClean="0">
                <a:solidFill>
                  <a:srgbClr val="7030A0"/>
                </a:solidFill>
              </a:rPr>
              <a:t> ve  bariyer  </a:t>
            </a:r>
            <a:r>
              <a:rPr lang="tr-TR" sz="2000" dirty="0" err="1" smtClean="0">
                <a:solidFill>
                  <a:srgbClr val="7030A0"/>
                </a:solidFill>
              </a:rPr>
              <a:t>disfonksiyonuna</a:t>
            </a:r>
            <a:r>
              <a:rPr lang="tr-TR" sz="2000" dirty="0" smtClean="0">
                <a:solidFill>
                  <a:srgbClr val="7030A0"/>
                </a:solidFill>
              </a:rPr>
              <a:t> yol açar.</a:t>
            </a:r>
            <a:endParaRPr lang="tr-TR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75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729132" y="520505"/>
            <a:ext cx="27994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err="1">
                <a:latin typeface="Lato" panose="020B0604020202020204" charset="-94"/>
              </a:rPr>
              <a:t>Filaggrin</a:t>
            </a:r>
            <a:r>
              <a:rPr lang="tr-TR" dirty="0">
                <a:latin typeface="Lato" panose="020B0604020202020204" charset="-94"/>
              </a:rPr>
              <a:t> mutasyonu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1111348" y="1406769"/>
            <a:ext cx="2377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latin typeface="Lato" panose="020B0604020202020204" charset="-94"/>
              </a:rPr>
              <a:t>Bariyer bozulması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5528603" y="1266947"/>
            <a:ext cx="23493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>
                <a:latin typeface="Lato" panose="020B0604020202020204" charset="-94"/>
              </a:rPr>
              <a:t>pH</a:t>
            </a:r>
            <a:r>
              <a:rPr lang="tr-TR" dirty="0">
                <a:latin typeface="Lato" panose="020B0604020202020204" charset="-94"/>
              </a:rPr>
              <a:t> artışı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5528603" y="2293034"/>
            <a:ext cx="2405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>
                <a:latin typeface="Lato" panose="020B0604020202020204" charset="-94"/>
              </a:rPr>
              <a:t>Kallikrein</a:t>
            </a:r>
            <a:r>
              <a:rPr lang="tr-TR" dirty="0">
                <a:latin typeface="Lato" panose="020B0604020202020204" charset="-94"/>
              </a:rPr>
              <a:t> aktivasyonu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2982352" y="2321168"/>
            <a:ext cx="2096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>
                <a:latin typeface="Lato" panose="020B0604020202020204" charset="-94"/>
              </a:rPr>
              <a:t>Proteaz</a:t>
            </a:r>
            <a:r>
              <a:rPr lang="tr-TR" dirty="0">
                <a:latin typeface="Lato" panose="020B0604020202020204" charset="-94"/>
              </a:rPr>
              <a:t> içeren protein-antijen </a:t>
            </a:r>
            <a:r>
              <a:rPr lang="tr-TR" dirty="0" err="1">
                <a:latin typeface="Lato" panose="020B0604020202020204" charset="-94"/>
              </a:rPr>
              <a:t>maruziyeti</a:t>
            </a:r>
            <a:endParaRPr lang="tr-TR" dirty="0">
              <a:latin typeface="Lato" panose="020B0604020202020204" charset="-94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1111348" y="2409147"/>
            <a:ext cx="1617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latin typeface="Lato" panose="020B0604020202020204" charset="-94"/>
              </a:rPr>
              <a:t>Mekanik hasar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3031588" y="3502536"/>
            <a:ext cx="1758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latin typeface="Lato" panose="020B0604020202020204" charset="-94"/>
              </a:rPr>
              <a:t>PAR-2 aktivasyonu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1111348" y="3502536"/>
            <a:ext cx="1871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latin typeface="Lato" panose="020B0604020202020204" charset="-94"/>
              </a:rPr>
              <a:t>TSLP artmış uyarılması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1111348" y="4657479"/>
            <a:ext cx="2039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latin typeface="Lato" panose="020B0604020202020204" charset="-94"/>
              </a:rPr>
              <a:t>Th2 indüksiyonu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1111348" y="506438"/>
            <a:ext cx="19413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latin typeface="Lato" panose="020B0604020202020204" charset="-94"/>
              </a:rPr>
              <a:t>Dış uyarı</a:t>
            </a:r>
          </a:p>
        </p:txBody>
      </p:sp>
      <p:cxnSp>
        <p:nvCxnSpPr>
          <p:cNvPr id="13" name="Düz Ok Bağlayıcısı 12"/>
          <p:cNvCxnSpPr/>
          <p:nvPr/>
        </p:nvCxnSpPr>
        <p:spPr>
          <a:xfrm>
            <a:off x="1572062" y="923807"/>
            <a:ext cx="358728" cy="4340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Ok Bağlayıcısı 14"/>
          <p:cNvCxnSpPr/>
          <p:nvPr/>
        </p:nvCxnSpPr>
        <p:spPr>
          <a:xfrm flipH="1">
            <a:off x="2630658" y="923807"/>
            <a:ext cx="1498209" cy="3431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Düz Ok Bağlayıcısı 16"/>
          <p:cNvCxnSpPr/>
          <p:nvPr/>
        </p:nvCxnSpPr>
        <p:spPr>
          <a:xfrm>
            <a:off x="4171071" y="924852"/>
            <a:ext cx="1519311" cy="3431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Düz Ok Bağlayıcısı 18"/>
          <p:cNvCxnSpPr/>
          <p:nvPr/>
        </p:nvCxnSpPr>
        <p:spPr>
          <a:xfrm>
            <a:off x="5915463" y="1591123"/>
            <a:ext cx="0" cy="586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Düz Ok Bağlayıcısı 20"/>
          <p:cNvCxnSpPr/>
          <p:nvPr/>
        </p:nvCxnSpPr>
        <p:spPr>
          <a:xfrm flipH="1">
            <a:off x="4175346" y="2807080"/>
            <a:ext cx="1917278" cy="849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Düz Ok Bağlayıcısı 24"/>
          <p:cNvCxnSpPr/>
          <p:nvPr/>
        </p:nvCxnSpPr>
        <p:spPr>
          <a:xfrm>
            <a:off x="2082019" y="1714546"/>
            <a:ext cx="1674055" cy="5784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Düz Ok Bağlayıcısı 26"/>
          <p:cNvCxnSpPr/>
          <p:nvPr/>
        </p:nvCxnSpPr>
        <p:spPr>
          <a:xfrm>
            <a:off x="1814732" y="1741163"/>
            <a:ext cx="0" cy="5518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Düz Ok Bağlayıcısı 28"/>
          <p:cNvCxnSpPr/>
          <p:nvPr/>
        </p:nvCxnSpPr>
        <p:spPr>
          <a:xfrm>
            <a:off x="1814732" y="2844388"/>
            <a:ext cx="0" cy="6581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Düz Ok Bağlayıcısı 30"/>
          <p:cNvCxnSpPr/>
          <p:nvPr/>
        </p:nvCxnSpPr>
        <p:spPr>
          <a:xfrm>
            <a:off x="1814732" y="4025756"/>
            <a:ext cx="0" cy="6317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Düz Ok Bağlayıcısı 96"/>
          <p:cNvCxnSpPr/>
          <p:nvPr/>
        </p:nvCxnSpPr>
        <p:spPr>
          <a:xfrm>
            <a:off x="3488788" y="3231752"/>
            <a:ext cx="0" cy="2707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Düz Ok Bağlayıcısı 98"/>
          <p:cNvCxnSpPr/>
          <p:nvPr/>
        </p:nvCxnSpPr>
        <p:spPr>
          <a:xfrm flipH="1">
            <a:off x="2521632" y="4040906"/>
            <a:ext cx="858130" cy="6317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ikdörtgen 11"/>
          <p:cNvSpPr/>
          <p:nvPr/>
        </p:nvSpPr>
        <p:spPr>
          <a:xfrm>
            <a:off x="4499992" y="4206455"/>
            <a:ext cx="3888432" cy="14184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4499992" y="4607150"/>
            <a:ext cx="3709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PAR-2: </a:t>
            </a:r>
            <a:r>
              <a:rPr lang="tr-TR" dirty="0" err="1" smtClean="0"/>
              <a:t>Proteinase</a:t>
            </a:r>
            <a:r>
              <a:rPr lang="tr-TR" dirty="0" smtClean="0"/>
              <a:t> </a:t>
            </a:r>
            <a:r>
              <a:rPr lang="tr-TR" dirty="0" err="1" smtClean="0"/>
              <a:t>activated</a:t>
            </a:r>
            <a:r>
              <a:rPr lang="tr-TR" dirty="0" smtClean="0"/>
              <a:t> </a:t>
            </a:r>
            <a:r>
              <a:rPr lang="tr-TR" dirty="0" err="1" smtClean="0"/>
              <a:t>Receptor</a:t>
            </a:r>
            <a:r>
              <a:rPr lang="tr-TR" dirty="0" smtClean="0"/>
              <a:t> </a:t>
            </a:r>
          </a:p>
          <a:p>
            <a:r>
              <a:rPr lang="tr-TR" dirty="0" smtClean="0"/>
              <a:t>TSLP   : </a:t>
            </a:r>
            <a:r>
              <a:rPr lang="tr-TR" dirty="0" err="1" smtClean="0"/>
              <a:t>Timic</a:t>
            </a:r>
            <a:r>
              <a:rPr lang="tr-TR" dirty="0" smtClean="0"/>
              <a:t> </a:t>
            </a:r>
            <a:r>
              <a:rPr lang="tr-TR" dirty="0" err="1" smtClean="0"/>
              <a:t>stromal</a:t>
            </a:r>
            <a:r>
              <a:rPr lang="tr-TR" dirty="0" smtClean="0"/>
              <a:t> </a:t>
            </a:r>
            <a:r>
              <a:rPr lang="tr-TR" dirty="0" err="1" smtClean="0"/>
              <a:t>lymphopoietin</a:t>
            </a:r>
            <a:endParaRPr lang="tr-TR" dirty="0"/>
          </a:p>
        </p:txBody>
      </p:sp>
      <p:sp>
        <p:nvSpPr>
          <p:cNvPr id="16" name="Oval 15"/>
          <p:cNvSpPr/>
          <p:nvPr/>
        </p:nvSpPr>
        <p:spPr>
          <a:xfrm>
            <a:off x="971600" y="4356767"/>
            <a:ext cx="2304256" cy="1088457"/>
          </a:xfrm>
          <a:prstGeom prst="ellipse">
            <a:avLst/>
          </a:prstGeom>
          <a:noFill/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46330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2913"/>
            <a:ext cx="9144000" cy="597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983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566732" cy="11430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Atopik</a:t>
            </a:r>
            <a:r>
              <a:rPr lang="tr-TR" dirty="0" smtClean="0"/>
              <a:t> </a:t>
            </a:r>
            <a:r>
              <a:rPr lang="tr-TR" dirty="0" err="1" smtClean="0"/>
              <a:t>Egzema</a:t>
            </a:r>
            <a:r>
              <a:rPr lang="tr-TR" dirty="0" smtClean="0"/>
              <a:t>- </a:t>
            </a:r>
            <a:r>
              <a:rPr lang="tr-TR" dirty="0" err="1" smtClean="0"/>
              <a:t>Nonatopik</a:t>
            </a:r>
            <a:r>
              <a:rPr lang="tr-TR" dirty="0" smtClean="0"/>
              <a:t> </a:t>
            </a:r>
            <a:r>
              <a:rPr lang="tr-TR" dirty="0" err="1" smtClean="0"/>
              <a:t>Egzema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67544" y="1831450"/>
            <a:ext cx="7992888" cy="4736399"/>
          </a:xfrm>
        </p:spPr>
        <p:txBody>
          <a:bodyPr/>
          <a:lstStyle/>
          <a:p>
            <a:r>
              <a:rPr lang="tr-TR" dirty="0" smtClean="0"/>
              <a:t>Dünya </a:t>
            </a:r>
            <a:r>
              <a:rPr lang="tr-TR" dirty="0" err="1" smtClean="0"/>
              <a:t>Allerji</a:t>
            </a:r>
            <a:r>
              <a:rPr lang="tr-TR" dirty="0" smtClean="0"/>
              <a:t> Organizasyonu tanımlaması</a:t>
            </a:r>
          </a:p>
          <a:p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                  </a:t>
            </a:r>
            <a:r>
              <a:rPr lang="tr-TR" dirty="0" err="1" smtClean="0"/>
              <a:t>Egzema</a:t>
            </a:r>
            <a:r>
              <a:rPr lang="tr-TR" dirty="0" smtClean="0"/>
              <a:t>   =    </a:t>
            </a:r>
            <a:r>
              <a:rPr lang="tr-TR" dirty="0" err="1" smtClean="0"/>
              <a:t>Atopik</a:t>
            </a:r>
            <a:r>
              <a:rPr lang="tr-TR" dirty="0" smtClean="0"/>
              <a:t> </a:t>
            </a:r>
            <a:r>
              <a:rPr lang="tr-TR" dirty="0" err="1" smtClean="0"/>
              <a:t>Egzema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  </a:t>
            </a:r>
            <a:r>
              <a:rPr lang="tr-TR" dirty="0" err="1" smtClean="0"/>
              <a:t>İntrensek</a:t>
            </a:r>
            <a:r>
              <a:rPr lang="tr-TR" dirty="0" smtClean="0"/>
              <a:t> </a:t>
            </a:r>
            <a:r>
              <a:rPr lang="tr-TR" dirty="0" err="1" smtClean="0"/>
              <a:t>Egzema</a:t>
            </a:r>
            <a:r>
              <a:rPr lang="tr-TR" dirty="0" smtClean="0"/>
              <a:t> =  </a:t>
            </a:r>
            <a:r>
              <a:rPr lang="tr-TR" dirty="0" err="1" smtClean="0"/>
              <a:t>Non-Atopik</a:t>
            </a:r>
            <a:r>
              <a:rPr lang="tr-TR" dirty="0" smtClean="0"/>
              <a:t> </a:t>
            </a:r>
            <a:r>
              <a:rPr lang="tr-TR" dirty="0" err="1" smtClean="0"/>
              <a:t>Egzema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			         Problemi Çözmüyor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</a:t>
            </a:r>
            <a:r>
              <a:rPr lang="tr-TR" dirty="0" err="1" smtClean="0"/>
              <a:t>Non-Atopik</a:t>
            </a:r>
            <a:r>
              <a:rPr lang="tr-TR" dirty="0" smtClean="0"/>
              <a:t> </a:t>
            </a:r>
            <a:r>
              <a:rPr lang="tr-TR" dirty="0" err="1" smtClean="0"/>
              <a:t>Egzema</a:t>
            </a:r>
            <a:r>
              <a:rPr lang="tr-TR" dirty="0" smtClean="0"/>
              <a:t>             </a:t>
            </a:r>
            <a:r>
              <a:rPr lang="tr-TR" dirty="0" err="1" smtClean="0"/>
              <a:t>Atopik</a:t>
            </a:r>
            <a:r>
              <a:rPr lang="tr-TR" dirty="0" smtClean="0"/>
              <a:t> </a:t>
            </a:r>
            <a:r>
              <a:rPr lang="tr-TR" dirty="0" err="1"/>
              <a:t>E</a:t>
            </a:r>
            <a:r>
              <a:rPr lang="tr-TR" dirty="0" err="1" smtClean="0"/>
              <a:t>gzemaya</a:t>
            </a:r>
            <a:r>
              <a:rPr lang="tr-TR" dirty="0" smtClean="0"/>
              <a:t>              	                                          dönüşebiliyor</a:t>
            </a:r>
            <a:endParaRPr lang="tr-TR" dirty="0"/>
          </a:p>
        </p:txBody>
      </p:sp>
      <p:sp>
        <p:nvSpPr>
          <p:cNvPr id="4" name="Sağ Ok 3"/>
          <p:cNvSpPr/>
          <p:nvPr/>
        </p:nvSpPr>
        <p:spPr>
          <a:xfrm>
            <a:off x="4211960" y="5074070"/>
            <a:ext cx="864096" cy="1897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Oval 4"/>
          <p:cNvSpPr/>
          <p:nvPr/>
        </p:nvSpPr>
        <p:spPr>
          <a:xfrm>
            <a:off x="467544" y="4437112"/>
            <a:ext cx="7848872" cy="1656184"/>
          </a:xfrm>
          <a:prstGeom prst="ellipse">
            <a:avLst/>
          </a:prstGeom>
          <a:noFill/>
          <a:ln w="381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360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43608" y="193224"/>
            <a:ext cx="7272807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TH</a:t>
            </a:r>
            <a:r>
              <a:rPr lang="tr-TR" baseline="-25000" dirty="0" smtClean="0"/>
              <a:t>2</a:t>
            </a:r>
            <a:r>
              <a:rPr lang="tr-TR" dirty="0" smtClean="0"/>
              <a:t> Cevabı ve Bariyer </a:t>
            </a:r>
            <a:r>
              <a:rPr lang="tr-TR" dirty="0" err="1" smtClean="0"/>
              <a:t>Disfonksiyonu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03648" y="4581128"/>
            <a:ext cx="6984776" cy="7920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dirty="0" smtClean="0"/>
              <a:t>  </a:t>
            </a:r>
            <a:r>
              <a:rPr lang="tr-TR" sz="1400" dirty="0" err="1" smtClean="0"/>
              <a:t>Morizane</a:t>
            </a:r>
            <a:r>
              <a:rPr lang="tr-TR" sz="1400" dirty="0" smtClean="0"/>
              <a:t> </a:t>
            </a:r>
            <a:r>
              <a:rPr lang="tr-TR" sz="1400" dirty="0"/>
              <a:t>S, </a:t>
            </a:r>
            <a:r>
              <a:rPr lang="tr-TR" sz="1400" dirty="0" err="1"/>
              <a:t>Yamasaki</a:t>
            </a:r>
            <a:r>
              <a:rPr lang="tr-TR" sz="1400" dirty="0"/>
              <a:t> K, </a:t>
            </a:r>
            <a:r>
              <a:rPr lang="tr-TR" sz="1400" dirty="0" err="1"/>
              <a:t>Kajita</a:t>
            </a:r>
            <a:r>
              <a:rPr lang="tr-TR" sz="1400" dirty="0"/>
              <a:t> A et al. TH2 </a:t>
            </a:r>
            <a:r>
              <a:rPr lang="tr-TR" sz="1400" dirty="0" err="1"/>
              <a:t>cytokines</a:t>
            </a:r>
            <a:r>
              <a:rPr lang="tr-TR" sz="1400" dirty="0"/>
              <a:t> </a:t>
            </a:r>
            <a:r>
              <a:rPr lang="tr-TR" sz="1400" dirty="0" err="1"/>
              <a:t>increase</a:t>
            </a:r>
            <a:r>
              <a:rPr lang="tr-TR" sz="1400" dirty="0"/>
              <a:t> </a:t>
            </a:r>
            <a:r>
              <a:rPr lang="tr-TR" sz="1400" dirty="0" err="1"/>
              <a:t>kallikrein</a:t>
            </a:r>
            <a:r>
              <a:rPr lang="tr-TR" sz="1400" dirty="0"/>
              <a:t> 7 </a:t>
            </a:r>
            <a:r>
              <a:rPr lang="tr-TR" sz="1400" dirty="0" err="1"/>
              <a:t>expression</a:t>
            </a:r>
            <a:r>
              <a:rPr lang="tr-TR" sz="1400" dirty="0"/>
              <a:t> </a:t>
            </a:r>
            <a:r>
              <a:rPr lang="tr-TR" sz="1400" dirty="0" err="1"/>
              <a:t>and</a:t>
            </a:r>
            <a:r>
              <a:rPr lang="tr-TR" sz="1400" dirty="0"/>
              <a:t> </a:t>
            </a:r>
            <a:r>
              <a:rPr lang="tr-TR" sz="1400" dirty="0" smtClean="0"/>
              <a:t>    </a:t>
            </a:r>
            <a:r>
              <a:rPr lang="tr-TR" sz="1400" dirty="0" err="1" smtClean="0"/>
              <a:t>function</a:t>
            </a:r>
            <a:r>
              <a:rPr lang="tr-TR" sz="1400" dirty="0" smtClean="0"/>
              <a:t> </a:t>
            </a:r>
            <a:r>
              <a:rPr lang="tr-TR" sz="1400" dirty="0"/>
              <a:t>in </a:t>
            </a:r>
            <a:r>
              <a:rPr lang="tr-TR" sz="1400" dirty="0" err="1"/>
              <a:t>patients</a:t>
            </a:r>
            <a:r>
              <a:rPr lang="tr-TR" sz="1400" dirty="0"/>
              <a:t> </a:t>
            </a:r>
            <a:r>
              <a:rPr lang="tr-TR" sz="1400" dirty="0" err="1"/>
              <a:t>with</a:t>
            </a:r>
            <a:r>
              <a:rPr lang="tr-TR" sz="1400" dirty="0"/>
              <a:t> </a:t>
            </a:r>
            <a:r>
              <a:rPr lang="tr-TR" sz="1400" dirty="0" err="1"/>
              <a:t>atopic</a:t>
            </a:r>
            <a:r>
              <a:rPr lang="tr-TR" sz="1400" dirty="0"/>
              <a:t> </a:t>
            </a:r>
            <a:r>
              <a:rPr lang="tr-TR" sz="1400" dirty="0" err="1"/>
              <a:t>dermatitis</a:t>
            </a:r>
            <a:r>
              <a:rPr lang="tr-TR" sz="1400" dirty="0"/>
              <a:t>. J </a:t>
            </a:r>
            <a:r>
              <a:rPr lang="tr-TR" sz="1400" dirty="0" err="1"/>
              <a:t>Allergy</a:t>
            </a:r>
            <a:r>
              <a:rPr lang="tr-TR" sz="1400" dirty="0"/>
              <a:t> </a:t>
            </a:r>
            <a:r>
              <a:rPr lang="tr-TR" sz="1400" dirty="0" err="1"/>
              <a:t>Clin</a:t>
            </a:r>
            <a:r>
              <a:rPr lang="tr-TR" sz="1400" dirty="0"/>
              <a:t> </a:t>
            </a:r>
            <a:r>
              <a:rPr lang="tr-TR" sz="1400" dirty="0" err="1"/>
              <a:t>Immunol</a:t>
            </a:r>
            <a:r>
              <a:rPr lang="tr-TR" sz="1400" dirty="0"/>
              <a:t> 2012; 130:259–261. </a:t>
            </a:r>
          </a:p>
        </p:txBody>
      </p:sp>
      <p:sp>
        <p:nvSpPr>
          <p:cNvPr id="5" name="Dikdörtgen 4"/>
          <p:cNvSpPr/>
          <p:nvPr/>
        </p:nvSpPr>
        <p:spPr>
          <a:xfrm>
            <a:off x="1043608" y="1340768"/>
            <a:ext cx="7272807" cy="4536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1691680" y="2276872"/>
            <a:ext cx="65527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TH2 cevabı </a:t>
            </a:r>
            <a:r>
              <a:rPr lang="tr-TR" dirty="0" err="1" smtClean="0"/>
              <a:t>provake</a:t>
            </a:r>
            <a:r>
              <a:rPr lang="tr-TR" dirty="0" smtClean="0"/>
              <a:t> eden </a:t>
            </a:r>
            <a:r>
              <a:rPr lang="tr-TR" dirty="0" err="1" smtClean="0"/>
              <a:t>Timik</a:t>
            </a:r>
            <a:r>
              <a:rPr lang="tr-TR" dirty="0" smtClean="0"/>
              <a:t> </a:t>
            </a:r>
            <a:r>
              <a:rPr lang="tr-TR" dirty="0" err="1" smtClean="0"/>
              <a:t>Stromal</a:t>
            </a:r>
            <a:r>
              <a:rPr lang="tr-TR" dirty="0" smtClean="0"/>
              <a:t> </a:t>
            </a:r>
            <a:r>
              <a:rPr lang="tr-TR" dirty="0" err="1" smtClean="0"/>
              <a:t>Lenfopoietin</a:t>
            </a:r>
            <a:r>
              <a:rPr lang="tr-TR" dirty="0" smtClean="0"/>
              <a:t>(TLSP) ve  </a:t>
            </a:r>
            <a:r>
              <a:rPr lang="tr-TR" dirty="0"/>
              <a:t>IL4, IL-13, aynı zamanda IL-25,ve </a:t>
            </a:r>
            <a:r>
              <a:rPr lang="tr-TR" dirty="0" smtClean="0"/>
              <a:t>IL-33 gibi TH2 </a:t>
            </a:r>
            <a:r>
              <a:rPr lang="tr-TR" dirty="0" err="1" smtClean="0"/>
              <a:t>sitokinler</a:t>
            </a:r>
            <a:r>
              <a:rPr lang="tr-TR" dirty="0" smtClean="0"/>
              <a:t> </a:t>
            </a:r>
            <a:r>
              <a:rPr lang="tr-TR" dirty="0" err="1" smtClean="0"/>
              <a:t>AD’li</a:t>
            </a:r>
            <a:r>
              <a:rPr lang="tr-TR" dirty="0" smtClean="0"/>
              <a:t> hastaların</a:t>
            </a:r>
          </a:p>
          <a:p>
            <a:r>
              <a:rPr lang="tr-TR" dirty="0"/>
              <a:t>d</a:t>
            </a:r>
            <a:r>
              <a:rPr lang="tr-TR" dirty="0" smtClean="0"/>
              <a:t>erisinde yüksek bulunmuştur.</a:t>
            </a:r>
          </a:p>
          <a:p>
            <a:r>
              <a:rPr lang="tr-TR" dirty="0" smtClean="0"/>
              <a:t>Bu faktörler </a:t>
            </a:r>
            <a:r>
              <a:rPr lang="tr-TR" dirty="0" err="1" smtClean="0"/>
              <a:t>Keratosit</a:t>
            </a:r>
            <a:r>
              <a:rPr lang="tr-TR" dirty="0" smtClean="0"/>
              <a:t>  fonksiyonlarını ve deri bariyerini  </a:t>
            </a:r>
            <a:r>
              <a:rPr lang="tr-TR" dirty="0" err="1" smtClean="0"/>
              <a:t>module</a:t>
            </a:r>
            <a:r>
              <a:rPr lang="tr-TR" dirty="0" smtClean="0"/>
              <a:t> edebilir.</a:t>
            </a:r>
          </a:p>
          <a:p>
            <a:r>
              <a:rPr lang="tr-TR" dirty="0" smtClean="0"/>
              <a:t>TH2 </a:t>
            </a:r>
            <a:r>
              <a:rPr lang="tr-TR" dirty="0" err="1" smtClean="0"/>
              <a:t>sitokinler</a:t>
            </a:r>
            <a:r>
              <a:rPr lang="tr-TR" dirty="0" smtClean="0"/>
              <a:t> </a:t>
            </a:r>
            <a:r>
              <a:rPr lang="tr-TR" dirty="0" err="1" smtClean="0"/>
              <a:t>AD’li</a:t>
            </a:r>
            <a:r>
              <a:rPr lang="tr-TR" dirty="0" smtClean="0"/>
              <a:t> deride serin </a:t>
            </a:r>
            <a:r>
              <a:rPr lang="tr-TR" dirty="0" err="1" smtClean="0"/>
              <a:t>proteaz</a:t>
            </a:r>
            <a:r>
              <a:rPr lang="tr-TR" dirty="0" smtClean="0"/>
              <a:t> kallikrein7(KLK7) artırır ve artan Serin </a:t>
            </a:r>
            <a:r>
              <a:rPr lang="tr-TR" dirty="0" err="1" smtClean="0"/>
              <a:t>Proteazlar</a:t>
            </a:r>
            <a:r>
              <a:rPr lang="tr-TR" dirty="0" smtClean="0"/>
              <a:t> Deri bariyer </a:t>
            </a:r>
            <a:r>
              <a:rPr lang="tr-TR" dirty="0" err="1" smtClean="0"/>
              <a:t>disfonksiyonuna</a:t>
            </a:r>
            <a:r>
              <a:rPr lang="tr-TR" dirty="0" smtClean="0"/>
              <a:t> neden olur.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9491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:\Users\SONY\Desktop\Ekran Alıntısı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845"/>
            <a:ext cx="9144000" cy="59574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xtLst/>
        </p:spPr>
      </p:pic>
      <p:pic>
        <p:nvPicPr>
          <p:cNvPr id="1027" name="Picture 3" descr="C:\Users\SONY\Desktop\Ekran Alıntısı.PNG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91" y="6224118"/>
            <a:ext cx="6535737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4833060" y="3072348"/>
            <a:ext cx="4283968" cy="37856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r-TR" sz="1600" dirty="0" smtClean="0">
                <a:solidFill>
                  <a:schemeClr val="accent2"/>
                </a:solidFill>
              </a:rPr>
              <a:t>Mekanik, </a:t>
            </a:r>
            <a:r>
              <a:rPr lang="tr-TR" sz="1600" dirty="0">
                <a:solidFill>
                  <a:schemeClr val="accent2"/>
                </a:solidFill>
              </a:rPr>
              <a:t>genetik ve </a:t>
            </a:r>
            <a:r>
              <a:rPr lang="tr-TR" sz="1600" dirty="0" err="1">
                <a:solidFill>
                  <a:schemeClr val="accent2"/>
                </a:solidFill>
              </a:rPr>
              <a:t>immunolojik</a:t>
            </a:r>
            <a:r>
              <a:rPr lang="tr-TR" sz="1600" dirty="0">
                <a:solidFill>
                  <a:schemeClr val="accent2"/>
                </a:solidFill>
              </a:rPr>
              <a:t> faktörler derinin bariyer fonksiyonunu bozar.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sz="1600" dirty="0" err="1" smtClean="0">
                <a:solidFill>
                  <a:schemeClr val="accent2"/>
                </a:solidFill>
              </a:rPr>
              <a:t>Allerjenler</a:t>
            </a:r>
            <a:r>
              <a:rPr lang="tr-TR" sz="1600" dirty="0" smtClean="0">
                <a:solidFill>
                  <a:schemeClr val="accent2"/>
                </a:solidFill>
              </a:rPr>
              <a:t> ,sunucu </a:t>
            </a:r>
            <a:r>
              <a:rPr lang="tr-TR" sz="1600" dirty="0" err="1">
                <a:solidFill>
                  <a:schemeClr val="accent2"/>
                </a:solidFill>
              </a:rPr>
              <a:t>hücereler</a:t>
            </a:r>
            <a:r>
              <a:rPr lang="tr-TR" sz="1600" dirty="0">
                <a:solidFill>
                  <a:schemeClr val="accent2"/>
                </a:solidFill>
              </a:rPr>
              <a:t> yolu ile Lenf </a:t>
            </a:r>
            <a:r>
              <a:rPr lang="tr-TR" sz="1600" dirty="0" err="1">
                <a:solidFill>
                  <a:schemeClr val="accent2"/>
                </a:solidFill>
              </a:rPr>
              <a:t>nodlarına</a:t>
            </a:r>
            <a:r>
              <a:rPr lang="tr-TR" sz="1600" dirty="0">
                <a:solidFill>
                  <a:schemeClr val="accent2"/>
                </a:solidFill>
              </a:rPr>
              <a:t> ulaşır ve Naif T </a:t>
            </a:r>
            <a:r>
              <a:rPr lang="tr-TR" sz="1600" dirty="0" smtClean="0">
                <a:solidFill>
                  <a:schemeClr val="accent2"/>
                </a:solidFill>
              </a:rPr>
              <a:t>Hücreleri </a:t>
            </a:r>
            <a:r>
              <a:rPr lang="tr-TR" sz="1600" dirty="0">
                <a:solidFill>
                  <a:schemeClr val="accent2"/>
                </a:solidFill>
              </a:rPr>
              <a:t>TH2 yönüne çevrilir.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sz="1600" dirty="0">
                <a:solidFill>
                  <a:schemeClr val="accent2"/>
                </a:solidFill>
              </a:rPr>
              <a:t>TH2 </a:t>
            </a:r>
            <a:r>
              <a:rPr lang="tr-TR" sz="1600" dirty="0" err="1">
                <a:solidFill>
                  <a:schemeClr val="accent2"/>
                </a:solidFill>
              </a:rPr>
              <a:t>sitokinler</a:t>
            </a:r>
            <a:r>
              <a:rPr lang="tr-TR" sz="1600" dirty="0">
                <a:solidFill>
                  <a:schemeClr val="accent2"/>
                </a:solidFill>
              </a:rPr>
              <a:t> TNF-Alfa ve İFN-</a:t>
            </a:r>
            <a:r>
              <a:rPr lang="tr-TR" sz="1600" dirty="0" err="1">
                <a:solidFill>
                  <a:schemeClr val="accent2"/>
                </a:solidFill>
              </a:rPr>
              <a:t>gama,le</a:t>
            </a:r>
            <a:r>
              <a:rPr lang="tr-TR" sz="1600" dirty="0">
                <a:solidFill>
                  <a:schemeClr val="accent2"/>
                </a:solidFill>
              </a:rPr>
              <a:t> birlikte </a:t>
            </a:r>
            <a:r>
              <a:rPr lang="tr-TR" sz="1600" dirty="0" err="1">
                <a:solidFill>
                  <a:schemeClr val="accent2"/>
                </a:solidFill>
              </a:rPr>
              <a:t>Keratositlerin</a:t>
            </a:r>
            <a:r>
              <a:rPr lang="tr-TR" sz="1600" dirty="0">
                <a:solidFill>
                  <a:schemeClr val="accent2"/>
                </a:solidFill>
              </a:rPr>
              <a:t> </a:t>
            </a:r>
            <a:r>
              <a:rPr lang="tr-TR" sz="1600" dirty="0" err="1">
                <a:solidFill>
                  <a:schemeClr val="accent2"/>
                </a:solidFill>
              </a:rPr>
              <a:t>apopitizine</a:t>
            </a:r>
            <a:r>
              <a:rPr lang="tr-TR" sz="1600" dirty="0">
                <a:solidFill>
                  <a:schemeClr val="accent2"/>
                </a:solidFill>
              </a:rPr>
              <a:t> ve </a:t>
            </a:r>
            <a:r>
              <a:rPr lang="tr-TR" sz="1600" dirty="0" err="1">
                <a:solidFill>
                  <a:schemeClr val="accent2"/>
                </a:solidFill>
              </a:rPr>
              <a:t>Tight</a:t>
            </a:r>
            <a:r>
              <a:rPr lang="tr-TR" sz="1600" dirty="0">
                <a:solidFill>
                  <a:schemeClr val="accent2"/>
                </a:solidFill>
              </a:rPr>
              <a:t>  </a:t>
            </a:r>
            <a:r>
              <a:rPr lang="tr-TR" sz="1600" dirty="0" err="1">
                <a:solidFill>
                  <a:schemeClr val="accent2"/>
                </a:solidFill>
              </a:rPr>
              <a:t>junction</a:t>
            </a:r>
            <a:r>
              <a:rPr lang="tr-TR" sz="1600" dirty="0">
                <a:solidFill>
                  <a:schemeClr val="accent2"/>
                </a:solidFill>
              </a:rPr>
              <a:t> </a:t>
            </a:r>
            <a:r>
              <a:rPr lang="tr-TR" sz="1600" dirty="0" err="1">
                <a:solidFill>
                  <a:schemeClr val="accent2"/>
                </a:solidFill>
              </a:rPr>
              <a:t>fonksionunu</a:t>
            </a:r>
            <a:r>
              <a:rPr lang="tr-TR" sz="1600" dirty="0">
                <a:solidFill>
                  <a:schemeClr val="accent2"/>
                </a:solidFill>
              </a:rPr>
              <a:t> </a:t>
            </a:r>
            <a:r>
              <a:rPr lang="tr-TR" sz="1600" dirty="0" smtClean="0">
                <a:solidFill>
                  <a:schemeClr val="accent2"/>
                </a:solidFill>
              </a:rPr>
              <a:t>etkileyerek deri bariyerinin bozulmasına neden olur. Aynı </a:t>
            </a:r>
            <a:r>
              <a:rPr lang="tr-TR" sz="1600" dirty="0">
                <a:solidFill>
                  <a:schemeClr val="accent2"/>
                </a:solidFill>
              </a:rPr>
              <a:t>zamanda </a:t>
            </a:r>
            <a:r>
              <a:rPr lang="tr-TR" sz="1600" dirty="0" smtClean="0">
                <a:solidFill>
                  <a:schemeClr val="accent2"/>
                </a:solidFill>
              </a:rPr>
              <a:t>TH2 </a:t>
            </a:r>
            <a:r>
              <a:rPr lang="tr-TR" sz="1600" dirty="0">
                <a:solidFill>
                  <a:schemeClr val="accent2"/>
                </a:solidFill>
              </a:rPr>
              <a:t>cevabı </a:t>
            </a:r>
            <a:r>
              <a:rPr lang="tr-TR" sz="1600" dirty="0" err="1">
                <a:solidFill>
                  <a:schemeClr val="accent2"/>
                </a:solidFill>
              </a:rPr>
              <a:t>epitel</a:t>
            </a:r>
            <a:r>
              <a:rPr lang="tr-TR" sz="1600" dirty="0">
                <a:solidFill>
                  <a:schemeClr val="accent2"/>
                </a:solidFill>
              </a:rPr>
              <a:t> hücrelerinden TSLP </a:t>
            </a:r>
            <a:r>
              <a:rPr lang="tr-TR" sz="1600" dirty="0" err="1">
                <a:solidFill>
                  <a:schemeClr val="accent2"/>
                </a:solidFill>
              </a:rPr>
              <a:t>expresyonunu</a:t>
            </a:r>
            <a:r>
              <a:rPr lang="tr-TR" sz="1600" dirty="0">
                <a:solidFill>
                  <a:schemeClr val="accent2"/>
                </a:solidFill>
              </a:rPr>
              <a:t> artırır.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sz="1600" dirty="0" err="1">
                <a:solidFill>
                  <a:schemeClr val="accent2"/>
                </a:solidFill>
              </a:rPr>
              <a:t>Kolonize</a:t>
            </a:r>
            <a:r>
              <a:rPr lang="tr-TR" sz="1600" dirty="0">
                <a:solidFill>
                  <a:schemeClr val="accent2"/>
                </a:solidFill>
              </a:rPr>
              <a:t> olan S. </a:t>
            </a:r>
            <a:r>
              <a:rPr lang="tr-TR" sz="1600" dirty="0" err="1">
                <a:solidFill>
                  <a:schemeClr val="accent2"/>
                </a:solidFill>
              </a:rPr>
              <a:t>Aureus</a:t>
            </a:r>
            <a:r>
              <a:rPr lang="tr-TR" sz="1600" dirty="0">
                <a:solidFill>
                  <a:schemeClr val="accent2"/>
                </a:solidFill>
              </a:rPr>
              <a:t> </a:t>
            </a:r>
            <a:r>
              <a:rPr lang="tr-TR" sz="1600" dirty="0" err="1">
                <a:solidFill>
                  <a:schemeClr val="accent2"/>
                </a:solidFill>
              </a:rPr>
              <a:t>exotoksinleri</a:t>
            </a:r>
            <a:r>
              <a:rPr lang="tr-TR" sz="1600" dirty="0">
                <a:solidFill>
                  <a:schemeClr val="accent2"/>
                </a:solidFill>
              </a:rPr>
              <a:t> ile  </a:t>
            </a:r>
            <a:r>
              <a:rPr lang="tr-TR" sz="1600" dirty="0" err="1">
                <a:solidFill>
                  <a:schemeClr val="accent2"/>
                </a:solidFill>
              </a:rPr>
              <a:t>Keratositlerin</a:t>
            </a:r>
            <a:r>
              <a:rPr lang="tr-TR" sz="1600" dirty="0">
                <a:solidFill>
                  <a:schemeClr val="accent2"/>
                </a:solidFill>
              </a:rPr>
              <a:t> ölümüne ve TH2 </a:t>
            </a:r>
            <a:r>
              <a:rPr lang="tr-TR" sz="1600" dirty="0" err="1">
                <a:solidFill>
                  <a:schemeClr val="accent2"/>
                </a:solidFill>
              </a:rPr>
              <a:t>enflamasyonunun</a:t>
            </a:r>
            <a:r>
              <a:rPr lang="tr-TR" sz="1600" dirty="0">
                <a:solidFill>
                  <a:schemeClr val="accent2"/>
                </a:solidFill>
              </a:rPr>
              <a:t> şiddetlenmesine neden olur</a:t>
            </a:r>
          </a:p>
        </p:txBody>
      </p:sp>
      <p:sp>
        <p:nvSpPr>
          <p:cNvPr id="9" name="Dikdörtgen 8"/>
          <p:cNvSpPr/>
          <p:nvPr/>
        </p:nvSpPr>
        <p:spPr>
          <a:xfrm>
            <a:off x="4824885" y="3088649"/>
            <a:ext cx="4319115" cy="377584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18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92696"/>
            <a:ext cx="9252520" cy="4195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37112"/>
            <a:ext cx="8229600" cy="1658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İçerik Yer Tutucusu 2"/>
          <p:cNvSpPr txBox="1">
            <a:spLocks/>
          </p:cNvSpPr>
          <p:nvPr/>
        </p:nvSpPr>
        <p:spPr>
          <a:xfrm>
            <a:off x="3383360" y="6021288"/>
            <a:ext cx="5760640" cy="74867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tr-TR" sz="1400" dirty="0" smtClean="0"/>
              <a:t>                    </a:t>
            </a:r>
            <a:r>
              <a:rPr lang="en-US" sz="1400" dirty="0" smtClean="0"/>
              <a:t>Pathogenesis of atopic dermatitis</a:t>
            </a:r>
            <a:endParaRPr lang="tr-TR" sz="1400" dirty="0" smtClean="0"/>
          </a:p>
          <a:p>
            <a:pPr marL="0" indent="0">
              <a:buFont typeface="Arial" pitchFamily="34" charset="0"/>
              <a:buNone/>
            </a:pPr>
            <a:r>
              <a:rPr lang="en-US" sz="1400" dirty="0" smtClean="0"/>
              <a:t>W. </a:t>
            </a:r>
            <a:r>
              <a:rPr lang="en-US" sz="1400" dirty="0" err="1" smtClean="0"/>
              <a:t>Peng</a:t>
            </a:r>
            <a:r>
              <a:rPr lang="en-US" sz="1400" dirty="0" smtClean="0"/>
              <a:t> and N. Novak Department of Dermatology and Allergy, University of </a:t>
            </a:r>
            <a:r>
              <a:rPr lang="tr-TR" sz="1400" dirty="0" smtClean="0"/>
              <a:t>       </a:t>
            </a:r>
            <a:r>
              <a:rPr lang="en-US" sz="1400" dirty="0" smtClean="0"/>
              <a:t>Bonn, Bonn, Germany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2159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520" y="747167"/>
            <a:ext cx="662940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564904"/>
            <a:ext cx="6848475" cy="3493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1253521" y="3789040"/>
            <a:ext cx="6926594" cy="122413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449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2" y="341784"/>
            <a:ext cx="8229600" cy="1143000"/>
          </a:xfrm>
        </p:spPr>
        <p:txBody>
          <a:bodyPr>
            <a:normAutofit/>
          </a:bodyPr>
          <a:lstStyle/>
          <a:p>
            <a:r>
              <a:rPr lang="tr-TR" sz="3600" dirty="0" err="1"/>
              <a:t>Textbooklarda</a:t>
            </a:r>
            <a:r>
              <a:rPr lang="tr-TR" sz="3600" dirty="0"/>
              <a:t> </a:t>
            </a:r>
            <a:r>
              <a:rPr lang="tr-TR" sz="3600" dirty="0" err="1"/>
              <a:t>Atopik</a:t>
            </a:r>
            <a:r>
              <a:rPr lang="tr-TR" sz="3600" dirty="0"/>
              <a:t> </a:t>
            </a:r>
            <a:r>
              <a:rPr lang="tr-TR" sz="3600" dirty="0" smtClean="0"/>
              <a:t>Dermatit(</a:t>
            </a:r>
            <a:r>
              <a:rPr lang="tr-TR" sz="3600" dirty="0" err="1" smtClean="0"/>
              <a:t>Egzema</a:t>
            </a:r>
            <a:r>
              <a:rPr lang="tr-TR" dirty="0" smtClean="0"/>
              <a:t>)</a:t>
            </a:r>
            <a:endParaRPr lang="tr-TR" dirty="0"/>
          </a:p>
        </p:txBody>
      </p:sp>
      <p:pic>
        <p:nvPicPr>
          <p:cNvPr id="1026" name="Picture 2" descr="C:\Users\SONY\Desktop\unname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84784"/>
            <a:ext cx="385192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SONY\Desktop\unnamed (1).jpg R^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360040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9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err="1" smtClean="0"/>
              <a:t>Textbooklarda</a:t>
            </a:r>
            <a:r>
              <a:rPr lang="tr-TR" sz="3200" dirty="0" smtClean="0"/>
              <a:t> </a:t>
            </a:r>
            <a:r>
              <a:rPr lang="tr-TR" sz="3200" dirty="0" err="1" smtClean="0"/>
              <a:t>Atopik</a:t>
            </a:r>
            <a:r>
              <a:rPr lang="tr-TR" sz="3200" dirty="0" smtClean="0"/>
              <a:t> Dermatit(</a:t>
            </a:r>
            <a:r>
              <a:rPr lang="tr-TR" sz="3200" dirty="0" err="1" smtClean="0"/>
              <a:t>Egzema</a:t>
            </a:r>
            <a:r>
              <a:rPr lang="tr-TR" sz="3200" dirty="0" smtClean="0"/>
              <a:t>)</a:t>
            </a:r>
            <a:endParaRPr lang="tr-TR" sz="3200" dirty="0"/>
          </a:p>
        </p:txBody>
      </p:sp>
      <p:pic>
        <p:nvPicPr>
          <p:cNvPr id="4098" name="Picture 2" descr="C:\Users\SONY\Downloads\IMG_03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68071"/>
            <a:ext cx="4114552" cy="454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SONY\Downloads\IMG_0338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9093"/>
            <a:ext cx="368250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4788024" y="4869160"/>
            <a:ext cx="3024336" cy="720081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381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50106"/>
          </a:xfrm>
        </p:spPr>
        <p:txBody>
          <a:bodyPr/>
          <a:lstStyle/>
          <a:p>
            <a:r>
              <a:rPr lang="tr-TR" dirty="0" smtClean="0"/>
              <a:t>SONUÇ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836712"/>
            <a:ext cx="9036496" cy="602128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r-TR" dirty="0" smtClean="0">
                <a:solidFill>
                  <a:srgbClr val="7030A0"/>
                </a:solidFill>
              </a:rPr>
              <a:t>Genetik Olarak </a:t>
            </a:r>
            <a:r>
              <a:rPr lang="tr-TR" dirty="0" err="1" smtClean="0">
                <a:solidFill>
                  <a:srgbClr val="7030A0"/>
                </a:solidFill>
              </a:rPr>
              <a:t>Flagrin</a:t>
            </a:r>
            <a:r>
              <a:rPr lang="tr-TR" dirty="0" smtClean="0">
                <a:solidFill>
                  <a:srgbClr val="7030A0"/>
                </a:solidFill>
              </a:rPr>
              <a:t> mutasyonuna bağlı deri bariyerinin bozulması AD </a:t>
            </a:r>
            <a:r>
              <a:rPr lang="tr-TR" dirty="0" err="1" smtClean="0">
                <a:solidFill>
                  <a:srgbClr val="7030A0"/>
                </a:solidFill>
              </a:rPr>
              <a:t>patojenezinde</a:t>
            </a:r>
            <a:r>
              <a:rPr lang="tr-TR" dirty="0" smtClean="0">
                <a:solidFill>
                  <a:srgbClr val="7030A0"/>
                </a:solidFill>
              </a:rPr>
              <a:t> son derece önemlidir. Bariyer bozukluğu </a:t>
            </a:r>
            <a:r>
              <a:rPr lang="tr-TR" dirty="0" err="1" smtClean="0">
                <a:solidFill>
                  <a:srgbClr val="7030A0"/>
                </a:solidFill>
              </a:rPr>
              <a:t>allerjenlerin</a:t>
            </a:r>
            <a:r>
              <a:rPr lang="tr-TR" dirty="0" smtClean="0">
                <a:solidFill>
                  <a:srgbClr val="7030A0"/>
                </a:solidFill>
              </a:rPr>
              <a:t> </a:t>
            </a:r>
            <a:r>
              <a:rPr lang="tr-TR" dirty="0" err="1" smtClean="0">
                <a:solidFill>
                  <a:srgbClr val="7030A0"/>
                </a:solidFill>
              </a:rPr>
              <a:t>penetrasonunu</a:t>
            </a:r>
            <a:r>
              <a:rPr lang="tr-TR" dirty="0" smtClean="0">
                <a:solidFill>
                  <a:srgbClr val="7030A0"/>
                </a:solidFill>
              </a:rPr>
              <a:t> kolaylaştırmakta, TH</a:t>
            </a:r>
            <a:r>
              <a:rPr lang="tr-TR" baseline="-25000" dirty="0" smtClean="0">
                <a:solidFill>
                  <a:srgbClr val="7030A0"/>
                </a:solidFill>
              </a:rPr>
              <a:t>2 </a:t>
            </a:r>
            <a:r>
              <a:rPr lang="tr-TR" dirty="0" smtClean="0">
                <a:solidFill>
                  <a:srgbClr val="7030A0"/>
                </a:solidFill>
              </a:rPr>
              <a:t>cevabı başlamakta ve olay  devam etmektedir.</a:t>
            </a:r>
          </a:p>
          <a:p>
            <a:r>
              <a:rPr lang="tr-TR" dirty="0" smtClean="0">
                <a:solidFill>
                  <a:srgbClr val="7030A0"/>
                </a:solidFill>
              </a:rPr>
              <a:t>Ancak </a:t>
            </a:r>
            <a:r>
              <a:rPr lang="tr-TR" dirty="0" err="1" smtClean="0">
                <a:solidFill>
                  <a:srgbClr val="7030A0"/>
                </a:solidFill>
              </a:rPr>
              <a:t>Flagrin</a:t>
            </a:r>
            <a:r>
              <a:rPr lang="tr-TR" dirty="0" smtClean="0">
                <a:solidFill>
                  <a:srgbClr val="7030A0"/>
                </a:solidFill>
              </a:rPr>
              <a:t> </a:t>
            </a:r>
            <a:r>
              <a:rPr lang="tr-TR" dirty="0" err="1" smtClean="0">
                <a:solidFill>
                  <a:srgbClr val="7030A0"/>
                </a:solidFill>
              </a:rPr>
              <a:t>mutasyonyonu</a:t>
            </a:r>
            <a:r>
              <a:rPr lang="tr-TR" dirty="0" smtClean="0">
                <a:solidFill>
                  <a:srgbClr val="7030A0"/>
                </a:solidFill>
              </a:rPr>
              <a:t> Hastaların çok azında tespit edilmiştir ( %11,12, 18,%50… gibi). Bu nedenle her </a:t>
            </a:r>
            <a:r>
              <a:rPr lang="tr-TR" dirty="0" err="1" smtClean="0">
                <a:solidFill>
                  <a:srgbClr val="7030A0"/>
                </a:solidFill>
              </a:rPr>
              <a:t>atopik</a:t>
            </a:r>
            <a:r>
              <a:rPr lang="tr-TR" dirty="0" smtClean="0">
                <a:solidFill>
                  <a:srgbClr val="7030A0"/>
                </a:solidFill>
              </a:rPr>
              <a:t> dermatiti bu genetik olaya bağlamamız mümkün değildir. </a:t>
            </a:r>
          </a:p>
          <a:p>
            <a:pPr marL="0" indent="0">
              <a:buNone/>
            </a:pPr>
            <a:r>
              <a:rPr lang="tr-TR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3958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1143000"/>
          </a:xfrm>
        </p:spPr>
        <p:txBody>
          <a:bodyPr/>
          <a:lstStyle/>
          <a:p>
            <a:r>
              <a:rPr lang="tr-TR" dirty="0" smtClean="0"/>
              <a:t>SONUÇ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r>
              <a:rPr lang="tr-TR" dirty="0" smtClean="0">
                <a:solidFill>
                  <a:srgbClr val="7030A0"/>
                </a:solidFill>
              </a:rPr>
              <a:t>Ayrıca TH2 </a:t>
            </a:r>
            <a:r>
              <a:rPr lang="tr-TR" dirty="0" err="1" smtClean="0">
                <a:solidFill>
                  <a:srgbClr val="7030A0"/>
                </a:solidFill>
              </a:rPr>
              <a:t>sitokinleri</a:t>
            </a:r>
            <a:r>
              <a:rPr lang="tr-TR" dirty="0" smtClean="0">
                <a:solidFill>
                  <a:srgbClr val="7030A0"/>
                </a:solidFill>
              </a:rPr>
              <a:t>, </a:t>
            </a:r>
            <a:r>
              <a:rPr lang="tr-TR" dirty="0" err="1">
                <a:solidFill>
                  <a:srgbClr val="7030A0"/>
                </a:solidFill>
              </a:rPr>
              <a:t>Keratositlerden</a:t>
            </a:r>
            <a:r>
              <a:rPr lang="tr-TR" dirty="0">
                <a:solidFill>
                  <a:srgbClr val="7030A0"/>
                </a:solidFill>
              </a:rPr>
              <a:t> </a:t>
            </a:r>
            <a:r>
              <a:rPr lang="tr-TR" dirty="0" err="1">
                <a:solidFill>
                  <a:srgbClr val="7030A0"/>
                </a:solidFill>
              </a:rPr>
              <a:t>Flagrin</a:t>
            </a:r>
            <a:r>
              <a:rPr lang="tr-TR" dirty="0">
                <a:solidFill>
                  <a:srgbClr val="7030A0"/>
                </a:solidFill>
              </a:rPr>
              <a:t> ekspresyonunu azalttığı bildirilmiştir</a:t>
            </a:r>
            <a:r>
              <a:rPr lang="tr-TR" dirty="0" smtClean="0">
                <a:solidFill>
                  <a:srgbClr val="7030A0"/>
                </a:solidFill>
              </a:rPr>
              <a:t>. Dolayısı </a:t>
            </a:r>
            <a:r>
              <a:rPr lang="tr-TR" dirty="0">
                <a:solidFill>
                  <a:srgbClr val="7030A0"/>
                </a:solidFill>
              </a:rPr>
              <a:t>ile </a:t>
            </a:r>
            <a:r>
              <a:rPr lang="tr-TR" dirty="0" err="1" smtClean="0">
                <a:solidFill>
                  <a:srgbClr val="7030A0"/>
                </a:solidFill>
              </a:rPr>
              <a:t>Flagrin</a:t>
            </a:r>
            <a:r>
              <a:rPr lang="tr-TR" dirty="0" smtClean="0">
                <a:solidFill>
                  <a:srgbClr val="7030A0"/>
                </a:solidFill>
              </a:rPr>
              <a:t> bozukluğu </a:t>
            </a:r>
            <a:r>
              <a:rPr lang="tr-TR" dirty="0">
                <a:solidFill>
                  <a:srgbClr val="7030A0"/>
                </a:solidFill>
              </a:rPr>
              <a:t>TH2 cevabı başlatabildiği gibi, TH2 </a:t>
            </a:r>
            <a:r>
              <a:rPr lang="tr-TR" dirty="0" smtClean="0">
                <a:solidFill>
                  <a:srgbClr val="7030A0"/>
                </a:solidFill>
              </a:rPr>
              <a:t>cevabı </a:t>
            </a:r>
            <a:r>
              <a:rPr lang="tr-TR" dirty="0" err="1">
                <a:solidFill>
                  <a:srgbClr val="7030A0"/>
                </a:solidFill>
              </a:rPr>
              <a:t>Flagrin</a:t>
            </a:r>
            <a:r>
              <a:rPr lang="tr-TR" dirty="0">
                <a:solidFill>
                  <a:srgbClr val="7030A0"/>
                </a:solidFill>
              </a:rPr>
              <a:t> </a:t>
            </a:r>
            <a:r>
              <a:rPr lang="tr-TR" dirty="0" err="1">
                <a:solidFill>
                  <a:srgbClr val="7030A0"/>
                </a:solidFill>
              </a:rPr>
              <a:t>disfonksiyonuna</a:t>
            </a:r>
            <a:r>
              <a:rPr lang="tr-TR" dirty="0">
                <a:solidFill>
                  <a:srgbClr val="7030A0"/>
                </a:solidFill>
              </a:rPr>
              <a:t> neden olmaktadır.</a:t>
            </a:r>
          </a:p>
          <a:p>
            <a:r>
              <a:rPr lang="tr-TR" dirty="0">
                <a:solidFill>
                  <a:srgbClr val="7030A0"/>
                </a:solidFill>
              </a:rPr>
              <a:t>Hemen hemen hastaların %80’ni teşkil eden </a:t>
            </a:r>
            <a:r>
              <a:rPr lang="tr-TR" dirty="0" err="1">
                <a:solidFill>
                  <a:srgbClr val="7030A0"/>
                </a:solidFill>
              </a:rPr>
              <a:t>Extrensek</a:t>
            </a:r>
            <a:r>
              <a:rPr lang="tr-TR" dirty="0">
                <a:solidFill>
                  <a:srgbClr val="7030A0"/>
                </a:solidFill>
              </a:rPr>
              <a:t> </a:t>
            </a:r>
            <a:r>
              <a:rPr lang="tr-TR" dirty="0" err="1" smtClean="0">
                <a:solidFill>
                  <a:srgbClr val="7030A0"/>
                </a:solidFill>
              </a:rPr>
              <a:t>Egzemanın</a:t>
            </a:r>
            <a:r>
              <a:rPr lang="tr-TR" dirty="0" smtClean="0">
                <a:solidFill>
                  <a:srgbClr val="7030A0"/>
                </a:solidFill>
              </a:rPr>
              <a:t> </a:t>
            </a:r>
            <a:r>
              <a:rPr lang="tr-TR" dirty="0">
                <a:solidFill>
                  <a:srgbClr val="7030A0"/>
                </a:solidFill>
              </a:rPr>
              <a:t>nedeni ne olursa olsun TH2 cevabı oluşmakta ve bu durum </a:t>
            </a:r>
            <a:r>
              <a:rPr lang="tr-TR" dirty="0" err="1">
                <a:solidFill>
                  <a:srgbClr val="7030A0"/>
                </a:solidFill>
              </a:rPr>
              <a:t>AD’in</a:t>
            </a:r>
            <a:r>
              <a:rPr lang="tr-TR" dirty="0">
                <a:solidFill>
                  <a:srgbClr val="7030A0"/>
                </a:solidFill>
              </a:rPr>
              <a:t> halen </a:t>
            </a:r>
            <a:r>
              <a:rPr lang="tr-TR" dirty="0" err="1">
                <a:solidFill>
                  <a:srgbClr val="7030A0"/>
                </a:solidFill>
              </a:rPr>
              <a:t>Atopik</a:t>
            </a:r>
            <a:r>
              <a:rPr lang="tr-TR" dirty="0">
                <a:solidFill>
                  <a:srgbClr val="7030A0"/>
                </a:solidFill>
              </a:rPr>
              <a:t> bir hastalık olduğunu </a:t>
            </a:r>
            <a:r>
              <a:rPr lang="tr-TR" dirty="0" smtClean="0">
                <a:solidFill>
                  <a:srgbClr val="7030A0"/>
                </a:solidFill>
              </a:rPr>
              <a:t>göstermektedir.</a:t>
            </a:r>
          </a:p>
          <a:p>
            <a:pPr marL="0" indent="0">
              <a:buNone/>
            </a:pPr>
            <a:endParaRPr lang="tr-TR" dirty="0">
              <a:solidFill>
                <a:srgbClr val="7030A0"/>
              </a:solidFill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940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620000" cy="1143000"/>
          </a:xfrm>
        </p:spPr>
        <p:txBody>
          <a:bodyPr/>
          <a:lstStyle/>
          <a:p>
            <a:r>
              <a:rPr lang="tr-TR" sz="2800" dirty="0" smtClean="0"/>
              <a:t>  HAYATTA EN HAKİKİ MÜRŞİT İLİMDİR FENDİR</a:t>
            </a:r>
            <a:endParaRPr lang="tr-TR" sz="2800" dirty="0"/>
          </a:p>
        </p:txBody>
      </p:sp>
      <p:pic>
        <p:nvPicPr>
          <p:cNvPr id="6146" name="Picture 2" descr="C:\Users\SONY\Desktop\nobel_38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8424936" cy="538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467544" y="5517232"/>
            <a:ext cx="8424936" cy="1080120"/>
          </a:xfrm>
          <a:prstGeom prst="rect">
            <a:avLst/>
          </a:prstGeom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AZ</a:t>
            </a:r>
            <a:r>
              <a:rPr lang="tr-TR" dirty="0"/>
              <a:t>İ</a:t>
            </a:r>
            <a:r>
              <a:rPr lang="en-US" dirty="0"/>
              <a:t>Z SANC</a:t>
            </a:r>
            <a:r>
              <a:rPr lang="tr-TR" dirty="0" smtClean="0"/>
              <a:t>ARLAR</a:t>
            </a:r>
            <a:r>
              <a:rPr lang="en-US" dirty="0" smtClean="0"/>
              <a:t> </a:t>
            </a:r>
            <a:r>
              <a:rPr lang="tr-TR" dirty="0" smtClean="0"/>
              <a:t> ÜLKEMİZDEKİ ÇALIŞMALARI İLE NOBEL ÖDÜLÜ ALABİDİĞİNDE</a:t>
            </a:r>
            <a:r>
              <a:rPr lang="tr-TR" dirty="0"/>
              <a:t/>
            </a:r>
            <a:br>
              <a:rPr lang="tr-TR" dirty="0"/>
            </a:br>
            <a:r>
              <a:rPr lang="tr-TR" dirty="0"/>
              <a:t>     TÜM SORUNLARIN ORTADAN KALKACAĞINA </a:t>
            </a:r>
            <a:r>
              <a:rPr lang="tr-TR" dirty="0" smtClean="0"/>
              <a:t>İNANIYORUM. SEVGİLERİMLE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8679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2" name="Shape 172"/>
          <p:cNvGraphicFramePr/>
          <p:nvPr>
            <p:extLst>
              <p:ext uri="{D42A27DB-BD31-4B8C-83A1-F6EECF244321}">
                <p14:modId xmlns:p14="http://schemas.microsoft.com/office/powerpoint/2010/main" val="3728756024"/>
              </p:ext>
            </p:extLst>
          </p:nvPr>
        </p:nvGraphicFramePr>
        <p:xfrm>
          <a:off x="395536" y="44625"/>
          <a:ext cx="8426550" cy="620865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8088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088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8088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864458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2000" dirty="0">
                        <a:solidFill>
                          <a:srgbClr val="2185C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>
                      <a:solidFill>
                        <a:srgbClr val="218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7EC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tr-TR" sz="2000" dirty="0">
                          <a:solidFill>
                            <a:srgbClr val="2185C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Ekstrensek Atopik Dermatit</a:t>
                      </a:r>
                      <a:endParaRPr lang="en" sz="2000" dirty="0">
                        <a:solidFill>
                          <a:srgbClr val="2185C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>
                      <a:solidFill>
                        <a:srgbClr val="218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EC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tr-TR" sz="2000" dirty="0" err="1">
                          <a:solidFill>
                            <a:srgbClr val="2185C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İntrensek</a:t>
                      </a:r>
                      <a:r>
                        <a:rPr lang="tr-TR" sz="2000" baseline="0" dirty="0">
                          <a:solidFill>
                            <a:srgbClr val="2185C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Atopik Dermatit</a:t>
                      </a:r>
                      <a:endParaRPr lang="en" sz="2000" dirty="0">
                        <a:solidFill>
                          <a:srgbClr val="2185C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>
                      <a:solidFill>
                        <a:srgbClr val="218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7EC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68025">
                <a:tc>
                  <a:txBody>
                    <a:bodyPr/>
                    <a:lstStyle/>
                    <a:p>
                      <a:pPr lvl="0" algn="l">
                        <a:spcBef>
                          <a:spcPts val="0"/>
                        </a:spcBef>
                        <a:buNone/>
                      </a:pPr>
                      <a:r>
                        <a:rPr lang="tr-TR" sz="2000" dirty="0">
                          <a:solidFill>
                            <a:srgbClr val="2185C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Sıklık</a:t>
                      </a:r>
                      <a:endParaRPr lang="en" sz="2000" dirty="0">
                        <a:solidFill>
                          <a:srgbClr val="2185C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7EC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7EC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tr-TR" sz="2000" b="1" dirty="0">
                          <a:solidFill>
                            <a:srgbClr val="67748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%80</a:t>
                      </a:r>
                      <a:endParaRPr lang="en" sz="2000" b="1" dirty="0">
                        <a:solidFill>
                          <a:srgbClr val="67748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EC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EC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tr-TR" sz="2000" b="1" dirty="0">
                          <a:solidFill>
                            <a:srgbClr val="67748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%20</a:t>
                      </a:r>
                      <a:endParaRPr lang="en" sz="2000" b="1" dirty="0">
                        <a:solidFill>
                          <a:srgbClr val="67748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7EC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7EC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68025">
                <a:tc>
                  <a:txBody>
                    <a:bodyPr/>
                    <a:lstStyle/>
                    <a:p>
                      <a:pPr lvl="0" algn="l">
                        <a:spcBef>
                          <a:spcPts val="0"/>
                        </a:spcBef>
                        <a:buNone/>
                      </a:pPr>
                      <a:r>
                        <a:rPr lang="tr-TR" sz="2000" dirty="0">
                          <a:solidFill>
                            <a:srgbClr val="2185C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Serum </a:t>
                      </a:r>
                      <a:r>
                        <a:rPr lang="tr-TR" sz="2000" dirty="0" err="1">
                          <a:solidFill>
                            <a:srgbClr val="2185C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IgE</a:t>
                      </a:r>
                      <a:endParaRPr lang="en" sz="2000" dirty="0">
                        <a:solidFill>
                          <a:srgbClr val="2185C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7EC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7EC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tr-TR" sz="2000" b="1" dirty="0">
                          <a:solidFill>
                            <a:srgbClr val="67748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Yüksek</a:t>
                      </a:r>
                      <a:endParaRPr lang="en" sz="2000" b="1" dirty="0">
                        <a:solidFill>
                          <a:srgbClr val="67748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EC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EC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tr-TR" sz="2000" b="1" dirty="0">
                          <a:solidFill>
                            <a:srgbClr val="67748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Normal</a:t>
                      </a:r>
                      <a:endParaRPr lang="en" sz="2000" b="1" dirty="0">
                        <a:solidFill>
                          <a:srgbClr val="67748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7EC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7EC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68025">
                <a:tc>
                  <a:txBody>
                    <a:bodyPr/>
                    <a:lstStyle/>
                    <a:p>
                      <a:pPr lvl="0" algn="l" rtl="0">
                        <a:spcBef>
                          <a:spcPts val="0"/>
                        </a:spcBef>
                        <a:buNone/>
                      </a:pPr>
                      <a:r>
                        <a:rPr lang="tr-TR" sz="2000" dirty="0" err="1">
                          <a:solidFill>
                            <a:srgbClr val="2185C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Filaggrin</a:t>
                      </a:r>
                      <a:r>
                        <a:rPr lang="tr-TR" sz="2000" dirty="0">
                          <a:solidFill>
                            <a:srgbClr val="2185C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mutasyonu</a:t>
                      </a:r>
                      <a:endParaRPr lang="en" sz="2000" dirty="0">
                        <a:solidFill>
                          <a:srgbClr val="2185C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7EC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EC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tr-TR" sz="2000" b="1" dirty="0">
                          <a:solidFill>
                            <a:srgbClr val="67748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Yüksek</a:t>
                      </a:r>
                      <a:endParaRPr lang="en" sz="2000" b="1" dirty="0">
                        <a:solidFill>
                          <a:srgbClr val="67748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EC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EC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tr-TR" sz="2000" b="1" dirty="0">
                          <a:solidFill>
                            <a:srgbClr val="67748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Normal</a:t>
                      </a:r>
                      <a:endParaRPr lang="en" sz="2000" b="1" dirty="0">
                        <a:solidFill>
                          <a:srgbClr val="67748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7EC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EC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68025">
                <a:tc>
                  <a:txBody>
                    <a:bodyPr/>
                    <a:lstStyle/>
                    <a:p>
                      <a:pPr lvl="0" algn="l" rtl="0">
                        <a:spcBef>
                          <a:spcPts val="0"/>
                        </a:spcBef>
                        <a:buNone/>
                      </a:pPr>
                      <a:r>
                        <a:rPr lang="tr-TR" sz="2000" dirty="0">
                          <a:solidFill>
                            <a:srgbClr val="2185C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Erkek/kız</a:t>
                      </a:r>
                      <a:endParaRPr lang="en" sz="2000" dirty="0">
                        <a:solidFill>
                          <a:srgbClr val="2185C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7EC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EC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tr-TR" sz="2000" b="1" dirty="0">
                          <a:solidFill>
                            <a:srgbClr val="67748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1:1</a:t>
                      </a:r>
                      <a:endParaRPr lang="en" sz="2000" b="1" dirty="0">
                        <a:solidFill>
                          <a:srgbClr val="67748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EC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EC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tr-TR" sz="2000" b="1" dirty="0">
                          <a:solidFill>
                            <a:srgbClr val="67748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1:3-4</a:t>
                      </a:r>
                      <a:endParaRPr lang="en" sz="2000" b="1" dirty="0">
                        <a:solidFill>
                          <a:srgbClr val="67748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7EC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EC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70390932"/>
                  </a:ext>
                </a:extLst>
              </a:tr>
              <a:tr h="668025">
                <a:tc>
                  <a:txBody>
                    <a:bodyPr/>
                    <a:lstStyle/>
                    <a:p>
                      <a:pPr lvl="0" algn="l" rtl="0">
                        <a:spcBef>
                          <a:spcPts val="0"/>
                        </a:spcBef>
                        <a:buNone/>
                      </a:pPr>
                      <a:r>
                        <a:rPr lang="tr-TR" sz="2000" dirty="0">
                          <a:solidFill>
                            <a:srgbClr val="2185C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Başlangıç</a:t>
                      </a:r>
                      <a:endParaRPr lang="en" sz="2000" dirty="0">
                        <a:solidFill>
                          <a:srgbClr val="2185C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7EC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EC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tr-TR" sz="2000" b="1" dirty="0">
                          <a:solidFill>
                            <a:srgbClr val="67748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Erken</a:t>
                      </a:r>
                      <a:endParaRPr lang="en" sz="2000" b="1" dirty="0">
                        <a:solidFill>
                          <a:srgbClr val="67748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EC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EC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tr-TR" sz="2000" b="1" dirty="0">
                          <a:solidFill>
                            <a:srgbClr val="67748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Göreceli geç</a:t>
                      </a:r>
                      <a:endParaRPr lang="en" sz="2000" b="1" dirty="0">
                        <a:solidFill>
                          <a:srgbClr val="67748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7EC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EC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91120110"/>
                  </a:ext>
                </a:extLst>
              </a:tr>
              <a:tr h="668025">
                <a:tc>
                  <a:txBody>
                    <a:bodyPr/>
                    <a:lstStyle/>
                    <a:p>
                      <a:pPr lvl="0" algn="l" rtl="0">
                        <a:spcBef>
                          <a:spcPts val="0"/>
                        </a:spcBef>
                        <a:buNone/>
                      </a:pPr>
                      <a:r>
                        <a:rPr lang="tr-TR" sz="2000" dirty="0">
                          <a:solidFill>
                            <a:srgbClr val="2185C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Deri</a:t>
                      </a:r>
                      <a:r>
                        <a:rPr lang="tr-TR" sz="2000" baseline="0" dirty="0">
                          <a:solidFill>
                            <a:srgbClr val="2185C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bariyeri</a:t>
                      </a:r>
                      <a:endParaRPr lang="en" sz="2000" dirty="0">
                        <a:solidFill>
                          <a:srgbClr val="2185C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7EC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EC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tr-TR" sz="2000" b="1" dirty="0">
                          <a:solidFill>
                            <a:srgbClr val="67748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Bozuk</a:t>
                      </a:r>
                      <a:endParaRPr lang="en" sz="2000" b="1" dirty="0">
                        <a:solidFill>
                          <a:srgbClr val="67748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EC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EC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tr-TR" sz="2000" b="1" dirty="0">
                          <a:solidFill>
                            <a:srgbClr val="67748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Normal</a:t>
                      </a:r>
                      <a:endParaRPr lang="en" sz="2000" b="1" dirty="0">
                        <a:solidFill>
                          <a:srgbClr val="67748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7EC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EC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93408625"/>
                  </a:ext>
                </a:extLst>
              </a:tr>
              <a:tr h="668025">
                <a:tc>
                  <a:txBody>
                    <a:bodyPr/>
                    <a:lstStyle/>
                    <a:p>
                      <a:pPr lvl="0" algn="l" rtl="0">
                        <a:spcBef>
                          <a:spcPts val="0"/>
                        </a:spcBef>
                        <a:buNone/>
                      </a:pPr>
                      <a:r>
                        <a:rPr lang="tr-TR" sz="2000" dirty="0">
                          <a:solidFill>
                            <a:srgbClr val="2185C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İmmünolojik özellik</a:t>
                      </a:r>
                      <a:endParaRPr lang="en" sz="2000" dirty="0">
                        <a:solidFill>
                          <a:srgbClr val="2185C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7EC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EC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tr-TR" sz="2000" b="1" dirty="0">
                          <a:solidFill>
                            <a:srgbClr val="67748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Th2 baskın</a:t>
                      </a:r>
                      <a:endParaRPr lang="en" sz="2000" b="1" dirty="0">
                        <a:solidFill>
                          <a:srgbClr val="67748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EC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EC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tr-TR" sz="2000" b="1" dirty="0">
                          <a:solidFill>
                            <a:srgbClr val="67748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Th1 baskın</a:t>
                      </a:r>
                      <a:endParaRPr lang="en" sz="2000" b="1" dirty="0">
                        <a:solidFill>
                          <a:srgbClr val="67748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7EC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EC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51119607"/>
                  </a:ext>
                </a:extLst>
              </a:tr>
              <a:tr h="668025">
                <a:tc>
                  <a:txBody>
                    <a:bodyPr/>
                    <a:lstStyle/>
                    <a:p>
                      <a:pPr lvl="0" algn="l" rtl="0">
                        <a:spcBef>
                          <a:spcPts val="0"/>
                        </a:spcBef>
                        <a:buNone/>
                      </a:pPr>
                      <a:r>
                        <a:rPr lang="tr-TR" sz="2000" dirty="0">
                          <a:solidFill>
                            <a:srgbClr val="2185C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Metal </a:t>
                      </a:r>
                      <a:r>
                        <a:rPr lang="tr-TR" sz="2000" dirty="0" err="1">
                          <a:solidFill>
                            <a:srgbClr val="2185C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allerjisi</a:t>
                      </a:r>
                      <a:endParaRPr lang="en" sz="2000" dirty="0">
                        <a:solidFill>
                          <a:srgbClr val="2185C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7EC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>
                      <a:solidFill>
                        <a:srgbClr val="218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tr-TR" sz="2000" b="1" dirty="0">
                          <a:solidFill>
                            <a:srgbClr val="67748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ilişkisiz</a:t>
                      </a:r>
                      <a:endParaRPr lang="en" sz="2000" b="1" dirty="0">
                        <a:solidFill>
                          <a:srgbClr val="67748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EC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>
                      <a:solidFill>
                        <a:srgbClr val="218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tr-TR" sz="2000" b="1" dirty="0">
                          <a:solidFill>
                            <a:srgbClr val="67748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Yüksek </a:t>
                      </a:r>
                      <a:r>
                        <a:rPr lang="tr-TR" sz="2000" b="1" dirty="0" err="1">
                          <a:solidFill>
                            <a:srgbClr val="67748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prevalans</a:t>
                      </a:r>
                      <a:endParaRPr lang="en" sz="2000" b="1" dirty="0">
                        <a:solidFill>
                          <a:srgbClr val="67748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7EC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>
                      <a:solidFill>
                        <a:srgbClr val="218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49573186"/>
                  </a:ext>
                </a:extLst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3491880" y="980728"/>
            <a:ext cx="2592288" cy="504056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Oval 4"/>
          <p:cNvSpPr/>
          <p:nvPr/>
        </p:nvSpPr>
        <p:spPr>
          <a:xfrm>
            <a:off x="3501560" y="5013176"/>
            <a:ext cx="2592288" cy="504056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170771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>
            <a:normAutofit/>
          </a:bodyPr>
          <a:lstStyle/>
          <a:p>
            <a:pPr marL="228600" lvl="1" indent="0"/>
            <a:r>
              <a:rPr lang="tr-TR" sz="2400" b="1" i="1" dirty="0" err="1"/>
              <a:t>Extrensek</a:t>
            </a:r>
            <a:r>
              <a:rPr lang="tr-TR" sz="2400" b="1" i="1" dirty="0"/>
              <a:t> </a:t>
            </a:r>
            <a:r>
              <a:rPr lang="tr-TR" sz="2400" b="1" i="1" dirty="0" err="1"/>
              <a:t>Atopik</a:t>
            </a:r>
            <a:r>
              <a:rPr lang="tr-TR" sz="2400" b="1" i="1" dirty="0"/>
              <a:t> </a:t>
            </a:r>
            <a:r>
              <a:rPr lang="tr-TR" sz="2400" b="1" i="1" dirty="0" smtClean="0"/>
              <a:t>Dermatit-</a:t>
            </a:r>
            <a:r>
              <a:rPr lang="tr-TR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İntrensek</a:t>
            </a:r>
            <a:r>
              <a:rPr lang="tr-T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Atopik</a:t>
            </a:r>
            <a:r>
              <a:rPr lang="tr-T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dermatit</a:t>
            </a:r>
            <a:r>
              <a:rPr lang="tr-TR" sz="2400" i="1" dirty="0" smtClean="0"/>
              <a:t> </a:t>
            </a:r>
            <a:endParaRPr lang="tr-TR" sz="2400" i="1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350224"/>
          </a:xfrm>
        </p:spPr>
        <p:txBody>
          <a:bodyPr>
            <a:normAutofit fontScale="85000" lnSpcReduction="20000"/>
          </a:bodyPr>
          <a:lstStyle/>
          <a:p>
            <a:pPr marL="457200" lvl="0" indent="-228600">
              <a:spcBef>
                <a:spcPts val="0"/>
              </a:spcBef>
            </a:pPr>
            <a:r>
              <a:rPr lang="tr-TR" dirty="0"/>
              <a:t>Çocuk hastaların büyük </a:t>
            </a:r>
            <a:r>
              <a:rPr lang="tr-TR" dirty="0" smtClean="0"/>
              <a:t>çoğunluğunda</a:t>
            </a:r>
          </a:p>
          <a:p>
            <a:pPr marL="457200" lvl="0" indent="-228600">
              <a:spcBef>
                <a:spcPts val="0"/>
              </a:spcBef>
            </a:pPr>
            <a:endParaRPr lang="tr-TR" dirty="0"/>
          </a:p>
          <a:p>
            <a:pPr marL="228600" lvl="0" indent="0">
              <a:spcBef>
                <a:spcPts val="0"/>
              </a:spcBef>
              <a:buNone/>
            </a:pPr>
            <a:r>
              <a:rPr lang="tr-TR" dirty="0" smtClean="0"/>
              <a:t>              </a:t>
            </a:r>
            <a:r>
              <a:rPr lang="tr-TR" dirty="0" err="1" smtClean="0"/>
              <a:t>İgE</a:t>
            </a:r>
            <a:r>
              <a:rPr lang="tr-TR" dirty="0" smtClean="0"/>
              <a:t> </a:t>
            </a:r>
            <a:r>
              <a:rPr lang="tr-TR" dirty="0"/>
              <a:t>yüksekliği</a:t>
            </a:r>
          </a:p>
          <a:p>
            <a:pPr marL="228600" lvl="0" indent="0">
              <a:spcBef>
                <a:spcPts val="0"/>
              </a:spcBef>
              <a:buNone/>
            </a:pPr>
            <a:r>
              <a:rPr lang="tr-TR" dirty="0" smtClean="0"/>
              <a:t>              </a:t>
            </a:r>
            <a:r>
              <a:rPr lang="tr-TR" dirty="0" err="1" smtClean="0"/>
              <a:t>Atopi</a:t>
            </a:r>
            <a:r>
              <a:rPr lang="tr-TR" dirty="0" smtClean="0"/>
              <a:t> </a:t>
            </a:r>
            <a:r>
              <a:rPr lang="tr-TR" dirty="0"/>
              <a:t>öyküsü</a:t>
            </a:r>
          </a:p>
          <a:p>
            <a:pPr marL="228600" lvl="0" indent="0">
              <a:spcBef>
                <a:spcPts val="0"/>
              </a:spcBef>
              <a:buNone/>
            </a:pPr>
            <a:r>
              <a:rPr lang="tr-TR" dirty="0" smtClean="0"/>
              <a:t>              </a:t>
            </a:r>
            <a:r>
              <a:rPr lang="tr-TR" dirty="0" err="1" smtClean="0"/>
              <a:t>Allerjen</a:t>
            </a:r>
            <a:r>
              <a:rPr lang="tr-TR" dirty="0" smtClean="0"/>
              <a:t> </a:t>
            </a:r>
            <a:r>
              <a:rPr lang="tr-TR" dirty="0"/>
              <a:t>deri duyarlığı ortaya </a:t>
            </a:r>
            <a:r>
              <a:rPr lang="tr-TR" dirty="0" smtClean="0"/>
              <a:t>çıkar</a:t>
            </a:r>
            <a:endParaRPr lang="tr-TR" dirty="0"/>
          </a:p>
          <a:p>
            <a:pPr marL="228600" lvl="0" indent="0">
              <a:spcBef>
                <a:spcPts val="0"/>
              </a:spcBef>
              <a:buNone/>
            </a:pPr>
            <a:r>
              <a:rPr lang="tr-TR" dirty="0" smtClean="0"/>
              <a:t>              ( </a:t>
            </a:r>
            <a:r>
              <a:rPr lang="tr-TR" b="1" i="1" dirty="0" err="1"/>
              <a:t>Extrensek</a:t>
            </a:r>
            <a:r>
              <a:rPr lang="tr-TR" b="1" i="1" dirty="0"/>
              <a:t> </a:t>
            </a:r>
            <a:r>
              <a:rPr lang="tr-TR" b="1" i="1" dirty="0" err="1"/>
              <a:t>Atopik</a:t>
            </a:r>
            <a:r>
              <a:rPr lang="tr-TR" b="1" i="1" dirty="0"/>
              <a:t> Dermatit</a:t>
            </a:r>
            <a:r>
              <a:rPr lang="tr-TR" b="1" i="1" dirty="0" smtClean="0"/>
              <a:t>)</a:t>
            </a:r>
          </a:p>
          <a:p>
            <a:pPr marL="228600" lvl="0" indent="0">
              <a:spcBef>
                <a:spcPts val="0"/>
              </a:spcBef>
              <a:buNone/>
            </a:pPr>
            <a:endParaRPr lang="tr-TR" b="1" i="1" dirty="0"/>
          </a:p>
          <a:p>
            <a:pPr marL="457200" lvl="0" indent="-228600">
              <a:spcBef>
                <a:spcPts val="0"/>
              </a:spcBef>
            </a:pPr>
            <a:r>
              <a:rPr lang="tr-TR" dirty="0"/>
              <a:t>Hastaların %20’sinde;</a:t>
            </a:r>
          </a:p>
          <a:p>
            <a:pPr marL="228600" lvl="1" indent="0">
              <a:buNone/>
            </a:pPr>
            <a:r>
              <a:rPr lang="tr-TR" dirty="0"/>
              <a:t>	</a:t>
            </a:r>
            <a:r>
              <a:rPr lang="tr-TR" dirty="0" smtClean="0"/>
              <a:t>              </a:t>
            </a:r>
            <a:r>
              <a:rPr lang="tr-TR" dirty="0" err="1" smtClean="0"/>
              <a:t>IgE</a:t>
            </a:r>
            <a:r>
              <a:rPr lang="tr-TR" dirty="0" smtClean="0"/>
              <a:t> yüksekliği yoksa</a:t>
            </a:r>
            <a:endParaRPr lang="tr-TR" dirty="0"/>
          </a:p>
          <a:p>
            <a:pPr marL="228600" lvl="1" indent="0">
              <a:buNone/>
            </a:pPr>
            <a:r>
              <a:rPr lang="tr-TR" dirty="0"/>
              <a:t>		</a:t>
            </a:r>
            <a:r>
              <a:rPr lang="tr-TR" dirty="0" smtClean="0"/>
              <a:t> </a:t>
            </a:r>
            <a:r>
              <a:rPr lang="tr-TR" dirty="0" err="1" smtClean="0"/>
              <a:t>Atopi</a:t>
            </a:r>
            <a:r>
              <a:rPr lang="tr-TR" dirty="0" smtClean="0"/>
              <a:t> öyküsü   yoksa</a:t>
            </a:r>
            <a:endParaRPr lang="tr-TR" dirty="0"/>
          </a:p>
          <a:p>
            <a:pPr marL="228600" lvl="1" indent="0">
              <a:buNone/>
            </a:pPr>
            <a:r>
              <a:rPr lang="tr-TR" dirty="0"/>
              <a:t>	</a:t>
            </a:r>
            <a:r>
              <a:rPr lang="tr-TR" dirty="0" err="1" smtClean="0"/>
              <a:t>Allerjen</a:t>
            </a:r>
            <a:r>
              <a:rPr lang="tr-TR" dirty="0" smtClean="0"/>
              <a:t> </a:t>
            </a:r>
            <a:r>
              <a:rPr lang="tr-TR" dirty="0"/>
              <a:t>duyarlılığı (deri </a:t>
            </a:r>
            <a:r>
              <a:rPr lang="tr-TR" dirty="0" err="1"/>
              <a:t>prick</a:t>
            </a:r>
            <a:r>
              <a:rPr lang="tr-TR" dirty="0"/>
              <a:t> testi pozitifliği)  </a:t>
            </a:r>
            <a:r>
              <a:rPr lang="tr-TR" dirty="0" smtClean="0"/>
              <a:t>yoksa  </a:t>
            </a:r>
            <a:r>
              <a:rPr lang="tr-TR" dirty="0"/>
              <a:t>	     </a:t>
            </a:r>
            <a:r>
              <a:rPr lang="tr-TR" dirty="0" smtClean="0"/>
              <a:t>  	               </a:t>
            </a:r>
            <a:r>
              <a:rPr lang="tr-TR" i="1" dirty="0" smtClean="0"/>
              <a:t>(</a:t>
            </a:r>
            <a:r>
              <a:rPr lang="tr-TR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İntrensek</a:t>
            </a:r>
            <a:r>
              <a:rPr lang="tr-T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Atopik</a:t>
            </a:r>
            <a:r>
              <a:rPr lang="tr-T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dermatit</a:t>
            </a:r>
            <a:r>
              <a:rPr lang="tr-TR" i="1" dirty="0"/>
              <a:t>) </a:t>
            </a:r>
          </a:p>
          <a:p>
            <a:pPr marL="457200" lvl="0" indent="-228600">
              <a:spcBef>
                <a:spcPts val="0"/>
              </a:spcBef>
            </a:pPr>
            <a:endParaRPr lang="en" dirty="0"/>
          </a:p>
          <a:p>
            <a:endParaRPr lang="tr-TR" dirty="0"/>
          </a:p>
        </p:txBody>
      </p:sp>
      <p:sp>
        <p:nvSpPr>
          <p:cNvPr id="6" name="Oval 5"/>
          <p:cNvSpPr/>
          <p:nvPr/>
        </p:nvSpPr>
        <p:spPr>
          <a:xfrm>
            <a:off x="539552" y="1928006"/>
            <a:ext cx="6840760" cy="1861033"/>
          </a:xfrm>
          <a:prstGeom prst="ellipse">
            <a:avLst/>
          </a:prstGeom>
          <a:noFill/>
          <a:ln w="381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781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971600" y="260648"/>
            <a:ext cx="6462600" cy="72008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r-TR" dirty="0"/>
              <a:t>Atopik Yürüyüş</a:t>
            </a:r>
            <a:endParaRPr lang="en" dirty="0"/>
          </a:p>
        </p:txBody>
      </p:sp>
      <p:cxnSp>
        <p:nvCxnSpPr>
          <p:cNvPr id="212" name="Shape 212"/>
          <p:cNvCxnSpPr/>
          <p:nvPr/>
        </p:nvCxnSpPr>
        <p:spPr>
          <a:xfrm>
            <a:off x="2253349" y="1628800"/>
            <a:ext cx="1072662" cy="0"/>
          </a:xfrm>
          <a:prstGeom prst="straightConnector1">
            <a:avLst/>
          </a:prstGeom>
          <a:noFill/>
          <a:ln w="38100" cap="flat" cmpd="sng">
            <a:solidFill>
              <a:srgbClr val="2185C5"/>
            </a:solidFill>
            <a:prstDash val="solid"/>
            <a:round/>
            <a:headEnd type="oval" w="lg" len="lg"/>
            <a:tailEnd type="triangle" w="lg" len="lg"/>
          </a:ln>
        </p:spPr>
      </p:cxnSp>
      <p:cxnSp>
        <p:nvCxnSpPr>
          <p:cNvPr id="213" name="Shape 213"/>
          <p:cNvCxnSpPr/>
          <p:nvPr/>
        </p:nvCxnSpPr>
        <p:spPr>
          <a:xfrm flipV="1">
            <a:off x="5946952" y="1620750"/>
            <a:ext cx="1072662" cy="8050"/>
          </a:xfrm>
          <a:prstGeom prst="straightConnector1">
            <a:avLst/>
          </a:prstGeom>
          <a:noFill/>
          <a:ln w="38100" cap="flat" cmpd="sng">
            <a:solidFill>
              <a:srgbClr val="FF9715"/>
            </a:solidFill>
            <a:prstDash val="solid"/>
            <a:round/>
            <a:headEnd type="oval" w="lg" len="lg"/>
            <a:tailEnd type="triangle" w="lg" len="lg"/>
          </a:ln>
        </p:spPr>
      </p:cxnSp>
      <p:sp>
        <p:nvSpPr>
          <p:cNvPr id="215" name="Shape 215"/>
          <p:cNvSpPr txBox="1"/>
          <p:nvPr/>
        </p:nvSpPr>
        <p:spPr>
          <a:xfrm>
            <a:off x="539552" y="1196752"/>
            <a:ext cx="1555385" cy="63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tr-TR" sz="2400" b="1" dirty="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rPr>
              <a:t>Atopik Dermatit</a:t>
            </a:r>
            <a:endParaRPr lang="en" sz="2400" b="1" dirty="0">
              <a:solidFill>
                <a:srgbClr val="67748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6" name="Shape 216"/>
          <p:cNvSpPr txBox="1"/>
          <p:nvPr/>
        </p:nvSpPr>
        <p:spPr>
          <a:xfrm>
            <a:off x="3339063" y="1196752"/>
            <a:ext cx="2475008" cy="10260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tr-TR" sz="2400" b="1" dirty="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rPr>
              <a:t>Besin ve </a:t>
            </a:r>
            <a:r>
              <a:rPr lang="tr-TR" sz="2400" b="1" dirty="0" err="1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rPr>
              <a:t>aeroallerjenlere</a:t>
            </a:r>
            <a:r>
              <a:rPr lang="tr-TR" sz="2400" b="1" dirty="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tr-TR" sz="2400" b="1" dirty="0" err="1" smtClean="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rPr>
              <a:t>duyarlanma</a:t>
            </a:r>
            <a:endParaRPr lang="en" sz="2400" b="1" dirty="0">
              <a:solidFill>
                <a:srgbClr val="67748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7" name="Shape 217"/>
          <p:cNvSpPr txBox="1"/>
          <p:nvPr/>
        </p:nvSpPr>
        <p:spPr>
          <a:xfrm>
            <a:off x="7019614" y="1052737"/>
            <a:ext cx="1512826" cy="10801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tr-TR" sz="2400" b="1" dirty="0" err="1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rPr>
              <a:t>Allerjik</a:t>
            </a:r>
            <a:r>
              <a:rPr lang="tr-TR" sz="2400" b="1" dirty="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tr-TR" sz="2400" b="1" dirty="0" err="1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rPr>
              <a:t>rinit</a:t>
            </a:r>
            <a:r>
              <a:rPr lang="tr-TR" sz="2400" b="1" dirty="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rPr>
              <a:t> ve astım</a:t>
            </a:r>
            <a:endParaRPr lang="en" sz="2400" b="1" dirty="0">
              <a:solidFill>
                <a:srgbClr val="67748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340954" y="2326640"/>
            <a:ext cx="479388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err="1" smtClean="0"/>
              <a:t>Egzemalı</a:t>
            </a:r>
            <a:r>
              <a:rPr lang="tr-TR" sz="2400" dirty="0" smtClean="0"/>
              <a:t> hastalarda besin </a:t>
            </a:r>
            <a:r>
              <a:rPr lang="tr-TR" sz="2400" dirty="0" err="1" smtClean="0"/>
              <a:t>allerjileri</a:t>
            </a:r>
            <a:r>
              <a:rPr lang="tr-TR" sz="2400" dirty="0" smtClean="0"/>
              <a:t>, </a:t>
            </a:r>
            <a:r>
              <a:rPr lang="tr-TR" sz="2400" dirty="0" err="1" smtClean="0"/>
              <a:t>Evtozu</a:t>
            </a:r>
            <a:r>
              <a:rPr lang="tr-TR" sz="2400" dirty="0" smtClean="0"/>
              <a:t> akarları ve polen </a:t>
            </a:r>
            <a:r>
              <a:rPr lang="tr-TR" sz="2400" dirty="0" err="1" smtClean="0"/>
              <a:t>allerjileri</a:t>
            </a:r>
            <a:r>
              <a:rPr lang="tr-TR" sz="2400" dirty="0" smtClean="0"/>
              <a:t> sıklıkla ortaya çıkmakta, bunun sonucu</a:t>
            </a:r>
            <a:r>
              <a:rPr lang="tr-TR" sz="2400" dirty="0"/>
              <a:t> </a:t>
            </a:r>
            <a:r>
              <a:rPr lang="tr-TR" sz="2400" dirty="0" smtClean="0"/>
              <a:t>AD, </a:t>
            </a:r>
            <a:r>
              <a:rPr lang="tr-TR" sz="2400" dirty="0"/>
              <a:t>çoğunlukla </a:t>
            </a:r>
            <a:r>
              <a:rPr lang="tr-TR" sz="2400" dirty="0" err="1"/>
              <a:t>Allerjik</a:t>
            </a:r>
            <a:r>
              <a:rPr lang="tr-TR" sz="2400" dirty="0"/>
              <a:t> </a:t>
            </a:r>
            <a:r>
              <a:rPr lang="tr-TR" sz="2400" dirty="0" err="1"/>
              <a:t>Rhinit</a:t>
            </a:r>
            <a:r>
              <a:rPr lang="tr-TR" sz="2400" dirty="0"/>
              <a:t> </a:t>
            </a:r>
            <a:r>
              <a:rPr lang="tr-TR" sz="2400" dirty="0" smtClean="0"/>
              <a:t>veya Astım gelişmektedir.</a:t>
            </a:r>
          </a:p>
          <a:p>
            <a:r>
              <a:rPr lang="tr-TR" sz="2400" dirty="0" smtClean="0"/>
              <a:t> </a:t>
            </a:r>
          </a:p>
          <a:p>
            <a:r>
              <a:rPr lang="tr-TR" sz="2400" dirty="0" err="1" smtClean="0"/>
              <a:t>Egzemalı</a:t>
            </a:r>
            <a:r>
              <a:rPr lang="tr-TR" sz="2400" dirty="0" smtClean="0"/>
              <a:t> hastalarda </a:t>
            </a:r>
            <a:r>
              <a:rPr lang="tr-TR" sz="2400" dirty="0"/>
              <a:t>astım gelişme riski %25-75 arasında değişmektedir</a:t>
            </a:r>
          </a:p>
          <a:p>
            <a:endParaRPr lang="tr-TR" sz="2400" dirty="0" smtClean="0"/>
          </a:p>
          <a:p>
            <a:r>
              <a:rPr lang="tr-TR" sz="2400" dirty="0"/>
              <a:t>Astım tahmin indekslerinden birinin A. Dermatit olduğunu hatırlatmak isterim</a:t>
            </a:r>
          </a:p>
          <a:p>
            <a:endParaRPr lang="tr-TR" sz="2400" dirty="0"/>
          </a:p>
          <a:p>
            <a:endParaRPr lang="tr-TR" sz="2400" dirty="0"/>
          </a:p>
          <a:p>
            <a:r>
              <a:rPr lang="tr-TR" sz="2400" dirty="0">
                <a:solidFill>
                  <a:srgbClr val="FF0000"/>
                </a:solidFill>
              </a:rPr>
              <a:t> </a:t>
            </a:r>
          </a:p>
          <a:p>
            <a:endParaRPr lang="tr-TR" sz="2400" dirty="0"/>
          </a:p>
          <a:p>
            <a:endParaRPr lang="tr-TR" sz="2400" dirty="0" smtClean="0"/>
          </a:p>
          <a:p>
            <a:endParaRPr lang="tr-TR" sz="2400" dirty="0"/>
          </a:p>
        </p:txBody>
      </p:sp>
      <p:sp>
        <p:nvSpPr>
          <p:cNvPr id="2" name="Dikdörtgen 1"/>
          <p:cNvSpPr/>
          <p:nvPr/>
        </p:nvSpPr>
        <p:spPr>
          <a:xfrm>
            <a:off x="2340954" y="4558358"/>
            <a:ext cx="4793886" cy="22768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2340954" y="2282809"/>
            <a:ext cx="4793886" cy="21104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8748305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93700" y="274650"/>
            <a:ext cx="6462600" cy="1066118"/>
          </a:xfrm>
        </p:spPr>
        <p:txBody>
          <a:bodyPr>
            <a:normAutofit/>
          </a:bodyPr>
          <a:lstStyle/>
          <a:p>
            <a:r>
              <a:rPr lang="tr-TR" sz="3200" dirty="0" err="1" smtClean="0"/>
              <a:t>Egzemanın</a:t>
            </a:r>
            <a:r>
              <a:rPr lang="tr-TR" sz="3200" dirty="0" smtClean="0"/>
              <a:t> Devamında Risk Faktörleri</a:t>
            </a:r>
            <a:endParaRPr lang="tr-TR" sz="320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67544" y="1376772"/>
            <a:ext cx="8496944" cy="5076564"/>
          </a:xfrm>
        </p:spPr>
        <p:txBody>
          <a:bodyPr>
            <a:noAutofit/>
          </a:bodyPr>
          <a:lstStyle/>
          <a:p>
            <a:r>
              <a:rPr lang="tr-TR" sz="2000" dirty="0" err="1"/>
              <a:t>Cohort</a:t>
            </a:r>
            <a:r>
              <a:rPr lang="tr-TR" sz="2000" dirty="0"/>
              <a:t> çalışmaları vakaların %70’nin geç çocukluk yaşına kadar  düzeldiğini göstermektedir. </a:t>
            </a:r>
          </a:p>
          <a:p>
            <a:endParaRPr lang="tr-TR" sz="2000" dirty="0" smtClean="0"/>
          </a:p>
          <a:p>
            <a:r>
              <a:rPr lang="tr-TR" sz="2000" b="1" dirty="0" smtClean="0"/>
              <a:t>AD devamında Risk Faktörleri</a:t>
            </a:r>
          </a:p>
          <a:p>
            <a:pPr marL="0" indent="0">
              <a:buNone/>
            </a:pPr>
            <a:r>
              <a:rPr lang="tr-TR" sz="2000" dirty="0" smtClean="0"/>
              <a:t>              	            </a:t>
            </a:r>
            <a:r>
              <a:rPr lang="tr-TR" sz="2000" dirty="0" err="1" smtClean="0"/>
              <a:t>Female</a:t>
            </a:r>
            <a:r>
              <a:rPr lang="tr-TR" sz="2000" dirty="0" smtClean="0"/>
              <a:t> </a:t>
            </a:r>
            <a:r>
              <a:rPr lang="tr-TR" sz="2000" dirty="0" err="1" smtClean="0"/>
              <a:t>sex</a:t>
            </a:r>
            <a:endParaRPr lang="tr-TR" sz="2000" dirty="0" smtClean="0"/>
          </a:p>
          <a:p>
            <a:pPr marL="0" indent="0">
              <a:buNone/>
            </a:pPr>
            <a:endParaRPr lang="tr-TR" sz="2000" dirty="0"/>
          </a:p>
          <a:p>
            <a:pPr marL="0" indent="0">
              <a:buNone/>
            </a:pPr>
            <a:r>
              <a:rPr lang="tr-TR" sz="2000" dirty="0"/>
              <a:t> </a:t>
            </a:r>
            <a:r>
              <a:rPr lang="tr-TR" sz="2000" dirty="0" smtClean="0"/>
              <a:t>                           Erken ve şiddetli AD</a:t>
            </a:r>
          </a:p>
          <a:p>
            <a:pPr marL="0" indent="0">
              <a:buNone/>
            </a:pPr>
            <a:endParaRPr lang="tr-TR" sz="2000" dirty="0" smtClean="0"/>
          </a:p>
          <a:p>
            <a:pPr marL="0" indent="0">
              <a:buNone/>
            </a:pPr>
            <a:r>
              <a:rPr lang="tr-TR" sz="2000" dirty="0" smtClean="0"/>
              <a:t>                            Ailede AD öyküsü</a:t>
            </a:r>
          </a:p>
          <a:p>
            <a:pPr marL="0" indent="0">
              <a:buNone/>
            </a:pPr>
            <a:endParaRPr lang="tr-TR" sz="2000" dirty="0" smtClean="0"/>
          </a:p>
          <a:p>
            <a:pPr marL="0" indent="0">
              <a:buNone/>
            </a:pPr>
            <a:r>
              <a:rPr lang="tr-TR" sz="2000" dirty="0" smtClean="0"/>
              <a:t>                            </a:t>
            </a:r>
            <a:r>
              <a:rPr lang="tr-TR" sz="2000" dirty="0" err="1" smtClean="0"/>
              <a:t>İnhale</a:t>
            </a:r>
            <a:r>
              <a:rPr lang="tr-TR" sz="2000" dirty="0" smtClean="0"/>
              <a:t> </a:t>
            </a:r>
            <a:r>
              <a:rPr lang="tr-TR" sz="2000" dirty="0" err="1"/>
              <a:t>allerjenlere</a:t>
            </a:r>
            <a:r>
              <a:rPr lang="tr-TR" sz="2000" dirty="0"/>
              <a:t> veya yiyeceklere </a:t>
            </a:r>
            <a:r>
              <a:rPr lang="tr-TR" sz="2000" dirty="0" smtClean="0"/>
              <a:t>karşı </a:t>
            </a:r>
            <a:r>
              <a:rPr lang="tr-TR" sz="2000" dirty="0" err="1" smtClean="0"/>
              <a:t>sensitizasyon</a:t>
            </a:r>
            <a:r>
              <a:rPr lang="tr-TR" sz="2000" dirty="0" smtClean="0"/>
              <a:t> </a:t>
            </a:r>
          </a:p>
          <a:p>
            <a:pPr marL="0" indent="0">
              <a:buNone/>
            </a:pPr>
            <a:endParaRPr lang="tr-TR" sz="2000" dirty="0" smtClean="0"/>
          </a:p>
          <a:p>
            <a:pPr marL="0" indent="0">
              <a:buNone/>
            </a:pPr>
            <a:r>
              <a:rPr lang="tr-TR" sz="2000" dirty="0"/>
              <a:t> </a:t>
            </a:r>
            <a:r>
              <a:rPr lang="tr-TR" sz="2000" dirty="0" smtClean="0"/>
              <a:t>                           </a:t>
            </a:r>
            <a:r>
              <a:rPr lang="tr-TR" sz="2000" dirty="0" err="1" smtClean="0"/>
              <a:t>Allerjik</a:t>
            </a:r>
            <a:r>
              <a:rPr lang="tr-TR" sz="2000" dirty="0" smtClean="0"/>
              <a:t> astım </a:t>
            </a:r>
            <a:r>
              <a:rPr lang="tr-TR" sz="2000" dirty="0"/>
              <a:t>ve </a:t>
            </a:r>
            <a:r>
              <a:rPr lang="tr-TR" sz="2000" dirty="0" smtClean="0"/>
              <a:t>/veya </a:t>
            </a:r>
            <a:r>
              <a:rPr lang="tr-TR" sz="2000" dirty="0"/>
              <a:t>A. </a:t>
            </a:r>
            <a:r>
              <a:rPr lang="tr-TR" sz="2000" dirty="0" err="1"/>
              <a:t>Rhinokonjuktivit</a:t>
            </a:r>
            <a:r>
              <a:rPr lang="tr-TR" sz="2000" dirty="0" smtClean="0"/>
              <a:t>,</a:t>
            </a:r>
          </a:p>
          <a:p>
            <a:pPr marL="0" indent="0">
              <a:buNone/>
            </a:pPr>
            <a:r>
              <a:rPr lang="tr-TR" sz="2000" dirty="0" smtClean="0"/>
              <a:t> </a:t>
            </a:r>
          </a:p>
          <a:p>
            <a:pPr marL="0" indent="0">
              <a:buNone/>
            </a:pPr>
            <a:r>
              <a:rPr lang="tr-TR" sz="2000" dirty="0" smtClean="0"/>
              <a:t>                            Belirli </a:t>
            </a:r>
            <a:r>
              <a:rPr lang="tr-TR" sz="2000" dirty="0"/>
              <a:t>işlerde çalışma( Berber, Temizlik işleri, </a:t>
            </a:r>
            <a:r>
              <a:rPr lang="tr-TR" sz="2000" dirty="0" smtClean="0"/>
              <a:t>Fırıncı,                            	         	      	          Hemşire </a:t>
            </a:r>
            <a:r>
              <a:rPr lang="tr-TR" sz="2000" dirty="0"/>
              <a:t>ve Sağlık </a:t>
            </a:r>
            <a:r>
              <a:rPr lang="tr-TR" sz="2000" dirty="0" smtClean="0"/>
              <a:t>Personeli)</a:t>
            </a:r>
            <a:endParaRPr lang="tr-TR" sz="2000" dirty="0"/>
          </a:p>
          <a:p>
            <a:pPr marL="0" indent="0">
              <a:buNone/>
            </a:pPr>
            <a:r>
              <a:rPr lang="tr-TR" sz="2000" dirty="0" smtClean="0"/>
              <a:t> </a:t>
            </a:r>
            <a:endParaRPr lang="tr-TR" sz="2000" dirty="0"/>
          </a:p>
        </p:txBody>
      </p:sp>
      <p:sp>
        <p:nvSpPr>
          <p:cNvPr id="6" name="Dikdörtgen 5"/>
          <p:cNvSpPr/>
          <p:nvPr/>
        </p:nvSpPr>
        <p:spPr>
          <a:xfrm rot="16843009" flipH="1" flipV="1">
            <a:off x="0" y="0"/>
            <a:ext cx="174755216" cy="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 err="1"/>
              <a:t>Garmhausen</a:t>
            </a:r>
            <a:r>
              <a:rPr lang="tr-TR" sz="1400" dirty="0"/>
              <a:t> D, </a:t>
            </a:r>
            <a:r>
              <a:rPr lang="tr-TR" sz="1400" dirty="0" err="1"/>
              <a:t>Hagemann</a:t>
            </a:r>
            <a:r>
              <a:rPr lang="tr-TR" sz="1400" dirty="0"/>
              <a:t> T, </a:t>
            </a:r>
            <a:r>
              <a:rPr lang="tr-TR" sz="1400" dirty="0" err="1"/>
              <a:t>Bieber</a:t>
            </a:r>
            <a:r>
              <a:rPr lang="tr-TR" sz="1400" dirty="0"/>
              <a:t> T, et al. </a:t>
            </a:r>
            <a:r>
              <a:rPr lang="tr-TR" sz="1400" dirty="0" err="1"/>
              <a:t>Characterization</a:t>
            </a:r>
            <a:r>
              <a:rPr lang="tr-TR" sz="1400" dirty="0"/>
              <a:t> of </a:t>
            </a:r>
            <a:r>
              <a:rPr lang="tr-TR" sz="1400" dirty="0" err="1"/>
              <a:t>diﬀ</a:t>
            </a:r>
            <a:r>
              <a:rPr lang="tr-TR" sz="1400" dirty="0"/>
              <a:t> </a:t>
            </a:r>
            <a:r>
              <a:rPr lang="tr-TR" sz="1400" dirty="0" err="1"/>
              <a:t>erent</a:t>
            </a:r>
            <a:r>
              <a:rPr lang="tr-TR" sz="1400" dirty="0"/>
              <a:t> </a:t>
            </a:r>
            <a:r>
              <a:rPr lang="tr-TR" sz="1400" dirty="0" err="1"/>
              <a:t>courses</a:t>
            </a:r>
            <a:r>
              <a:rPr lang="tr-TR" sz="1400" dirty="0"/>
              <a:t> of </a:t>
            </a:r>
            <a:r>
              <a:rPr lang="tr-TR" sz="1400" dirty="0" err="1"/>
              <a:t>atopic</a:t>
            </a:r>
            <a:r>
              <a:rPr lang="tr-TR" sz="1400" dirty="0"/>
              <a:t> </a:t>
            </a:r>
            <a:r>
              <a:rPr lang="tr-TR" sz="1400" dirty="0" err="1"/>
              <a:t>dermatitis</a:t>
            </a:r>
            <a:r>
              <a:rPr lang="tr-TR" sz="1400" dirty="0"/>
              <a:t> in </a:t>
            </a:r>
            <a:r>
              <a:rPr lang="tr-TR" sz="1400" dirty="0" err="1"/>
              <a:t>adolescent</a:t>
            </a:r>
            <a:r>
              <a:rPr lang="tr-TR" sz="1400" dirty="0"/>
              <a:t> </a:t>
            </a:r>
            <a:r>
              <a:rPr lang="tr-TR" sz="1400" dirty="0" err="1"/>
              <a:t>and</a:t>
            </a:r>
            <a:r>
              <a:rPr lang="tr-TR" sz="1400" dirty="0"/>
              <a:t> </a:t>
            </a:r>
            <a:r>
              <a:rPr lang="tr-TR" sz="1400" dirty="0" err="1"/>
              <a:t>adult</a:t>
            </a:r>
            <a:r>
              <a:rPr lang="tr-TR" sz="1400" dirty="0"/>
              <a:t> </a:t>
            </a:r>
            <a:r>
              <a:rPr lang="tr-TR" sz="1400" dirty="0" err="1"/>
              <a:t>patients</a:t>
            </a:r>
            <a:r>
              <a:rPr lang="tr-TR" sz="1400" dirty="0"/>
              <a:t>. </a:t>
            </a:r>
            <a:r>
              <a:rPr lang="tr-TR" sz="1400" dirty="0" err="1"/>
              <a:t>Allergy</a:t>
            </a:r>
            <a:r>
              <a:rPr lang="tr-TR" sz="1400" dirty="0"/>
              <a:t> 2013; 68: 498–506. </a:t>
            </a:r>
          </a:p>
        </p:txBody>
      </p:sp>
      <p:sp>
        <p:nvSpPr>
          <p:cNvPr id="14" name="Oval 13"/>
          <p:cNvSpPr/>
          <p:nvPr/>
        </p:nvSpPr>
        <p:spPr>
          <a:xfrm>
            <a:off x="1310964" y="3573016"/>
            <a:ext cx="6789428" cy="2160240"/>
          </a:xfrm>
          <a:prstGeom prst="ellipse">
            <a:avLst/>
          </a:prstGeom>
          <a:noFill/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225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6462600" cy="1143000"/>
          </a:xfrm>
        </p:spPr>
        <p:txBody>
          <a:bodyPr/>
          <a:lstStyle/>
          <a:p>
            <a:r>
              <a:rPr lang="tr-TR" dirty="0" smtClean="0"/>
              <a:t>Genetik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0" y="1831450"/>
            <a:ext cx="9144000" cy="5026550"/>
          </a:xfrm>
        </p:spPr>
        <p:txBody>
          <a:bodyPr>
            <a:normAutofit lnSpcReduction="10000"/>
          </a:bodyPr>
          <a:lstStyle/>
          <a:p>
            <a:r>
              <a:rPr lang="tr-TR" sz="2400" dirty="0" err="1" smtClean="0"/>
              <a:t>Egzemalı</a:t>
            </a:r>
            <a:endParaRPr lang="tr-TR" sz="2400" dirty="0" smtClean="0"/>
          </a:p>
          <a:p>
            <a:pPr marL="0" indent="0">
              <a:buNone/>
            </a:pPr>
            <a:r>
              <a:rPr lang="tr-TR" sz="2400" dirty="0" smtClean="0"/>
              <a:t>     </a:t>
            </a:r>
            <a:r>
              <a:rPr lang="tr-TR" sz="2400" dirty="0" err="1" smtClean="0"/>
              <a:t>Homozigot</a:t>
            </a:r>
            <a:r>
              <a:rPr lang="tr-TR" sz="2400" dirty="0" smtClean="0"/>
              <a:t> ikizlerin     %85’inde           Hastaların          </a:t>
            </a:r>
          </a:p>
          <a:p>
            <a:pPr marL="0" indent="0">
              <a:buNone/>
            </a:pPr>
            <a:r>
              <a:rPr lang="tr-TR" sz="2400" dirty="0"/>
              <a:t> </a:t>
            </a:r>
            <a:r>
              <a:rPr lang="tr-TR" sz="2400" dirty="0" smtClean="0"/>
              <a:t>    </a:t>
            </a:r>
            <a:r>
              <a:rPr lang="tr-TR" sz="2400" dirty="0" err="1" smtClean="0"/>
              <a:t>Heterozigot</a:t>
            </a:r>
            <a:r>
              <a:rPr lang="tr-TR" sz="2400" dirty="0" smtClean="0"/>
              <a:t> </a:t>
            </a:r>
            <a:r>
              <a:rPr lang="tr-TR" sz="2400" dirty="0"/>
              <a:t>İkizlerin  </a:t>
            </a:r>
            <a:r>
              <a:rPr lang="tr-TR" sz="2400" dirty="0" smtClean="0"/>
              <a:t>  %30’da              %70’inde diğer bir </a:t>
            </a:r>
            <a:r>
              <a:rPr lang="tr-TR" sz="2400" dirty="0" err="1" smtClean="0"/>
              <a:t>Atopik</a:t>
            </a:r>
            <a:r>
              <a:rPr lang="tr-TR" sz="2400" dirty="0" smtClean="0"/>
              <a:t>           </a:t>
            </a:r>
          </a:p>
          <a:p>
            <a:pPr marL="0" indent="0">
              <a:buNone/>
            </a:pPr>
            <a:r>
              <a:rPr lang="tr-TR" sz="2400" dirty="0"/>
              <a:t> </a:t>
            </a:r>
            <a:r>
              <a:rPr lang="tr-TR" sz="2400" dirty="0" smtClean="0"/>
              <a:t>                                                                         Hastalık var</a:t>
            </a:r>
          </a:p>
          <a:p>
            <a:pPr marL="0" indent="0">
              <a:buNone/>
            </a:pPr>
            <a:endParaRPr lang="tr-TR" sz="2400" dirty="0" smtClean="0"/>
          </a:p>
          <a:p>
            <a:r>
              <a:rPr lang="tr-TR" sz="2400" dirty="0" smtClean="0"/>
              <a:t>Anne ve Babada Astım varsa             Çocukta AD   : %70-80</a:t>
            </a:r>
          </a:p>
          <a:p>
            <a:pPr marL="0" indent="0">
              <a:buNone/>
            </a:pPr>
            <a:r>
              <a:rPr lang="tr-TR" sz="2400" dirty="0" smtClean="0"/>
              <a:t>    Anne </a:t>
            </a:r>
            <a:r>
              <a:rPr lang="tr-TR" sz="2400" dirty="0" err="1" smtClean="0"/>
              <a:t>Egzema</a:t>
            </a:r>
            <a:r>
              <a:rPr lang="tr-TR" sz="2400" dirty="0" smtClean="0"/>
              <a:t> Babada Astım varsa    Çocukta          :  %30</a:t>
            </a:r>
          </a:p>
          <a:p>
            <a:pPr marL="0" indent="0">
              <a:buNone/>
            </a:pPr>
            <a:endParaRPr lang="tr-TR" sz="2400" dirty="0" smtClean="0"/>
          </a:p>
          <a:p>
            <a:pPr marL="0" indent="0">
              <a:buNone/>
            </a:pPr>
            <a:r>
              <a:rPr lang="tr-TR" sz="2400" dirty="0" smtClean="0">
                <a:solidFill>
                  <a:srgbClr val="FF0000"/>
                </a:solidFill>
              </a:rPr>
              <a:t>Bu sonuçlar, hastalığın ortaya çıkışında </a:t>
            </a:r>
            <a:r>
              <a:rPr lang="tr-TR" sz="2400" dirty="0" err="1" smtClean="0">
                <a:solidFill>
                  <a:srgbClr val="FF0000"/>
                </a:solidFill>
              </a:rPr>
              <a:t>Atopik</a:t>
            </a:r>
            <a:r>
              <a:rPr lang="tr-TR" sz="2400" dirty="0" smtClean="0">
                <a:solidFill>
                  <a:srgbClr val="FF0000"/>
                </a:solidFill>
              </a:rPr>
              <a:t> Genetiğin rolü olduğunu kanıtlıyor.</a:t>
            </a:r>
          </a:p>
          <a:p>
            <a:pPr marL="0" indent="0">
              <a:buNone/>
            </a:pPr>
            <a:r>
              <a:rPr lang="tr-TR" sz="2400" dirty="0" smtClean="0">
                <a:solidFill>
                  <a:srgbClr val="FF0000"/>
                </a:solidFill>
              </a:rPr>
              <a:t> Diğer </a:t>
            </a:r>
            <a:r>
              <a:rPr lang="tr-TR" sz="2400" dirty="0" err="1" smtClean="0">
                <a:solidFill>
                  <a:srgbClr val="FF0000"/>
                </a:solidFill>
              </a:rPr>
              <a:t>allerjik</a:t>
            </a:r>
            <a:r>
              <a:rPr lang="tr-TR" sz="2400" dirty="0" smtClean="0">
                <a:solidFill>
                  <a:srgbClr val="FF0000"/>
                </a:solidFill>
              </a:rPr>
              <a:t> hastalıklarla birlikte görülme olasılığının yüksek olması   	</a:t>
            </a:r>
            <a:r>
              <a:rPr lang="tr-TR" sz="2400" dirty="0" err="1" smtClean="0">
                <a:solidFill>
                  <a:srgbClr val="FF0000"/>
                </a:solidFill>
              </a:rPr>
              <a:t>Egzemanın</a:t>
            </a:r>
            <a:r>
              <a:rPr lang="tr-TR" sz="2400" dirty="0" smtClean="0">
                <a:solidFill>
                  <a:srgbClr val="FF0000"/>
                </a:solidFill>
              </a:rPr>
              <a:t> </a:t>
            </a:r>
            <a:r>
              <a:rPr lang="tr-TR" sz="2400" dirty="0" err="1" smtClean="0">
                <a:solidFill>
                  <a:srgbClr val="FF0000"/>
                </a:solidFill>
              </a:rPr>
              <a:t>atopik</a:t>
            </a:r>
            <a:r>
              <a:rPr lang="tr-TR" sz="2400" dirty="0" smtClean="0">
                <a:solidFill>
                  <a:srgbClr val="FF0000"/>
                </a:solidFill>
              </a:rPr>
              <a:t> bir hastalık olduğunun göstergesidir</a:t>
            </a:r>
            <a:endParaRPr lang="tr-T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dirty="0" smtClean="0"/>
              <a:t>        </a:t>
            </a:r>
            <a:endParaRPr lang="tr-TR" dirty="0"/>
          </a:p>
        </p:txBody>
      </p:sp>
      <p:sp>
        <p:nvSpPr>
          <p:cNvPr id="4" name="Sağ Köşeli Ayraç 3"/>
          <p:cNvSpPr/>
          <p:nvPr/>
        </p:nvSpPr>
        <p:spPr>
          <a:xfrm>
            <a:off x="4185122" y="2276871"/>
            <a:ext cx="504056" cy="1008113"/>
          </a:xfrm>
          <a:prstGeom prst="rightBracket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0" y="4509120"/>
            <a:ext cx="8699387" cy="1368152"/>
          </a:xfrm>
          <a:prstGeom prst="rect">
            <a:avLst/>
          </a:prstGeom>
          <a:noFill/>
          <a:ln w="412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127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590843" y="2882400"/>
            <a:ext cx="8088923" cy="228044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tr-TR" dirty="0"/>
              <a:t>Deri bariyer bütünlüğünün bozulması sonucu mu yoksa disfonksiyone immün sistem sonucu mu gelişiyor?</a:t>
            </a:r>
            <a:endParaRPr lang="en" dirty="0"/>
          </a:p>
        </p:txBody>
      </p:sp>
      <p:sp>
        <p:nvSpPr>
          <p:cNvPr id="3" name="Shape 93"/>
          <p:cNvSpPr txBox="1">
            <a:spLocks/>
          </p:cNvSpPr>
          <p:nvPr/>
        </p:nvSpPr>
        <p:spPr>
          <a:xfrm>
            <a:off x="1897033" y="959144"/>
            <a:ext cx="5350481" cy="104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Char char="▷"/>
              <a:defRPr sz="30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algn="ctr">
              <a:spcBef>
                <a:spcPts val="0"/>
              </a:spcBef>
              <a:buFont typeface="Lato"/>
              <a:buNone/>
            </a:pPr>
            <a:r>
              <a:rPr lang="tr-TR" sz="4800" b="1" dirty="0">
                <a:solidFill>
                  <a:srgbClr val="2185C5"/>
                </a:solidFill>
              </a:rPr>
              <a:t>Atopik Dermatit</a:t>
            </a:r>
            <a:endParaRPr lang="en" sz="4800" b="1" dirty="0">
              <a:solidFill>
                <a:srgbClr val="2185C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73427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99592" y="620688"/>
            <a:ext cx="7210779" cy="792088"/>
          </a:xfrm>
        </p:spPr>
        <p:txBody>
          <a:bodyPr>
            <a:normAutofit fontScale="90000"/>
          </a:bodyPr>
          <a:lstStyle/>
          <a:p>
            <a:r>
              <a:rPr lang="tr-TR" sz="3600" dirty="0" smtClean="0"/>
              <a:t/>
            </a:r>
            <a:br>
              <a:rPr lang="tr-TR" sz="3600" dirty="0" smtClean="0"/>
            </a:br>
            <a:r>
              <a:rPr lang="tr-TR" sz="3600" dirty="0" err="1" smtClean="0"/>
              <a:t>Atopik</a:t>
            </a:r>
            <a:r>
              <a:rPr lang="tr-TR" sz="3600" dirty="0" smtClean="0"/>
              <a:t> dermatit (AD) = </a:t>
            </a:r>
            <a:r>
              <a:rPr lang="tr-TR" sz="3600" dirty="0" err="1" smtClean="0"/>
              <a:t>Egzema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755576" y="1628800"/>
            <a:ext cx="7200800" cy="4752528"/>
          </a:xfrm>
          <a:ln cmpd="sng">
            <a:solidFill>
              <a:schemeClr val="tx1"/>
            </a:solidFill>
          </a:ln>
        </p:spPr>
        <p:txBody>
          <a:bodyPr>
            <a:normAutofit fontScale="25000" lnSpcReduction="20000"/>
          </a:bodyPr>
          <a:lstStyle/>
          <a:p>
            <a:pPr marL="274320" lvl="1" indent="0">
              <a:buNone/>
            </a:pPr>
            <a:endParaRPr lang="tr-TR" dirty="0">
              <a:solidFill>
                <a:schemeClr val="tx1"/>
              </a:solidFill>
            </a:endParaRPr>
          </a:p>
          <a:p>
            <a:pPr marL="457200" indent="-228600">
              <a:spcBef>
                <a:spcPts val="0"/>
              </a:spcBef>
            </a:pPr>
            <a:r>
              <a:rPr lang="tr-TR" sz="8000" dirty="0" smtClean="0"/>
              <a:t>     </a:t>
            </a:r>
            <a:r>
              <a:rPr lang="tr-TR" sz="8000" dirty="0"/>
              <a:t>T</a:t>
            </a:r>
            <a:r>
              <a:rPr lang="tr-TR" sz="8000" dirty="0" smtClean="0"/>
              <a:t>ekrarlayan </a:t>
            </a:r>
            <a:r>
              <a:rPr lang="tr-TR" sz="8000" dirty="0"/>
              <a:t>ataklarla seyreden</a:t>
            </a:r>
          </a:p>
          <a:p>
            <a:pPr marL="228600" lvl="0" indent="0">
              <a:spcBef>
                <a:spcPts val="0"/>
              </a:spcBef>
              <a:buNone/>
            </a:pPr>
            <a:r>
              <a:rPr lang="tr-TR" sz="8000" dirty="0" smtClean="0">
                <a:solidFill>
                  <a:schemeClr val="tx1"/>
                </a:solidFill>
              </a:rPr>
              <a:t>         Kaşıntılı kronik </a:t>
            </a:r>
            <a:r>
              <a:rPr lang="tr-TR" sz="8000" dirty="0" err="1" smtClean="0">
                <a:solidFill>
                  <a:schemeClr val="tx1"/>
                </a:solidFill>
              </a:rPr>
              <a:t>inflamatuvar</a:t>
            </a:r>
            <a:r>
              <a:rPr lang="tr-TR" sz="8000" dirty="0" smtClean="0">
                <a:solidFill>
                  <a:schemeClr val="tx1"/>
                </a:solidFill>
              </a:rPr>
              <a:t> bir </a:t>
            </a:r>
            <a:r>
              <a:rPr lang="tr-TR" sz="8000" dirty="0" smtClean="0"/>
              <a:t>deri</a:t>
            </a:r>
            <a:r>
              <a:rPr lang="tr-TR" sz="8000" dirty="0" smtClean="0">
                <a:solidFill>
                  <a:schemeClr val="tx1"/>
                </a:solidFill>
              </a:rPr>
              <a:t> hastalığıdır </a:t>
            </a:r>
          </a:p>
          <a:p>
            <a:pPr marL="228600" lvl="0" indent="0">
              <a:spcBef>
                <a:spcPts val="0"/>
              </a:spcBef>
              <a:buNone/>
            </a:pPr>
            <a:endParaRPr lang="tr-TR" sz="8000" dirty="0" smtClean="0"/>
          </a:p>
          <a:p>
            <a:pPr marL="685800" indent="-457200">
              <a:spcBef>
                <a:spcPts val="0"/>
              </a:spcBef>
            </a:pPr>
            <a:r>
              <a:rPr lang="tr-TR" sz="8000" dirty="0" smtClean="0"/>
              <a:t>Hastalığın ortaya çıkışında deri bariyerinin </a:t>
            </a:r>
            <a:r>
              <a:rPr lang="tr-TR" sz="8000" dirty="0" err="1" smtClean="0"/>
              <a:t>disfonksiyonu</a:t>
            </a:r>
            <a:r>
              <a:rPr lang="tr-TR" sz="8000" dirty="0" smtClean="0"/>
              <a:t>, </a:t>
            </a:r>
            <a:r>
              <a:rPr lang="tr-TR" sz="8000" dirty="0" err="1" smtClean="0"/>
              <a:t>immun</a:t>
            </a:r>
            <a:r>
              <a:rPr lang="tr-TR" sz="8000" dirty="0" smtClean="0"/>
              <a:t> sistemin </a:t>
            </a:r>
            <a:r>
              <a:rPr lang="tr-TR" sz="8000" dirty="0" err="1" smtClean="0"/>
              <a:t>disregülasyonu</a:t>
            </a:r>
            <a:r>
              <a:rPr lang="tr-TR" sz="8000" dirty="0" smtClean="0"/>
              <a:t> ve çevresel faktörler önemli rol oynar.</a:t>
            </a:r>
          </a:p>
          <a:p>
            <a:pPr marL="228600" indent="0">
              <a:spcBef>
                <a:spcPts val="0"/>
              </a:spcBef>
              <a:buNone/>
            </a:pPr>
            <a:endParaRPr lang="tr-TR" sz="8000" dirty="0" smtClean="0"/>
          </a:p>
          <a:p>
            <a:pPr marL="685800" indent="-457200">
              <a:spcBef>
                <a:spcPts val="0"/>
              </a:spcBef>
            </a:pPr>
            <a:r>
              <a:rPr lang="tr-TR" sz="8000" dirty="0" err="1"/>
              <a:t>Flagrin</a:t>
            </a:r>
            <a:r>
              <a:rPr lang="tr-TR" sz="8000" dirty="0"/>
              <a:t> mutasyonlarına bağlı olarak </a:t>
            </a:r>
            <a:r>
              <a:rPr lang="tr-TR" sz="8000" dirty="0" err="1"/>
              <a:t>Flagrin</a:t>
            </a:r>
            <a:r>
              <a:rPr lang="tr-TR" sz="8000" dirty="0"/>
              <a:t> eksikliği , </a:t>
            </a:r>
            <a:r>
              <a:rPr lang="tr-TR" sz="8000" dirty="0" err="1" smtClean="0"/>
              <a:t>keratositlerden</a:t>
            </a:r>
            <a:r>
              <a:rPr lang="tr-TR" sz="8000" dirty="0" smtClean="0"/>
              <a:t> açığa çıkan </a:t>
            </a:r>
            <a:r>
              <a:rPr lang="tr-TR" sz="8000" dirty="0" err="1" smtClean="0"/>
              <a:t>Timus</a:t>
            </a:r>
            <a:r>
              <a:rPr lang="tr-TR" sz="8000" dirty="0" smtClean="0"/>
              <a:t> </a:t>
            </a:r>
            <a:r>
              <a:rPr lang="tr-TR" sz="8000" dirty="0" err="1"/>
              <a:t>Stromal</a:t>
            </a:r>
            <a:r>
              <a:rPr lang="tr-TR" sz="8000" dirty="0"/>
              <a:t> </a:t>
            </a:r>
            <a:r>
              <a:rPr lang="tr-TR" sz="8000" dirty="0" err="1"/>
              <a:t>Lenfopoetinin</a:t>
            </a:r>
            <a:r>
              <a:rPr lang="tr-TR" sz="8000" dirty="0"/>
              <a:t> ve TH</a:t>
            </a:r>
            <a:r>
              <a:rPr lang="tr-TR" sz="8000" baseline="-25000" dirty="0"/>
              <a:t>2 </a:t>
            </a:r>
            <a:r>
              <a:rPr lang="tr-TR" sz="8000" dirty="0" err="1"/>
              <a:t>sitokinlerin</a:t>
            </a:r>
            <a:r>
              <a:rPr lang="tr-TR" sz="8000" dirty="0"/>
              <a:t> </a:t>
            </a:r>
            <a:r>
              <a:rPr lang="tr-TR" sz="8000" dirty="0" err="1"/>
              <a:t>Flagrin</a:t>
            </a:r>
            <a:r>
              <a:rPr lang="tr-TR" sz="8000" dirty="0"/>
              <a:t> metabolizmasını etkilemesi sonucu deri bariyerindeki </a:t>
            </a:r>
            <a:r>
              <a:rPr lang="tr-TR" sz="8000" dirty="0" smtClean="0"/>
              <a:t>bozukluk </a:t>
            </a:r>
            <a:r>
              <a:rPr lang="tr-TR" sz="8000" dirty="0"/>
              <a:t>hastalığın </a:t>
            </a:r>
            <a:r>
              <a:rPr lang="tr-TR" sz="8000" dirty="0" err="1"/>
              <a:t>patojenezinde</a:t>
            </a:r>
            <a:r>
              <a:rPr lang="tr-TR" sz="8000" dirty="0"/>
              <a:t> rol oynayan </a:t>
            </a:r>
            <a:r>
              <a:rPr lang="tr-TR" sz="8000" dirty="0" smtClean="0"/>
              <a:t>önemli bir faktördür</a:t>
            </a:r>
            <a:r>
              <a:rPr lang="tr-TR" sz="8000" dirty="0"/>
              <a:t>.</a:t>
            </a:r>
            <a:r>
              <a:rPr lang="tr-TR" sz="8000" baseline="-25000" dirty="0"/>
              <a:t> </a:t>
            </a:r>
            <a:endParaRPr lang="tr-TR" sz="8000" dirty="0"/>
          </a:p>
          <a:p>
            <a:pPr marL="685800" indent="-457200">
              <a:spcBef>
                <a:spcPts val="0"/>
              </a:spcBef>
            </a:pPr>
            <a:endParaRPr lang="tr-TR" sz="8000" dirty="0" smtClean="0"/>
          </a:p>
          <a:p>
            <a:pPr marL="228600" indent="0">
              <a:spcBef>
                <a:spcPts val="0"/>
              </a:spcBef>
              <a:buNone/>
            </a:pPr>
            <a:endParaRPr lang="tr-TR" sz="8000" dirty="0" smtClean="0"/>
          </a:p>
          <a:p>
            <a:pPr marL="685800" indent="-457200">
              <a:spcBef>
                <a:spcPts val="0"/>
              </a:spcBef>
            </a:pPr>
            <a:endParaRPr lang="tr-TR" sz="8000" dirty="0" smtClean="0"/>
          </a:p>
          <a:p>
            <a:pPr marL="228600" indent="0">
              <a:spcBef>
                <a:spcPts val="0"/>
              </a:spcBef>
              <a:buNone/>
            </a:pPr>
            <a:endParaRPr lang="tr-TR" sz="8000" dirty="0" smtClean="0"/>
          </a:p>
          <a:p>
            <a:pPr marL="228600" indent="0">
              <a:spcBef>
                <a:spcPts val="0"/>
              </a:spcBef>
              <a:buNone/>
            </a:pPr>
            <a:endParaRPr lang="tr-TR" sz="8000" dirty="0" smtClean="0"/>
          </a:p>
          <a:p>
            <a:pPr marL="228600" indent="0">
              <a:spcBef>
                <a:spcPts val="0"/>
              </a:spcBef>
              <a:buNone/>
            </a:pPr>
            <a:r>
              <a:rPr lang="tr-TR" sz="8000" dirty="0"/>
              <a:t>		</a:t>
            </a:r>
          </a:p>
          <a:p>
            <a:pPr marL="228600" indent="0">
              <a:spcBef>
                <a:spcPts val="0"/>
              </a:spcBef>
              <a:buNone/>
            </a:pPr>
            <a:endParaRPr lang="tr-TR" sz="8000" dirty="0" smtClean="0">
              <a:solidFill>
                <a:schemeClr val="tx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753" y="4869160"/>
            <a:ext cx="4752975" cy="936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67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2459</TotalTime>
  <Words>1272</Words>
  <Application>Microsoft Office PowerPoint</Application>
  <PresentationFormat>Ekran Gösterisi (4:3)</PresentationFormat>
  <Paragraphs>197</Paragraphs>
  <Slides>28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29" baseType="lpstr">
      <vt:lpstr>Ofis Teması</vt:lpstr>
      <vt:lpstr>EGZEMA ATOPİK BİR HASTALIK MIDIR?</vt:lpstr>
      <vt:lpstr>Atopik Egzema- Nonatopik Egzema</vt:lpstr>
      <vt:lpstr>PowerPoint Sunusu</vt:lpstr>
      <vt:lpstr>Extrensek Atopik Dermatit-İntrensek Atopik dermatit </vt:lpstr>
      <vt:lpstr>Atopik Yürüyüş</vt:lpstr>
      <vt:lpstr>Egzemanın Devamında Risk Faktörleri</vt:lpstr>
      <vt:lpstr>Genetik</vt:lpstr>
      <vt:lpstr>PowerPoint Sunusu</vt:lpstr>
      <vt:lpstr> Atopik dermatit (AD) = Egzema </vt:lpstr>
      <vt:lpstr>Atopik dermatit (AD) = Egzema </vt:lpstr>
      <vt:lpstr>Çevresel Faktörler - Beslenme - diğer Faktörler</vt:lpstr>
      <vt:lpstr>Atopik dermatit </vt:lpstr>
      <vt:lpstr>PowerPoint Sunusu</vt:lpstr>
      <vt:lpstr>PowerPoint Sunusu</vt:lpstr>
      <vt:lpstr>Flagrin ve Deri Bariyeri</vt:lpstr>
      <vt:lpstr>Bariyer Bozukluğu</vt:lpstr>
      <vt:lpstr>PowerPoint Sunusu</vt:lpstr>
      <vt:lpstr>PowerPoint Sunusu</vt:lpstr>
      <vt:lpstr>PowerPoint Sunusu</vt:lpstr>
      <vt:lpstr>TH2 Cevabı ve Bariyer Disfonksiyonu</vt:lpstr>
      <vt:lpstr>PowerPoint Sunusu</vt:lpstr>
      <vt:lpstr>PowerPoint Sunusu</vt:lpstr>
      <vt:lpstr>PowerPoint Sunusu</vt:lpstr>
      <vt:lpstr>Textbooklarda Atopik Dermatit(Egzema)</vt:lpstr>
      <vt:lpstr>Textbooklarda Atopik Dermatit(Egzema)</vt:lpstr>
      <vt:lpstr>SONUÇ </vt:lpstr>
      <vt:lpstr>SONUÇ</vt:lpstr>
      <vt:lpstr>  HAYATTA EN HAKİKİ MÜRŞİT İLİMDİR FENDİR</vt:lpstr>
    </vt:vector>
  </TitlesOfParts>
  <Company>By NeC ® 2010 | Katilimsiz.Com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SONY</dc:creator>
  <cp:lastModifiedBy>PiTeknik</cp:lastModifiedBy>
  <cp:revision>145</cp:revision>
  <dcterms:created xsi:type="dcterms:W3CDTF">2017-03-15T17:52:06Z</dcterms:created>
  <dcterms:modified xsi:type="dcterms:W3CDTF">2017-04-24T12:31:12Z</dcterms:modified>
</cp:coreProperties>
</file>