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6" r:id="rId2"/>
    <p:sldId id="329" r:id="rId3"/>
    <p:sldId id="330" r:id="rId4"/>
    <p:sldId id="301" r:id="rId5"/>
    <p:sldId id="292" r:id="rId6"/>
    <p:sldId id="293" r:id="rId7"/>
    <p:sldId id="296" r:id="rId8"/>
    <p:sldId id="297" r:id="rId9"/>
    <p:sldId id="303" r:id="rId10"/>
    <p:sldId id="290" r:id="rId11"/>
    <p:sldId id="306" r:id="rId12"/>
    <p:sldId id="307" r:id="rId13"/>
    <p:sldId id="331" r:id="rId14"/>
    <p:sldId id="332" r:id="rId15"/>
    <p:sldId id="274" r:id="rId16"/>
    <p:sldId id="275" r:id="rId17"/>
    <p:sldId id="309" r:id="rId18"/>
    <p:sldId id="310" r:id="rId19"/>
    <p:sldId id="311" r:id="rId20"/>
    <p:sldId id="312" r:id="rId21"/>
    <p:sldId id="314" r:id="rId22"/>
    <p:sldId id="256" r:id="rId23"/>
    <p:sldId id="259" r:id="rId24"/>
    <p:sldId id="260" r:id="rId25"/>
    <p:sldId id="263" r:id="rId26"/>
    <p:sldId id="265" r:id="rId27"/>
    <p:sldId id="271" r:id="rId28"/>
    <p:sldId id="318" r:id="rId29"/>
    <p:sldId id="336" r:id="rId30"/>
    <p:sldId id="319" r:id="rId31"/>
    <p:sldId id="320" r:id="rId32"/>
    <p:sldId id="323" r:id="rId33"/>
    <p:sldId id="321" r:id="rId34"/>
    <p:sldId id="324" r:id="rId35"/>
    <p:sldId id="325" r:id="rId36"/>
    <p:sldId id="326" r:id="rId37"/>
    <p:sldId id="327" r:id="rId38"/>
    <p:sldId id="337" r:id="rId39"/>
    <p:sldId id="333" r:id="rId40"/>
    <p:sldId id="335" r:id="rId41"/>
    <p:sldId id="304" r:id="rId42"/>
    <p:sldId id="291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A7C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2AC2-263F-47F4-AC8C-D9D3FBE671D6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5D2DE-8377-4825-821D-B76A15F6D2C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08/04/2016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?term=Rowe%20A%5bauth%5d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7772400" cy="1857388"/>
          </a:xfrm>
          <a:ln w="57150">
            <a:noFill/>
          </a:ln>
          <a:effectLst>
            <a:outerShdw blurRad="508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‘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Atopik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tr-TR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dermatit’de</a:t>
            </a: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polen duyarlılığının etkisi</a:t>
            </a:r>
            <a:endParaRPr lang="tr-T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47664" y="6309320"/>
            <a:ext cx="6400800" cy="328618"/>
          </a:xfrm>
        </p:spPr>
        <p:txBody>
          <a:bodyPr>
            <a:normAutofit lnSpcReduction="10000"/>
          </a:bodyPr>
          <a:lstStyle/>
          <a:p>
            <a:r>
              <a:rPr lang="tr-TR" sz="1600" b="1" dirty="0" smtClean="0">
                <a:solidFill>
                  <a:schemeClr val="tx1"/>
                </a:solidFill>
              </a:rPr>
              <a:t>11. Ulusal Çocuk Alerji ve Astım Kongresi, 24-27 Nisan 2016, Marmaris</a:t>
            </a:r>
            <a:endParaRPr lang="tr-TR" sz="1600" b="1" dirty="0">
              <a:solidFill>
                <a:schemeClr val="tx1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763688" y="4149080"/>
            <a:ext cx="5786478" cy="1938992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Doç. Dr. Ayfer Yükselen</a:t>
            </a:r>
          </a:p>
          <a:p>
            <a:pPr algn="ctr">
              <a:lnSpc>
                <a:spcPct val="150000"/>
              </a:lnSpc>
            </a:pPr>
            <a:r>
              <a:rPr lang="tr-TR" sz="2400" b="1" dirty="0" smtClean="0"/>
              <a:t>Başkent Üniversitesi İstanbul Hastanesi</a:t>
            </a:r>
          </a:p>
          <a:p>
            <a:pPr algn="ctr">
              <a:lnSpc>
                <a:spcPct val="150000"/>
              </a:lnSpc>
            </a:pPr>
            <a:r>
              <a:rPr lang="tr-TR" sz="2400" b="1" dirty="0" smtClean="0"/>
              <a:t>Pediatrik </a:t>
            </a:r>
            <a:r>
              <a:rPr lang="tr-TR" sz="2400" b="1" dirty="0" err="1" smtClean="0"/>
              <a:t>Allerji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İmmunoloji</a:t>
            </a:r>
            <a:r>
              <a:rPr lang="tr-TR" sz="2400" b="1" dirty="0" smtClean="0"/>
              <a:t> BD</a:t>
            </a:r>
            <a:endParaRPr lang="tr-TR" sz="2400" b="1" dirty="0"/>
          </a:p>
        </p:txBody>
      </p:sp>
      <p:sp>
        <p:nvSpPr>
          <p:cNvPr id="49156" name="AutoShape 4" descr="atopic dermatitis and poll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9158" name="AutoShape 6" descr="atopic dermatitis and poll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9160" name="AutoShape 8" descr="atopic dermatitis and poll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9165" name="Picture 13" descr="https://encrypted-tbn3.gstatic.com/images?q=tbn:ANd9GcT-aIVZ718_s8JWCPOiLlvy4WRbO2G4DkwJoJFthUfMBppOU5Tp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584176" cy="2147440"/>
          </a:xfrm>
          <a:prstGeom prst="rect">
            <a:avLst/>
          </a:prstGeom>
          <a:noFill/>
        </p:spPr>
      </p:pic>
      <p:pic>
        <p:nvPicPr>
          <p:cNvPr id="49167" name="Picture 15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9"/>
            <a:ext cx="1584175" cy="1584175"/>
          </a:xfrm>
          <a:prstGeom prst="rect">
            <a:avLst/>
          </a:prstGeom>
          <a:noFill/>
        </p:spPr>
      </p:pic>
      <p:sp>
        <p:nvSpPr>
          <p:cNvPr id="13" name="12 Çentikli Sağ Ok"/>
          <p:cNvSpPr/>
          <p:nvPr/>
        </p:nvSpPr>
        <p:spPr>
          <a:xfrm>
            <a:off x="1763688" y="260648"/>
            <a:ext cx="5544616" cy="504056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ijpd.in/articles/2013/14/1/images/IndianJPaediatrDermatol_2013_14_1_13_116845_f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76360"/>
            <a:ext cx="6840760" cy="5899117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627784" y="2606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AD -</a:t>
            </a:r>
            <a:r>
              <a:rPr lang="tr-TR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Patogenez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linicalgate.com/wp-content/uploads/2015/03/c00005_f005-001-9781455726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087635" cy="3799894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4860032" y="908720"/>
            <a:ext cx="4104456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>
                <a:latin typeface="Comic Sans MS" pitchFamily="66" charset="0"/>
              </a:rPr>
              <a:t>Defektif</a:t>
            </a:r>
            <a:r>
              <a:rPr lang="tr-TR" dirty="0" smtClean="0">
                <a:latin typeface="Comic Sans MS" pitchFamily="66" charset="0"/>
              </a:rPr>
              <a:t> cilt bariyeri (</a:t>
            </a:r>
            <a:r>
              <a:rPr lang="tr-TR" dirty="0" err="1" smtClean="0">
                <a:latin typeface="Comic Sans MS" pitchFamily="66" charset="0"/>
              </a:rPr>
              <a:t>flagrin</a:t>
            </a:r>
            <a:r>
              <a:rPr lang="tr-TR" dirty="0" smtClean="0">
                <a:latin typeface="Comic Sans MS" pitchFamily="66" charset="0"/>
              </a:rPr>
              <a:t> mut.)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Cilde </a:t>
            </a:r>
            <a:r>
              <a:rPr lang="tr-TR" dirty="0" err="1" smtClean="0">
                <a:latin typeface="Comic Sans MS" pitchFamily="66" charset="0"/>
              </a:rPr>
              <a:t>allerjen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penetrasyonu</a:t>
            </a:r>
            <a:endParaRPr lang="tr-T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Comic Sans MS" pitchFamily="66" charset="0"/>
              </a:rPr>
              <a:t>Allerjenin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epidermal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dendritik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hc</a:t>
            </a:r>
            <a:r>
              <a:rPr lang="tr-TR" dirty="0" smtClean="0">
                <a:latin typeface="Comic Sans MS" pitchFamily="66" charset="0"/>
              </a:rPr>
              <a:t> aracılığı ile başlattığı  </a:t>
            </a:r>
            <a:r>
              <a:rPr lang="tr-TR" dirty="0" err="1" smtClean="0">
                <a:latin typeface="Comic Sans MS" pitchFamily="66" charset="0"/>
              </a:rPr>
              <a:t>kütanöz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inflamasyon</a:t>
            </a:r>
            <a:r>
              <a:rPr lang="tr-TR" dirty="0" smtClean="0">
                <a:latin typeface="Comic Sans MS" pitchFamily="66" charset="0"/>
              </a:rPr>
              <a:t> ve akut fazda Th2 </a:t>
            </a:r>
            <a:r>
              <a:rPr lang="tr-TR" dirty="0" err="1" smtClean="0">
                <a:latin typeface="Comic Sans MS" pitchFamily="66" charset="0"/>
              </a:rPr>
              <a:t>polarizayonu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23528" y="5085184"/>
            <a:ext cx="8106694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Aktif </a:t>
            </a:r>
            <a:r>
              <a:rPr lang="tr-TR" sz="2000" dirty="0" err="1" smtClean="0">
                <a:latin typeface="Comic Sans MS" pitchFamily="66" charset="0"/>
              </a:rPr>
              <a:t>antijenik</a:t>
            </a:r>
            <a:r>
              <a:rPr lang="tr-TR" sz="2000" dirty="0" smtClean="0">
                <a:latin typeface="Comic Sans MS" pitchFamily="66" charset="0"/>
              </a:rPr>
              <a:t> akar partikülleri, </a:t>
            </a:r>
            <a:r>
              <a:rPr lang="tr-TR" sz="2000" dirty="0" err="1" smtClean="0">
                <a:latin typeface="Comic Sans MS" pitchFamily="66" charset="0"/>
              </a:rPr>
              <a:t>epidermisteki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tight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junctionları</a:t>
            </a:r>
            <a:r>
              <a:rPr lang="tr-TR" sz="2000" dirty="0" smtClean="0">
                <a:latin typeface="Comic Sans MS" pitchFamily="66" charset="0"/>
              </a:rPr>
              <a:t> yıkma kabiliyetine sahip serin </a:t>
            </a:r>
            <a:r>
              <a:rPr lang="tr-TR" sz="2000" dirty="0" err="1" smtClean="0">
                <a:latin typeface="Comic Sans MS" pitchFamily="66" charset="0"/>
              </a:rPr>
              <a:t>sistein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proteinaz</a:t>
            </a:r>
            <a:r>
              <a:rPr lang="tr-TR" sz="2000" dirty="0" smtClean="0">
                <a:latin typeface="Comic Sans MS" pitchFamily="66" charset="0"/>
              </a:rPr>
              <a:t> gibi yüksek </a:t>
            </a:r>
            <a:r>
              <a:rPr lang="tr-TR" sz="2000" dirty="0" err="1" smtClean="0">
                <a:latin typeface="Comic Sans MS" pitchFamily="66" charset="0"/>
              </a:rPr>
              <a:t>enzimatik</a:t>
            </a:r>
            <a:r>
              <a:rPr lang="tr-TR" sz="2000" dirty="0" smtClean="0">
                <a:latin typeface="Comic Sans MS" pitchFamily="66" charset="0"/>
              </a:rPr>
              <a:t> aktivite gösterirler.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1979712" y="2606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AD- </a:t>
            </a:r>
            <a:r>
              <a:rPr lang="tr-TR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Aeroallerjen</a:t>
            </a:r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 İlişkisi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8" name="7 Çentikli Sağ Ok"/>
          <p:cNvSpPr/>
          <p:nvPr/>
        </p:nvSpPr>
        <p:spPr>
          <a:xfrm>
            <a:off x="3491880" y="1268760"/>
            <a:ext cx="1368152" cy="576064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4499992" y="3501008"/>
            <a:ext cx="464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Bu anlamda AD alevlenmeleri ile en çok ilişkilendirilmiş çevresel </a:t>
            </a:r>
            <a:r>
              <a:rPr lang="tr-TR" sz="2000" dirty="0" err="1" smtClean="0">
                <a:latin typeface="Comic Sans MS" pitchFamily="66" charset="0"/>
              </a:rPr>
              <a:t>allerjen</a:t>
            </a:r>
            <a:r>
              <a:rPr lang="tr-TR" sz="2000" dirty="0" smtClean="0">
                <a:latin typeface="Comic Sans MS" pitchFamily="66" charset="0"/>
              </a:rPr>
              <a:t> : Akarlar</a:t>
            </a:r>
          </a:p>
          <a:p>
            <a:pPr>
              <a:lnSpc>
                <a:spcPct val="150000"/>
              </a:lnSpc>
            </a:pP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umbs.dreamstime.com/x/girl-atopic-dermatitis-symptom-skin-cheeks-little-holding-flower-pollen-allergy-55736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92696"/>
            <a:ext cx="2954038" cy="4416336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5" name="Picture 4" descr="http://previews.123rf.com/images/volke/volke1506/volke150600003/41674567-Little-girl-with-atopic-dermatitis-symptom-on-skin-of-cheeks-holding-the-flower-Pollen-allergy-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2983404" cy="445796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6" name="5 Metin kutusu"/>
          <p:cNvSpPr txBox="1"/>
          <p:nvPr/>
        </p:nvSpPr>
        <p:spPr>
          <a:xfrm>
            <a:off x="395536" y="5733256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 err="1" smtClean="0">
                <a:latin typeface="Comic Sans MS" pitchFamily="66" charset="0"/>
              </a:rPr>
              <a:t>Atopik</a:t>
            </a:r>
            <a:r>
              <a:rPr lang="tr-TR" sz="2200" dirty="0" smtClean="0">
                <a:latin typeface="Comic Sans MS" pitchFamily="66" charset="0"/>
              </a:rPr>
              <a:t> dermatitin şiddeti ve  polen </a:t>
            </a:r>
            <a:r>
              <a:rPr lang="tr-TR" sz="2200" dirty="0" err="1" smtClean="0">
                <a:latin typeface="Comic Sans MS" pitchFamily="66" charset="0"/>
              </a:rPr>
              <a:t>maruziyeti</a:t>
            </a:r>
            <a:r>
              <a:rPr lang="tr-TR" sz="2200" dirty="0" smtClean="0">
                <a:latin typeface="Comic Sans MS" pitchFamily="66" charset="0"/>
              </a:rPr>
              <a:t> arasındaki ilişkiye dair klinik kanıtlar daha az sayıda. </a:t>
            </a:r>
            <a:endParaRPr lang="tr-TR" sz="2200" dirty="0">
              <a:latin typeface="Comic Sans MS" pitchFamily="66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83568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AD- Polen  İlişkisi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9" name="8 Sol Sağ Ok"/>
          <p:cNvSpPr/>
          <p:nvPr/>
        </p:nvSpPr>
        <p:spPr>
          <a:xfrm>
            <a:off x="3995936" y="2996952"/>
            <a:ext cx="1584176" cy="64807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072362" cy="205224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3933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5220072" y="3068960"/>
            <a:ext cx="3497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AD tanılı 184 </a:t>
            </a:r>
            <a:r>
              <a:rPr lang="tr-TR" sz="2000" dirty="0" err="1" smtClean="0">
                <a:latin typeface="Comic Sans MS" pitchFamily="66" charset="0"/>
              </a:rPr>
              <a:t>infant</a:t>
            </a:r>
            <a:r>
              <a:rPr lang="tr-TR" sz="2000" dirty="0" smtClean="0">
                <a:latin typeface="Comic Sans MS" pitchFamily="66" charset="0"/>
              </a:rPr>
              <a:t>, &lt; 1 yaş   4 yıl izlem: 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En sık </a:t>
            </a:r>
            <a:r>
              <a:rPr lang="tr-TR" sz="2000" dirty="0" err="1" smtClean="0">
                <a:latin typeface="Comic Sans MS" pitchFamily="66" charset="0"/>
              </a:rPr>
              <a:t>vizit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err="1" smtClean="0">
                <a:latin typeface="Comic Sans MS" pitchFamily="66" charset="0"/>
              </a:rPr>
              <a:t>cedar</a:t>
            </a:r>
            <a:r>
              <a:rPr lang="tr-TR" sz="2000" dirty="0" smtClean="0">
                <a:latin typeface="Comic Sans MS" pitchFamily="66" charset="0"/>
              </a:rPr>
              <a:t> polenin pik yaptığı Şubattan Nisan sonuna dek olan dönemde.  </a:t>
            </a:r>
            <a:endParaRPr lang="tr-TR" sz="2000" dirty="0">
              <a:latin typeface="Comic Sans MS" pitchFamily="66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24944"/>
            <a:ext cx="42100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Oval"/>
          <p:cNvSpPr/>
          <p:nvPr/>
        </p:nvSpPr>
        <p:spPr>
          <a:xfrm>
            <a:off x="1835696" y="3068960"/>
            <a:ext cx="792088" cy="31683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39552" y="188640"/>
            <a:ext cx="8280920" cy="14773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81 </a:t>
            </a:r>
            <a:r>
              <a:rPr lang="tr-TR" sz="2000" dirty="0" err="1" smtClean="0">
                <a:latin typeface="Comic Sans MS" pitchFamily="66" charset="0"/>
              </a:rPr>
              <a:t>AD’li</a:t>
            </a:r>
            <a:r>
              <a:rPr lang="tr-TR" sz="2000" dirty="0" smtClean="0">
                <a:latin typeface="Comic Sans MS" pitchFamily="66" charset="0"/>
              </a:rPr>
              <a:t> çocuğun  (50 </a:t>
            </a:r>
            <a:r>
              <a:rPr lang="tr-TR" sz="2000" dirty="0" err="1" smtClean="0">
                <a:latin typeface="Comic Sans MS" pitchFamily="66" charset="0"/>
              </a:rPr>
              <a:t>infant</a:t>
            </a:r>
            <a:r>
              <a:rPr lang="tr-TR" sz="2000" dirty="0" smtClean="0">
                <a:latin typeface="Comic Sans MS" pitchFamily="66" charset="0"/>
              </a:rPr>
              <a:t>, 31 çocuk), </a:t>
            </a:r>
            <a:r>
              <a:rPr lang="tr-TR" sz="2000" dirty="0" err="1" smtClean="0">
                <a:latin typeface="Comic Sans MS" pitchFamily="66" charset="0"/>
              </a:rPr>
              <a:t>PMN’leri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err="1" smtClean="0">
                <a:latin typeface="Comic Sans MS" pitchFamily="66" charset="0"/>
              </a:rPr>
              <a:t>cedar</a:t>
            </a:r>
            <a:r>
              <a:rPr lang="tr-TR" sz="2000" dirty="0" smtClean="0">
                <a:latin typeface="Comic Sans MS" pitchFamily="66" charset="0"/>
              </a:rPr>
              <a:t> polen ile </a:t>
            </a:r>
            <a:r>
              <a:rPr lang="tr-TR" sz="2000" dirty="0" err="1" smtClean="0">
                <a:latin typeface="Comic Sans MS" pitchFamily="66" charset="0"/>
              </a:rPr>
              <a:t>stimüle</a:t>
            </a:r>
            <a:r>
              <a:rPr lang="tr-TR" sz="2000" dirty="0" smtClean="0">
                <a:latin typeface="Comic Sans MS" pitchFamily="66" charset="0"/>
              </a:rPr>
              <a:t> edilerek  IL-5 </a:t>
            </a:r>
            <a:r>
              <a:rPr lang="tr-TR" sz="2000" dirty="0" err="1" smtClean="0">
                <a:latin typeface="Comic Sans MS" pitchFamily="66" charset="0"/>
              </a:rPr>
              <a:t>salınımı</a:t>
            </a:r>
            <a:r>
              <a:rPr lang="tr-TR" sz="2000" dirty="0" smtClean="0">
                <a:latin typeface="Comic Sans MS" pitchFamily="66" charset="0"/>
              </a:rPr>
              <a:t> ölçülmüş ve bunun AD şiddeti ile korelasyonu analiz edilmiş. 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11560" y="3212976"/>
            <a:ext cx="7963248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JCP-spesifik IL-5 üretimi,  daha </a:t>
            </a:r>
            <a:r>
              <a:rPr lang="tr-TR" sz="2000" dirty="0" err="1" smtClean="0">
                <a:latin typeface="Comic Sans MS" pitchFamily="66" charset="0"/>
              </a:rPr>
              <a:t>JCPolen</a:t>
            </a:r>
            <a:r>
              <a:rPr lang="tr-TR" sz="2000" dirty="0" smtClean="0">
                <a:latin typeface="Comic Sans MS" pitchFamily="66" charset="0"/>
              </a:rPr>
              <a:t> ile ilk temasta bulunan (yani mayıstan Ocağa dek doğmuş olanlar) </a:t>
            </a:r>
            <a:r>
              <a:rPr lang="tr-TR" sz="2000" dirty="0" err="1" smtClean="0">
                <a:latin typeface="Comic Sans MS" pitchFamily="66" charset="0"/>
              </a:rPr>
              <a:t>AD’li</a:t>
            </a:r>
            <a:r>
              <a:rPr lang="tr-TR" sz="2000" dirty="0" smtClean="0">
                <a:latin typeface="Comic Sans MS" pitchFamily="66" charset="0"/>
              </a:rPr>
              <a:t> hastalarda bile, ilk teması takiben hızla artmış.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IL-5 üretimi ile AD şiddeti arasında oldukça anlamlı bir pozitif korelasyon saptanmış. 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95536" y="5661248"/>
            <a:ext cx="8496944" cy="10156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Sonuç</a:t>
            </a:r>
            <a:r>
              <a:rPr lang="tr-TR" sz="2000" dirty="0" smtClean="0">
                <a:latin typeface="Comic Sans MS" pitchFamily="66" charset="0"/>
              </a:rPr>
              <a:t>: JCP, </a:t>
            </a:r>
            <a:r>
              <a:rPr lang="tr-TR" sz="2000" dirty="0" err="1" smtClean="0">
                <a:latin typeface="Comic Sans MS" pitchFamily="66" charset="0"/>
              </a:rPr>
              <a:t>infantil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AD’in</a:t>
            </a:r>
            <a:r>
              <a:rPr lang="tr-TR" sz="2000" dirty="0" smtClean="0">
                <a:latin typeface="Comic Sans MS" pitchFamily="66" charset="0"/>
              </a:rPr>
              <a:t> ilkbahardaki alevlenmesinde, IL-5 indükleme etkisi ile, önemli bir rol oynuyor.</a:t>
            </a:r>
            <a:endParaRPr lang="tr-TR" sz="2000" dirty="0"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668" y="6525344"/>
            <a:ext cx="358826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Aşağı Ok"/>
          <p:cNvSpPr/>
          <p:nvPr/>
        </p:nvSpPr>
        <p:spPr>
          <a:xfrm>
            <a:off x="3419872" y="1700808"/>
            <a:ext cx="1728192" cy="151216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88900" dist="177800" dir="624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4290"/>
            <a:ext cx="6738542" cy="129818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95536" y="1628800"/>
            <a:ext cx="8698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Amaç:</a:t>
            </a:r>
            <a:r>
              <a:rPr lang="tr-TR" sz="2000" dirty="0" smtClean="0">
                <a:latin typeface="Comic Sans MS" pitchFamily="66" charset="0"/>
              </a:rPr>
              <a:t> Polenlere </a:t>
            </a:r>
            <a:r>
              <a:rPr lang="tr-TR" sz="2000" dirty="0" err="1" smtClean="0">
                <a:latin typeface="Comic Sans MS" pitchFamily="66" charset="0"/>
              </a:rPr>
              <a:t>IgE</a:t>
            </a:r>
            <a:r>
              <a:rPr lang="tr-TR" sz="2000" dirty="0" smtClean="0">
                <a:latin typeface="Comic Sans MS" pitchFamily="66" charset="0"/>
              </a:rPr>
              <a:t> - aracılıklı duyarlılığı olan hastalarda </a:t>
            </a:r>
            <a:r>
              <a:rPr lang="tr-TR" sz="2000" dirty="0" err="1" smtClean="0">
                <a:latin typeface="Comic Sans MS" pitchFamily="66" charset="0"/>
              </a:rPr>
              <a:t>ekzematöz</a:t>
            </a:r>
            <a:r>
              <a:rPr lang="tr-TR" sz="2000" dirty="0" smtClean="0">
                <a:latin typeface="Comic Sans MS" pitchFamily="66" charset="0"/>
              </a:rPr>
              <a:t> reaksiyonların ilişkisini araştırmak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1520" y="2636912"/>
            <a:ext cx="8712968" cy="28623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Çalışma grupları: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2000" dirty="0" err="1" smtClean="0">
                <a:latin typeface="Comic Sans MS" pitchFamily="66" charset="0"/>
              </a:rPr>
              <a:t>Grass</a:t>
            </a:r>
            <a:r>
              <a:rPr lang="tr-TR" sz="2000" dirty="0" smtClean="0">
                <a:latin typeface="Comic Sans MS" pitchFamily="66" charset="0"/>
              </a:rPr>
              <a:t> /</a:t>
            </a:r>
            <a:r>
              <a:rPr lang="tr-TR" sz="2000" dirty="0" err="1" smtClean="0">
                <a:latin typeface="Comic Sans MS" pitchFamily="66" charset="0"/>
              </a:rPr>
              <a:t>birch</a:t>
            </a:r>
            <a:r>
              <a:rPr lang="tr-TR" sz="2000" dirty="0" smtClean="0">
                <a:latin typeface="Comic Sans MS" pitchFamily="66" charset="0"/>
              </a:rPr>
              <a:t> polen duyarlı (spesifik </a:t>
            </a:r>
            <a:r>
              <a:rPr lang="tr-TR" sz="2000" dirty="0" err="1" smtClean="0">
                <a:latin typeface="Comic Sans MS" pitchFamily="66" charset="0"/>
              </a:rPr>
              <a:t>IgE</a:t>
            </a:r>
            <a:r>
              <a:rPr lang="tr-TR" sz="2000" dirty="0" smtClean="0">
                <a:latin typeface="Comic Sans MS" pitchFamily="66" charset="0"/>
              </a:rPr>
              <a:t> 3 + ve üzeri) ve APT pozitif  </a:t>
            </a:r>
            <a:r>
              <a:rPr lang="tr-TR" sz="2000" dirty="0" err="1" smtClean="0">
                <a:latin typeface="Comic Sans MS" pitchFamily="66" charset="0"/>
              </a:rPr>
              <a:t>AD’li</a:t>
            </a:r>
            <a:r>
              <a:rPr lang="tr-TR" sz="2000" dirty="0" smtClean="0">
                <a:latin typeface="Comic Sans MS" pitchFamily="66" charset="0"/>
              </a:rPr>
              <a:t> hastalar (n=6)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tr-TR" sz="2000" dirty="0" err="1" smtClean="0">
                <a:latin typeface="Comic Sans MS" pitchFamily="66" charset="0"/>
              </a:rPr>
              <a:t>Grass</a:t>
            </a:r>
            <a:r>
              <a:rPr lang="tr-TR" sz="2000" dirty="0" smtClean="0">
                <a:latin typeface="Comic Sans MS" pitchFamily="66" charset="0"/>
              </a:rPr>
              <a:t> /</a:t>
            </a:r>
            <a:r>
              <a:rPr lang="tr-TR" sz="2000" dirty="0" err="1" smtClean="0">
                <a:latin typeface="Comic Sans MS" pitchFamily="66" charset="0"/>
              </a:rPr>
              <a:t>birch</a:t>
            </a:r>
            <a:r>
              <a:rPr lang="tr-TR" sz="2000" dirty="0" smtClean="0">
                <a:latin typeface="Comic Sans MS" pitchFamily="66" charset="0"/>
              </a:rPr>
              <a:t> polen duyarlı ve APT negatif </a:t>
            </a:r>
            <a:r>
              <a:rPr lang="tr-TR" sz="2000" dirty="0" err="1" smtClean="0">
                <a:latin typeface="Comic Sans MS" pitchFamily="66" charset="0"/>
              </a:rPr>
              <a:t>AD’li</a:t>
            </a:r>
            <a:r>
              <a:rPr lang="tr-TR" sz="2000" dirty="0" smtClean="0">
                <a:latin typeface="Comic Sans MS" pitchFamily="66" charset="0"/>
              </a:rPr>
              <a:t> hastalar: (n=4)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2000" dirty="0" err="1" smtClean="0">
                <a:latin typeface="Comic Sans MS" pitchFamily="66" charset="0"/>
              </a:rPr>
              <a:t>Atopi</a:t>
            </a:r>
            <a:r>
              <a:rPr lang="tr-TR" sz="2000" dirty="0" smtClean="0">
                <a:latin typeface="Comic Sans MS" pitchFamily="66" charset="0"/>
              </a:rPr>
              <a:t> ve AD olmayan, ancak nikel ile APT pozitif olan hastalar (n=5)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tr-TR" sz="2000" dirty="0" smtClean="0">
                <a:latin typeface="Comic Sans MS" pitchFamily="66" charset="0"/>
              </a:rPr>
              <a:t>Sağlıklı kontroller (n=4)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39552" y="2132856"/>
            <a:ext cx="8064896" cy="28623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0070C0"/>
                </a:solidFill>
                <a:latin typeface="Comic Sans MS" pitchFamily="66" charset="0"/>
              </a:rPr>
              <a:t>Klinik sonuç</a:t>
            </a:r>
            <a:r>
              <a:rPr lang="tr-TR" sz="2000" dirty="0" smtClean="0">
                <a:latin typeface="Comic Sans MS" pitchFamily="66" charset="0"/>
              </a:rPr>
              <a:t>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Polen duyarlı spesifik </a:t>
            </a:r>
            <a:r>
              <a:rPr lang="tr-TR" sz="2000" dirty="0" err="1" smtClean="0">
                <a:latin typeface="Comic Sans MS" pitchFamily="66" charset="0"/>
              </a:rPr>
              <a:t>IgE</a:t>
            </a:r>
            <a:r>
              <a:rPr lang="tr-TR" sz="2000" dirty="0" smtClean="0">
                <a:latin typeface="Comic Sans MS" pitchFamily="66" charset="0"/>
              </a:rPr>
              <a:t> ve APT pozitif olan hastalarda, </a:t>
            </a:r>
            <a:r>
              <a:rPr lang="tr-TR" sz="2000" dirty="0" err="1" smtClean="0">
                <a:latin typeface="Comic Sans MS" pitchFamily="66" charset="0"/>
              </a:rPr>
              <a:t>allerjen</a:t>
            </a:r>
            <a:r>
              <a:rPr lang="tr-TR" sz="2000" dirty="0" smtClean="0">
                <a:latin typeface="Comic Sans MS" pitchFamily="66" charset="0"/>
              </a:rPr>
              <a:t> uygulamasından 24-48 saat sonra akut </a:t>
            </a:r>
            <a:r>
              <a:rPr lang="tr-TR" sz="2000" dirty="0" err="1" smtClean="0">
                <a:latin typeface="Comic Sans MS" pitchFamily="66" charset="0"/>
              </a:rPr>
              <a:t>ekzematöz</a:t>
            </a:r>
            <a:r>
              <a:rPr lang="tr-TR" sz="2000" dirty="0" smtClean="0">
                <a:latin typeface="Comic Sans MS" pitchFamily="66" charset="0"/>
              </a:rPr>
              <a:t> reaksiyon gelişmiş.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Polen duyarlı spesifik </a:t>
            </a:r>
            <a:r>
              <a:rPr lang="tr-TR" sz="2000" dirty="0" err="1" smtClean="0">
                <a:latin typeface="Comic Sans MS" pitchFamily="66" charset="0"/>
              </a:rPr>
              <a:t>IgE</a:t>
            </a:r>
            <a:r>
              <a:rPr lang="tr-TR" sz="2000" dirty="0" smtClean="0">
                <a:latin typeface="Comic Sans MS" pitchFamily="66" charset="0"/>
              </a:rPr>
              <a:t> pozitif, ancak APT negatif olan hastalarda böyle bir reaksiyon gözlenmemiş. 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11560" y="47667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>
                <a:latin typeface="Comic Sans MS" pitchFamily="66" charset="0"/>
              </a:rPr>
              <a:t>Grass</a:t>
            </a:r>
            <a:r>
              <a:rPr lang="tr-TR" sz="2000" dirty="0" smtClean="0">
                <a:latin typeface="Comic Sans MS" pitchFamily="66" charset="0"/>
              </a:rPr>
              <a:t>/</a:t>
            </a:r>
            <a:r>
              <a:rPr lang="tr-TR" sz="2000" dirty="0" err="1" smtClean="0">
                <a:latin typeface="Comic Sans MS" pitchFamily="66" charset="0"/>
              </a:rPr>
              <a:t>birch</a:t>
            </a:r>
            <a:r>
              <a:rPr lang="tr-TR" sz="2000" dirty="0" smtClean="0">
                <a:latin typeface="Comic Sans MS" pitchFamily="66" charset="0"/>
              </a:rPr>
              <a:t> polen tanecikleri ile APT yapılıp 48 ve 72 saat sonra değerlendirilip cilt biyopsileri alınarak incelenmiş.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696744" cy="530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79512" y="5373216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Cilt biyopsilerinde izlenen </a:t>
            </a:r>
            <a:r>
              <a:rPr lang="tr-TR" sz="2000" dirty="0" err="1" smtClean="0">
                <a:latin typeface="Comic Sans MS" pitchFamily="66" charset="0"/>
              </a:rPr>
              <a:t>mononükleer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hc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akümülasyonu</a:t>
            </a:r>
            <a:r>
              <a:rPr lang="tr-TR" sz="2000" dirty="0" smtClean="0">
                <a:latin typeface="Comic Sans MS" pitchFamily="66" charset="0"/>
              </a:rPr>
              <a:t>; SPT + ve APT + hastalarda , Nikel APT + olanlara kıyasla daha erken dönemde başlayıp daha az şiddette gözlenmiş. 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4" name="3 Oval"/>
          <p:cNvSpPr/>
          <p:nvPr/>
        </p:nvSpPr>
        <p:spPr>
          <a:xfrm>
            <a:off x="2339752" y="548680"/>
            <a:ext cx="648072" cy="10081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5724128" y="3356992"/>
            <a:ext cx="720080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5868144" y="692696"/>
            <a:ext cx="720080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2267744" y="3212976"/>
            <a:ext cx="864096" cy="9361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1619672" y="1556792"/>
            <a:ext cx="136815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5292080" y="3933056"/>
            <a:ext cx="136815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1924472" y="4221088"/>
            <a:ext cx="136815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5004048" y="1340768"/>
            <a:ext cx="136815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18864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Ayrıca, cilt biyopsilerinde </a:t>
            </a:r>
            <a:r>
              <a:rPr lang="tr-TR" sz="2000" dirty="0" err="1" smtClean="0">
                <a:latin typeface="Comic Sans MS" pitchFamily="66" charset="0"/>
              </a:rPr>
              <a:t>infiltre</a:t>
            </a:r>
            <a:r>
              <a:rPr lang="tr-TR" sz="2000" dirty="0" smtClean="0">
                <a:latin typeface="Comic Sans MS" pitchFamily="66" charset="0"/>
              </a:rPr>
              <a:t> T </a:t>
            </a:r>
            <a:r>
              <a:rPr lang="tr-TR" sz="2000" dirty="0" err="1" smtClean="0">
                <a:latin typeface="Comic Sans MS" pitchFamily="66" charset="0"/>
              </a:rPr>
              <a:t>hc</a:t>
            </a:r>
            <a:r>
              <a:rPr lang="tr-TR" sz="2000" dirty="0" smtClean="0">
                <a:latin typeface="Comic Sans MS" pitchFamily="66" charset="0"/>
              </a:rPr>
              <a:t>.</a:t>
            </a:r>
            <a:r>
              <a:rPr lang="tr-TR" sz="2000" dirty="0" err="1" smtClean="0">
                <a:latin typeface="Comic Sans MS" pitchFamily="66" charset="0"/>
              </a:rPr>
              <a:t>lerinin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bifazik</a:t>
            </a:r>
            <a:r>
              <a:rPr lang="tr-TR" sz="2000" dirty="0" smtClean="0">
                <a:latin typeface="Comic Sans MS" pitchFamily="66" charset="0"/>
              </a:rPr>
              <a:t> bir </a:t>
            </a:r>
            <a:r>
              <a:rPr lang="tr-TR" sz="2000" dirty="0" err="1" smtClean="0">
                <a:latin typeface="Comic Sans MS" pitchFamily="66" charset="0"/>
              </a:rPr>
              <a:t>sitokin</a:t>
            </a:r>
            <a:r>
              <a:rPr lang="tr-TR" sz="2000" dirty="0" smtClean="0">
                <a:latin typeface="Comic Sans MS" pitchFamily="66" charset="0"/>
              </a:rPr>
              <a:t> profili olduğu gösterilmiş: </a:t>
            </a:r>
            <a:endParaRPr lang="tr-TR" sz="2000" dirty="0">
              <a:latin typeface="Comic Sans MS" pitchFamily="66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643338" cy="313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007" y="1357299"/>
            <a:ext cx="3869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67544" y="4797152"/>
            <a:ext cx="3855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Erken dönemde, 24 saat sonra,  IL-5 </a:t>
            </a:r>
            <a:r>
              <a:rPr lang="tr-TR" sz="2000" dirty="0" err="1" smtClean="0">
                <a:latin typeface="Comic Sans MS" pitchFamily="66" charset="0"/>
              </a:rPr>
              <a:t>sitokin</a:t>
            </a:r>
            <a:r>
              <a:rPr lang="tr-TR" sz="2000" dirty="0" smtClean="0">
                <a:latin typeface="Comic Sans MS" pitchFamily="66" charset="0"/>
              </a:rPr>
              <a:t> profili hakim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5004048" y="4725144"/>
            <a:ext cx="3855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96 saat sonra, yani geç dönemde IL-5 azalıyor ve kronik lezyonda IFN-gama </a:t>
            </a:r>
            <a:r>
              <a:rPr lang="tr-TR" sz="2000" dirty="0" err="1" smtClean="0">
                <a:latin typeface="Comic Sans MS" pitchFamily="66" charset="0"/>
              </a:rPr>
              <a:t>sitokin</a:t>
            </a:r>
            <a:r>
              <a:rPr lang="tr-TR" sz="2000" dirty="0" smtClean="0">
                <a:latin typeface="Comic Sans MS" pitchFamily="66" charset="0"/>
              </a:rPr>
              <a:t> profili hakim. 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827584" y="1628800"/>
            <a:ext cx="43204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5508104" y="1340768"/>
            <a:ext cx="50405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57158" y="928670"/>
            <a:ext cx="8280920" cy="28623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Sonuç:</a:t>
            </a:r>
            <a:r>
              <a:rPr lang="tr-TR" sz="2000" dirty="0" smtClean="0">
                <a:latin typeface="Comic Sans MS" pitchFamily="66" charset="0"/>
              </a:rPr>
              <a:t> Bazı duyarlı hastalarda, polenler </a:t>
            </a:r>
            <a:r>
              <a:rPr lang="tr-TR" sz="2000" dirty="0" err="1" smtClean="0">
                <a:latin typeface="Comic Sans MS" pitchFamily="66" charset="0"/>
              </a:rPr>
              <a:t>inflamatuar</a:t>
            </a:r>
            <a:r>
              <a:rPr lang="tr-TR" sz="2000" dirty="0" smtClean="0">
                <a:latin typeface="Comic Sans MS" pitchFamily="66" charset="0"/>
              </a:rPr>
              <a:t> reaksiyona yol açabiliyor.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Bu reaksiyon,  nikele bağlı </a:t>
            </a:r>
            <a:r>
              <a:rPr lang="tr-TR" sz="2000" dirty="0" err="1" smtClean="0">
                <a:latin typeface="Comic Sans MS" pitchFamily="66" charset="0"/>
              </a:rPr>
              <a:t>kontakt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hipersensitivite</a:t>
            </a:r>
            <a:r>
              <a:rPr lang="tr-TR" sz="2000" dirty="0" smtClean="0">
                <a:latin typeface="Comic Sans MS" pitchFamily="66" charset="0"/>
              </a:rPr>
              <a:t> reaksiyonuna </a:t>
            </a:r>
            <a:r>
              <a:rPr lang="tr-TR" sz="2000" dirty="0" err="1" smtClean="0">
                <a:latin typeface="Comic Sans MS" pitchFamily="66" charset="0"/>
              </a:rPr>
              <a:t>bemzer</a:t>
            </a:r>
            <a:r>
              <a:rPr lang="tr-TR" sz="2000" dirty="0" smtClean="0">
                <a:latin typeface="Comic Sans MS" pitchFamily="66" charset="0"/>
              </a:rPr>
              <a:t>; ancak daha hızlı gelişen bir kinetiği var.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Erken fazda IL-5, geç fazda ise IFN-</a:t>
            </a:r>
            <a:r>
              <a:rPr lang="tr-TR" sz="2000" dirty="0" err="1" smtClean="0">
                <a:latin typeface="Comic Sans MS" pitchFamily="66" charset="0"/>
              </a:rPr>
              <a:t>gama’nınn</a:t>
            </a:r>
            <a:r>
              <a:rPr lang="tr-TR" sz="2000" dirty="0" smtClean="0">
                <a:latin typeface="Comic Sans MS" pitchFamily="66" charset="0"/>
              </a:rPr>
              <a:t> hakim olduğu </a:t>
            </a:r>
            <a:r>
              <a:rPr lang="tr-TR" sz="2000" dirty="0" err="1" smtClean="0">
                <a:latin typeface="Comic Sans MS" pitchFamily="66" charset="0"/>
              </a:rPr>
              <a:t>bifazik</a:t>
            </a:r>
            <a:r>
              <a:rPr lang="tr-TR" sz="2000" dirty="0" smtClean="0">
                <a:latin typeface="Comic Sans MS" pitchFamily="66" charset="0"/>
              </a:rPr>
              <a:t> bir </a:t>
            </a:r>
            <a:r>
              <a:rPr lang="tr-TR" sz="2000" dirty="0" err="1" smtClean="0">
                <a:latin typeface="Comic Sans MS" pitchFamily="66" charset="0"/>
              </a:rPr>
              <a:t>sitokin</a:t>
            </a:r>
            <a:r>
              <a:rPr lang="tr-TR" sz="2000" dirty="0" smtClean="0">
                <a:latin typeface="Comic Sans MS" pitchFamily="66" charset="0"/>
              </a:rPr>
              <a:t> profili gösterir.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357158" y="435769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Erken fazdaki IL-5 ve Th2 hakim </a:t>
            </a:r>
            <a:r>
              <a:rPr lang="tr-TR" sz="2000" b="1" dirty="0" err="1" smtClean="0">
                <a:solidFill>
                  <a:srgbClr val="0070C0"/>
                </a:solidFill>
                <a:latin typeface="Comic Sans MS" pitchFamily="66" charset="0"/>
              </a:rPr>
              <a:t>proflin</a:t>
            </a: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tr-TR" sz="2000" b="1" dirty="0" err="1" smtClean="0">
                <a:solidFill>
                  <a:srgbClr val="0070C0"/>
                </a:solidFill>
                <a:latin typeface="Comic Sans MS" pitchFamily="66" charset="0"/>
              </a:rPr>
              <a:t>Th</a:t>
            </a: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-2 </a:t>
            </a:r>
            <a:r>
              <a:rPr lang="tr-TR" sz="2000" b="1" dirty="0" err="1" smtClean="0">
                <a:solidFill>
                  <a:srgbClr val="0070C0"/>
                </a:solidFill>
                <a:latin typeface="Comic Sans MS" pitchFamily="66" charset="0"/>
              </a:rPr>
              <a:t>polarizan</a:t>
            </a: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 etkiye sahip polen-</a:t>
            </a:r>
            <a:r>
              <a:rPr lang="tr-TR" sz="2000" b="1" dirty="0" err="1" smtClean="0">
                <a:solidFill>
                  <a:srgbClr val="0070C0"/>
                </a:solidFill>
                <a:latin typeface="Comic Sans MS" pitchFamily="66" charset="0"/>
              </a:rPr>
              <a:t>assosiye</a:t>
            </a: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sz="2000" b="1" dirty="0" err="1" smtClean="0">
                <a:solidFill>
                  <a:srgbClr val="0070C0"/>
                </a:solidFill>
                <a:latin typeface="Comic Sans MS" pitchFamily="66" charset="0"/>
              </a:rPr>
              <a:t>lipid</a:t>
            </a: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sz="2000" b="1" dirty="0" err="1" smtClean="0">
                <a:solidFill>
                  <a:srgbClr val="0070C0"/>
                </a:solidFill>
                <a:latin typeface="Comic Sans MS" pitchFamily="66" charset="0"/>
              </a:rPr>
              <a:t>mediyatörlere</a:t>
            </a: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 bağlı olabileceği ileri sürülmüş.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83568" y="1412776"/>
            <a:ext cx="7632848" cy="397031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AD görülme sıklığı: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Comic Sans MS" pitchFamily="66" charset="0"/>
              </a:rPr>
              <a:t> Çocuklarda: % 20, erişkinde   % 1-3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4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Comic Sans MS" pitchFamily="66" charset="0"/>
              </a:rPr>
              <a:t> Pediatrik </a:t>
            </a:r>
            <a:r>
              <a:rPr lang="tr-TR" sz="2400" dirty="0" err="1" smtClean="0">
                <a:latin typeface="Comic Sans MS" pitchFamily="66" charset="0"/>
              </a:rPr>
              <a:t>AD’lerin</a:t>
            </a:r>
            <a:r>
              <a:rPr lang="tr-TR" sz="2400" dirty="0" smtClean="0">
                <a:latin typeface="Comic Sans MS" pitchFamily="66" charset="0"/>
              </a:rPr>
              <a:t> % 40-60’ı erişkin yaşta devam ediyor.					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itchFamily="66" charset="0"/>
              </a:rPr>
              <a:t>				</a:t>
            </a:r>
            <a:r>
              <a:rPr lang="tr-TR" sz="1400" dirty="0" smtClean="0">
                <a:latin typeface="Comic Sans MS" pitchFamily="66" charset="0"/>
              </a:rPr>
              <a:t>J </a:t>
            </a:r>
            <a:r>
              <a:rPr lang="tr-TR" sz="1400" dirty="0" err="1" smtClean="0">
                <a:latin typeface="Comic Sans MS" pitchFamily="66" charset="0"/>
              </a:rPr>
              <a:t>Allergy</a:t>
            </a:r>
            <a:r>
              <a:rPr lang="tr-TR" sz="1400" dirty="0" smtClean="0">
                <a:latin typeface="Comic Sans MS" pitchFamily="66" charset="0"/>
              </a:rPr>
              <a:t> </a:t>
            </a:r>
            <a:r>
              <a:rPr lang="tr-TR" sz="1400" dirty="0" err="1" smtClean="0">
                <a:latin typeface="Comic Sans MS" pitchFamily="66" charset="0"/>
              </a:rPr>
              <a:t>Clin</a:t>
            </a:r>
            <a:r>
              <a:rPr lang="tr-TR" sz="1400" dirty="0" smtClean="0">
                <a:latin typeface="Comic Sans MS" pitchFamily="66" charset="0"/>
              </a:rPr>
              <a:t> </a:t>
            </a:r>
            <a:r>
              <a:rPr lang="tr-TR" sz="1400" dirty="0" err="1" smtClean="0">
                <a:latin typeface="Comic Sans MS" pitchFamily="66" charset="0"/>
              </a:rPr>
              <a:t>Immunol</a:t>
            </a:r>
            <a:r>
              <a:rPr lang="tr-TR" sz="1400" dirty="0" smtClean="0">
                <a:latin typeface="Comic Sans MS" pitchFamily="66" charset="0"/>
              </a:rPr>
              <a:t> 2009;124:1251-8 </a:t>
            </a:r>
            <a:endParaRPr lang="tr-TR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53475" cy="10096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827584" y="1285860"/>
            <a:ext cx="742955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err="1" smtClean="0"/>
              <a:t>Gilles</a:t>
            </a:r>
            <a:r>
              <a:rPr lang="tr-TR" dirty="0" smtClean="0"/>
              <a:t> S, </a:t>
            </a:r>
            <a:r>
              <a:rPr lang="tr-TR" dirty="0" err="1" smtClean="0"/>
              <a:t>Mariani</a:t>
            </a:r>
            <a:r>
              <a:rPr lang="tr-TR" dirty="0" smtClean="0"/>
              <a:t> V, </a:t>
            </a:r>
            <a:r>
              <a:rPr lang="tr-TR" dirty="0" err="1" smtClean="0"/>
              <a:t>Bryce</a:t>
            </a:r>
            <a:r>
              <a:rPr lang="tr-TR" dirty="0" smtClean="0"/>
              <a:t> B, et al. </a:t>
            </a:r>
            <a:r>
              <a:rPr lang="tr-TR" dirty="0" err="1" smtClean="0"/>
              <a:t>Allergy</a:t>
            </a:r>
            <a:r>
              <a:rPr lang="tr-TR" dirty="0" smtClean="0"/>
              <a:t>, </a:t>
            </a:r>
            <a:r>
              <a:rPr lang="tr-TR" dirty="0" err="1" smtClean="0"/>
              <a:t>Asthma</a:t>
            </a:r>
            <a:r>
              <a:rPr lang="tr-TR" dirty="0" smtClean="0"/>
              <a:t>,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Immunol</a:t>
            </a:r>
            <a:r>
              <a:rPr lang="tr-TR" dirty="0" smtClean="0"/>
              <a:t> 2009:5:3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467544" y="2636912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 smtClean="0">
                <a:latin typeface="Comic Sans MS" pitchFamily="66" charset="0"/>
              </a:rPr>
              <a:t> Polenlerin sadece </a:t>
            </a:r>
            <a:r>
              <a:rPr lang="tr-TR" sz="2200" dirty="0" err="1" smtClean="0">
                <a:latin typeface="Comic Sans MS" pitchFamily="66" charset="0"/>
              </a:rPr>
              <a:t>allerjen</a:t>
            </a:r>
            <a:r>
              <a:rPr lang="tr-TR" sz="2200" dirty="0" smtClean="0">
                <a:latin typeface="Comic Sans MS" pitchFamily="66" charset="0"/>
              </a:rPr>
              <a:t> taşıyıcısı olmadığı, aynı zamanda, </a:t>
            </a:r>
            <a:r>
              <a:rPr lang="tr-TR" sz="2200" dirty="0" err="1" smtClean="0">
                <a:latin typeface="Comic Sans MS" pitchFamily="66" charset="0"/>
              </a:rPr>
              <a:t>PALMs</a:t>
            </a:r>
            <a:r>
              <a:rPr lang="tr-TR" sz="2200" dirty="0" smtClean="0">
                <a:latin typeface="Comic Sans MS" pitchFamily="66" charset="0"/>
              </a:rPr>
              <a:t> denilen oldukça aktif </a:t>
            </a:r>
            <a:r>
              <a:rPr lang="tr-TR" sz="2200" dirty="0" err="1" smtClean="0">
                <a:latin typeface="Comic Sans MS" pitchFamily="66" charset="0"/>
              </a:rPr>
              <a:t>pronfimamtuar</a:t>
            </a:r>
            <a:r>
              <a:rPr lang="tr-TR" sz="2200" dirty="0" smtClean="0">
                <a:latin typeface="Comic Sans MS" pitchFamily="66" charset="0"/>
              </a:rPr>
              <a:t> </a:t>
            </a:r>
            <a:r>
              <a:rPr lang="tr-TR" sz="2200" dirty="0" err="1" smtClean="0">
                <a:latin typeface="Comic Sans MS" pitchFamily="66" charset="0"/>
              </a:rPr>
              <a:t>mediyatörler</a:t>
            </a:r>
            <a:r>
              <a:rPr lang="tr-TR" sz="2200" dirty="0" smtClean="0">
                <a:latin typeface="Comic Sans MS" pitchFamily="66" charset="0"/>
              </a:rPr>
              <a:t>  salgıladıkları gösterilmiş.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sz="22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 smtClean="0">
                <a:latin typeface="Comic Sans MS" pitchFamily="66" charset="0"/>
              </a:rPr>
              <a:t> Bu özelliğin, öncelikle de, E1-</a:t>
            </a:r>
            <a:r>
              <a:rPr lang="tr-TR" sz="2200" dirty="0" err="1" smtClean="0">
                <a:latin typeface="Comic Sans MS" pitchFamily="66" charset="0"/>
              </a:rPr>
              <a:t>fitoprostanlar</a:t>
            </a:r>
            <a:r>
              <a:rPr lang="tr-TR" sz="2200" dirty="0" smtClean="0">
                <a:latin typeface="Comic Sans MS" pitchFamily="66" charset="0"/>
              </a:rPr>
              <a:t> aracılığı ile ortaya çıktığı bildirilmiş.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1723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395536" y="5157192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Bu </a:t>
            </a:r>
            <a:r>
              <a:rPr lang="tr-TR" sz="2000" dirty="0" err="1" smtClean="0">
                <a:latin typeface="Comic Sans MS" pitchFamily="66" charset="0"/>
              </a:rPr>
              <a:t>proinflamatuar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lipid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mediyatörlerin</a:t>
            </a:r>
            <a:r>
              <a:rPr lang="tr-TR" sz="2000" dirty="0" smtClean="0">
                <a:latin typeface="Comic Sans MS" pitchFamily="66" charset="0"/>
              </a:rPr>
              <a:t>, DC’’</a:t>
            </a:r>
            <a:r>
              <a:rPr lang="tr-TR" sz="2000" dirty="0" err="1" smtClean="0">
                <a:latin typeface="Comic Sans MS" pitchFamily="66" charset="0"/>
              </a:rPr>
              <a:t>lerin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matürasyonu</a:t>
            </a:r>
            <a:r>
              <a:rPr lang="tr-TR" sz="2000" dirty="0" smtClean="0">
                <a:latin typeface="Comic Sans MS" pitchFamily="66" charset="0"/>
              </a:rPr>
              <a:t> için sinyaller sağladığı ve Th2 yanıtını indüklediği, cilt ve </a:t>
            </a:r>
            <a:r>
              <a:rPr lang="tr-TR" sz="2000" dirty="0" err="1" smtClean="0">
                <a:latin typeface="Comic Sans MS" pitchFamily="66" charset="0"/>
              </a:rPr>
              <a:t>müköz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membranlarda</a:t>
            </a:r>
            <a:r>
              <a:rPr lang="tr-TR" sz="2000" dirty="0" smtClean="0">
                <a:latin typeface="Comic Sans MS" pitchFamily="66" charset="0"/>
              </a:rPr>
              <a:t>  </a:t>
            </a:r>
            <a:r>
              <a:rPr lang="tr-TR" sz="2000" dirty="0" err="1" smtClean="0">
                <a:latin typeface="Comic Sans MS" pitchFamily="66" charset="0"/>
              </a:rPr>
              <a:t>allerjik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duyarlanmayı</a:t>
            </a:r>
            <a:r>
              <a:rPr lang="tr-TR" sz="2000" dirty="0" smtClean="0">
                <a:latin typeface="Comic Sans MS" pitchFamily="66" charset="0"/>
              </a:rPr>
              <a:t> kolaylaştırdığı belirtilmekte. 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04448" cy="155948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56119"/>
            <a:ext cx="6552729" cy="3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67544" y="3356992"/>
            <a:ext cx="8248430" cy="28623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Amaç: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err="1" smtClean="0">
                <a:latin typeface="Comic Sans MS" pitchFamily="66" charset="0"/>
              </a:rPr>
              <a:t>AD’de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epikütanöz</a:t>
            </a:r>
            <a:r>
              <a:rPr lang="tr-TR" sz="2000" dirty="0" smtClean="0">
                <a:latin typeface="Comic Sans MS" pitchFamily="66" charset="0"/>
              </a:rPr>
              <a:t> polen </a:t>
            </a:r>
            <a:r>
              <a:rPr lang="tr-TR" sz="2000" dirty="0" err="1" smtClean="0">
                <a:latin typeface="Comic Sans MS" pitchFamily="66" charset="0"/>
              </a:rPr>
              <a:t>maruziyetinin</a:t>
            </a:r>
            <a:r>
              <a:rPr lang="tr-TR" sz="2000" dirty="0" smtClean="0">
                <a:latin typeface="Comic Sans MS" pitchFamily="66" charset="0"/>
              </a:rPr>
              <a:t> rolünü araştırmak üzere polen mevsimi öncesi, mevsim süresince ve mevsim sonrasında </a:t>
            </a:r>
            <a:r>
              <a:rPr lang="tr-TR" sz="2000" dirty="0" err="1" smtClean="0">
                <a:latin typeface="Comic Sans MS" pitchFamily="66" charset="0"/>
              </a:rPr>
              <a:t>AD’in</a:t>
            </a:r>
            <a:r>
              <a:rPr lang="tr-TR" sz="2000" dirty="0" smtClean="0">
                <a:latin typeface="Comic Sans MS" pitchFamily="66" charset="0"/>
              </a:rPr>
              <a:t> klinik seyrini </a:t>
            </a:r>
            <a:r>
              <a:rPr lang="tr-TR" sz="2000" dirty="0" err="1" smtClean="0">
                <a:latin typeface="Comic Sans MS" pitchFamily="66" charset="0"/>
              </a:rPr>
              <a:t>monitorize</a:t>
            </a:r>
            <a:r>
              <a:rPr lang="tr-TR" sz="2000" dirty="0" smtClean="0">
                <a:latin typeface="Comic Sans MS" pitchFamily="66" charset="0"/>
              </a:rPr>
              <a:t> etmişler.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Ayrıca, polen </a:t>
            </a:r>
            <a:r>
              <a:rPr lang="tr-TR" sz="2000" dirty="0" err="1" smtClean="0">
                <a:latin typeface="Comic Sans MS" pitchFamily="66" charset="0"/>
              </a:rPr>
              <a:t>allerjenlerinin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kütanöz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penetrasyonunu</a:t>
            </a:r>
            <a:r>
              <a:rPr lang="tr-TR" sz="2000" dirty="0" smtClean="0">
                <a:latin typeface="Comic Sans MS" pitchFamily="66" charset="0"/>
              </a:rPr>
              <a:t> incelemek üzere deneysel araştırma yapılmış.</a:t>
            </a:r>
          </a:p>
        </p:txBody>
      </p:sp>
      <p:sp>
        <p:nvSpPr>
          <p:cNvPr id="7" name="6 Dikdörtgen"/>
          <p:cNvSpPr/>
          <p:nvPr/>
        </p:nvSpPr>
        <p:spPr>
          <a:xfrm>
            <a:off x="755576" y="2420888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55 erişkin </a:t>
            </a:r>
            <a:r>
              <a:rPr lang="tr-TR" sz="2000" dirty="0" err="1" smtClean="0">
                <a:latin typeface="Comic Sans MS" pitchFamily="66" charset="0"/>
              </a:rPr>
              <a:t>AD’li</a:t>
            </a:r>
            <a:r>
              <a:rPr lang="tr-TR" sz="2000" dirty="0" smtClean="0">
                <a:latin typeface="Comic Sans MS" pitchFamily="66" charset="0"/>
              </a:rPr>
              <a:t> hasta: 33 </a:t>
            </a:r>
            <a:r>
              <a:rPr lang="tr-TR" sz="2000" dirty="0" err="1" smtClean="0">
                <a:latin typeface="Comic Sans MS" pitchFamily="66" charset="0"/>
              </a:rPr>
              <a:t>birch</a:t>
            </a:r>
            <a:r>
              <a:rPr lang="tr-TR" sz="2000" dirty="0" smtClean="0">
                <a:latin typeface="Comic Sans MS" pitchFamily="66" charset="0"/>
              </a:rPr>
              <a:t> polen-duyarlı AD</a:t>
            </a:r>
          </a:p>
          <a:p>
            <a:pPr marL="342900" indent="-342900"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				22 polene duyarlı olmayan AD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41480" cy="53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6660232" y="444728"/>
            <a:ext cx="223224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dirty="0" smtClean="0">
                <a:solidFill>
                  <a:srgbClr val="FF0000"/>
                </a:solidFill>
              </a:rPr>
              <a:t>Kırmızı çizgi: </a:t>
            </a:r>
            <a:r>
              <a:rPr lang="tr-TR" dirty="0" smtClean="0"/>
              <a:t>polen konsantrasyonu</a:t>
            </a:r>
          </a:p>
          <a:p>
            <a:pPr>
              <a:lnSpc>
                <a:spcPct val="200000"/>
              </a:lnSpc>
            </a:pPr>
            <a:r>
              <a:rPr lang="tr-TR" b="1" dirty="0" smtClean="0">
                <a:solidFill>
                  <a:srgbClr val="92D050"/>
                </a:solidFill>
              </a:rPr>
              <a:t>Yeşil çizgi:</a:t>
            </a:r>
            <a:r>
              <a:rPr lang="tr-TR" dirty="0" smtClean="0"/>
              <a:t> Polen-</a:t>
            </a:r>
            <a:r>
              <a:rPr lang="tr-TR" dirty="0" err="1" smtClean="0"/>
              <a:t>sensitize</a:t>
            </a:r>
            <a:r>
              <a:rPr lang="tr-TR" dirty="0" smtClean="0"/>
              <a:t> hastalar</a:t>
            </a:r>
          </a:p>
          <a:p>
            <a:pPr>
              <a:lnSpc>
                <a:spcPct val="200000"/>
              </a:lnSpc>
            </a:pPr>
            <a:r>
              <a:rPr lang="tr-TR" b="1" dirty="0" smtClean="0">
                <a:solidFill>
                  <a:schemeClr val="accent1"/>
                </a:solidFill>
              </a:rPr>
              <a:t>Mavi çizgi: </a:t>
            </a:r>
            <a:r>
              <a:rPr lang="tr-TR" dirty="0" smtClean="0"/>
              <a:t>Polen- </a:t>
            </a:r>
            <a:r>
              <a:rPr lang="tr-TR" dirty="0" err="1" smtClean="0"/>
              <a:t>Nonsensitize</a:t>
            </a:r>
            <a:r>
              <a:rPr lang="tr-TR" dirty="0" smtClean="0"/>
              <a:t> hastalar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51520" y="5085184"/>
            <a:ext cx="8712968" cy="161582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 err="1" smtClean="0"/>
              <a:t>AD’in</a:t>
            </a:r>
            <a:r>
              <a:rPr lang="tr-TR" sz="2200" dirty="0" smtClean="0"/>
              <a:t> </a:t>
            </a:r>
            <a:r>
              <a:rPr lang="tr-TR" sz="2200" dirty="0" err="1" smtClean="0"/>
              <a:t>subjektif</a:t>
            </a:r>
            <a:r>
              <a:rPr lang="tr-TR" sz="2200" dirty="0" smtClean="0"/>
              <a:t> değerlendirmesi ve kaşıntı parametrelerine bakıldığında, polen duyarlı grup ile polen duyarlı-olmayan grup arasında anlamlı bir fark saptanmamış.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85720" y="785794"/>
            <a:ext cx="8352928" cy="19389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Artan polen konsantrasyonu ile birlikte, tüm çalışma grubunun SCORAD indekslerinde anlamlı kötüleşme olmuş.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SCORAD indekslerindeki kötüleşme açısından bakıldığında, </a:t>
            </a:r>
            <a:r>
              <a:rPr lang="tr-TR" sz="2000" dirty="0" err="1" smtClean="0">
                <a:latin typeface="Comic Sans MS" pitchFamily="66" charset="0"/>
              </a:rPr>
              <a:t>sensitize</a:t>
            </a:r>
            <a:r>
              <a:rPr lang="tr-TR" sz="2000" dirty="0" smtClean="0">
                <a:latin typeface="Comic Sans MS" pitchFamily="66" charset="0"/>
              </a:rPr>
              <a:t> hastalarla </a:t>
            </a:r>
            <a:r>
              <a:rPr lang="tr-TR" sz="2000" dirty="0" err="1" smtClean="0">
                <a:latin typeface="Comic Sans MS" pitchFamily="66" charset="0"/>
              </a:rPr>
              <a:t>sensitize</a:t>
            </a:r>
            <a:r>
              <a:rPr lang="tr-TR" sz="2000" dirty="0" smtClean="0">
                <a:latin typeface="Comic Sans MS" pitchFamily="66" charset="0"/>
              </a:rPr>
              <a:t> olmayan hastalar arasında fark yokmuş.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500034" y="3786190"/>
            <a:ext cx="8280920" cy="14262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Hastalarda AD lezyonları, hava ile temas eden cilt kısımlarında, giysi ile kaplı olan cilde kıyasla istatistiksel olarak anlamlı derecede daha kötüymüş 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37312"/>
            <a:ext cx="6552729" cy="3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83568" y="332656"/>
            <a:ext cx="7676356" cy="281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1"/>
                </a:solidFill>
                <a:latin typeface="Comic Sans MS" pitchFamily="66" charset="0"/>
              </a:rPr>
              <a:t>Cilt-bariyeri bozulmuş  kısımlara</a:t>
            </a:r>
            <a:r>
              <a:rPr lang="tr-TR" sz="2000" dirty="0" smtClean="0">
                <a:latin typeface="Comic Sans MS" pitchFamily="66" charset="0"/>
              </a:rPr>
              <a:t>, cilt biyopsileri yapılıp  </a:t>
            </a:r>
            <a:r>
              <a:rPr lang="tr-TR" sz="2000" dirty="0" err="1" smtClean="0">
                <a:latin typeface="Comic Sans MS" pitchFamily="66" charset="0"/>
              </a:rPr>
              <a:t>floresan</a:t>
            </a:r>
            <a:r>
              <a:rPr lang="tr-TR" sz="2000" dirty="0" smtClean="0">
                <a:latin typeface="Comic Sans MS" pitchFamily="66" charset="0"/>
              </a:rPr>
              <a:t> ile boyanmış polen </a:t>
            </a:r>
            <a:r>
              <a:rPr lang="tr-TR" sz="2000" dirty="0" err="1" smtClean="0">
                <a:latin typeface="Comic Sans MS" pitchFamily="66" charset="0"/>
              </a:rPr>
              <a:t>allerjeninin</a:t>
            </a:r>
            <a:r>
              <a:rPr lang="tr-TR" sz="2000" dirty="0" smtClean="0">
                <a:latin typeface="Comic Sans MS" pitchFamily="66" charset="0"/>
              </a:rPr>
              <a:t> uygulanmasından sonra, MACS denilen özel bir yöntemle </a:t>
            </a:r>
            <a:r>
              <a:rPr lang="tr-TR" sz="2000" dirty="0" err="1" smtClean="0">
                <a:latin typeface="Comic Sans MS" pitchFamily="66" charset="0"/>
              </a:rPr>
              <a:t>epidermal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hc</a:t>
            </a:r>
            <a:r>
              <a:rPr lang="tr-TR" sz="2000" dirty="0" smtClean="0">
                <a:latin typeface="Comic Sans MS" pitchFamily="66" charset="0"/>
              </a:rPr>
              <a:t>.</a:t>
            </a:r>
            <a:r>
              <a:rPr lang="tr-TR" sz="2000" dirty="0" err="1" smtClean="0">
                <a:latin typeface="Comic Sans MS" pitchFamily="66" charset="0"/>
              </a:rPr>
              <a:t>ler</a:t>
            </a:r>
            <a:r>
              <a:rPr lang="tr-TR" sz="2000" dirty="0" smtClean="0">
                <a:latin typeface="Comic Sans MS" pitchFamily="66" charset="0"/>
              </a:rPr>
              <a:t> ayrılarak </a:t>
            </a:r>
            <a:r>
              <a:rPr lang="tr-TR" sz="2000" dirty="0" err="1" smtClean="0">
                <a:latin typeface="Comic Sans MS" pitchFamily="66" charset="0"/>
              </a:rPr>
              <a:t>laser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scanning</a:t>
            </a:r>
            <a:r>
              <a:rPr lang="tr-TR" sz="2000" dirty="0" smtClean="0">
                <a:latin typeface="Comic Sans MS" pitchFamily="66" charset="0"/>
              </a:rPr>
              <a:t> mikroskopta </a:t>
            </a:r>
            <a:r>
              <a:rPr lang="tr-TR" sz="2000" dirty="0" err="1" smtClean="0">
                <a:latin typeface="Comic Sans MS" pitchFamily="66" charset="0"/>
              </a:rPr>
              <a:t>inecelendiğinde</a:t>
            </a:r>
            <a:r>
              <a:rPr lang="tr-TR" sz="2000" dirty="0" smtClean="0">
                <a:latin typeface="Comic Sans MS" pitchFamily="66" charset="0"/>
              </a:rPr>
              <a:t>; ayrıştırılan 211 </a:t>
            </a:r>
            <a:r>
              <a:rPr lang="tr-TR" sz="2000" dirty="0" err="1" smtClean="0">
                <a:latin typeface="Comic Sans MS" pitchFamily="66" charset="0"/>
              </a:rPr>
              <a:t>hcnin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b="1" dirty="0" smtClean="0">
                <a:solidFill>
                  <a:schemeClr val="accent1"/>
                </a:solidFill>
                <a:latin typeface="Comic Sans MS" pitchFamily="66" charset="0"/>
              </a:rPr>
              <a:t>171’inde çok belirgin </a:t>
            </a:r>
            <a:r>
              <a:rPr lang="tr-TR" sz="2000" b="1" dirty="0" err="1" smtClean="0">
                <a:solidFill>
                  <a:schemeClr val="accent1"/>
                </a:solidFill>
                <a:latin typeface="Comic Sans MS" pitchFamily="66" charset="0"/>
              </a:rPr>
              <a:t>floresans</a:t>
            </a:r>
            <a:r>
              <a:rPr lang="tr-TR" sz="2000" b="1" dirty="0" smtClean="0">
                <a:solidFill>
                  <a:schemeClr val="accent1"/>
                </a:solidFill>
                <a:latin typeface="Comic Sans MS" pitchFamily="66" charset="0"/>
              </a:rPr>
              <a:t> gözlenmiş</a:t>
            </a:r>
            <a:r>
              <a:rPr lang="tr-TR" sz="2000" dirty="0" smtClean="0">
                <a:latin typeface="Comic Sans MS" pitchFamily="66" charset="0"/>
              </a:rPr>
              <a:t>. </a:t>
            </a: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2000" dirty="0"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067944" y="342900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1"/>
                </a:solidFill>
                <a:latin typeface="Comic Sans MS" pitchFamily="66" charset="0"/>
              </a:rPr>
              <a:t>Sağlıklı, bariyeri bozulmamış</a:t>
            </a:r>
            <a:r>
              <a:rPr lang="tr-TR" sz="2000" dirty="0" smtClean="0">
                <a:latin typeface="Comic Sans MS" pitchFamily="66" charset="0"/>
              </a:rPr>
              <a:t>, cilt biyopsilerinde ise </a:t>
            </a:r>
            <a:r>
              <a:rPr lang="tr-TR" sz="2000" dirty="0" err="1" smtClean="0">
                <a:latin typeface="Comic Sans MS" pitchFamily="66" charset="0"/>
              </a:rPr>
              <a:t>epidermal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hc</a:t>
            </a:r>
            <a:r>
              <a:rPr lang="tr-TR" sz="2000" dirty="0" smtClean="0">
                <a:latin typeface="Comic Sans MS" pitchFamily="66" charset="0"/>
              </a:rPr>
              <a:t>.</a:t>
            </a:r>
            <a:r>
              <a:rPr lang="tr-TR" sz="2000" dirty="0" err="1" smtClean="0">
                <a:latin typeface="Comic Sans MS" pitchFamily="66" charset="0"/>
              </a:rPr>
              <a:t>ler</a:t>
            </a:r>
            <a:r>
              <a:rPr lang="tr-TR" sz="2000" dirty="0" smtClean="0">
                <a:latin typeface="Comic Sans MS" pitchFamily="66" charset="0"/>
              </a:rPr>
              <a:t> incelendiğinde  belirgin bir </a:t>
            </a:r>
            <a:r>
              <a:rPr lang="tr-TR" sz="2000" b="1" dirty="0" err="1" smtClean="0">
                <a:solidFill>
                  <a:schemeClr val="accent1"/>
                </a:solidFill>
                <a:latin typeface="Comic Sans MS" pitchFamily="66" charset="0"/>
              </a:rPr>
              <a:t>floresans</a:t>
            </a:r>
            <a:r>
              <a:rPr lang="tr-TR" sz="2000" b="1" dirty="0" smtClean="0">
                <a:solidFill>
                  <a:schemeClr val="accent1"/>
                </a:solidFill>
                <a:latin typeface="Comic Sans MS" pitchFamily="66" charset="0"/>
              </a:rPr>
              <a:t> gözlenmemiş</a:t>
            </a:r>
            <a:r>
              <a:rPr lang="tr-TR" sz="2000" dirty="0" smtClean="0">
                <a:latin typeface="Comic Sans MS" pitchFamily="66" charset="0"/>
              </a:rPr>
              <a:t>. </a:t>
            </a:r>
            <a:endParaRPr lang="tr-TR" sz="20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3024336" cy="300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95536" y="404664"/>
            <a:ext cx="8136904" cy="33239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1"/>
                </a:solidFill>
                <a:latin typeface="Comic Sans MS" pitchFamily="66" charset="0"/>
              </a:rPr>
              <a:t>Bulgular: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Cilde direkt polen teması ile AD belirtileri arasında direkt korelasyon var: cildin kötüleşmesi, giysi ile kaplı olmayan bölgelerde yani polenle direkt temas eden bölgelerde  çok daha kötü.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İlginç olarak, polene duyarlı olan ve olmayan </a:t>
            </a:r>
            <a:r>
              <a:rPr lang="tr-TR" sz="2000" dirty="0" err="1" smtClean="0">
                <a:latin typeface="Comic Sans MS" pitchFamily="66" charset="0"/>
              </a:rPr>
              <a:t>AD’li</a:t>
            </a:r>
            <a:r>
              <a:rPr lang="tr-TR" sz="2000" dirty="0" smtClean="0">
                <a:latin typeface="Comic Sans MS" pitchFamily="66" charset="0"/>
              </a:rPr>
              <a:t> hastalarda, polen mevsiminde AD alevlenmesi gelişiyor.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539552" y="4370328"/>
            <a:ext cx="8136904" cy="19389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1"/>
                </a:solidFill>
                <a:latin typeface="Comic Sans MS" pitchFamily="66" charset="0"/>
              </a:rPr>
              <a:t>Yorum</a:t>
            </a:r>
            <a:r>
              <a:rPr lang="tr-TR" sz="2000" dirty="0" smtClean="0">
                <a:latin typeface="Comic Sans MS" pitchFamily="66" charset="0"/>
              </a:rPr>
              <a:t>: Bu durum, polenlerin </a:t>
            </a:r>
            <a:r>
              <a:rPr lang="tr-TR" sz="2000" dirty="0" err="1" smtClean="0">
                <a:latin typeface="Comic Sans MS" pitchFamily="66" charset="0"/>
              </a:rPr>
              <a:t>nonspesifik</a:t>
            </a:r>
            <a:r>
              <a:rPr lang="tr-TR" sz="2000" dirty="0" smtClean="0">
                <a:latin typeface="Comic Sans MS" pitchFamily="66" charset="0"/>
              </a:rPr>
              <a:t> etkileri: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Comic Sans MS" pitchFamily="66" charset="0"/>
              </a:rPr>
              <a:t>  </a:t>
            </a:r>
            <a:r>
              <a:rPr lang="tr-TR" sz="2000" dirty="0" err="1" smtClean="0">
                <a:latin typeface="Comic Sans MS" pitchFamily="66" charset="0"/>
              </a:rPr>
              <a:t>Proteazların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epiteliyal</a:t>
            </a:r>
            <a:r>
              <a:rPr lang="tr-TR" sz="2000" dirty="0" smtClean="0">
                <a:latin typeface="Comic Sans MS" pitchFamily="66" charset="0"/>
              </a:rPr>
              <a:t> bariyeri </a:t>
            </a:r>
            <a:r>
              <a:rPr lang="tr-TR" sz="2000" dirty="0" err="1" smtClean="0">
                <a:latin typeface="Comic Sans MS" pitchFamily="66" charset="0"/>
              </a:rPr>
              <a:t>harabiyeti</a:t>
            </a:r>
            <a:r>
              <a:rPr lang="tr-TR" sz="2000" dirty="0" smtClean="0">
                <a:latin typeface="Comic Sans MS" pitchFamily="66" charset="0"/>
              </a:rPr>
              <a:t> ile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Comic Sans MS" pitchFamily="66" charset="0"/>
              </a:rPr>
              <a:t>  Polen-</a:t>
            </a:r>
            <a:r>
              <a:rPr lang="tr-TR" sz="2000" dirty="0" err="1" smtClean="0">
                <a:latin typeface="Comic Sans MS" pitchFamily="66" charset="0"/>
              </a:rPr>
              <a:t>asosiye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lipid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mediyatörlerin</a:t>
            </a:r>
            <a:r>
              <a:rPr lang="tr-TR" sz="2000" dirty="0" smtClean="0">
                <a:latin typeface="Comic Sans MS" pitchFamily="66" charset="0"/>
              </a:rPr>
              <a:t> Th2 yanıtına ve dolayısıyla </a:t>
            </a:r>
            <a:r>
              <a:rPr lang="tr-TR" sz="2000" dirty="0" err="1" smtClean="0">
                <a:latin typeface="Comic Sans MS" pitchFamily="66" charset="0"/>
              </a:rPr>
              <a:t>inflamasyona</a:t>
            </a:r>
            <a:r>
              <a:rPr lang="tr-TR" sz="2000" dirty="0" smtClean="0">
                <a:latin typeface="Comic Sans MS" pitchFamily="66" charset="0"/>
              </a:rPr>
              <a:t> yol açması ile açıklanabilir.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egrowhair.com/wp-content/uploads/2013/01/hair-foll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240360" cy="3343464"/>
          </a:xfrm>
          <a:prstGeom prst="rect">
            <a:avLst/>
          </a:prstGeom>
          <a:noFill/>
        </p:spPr>
      </p:pic>
      <p:pic>
        <p:nvPicPr>
          <p:cNvPr id="21510" name="Picture 6" descr="http://bigpictureeducation.com/sites/default/files/styles/gallery_large/public/7%20pc-Dendritic-Cell-Mature.png?itok=n1Lq13V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1152126" cy="6480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6" descr="http://bigpictureeducation.com/sites/default/files/styles/gallery_large/public/7%20pc-Dendritic-Cell-Mature.png?itok=n1Lq13V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1152126" cy="6480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http://bigpictureeducation.com/sites/default/files/styles/gallery_large/public/7%20pc-Dendritic-Cell-Mature.png?itok=n1Lq13V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12976"/>
            <a:ext cx="1152126" cy="6480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6" descr="http://bigpictureeducation.com/sites/default/files/styles/gallery_large/public/7%20pc-Dendritic-Cell-Mature.png?itok=n1Lq13V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4" y="2141240"/>
            <a:ext cx="1152126" cy="6480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6" descr="http://bigpictureeducation.com/sites/default/files/styles/gallery_large/public/7%20pc-Dendritic-Cell-Mature.png?itok=n1Lq13V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70" y="3068960"/>
            <a:ext cx="1152126" cy="6480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9 Dikdörtgen"/>
          <p:cNvSpPr/>
          <p:nvPr/>
        </p:nvSpPr>
        <p:spPr>
          <a:xfrm>
            <a:off x="3707904" y="188640"/>
            <a:ext cx="518457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Polenlerin, cilde, </a:t>
            </a:r>
            <a:r>
              <a:rPr lang="tr-TR" sz="2000" dirty="0" err="1" smtClean="0">
                <a:latin typeface="Comic Sans MS" pitchFamily="66" charset="0"/>
              </a:rPr>
              <a:t>transfolliküler</a:t>
            </a:r>
            <a:r>
              <a:rPr lang="tr-TR" sz="2000" dirty="0" smtClean="0">
                <a:latin typeface="Comic Sans MS" pitchFamily="66" charset="0"/>
              </a:rPr>
              <a:t> yolak aracılığı ile </a:t>
            </a:r>
            <a:r>
              <a:rPr lang="tr-TR" sz="2000" dirty="0" err="1" smtClean="0">
                <a:latin typeface="Comic Sans MS" pitchFamily="66" charset="0"/>
              </a:rPr>
              <a:t>penetre</a:t>
            </a:r>
            <a:r>
              <a:rPr lang="tr-TR" sz="2000" dirty="0" smtClean="0">
                <a:latin typeface="Comic Sans MS" pitchFamily="66" charset="0"/>
              </a:rPr>
              <a:t> olabildiği gösterilmiştir.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Kıl </a:t>
            </a:r>
            <a:r>
              <a:rPr lang="tr-TR" sz="2000" dirty="0" err="1" smtClean="0">
                <a:latin typeface="Comic Sans MS" pitchFamily="66" charset="0"/>
              </a:rPr>
              <a:t>follikülleri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err="1" smtClean="0">
                <a:latin typeface="Comic Sans MS" pitchFamily="66" charset="0"/>
              </a:rPr>
              <a:t>allerjenler</a:t>
            </a:r>
            <a:r>
              <a:rPr lang="tr-TR" sz="2000" dirty="0" smtClean="0">
                <a:latin typeface="Comic Sans MS" pitchFamily="66" charset="0"/>
              </a:rPr>
              <a:t> için önemli bir hedef organdır; çünkü, oldukça yoğun bir </a:t>
            </a:r>
            <a:r>
              <a:rPr lang="tr-TR" sz="2000" dirty="0" err="1" smtClean="0">
                <a:latin typeface="Comic Sans MS" pitchFamily="66" charset="0"/>
              </a:rPr>
              <a:t>dendritik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hc</a:t>
            </a:r>
            <a:r>
              <a:rPr lang="tr-TR" sz="2000" dirty="0" smtClean="0">
                <a:latin typeface="Comic Sans MS" pitchFamily="66" charset="0"/>
              </a:rPr>
              <a:t> ağı ile çevrilidirler.</a:t>
            </a:r>
          </a:p>
        </p:txBody>
      </p:sp>
      <p:pic>
        <p:nvPicPr>
          <p:cNvPr id="21512" name="Picture 8" descr="https://www.pollen.com/Content/articles/info/pollen-sea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088231" cy="696077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323528" y="3861048"/>
            <a:ext cx="8496944" cy="10156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Kıl </a:t>
            </a:r>
            <a:r>
              <a:rPr lang="tr-TR" sz="2000" dirty="0" err="1" smtClean="0">
                <a:latin typeface="Comic Sans MS" pitchFamily="66" charset="0"/>
              </a:rPr>
              <a:t>follikülllerine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penetre</a:t>
            </a:r>
            <a:r>
              <a:rPr lang="tr-TR" sz="2000" dirty="0" smtClean="0">
                <a:latin typeface="Comic Sans MS" pitchFamily="66" charset="0"/>
              </a:rPr>
              <a:t> olan </a:t>
            </a:r>
            <a:r>
              <a:rPr lang="tr-TR" sz="2000" dirty="0" err="1" smtClean="0">
                <a:latin typeface="Comic Sans MS" pitchFamily="66" charset="0"/>
              </a:rPr>
              <a:t>allerjenler</a:t>
            </a:r>
            <a:r>
              <a:rPr lang="tr-TR" sz="2000" dirty="0" smtClean="0">
                <a:latin typeface="Comic Sans MS" pitchFamily="66" charset="0"/>
              </a:rPr>
              <a:t>, 1 hafta kadar uzun süre  burada depolanarak etkin kalabilir ve cilt </a:t>
            </a:r>
            <a:r>
              <a:rPr lang="tr-TR" sz="2000" dirty="0" err="1" smtClean="0">
                <a:latin typeface="Comic Sans MS" pitchFamily="66" charset="0"/>
              </a:rPr>
              <a:t>irritasyonlarına</a:t>
            </a:r>
            <a:r>
              <a:rPr lang="tr-TR" sz="2000" dirty="0" smtClean="0">
                <a:latin typeface="Comic Sans MS" pitchFamily="66" charset="0"/>
              </a:rPr>
              <a:t> yol açabilir.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323528" y="4869160"/>
            <a:ext cx="8496944" cy="19389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Bunu destekleyen en önemli bulgulardan biri, polen mevsiminde giysi ile kaplı olmayan deri bölgelerinde semptomların oldukça kötüleşmesi ve polen piki bittikten sonra hastalığın düzelmesinde biraz gecikme olmasıdır.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92480" cy="194450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4176464" cy="29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827584" y="3717032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 smtClean="0">
                <a:latin typeface="Comic Sans MS" pitchFamily="66" charset="0"/>
              </a:rPr>
              <a:t> Çayır polenleri ile temas sonrası AD alevlenmelerini kanıtlayan ilk çift-kör </a:t>
            </a:r>
            <a:r>
              <a:rPr lang="tr-TR" sz="2200" dirty="0" err="1" smtClean="0">
                <a:latin typeface="Comic Sans MS" pitchFamily="66" charset="0"/>
              </a:rPr>
              <a:t>plasebo</a:t>
            </a:r>
            <a:r>
              <a:rPr lang="tr-TR" sz="2200" dirty="0" smtClean="0">
                <a:latin typeface="Comic Sans MS" pitchFamily="66" charset="0"/>
              </a:rPr>
              <a:t> kontrollü çalışma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1043608" y="508518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23528" y="2276872"/>
            <a:ext cx="8568952" cy="37856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 Doğal ortamdaki polen mevsiminde olan polen pikine en benzer şekilde: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2 ardışık gün, 4000 polen taneciği/m3 veya temizlenmiş hava ile 4 saat süresince </a:t>
            </a:r>
            <a:r>
              <a:rPr lang="tr-TR" sz="2000" dirty="0" err="1" smtClean="0">
                <a:latin typeface="Comic Sans MS" pitchFamily="66" charset="0"/>
              </a:rPr>
              <a:t>environmental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challenge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chamber</a:t>
            </a:r>
            <a:r>
              <a:rPr lang="tr-TR" sz="2000" dirty="0" smtClean="0">
                <a:latin typeface="Comic Sans MS" pitchFamily="66" charset="0"/>
              </a:rPr>
              <a:t> da </a:t>
            </a:r>
            <a:r>
              <a:rPr lang="tr-TR" sz="2000" dirty="0" err="1" smtClean="0">
                <a:latin typeface="Comic Sans MS" pitchFamily="66" charset="0"/>
              </a:rPr>
              <a:t>challenge</a:t>
            </a:r>
            <a:r>
              <a:rPr lang="tr-TR" sz="2000" dirty="0" smtClean="0">
                <a:latin typeface="Comic Sans MS" pitchFamily="66" charset="0"/>
              </a:rPr>
              <a:t> yapılıp sonraki 3 gün süresince objektif SCORAD ile </a:t>
            </a:r>
            <a:r>
              <a:rPr lang="tr-TR" sz="2000" dirty="0" err="1" smtClean="0">
                <a:latin typeface="Comic Sans MS" pitchFamily="66" charset="0"/>
              </a:rPr>
              <a:t>skorlama</a:t>
            </a:r>
            <a:r>
              <a:rPr lang="tr-TR" sz="2000" dirty="0" smtClean="0">
                <a:latin typeface="Comic Sans MS" pitchFamily="66" charset="0"/>
              </a:rPr>
              <a:t> yapılmış.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Temas eden ve etmeyen deri bölgeleri için, bölgesel SCORAD indeksleri değerlendirilip bazı </a:t>
            </a:r>
            <a:r>
              <a:rPr lang="tr-TR" sz="2000" dirty="0" err="1" smtClean="0">
                <a:latin typeface="Comic Sans MS" pitchFamily="66" charset="0"/>
              </a:rPr>
              <a:t>sitokinler</a:t>
            </a:r>
            <a:r>
              <a:rPr lang="tr-TR" sz="2000" dirty="0" smtClean="0">
                <a:latin typeface="Comic Sans MS" pitchFamily="66" charset="0"/>
              </a:rPr>
              <a:t> ölçülmüş.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23528" y="620688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Çayır polenlerine </a:t>
            </a:r>
            <a:r>
              <a:rPr lang="tr-TR" sz="2000" dirty="0" err="1" smtClean="0">
                <a:latin typeface="Comic Sans MS" pitchFamily="66" charset="0"/>
              </a:rPr>
              <a:t>Ig</a:t>
            </a:r>
            <a:r>
              <a:rPr lang="tr-TR" sz="2000" dirty="0" smtClean="0">
                <a:latin typeface="Comic Sans MS" pitchFamily="66" charset="0"/>
              </a:rPr>
              <a:t> E duyarlılığı gösterilmiş, erişkin </a:t>
            </a:r>
            <a:r>
              <a:rPr lang="tr-TR" sz="2000" dirty="0" err="1" smtClean="0">
                <a:latin typeface="Comic Sans MS" pitchFamily="66" charset="0"/>
              </a:rPr>
              <a:t>AD’li</a:t>
            </a:r>
            <a:r>
              <a:rPr lang="tr-TR" sz="2000" dirty="0" smtClean="0">
                <a:latin typeface="Comic Sans MS" pitchFamily="66" charset="0"/>
              </a:rPr>
              <a:t>  61 hasta: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83568" y="1196752"/>
            <a:ext cx="7704856" cy="14773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Besin dışı proteinlerin olası tetikleyici olabileceğini ilk </a:t>
            </a:r>
            <a:r>
              <a:rPr lang="tr-TR" sz="2000" dirty="0" err="1" smtClean="0">
                <a:latin typeface="Comic Sans MS" pitchFamily="66" charset="0"/>
              </a:rPr>
              <a:t>farkeden</a:t>
            </a:r>
            <a:r>
              <a:rPr lang="tr-TR" sz="2000" dirty="0" smtClean="0">
                <a:latin typeface="Comic Sans MS" pitchFamily="66" charset="0"/>
              </a:rPr>
              <a:t> kişi,  </a:t>
            </a:r>
            <a:r>
              <a:rPr lang="tr-TR" sz="2000" dirty="0" smtClean="0">
                <a:solidFill>
                  <a:schemeClr val="tx2"/>
                </a:solidFill>
                <a:latin typeface="Comic Sans MS" pitchFamily="66" charset="0"/>
              </a:rPr>
              <a:t>1918’de </a:t>
            </a:r>
            <a:r>
              <a:rPr lang="tr-TR" sz="2000" dirty="0" err="1" smtClean="0">
                <a:solidFill>
                  <a:schemeClr val="tx2"/>
                </a:solidFill>
                <a:latin typeface="Comic Sans MS" pitchFamily="66" charset="0"/>
              </a:rPr>
              <a:t>Walker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err="1" smtClean="0">
                <a:latin typeface="Comic Sans MS" pitchFamily="66" charset="0"/>
              </a:rPr>
              <a:t>timothy</a:t>
            </a:r>
            <a:r>
              <a:rPr lang="tr-TR" sz="2000" dirty="0" smtClean="0">
                <a:latin typeface="Comic Sans MS" pitchFamily="66" charset="0"/>
              </a:rPr>
              <a:t> ve </a:t>
            </a:r>
            <a:r>
              <a:rPr lang="tr-TR" sz="2000" dirty="0" err="1" smtClean="0">
                <a:latin typeface="Comic Sans MS" pitchFamily="66" charset="0"/>
              </a:rPr>
              <a:t>ragweed</a:t>
            </a:r>
            <a:r>
              <a:rPr lang="tr-TR" sz="2000" dirty="0" smtClean="0">
                <a:latin typeface="Comic Sans MS" pitchFamily="66" charset="0"/>
              </a:rPr>
              <a:t> polenlerine </a:t>
            </a:r>
            <a:r>
              <a:rPr lang="tr-TR" sz="2000" dirty="0" err="1" smtClean="0">
                <a:latin typeface="Comic Sans MS" pitchFamily="66" charset="0"/>
              </a:rPr>
              <a:t>kontakt</a:t>
            </a:r>
            <a:r>
              <a:rPr lang="tr-TR" sz="2000" dirty="0" smtClean="0">
                <a:latin typeface="Comic Sans MS" pitchFamily="66" charset="0"/>
              </a:rPr>
              <a:t> ile </a:t>
            </a:r>
            <a:r>
              <a:rPr lang="tr-TR" sz="2000" dirty="0" err="1" smtClean="0">
                <a:latin typeface="Comic Sans MS" pitchFamily="66" charset="0"/>
              </a:rPr>
              <a:t>ekzeması</a:t>
            </a:r>
            <a:r>
              <a:rPr lang="tr-TR" sz="2000" dirty="0" smtClean="0">
                <a:latin typeface="Comic Sans MS" pitchFamily="66" charset="0"/>
              </a:rPr>
              <a:t> alevlenen 4 olgu bildirmiş. 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3131840" y="4046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Tarihçe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55576" y="3140968"/>
            <a:ext cx="777686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2"/>
                </a:solidFill>
                <a:latin typeface="Comic Sans MS" pitchFamily="66" charset="0"/>
              </a:rPr>
              <a:t>1949’da </a:t>
            </a:r>
            <a:r>
              <a:rPr lang="tr-TR" sz="2000" dirty="0" err="1" smtClean="0">
                <a:solidFill>
                  <a:schemeClr val="tx2"/>
                </a:solidFill>
                <a:latin typeface="Comic Sans MS" pitchFamily="66" charset="0"/>
              </a:rPr>
              <a:t>Tuft</a:t>
            </a:r>
            <a:r>
              <a:rPr lang="tr-TR" sz="2000" dirty="0" smtClean="0">
                <a:latin typeface="Comic Sans MS" pitchFamily="66" charset="0"/>
              </a:rPr>
              <a:t>,  </a:t>
            </a:r>
            <a:r>
              <a:rPr lang="tr-TR" sz="2000" dirty="0" err="1" smtClean="0">
                <a:latin typeface="Comic Sans MS" pitchFamily="66" charset="0"/>
              </a:rPr>
              <a:t>Atopik</a:t>
            </a:r>
            <a:r>
              <a:rPr lang="tr-TR" sz="2000" dirty="0" smtClean="0">
                <a:latin typeface="Comic Sans MS" pitchFamily="66" charset="0"/>
              </a:rPr>
              <a:t> dermatit (AD)’</a:t>
            </a:r>
            <a:r>
              <a:rPr lang="tr-TR" sz="2000" dirty="0" err="1" smtClean="0">
                <a:latin typeface="Comic Sans MS" pitchFamily="66" charset="0"/>
              </a:rPr>
              <a:t>li</a:t>
            </a:r>
            <a:r>
              <a:rPr lang="tr-TR" sz="2000" dirty="0" smtClean="0">
                <a:latin typeface="Comic Sans MS" pitchFamily="66" charset="0"/>
              </a:rPr>
              <a:t> hastalarda yaptığı deri testlerinde, ev tozu akarlarının </a:t>
            </a:r>
            <a:r>
              <a:rPr lang="tr-TR" sz="2000" dirty="0" err="1" smtClean="0">
                <a:latin typeface="Comic Sans MS" pitchFamily="66" charset="0"/>
              </a:rPr>
              <a:t>yanısıra</a:t>
            </a:r>
            <a:r>
              <a:rPr lang="tr-TR" sz="2000" dirty="0" smtClean="0">
                <a:latin typeface="Comic Sans MS" pitchFamily="66" charset="0"/>
              </a:rPr>
              <a:t>  polenlere de önemli ölçüde pozitiflik saptandığını rapor etmiş. 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27584" y="5095722"/>
            <a:ext cx="7817522" cy="14773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1952’de </a:t>
            </a:r>
            <a:r>
              <a:rPr lang="tr-TR" sz="2000" dirty="0" err="1" smtClean="0">
                <a:latin typeface="Comic Sans MS" pitchFamily="66" charset="0"/>
              </a:rPr>
              <a:t>Tuft</a:t>
            </a:r>
            <a:r>
              <a:rPr lang="tr-TR" sz="2000" dirty="0" smtClean="0">
                <a:latin typeface="Comic Sans MS" pitchFamily="66" charset="0"/>
              </a:rPr>
              <a:t> ve ark.; </a:t>
            </a:r>
            <a:r>
              <a:rPr lang="tr-TR" sz="2000" dirty="0" err="1" smtClean="0">
                <a:latin typeface="Comic Sans MS" pitchFamily="66" charset="0"/>
              </a:rPr>
              <a:t>ragweed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smtClean="0">
                <a:latin typeface="Comic Sans MS" pitchFamily="66" charset="0"/>
              </a:rPr>
              <a:t>poleninin </a:t>
            </a:r>
            <a:r>
              <a:rPr lang="tr-TR" sz="2000" dirty="0" err="1" smtClean="0">
                <a:latin typeface="Comic Sans MS" pitchFamily="66" charset="0"/>
              </a:rPr>
              <a:t>intranazal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inhalasyonu</a:t>
            </a:r>
            <a:r>
              <a:rPr lang="tr-TR" sz="2000" dirty="0" smtClean="0">
                <a:latin typeface="Comic Sans MS" pitchFamily="66" charset="0"/>
              </a:rPr>
              <a:t> sonrasında, </a:t>
            </a:r>
            <a:r>
              <a:rPr lang="tr-TR" sz="2000" dirty="0" err="1" smtClean="0">
                <a:latin typeface="Comic Sans MS" pitchFamily="66" charset="0"/>
              </a:rPr>
              <a:t>AD’li</a:t>
            </a:r>
            <a:r>
              <a:rPr lang="tr-TR" sz="2000" dirty="0" smtClean="0">
                <a:latin typeface="Comic Sans MS" pitchFamily="66" charset="0"/>
              </a:rPr>
              <a:t> hastalarda kaşıntılı ve </a:t>
            </a:r>
            <a:r>
              <a:rPr lang="tr-TR" sz="2000" dirty="0" err="1" smtClean="0">
                <a:latin typeface="Comic Sans MS" pitchFamily="66" charset="0"/>
              </a:rPr>
              <a:t>ekzematöz</a:t>
            </a:r>
            <a:r>
              <a:rPr lang="tr-TR" sz="2000" dirty="0" smtClean="0">
                <a:latin typeface="Comic Sans MS" pitchFamily="66" charset="0"/>
              </a:rPr>
              <a:t> lezyonların geliştiğini rapor etmişler; </a:t>
            </a:r>
            <a:r>
              <a:rPr lang="tr-TR" sz="2000" dirty="0" err="1" smtClean="0">
                <a:latin typeface="Comic Sans MS" pitchFamily="66" charset="0"/>
              </a:rPr>
              <a:t>plasebo</a:t>
            </a:r>
            <a:r>
              <a:rPr lang="tr-TR" sz="2000" dirty="0" smtClean="0">
                <a:latin typeface="Comic Sans MS" pitchFamily="66" charset="0"/>
              </a:rPr>
              <a:t> ile böyle bir etki olmamış. 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499100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1187624" y="5085184"/>
            <a:ext cx="6948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Objektif SCORAD skor ortalaması,  </a:t>
            </a:r>
            <a:r>
              <a:rPr lang="tr-TR" sz="2000" dirty="0" err="1" smtClean="0">
                <a:latin typeface="Comic Sans MS" pitchFamily="66" charset="0"/>
              </a:rPr>
              <a:t>challenge</a:t>
            </a:r>
            <a:r>
              <a:rPr lang="tr-TR" sz="2000" dirty="0" smtClean="0">
                <a:latin typeface="Comic Sans MS" pitchFamily="66" charset="0"/>
              </a:rPr>
              <a:t> sonrası 3. gün, öncekilere kıyasla anlamlı derecede belirgin artış göstermiş. 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4" name="3 Oval"/>
          <p:cNvSpPr/>
          <p:nvPr/>
        </p:nvSpPr>
        <p:spPr>
          <a:xfrm>
            <a:off x="5004048" y="1844824"/>
            <a:ext cx="50405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karı Ok"/>
          <p:cNvSpPr/>
          <p:nvPr/>
        </p:nvSpPr>
        <p:spPr>
          <a:xfrm>
            <a:off x="5148064" y="3140968"/>
            <a:ext cx="288032" cy="50405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056784" cy="413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2880320" cy="13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539552" y="501317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Hava ile temas eden açık deri bölgelerinde, lokal SCORAD skorlarının </a:t>
            </a:r>
            <a:r>
              <a:rPr lang="tr-TR" sz="2000" dirty="0" err="1" smtClean="0">
                <a:latin typeface="Comic Sans MS" pitchFamily="66" charset="0"/>
              </a:rPr>
              <a:t>challenge</a:t>
            </a:r>
            <a:r>
              <a:rPr lang="tr-TR" sz="2000" dirty="0" smtClean="0">
                <a:latin typeface="Comic Sans MS" pitchFamily="66" charset="0"/>
              </a:rPr>
              <a:t> sonrasında, çok daha belirgin olarak arttığı gösterilmiş. 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5" name="4 Oval"/>
          <p:cNvSpPr/>
          <p:nvPr/>
        </p:nvSpPr>
        <p:spPr>
          <a:xfrm>
            <a:off x="2915816" y="1844824"/>
            <a:ext cx="432048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3923928" y="1628800"/>
            <a:ext cx="360040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4860032" y="1844824"/>
            <a:ext cx="432048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5868144" y="1772816"/>
            <a:ext cx="360040" cy="15757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6804248" y="1781200"/>
            <a:ext cx="360040" cy="1287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42910" y="1142984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rgbClr val="C00000"/>
                </a:solidFill>
                <a:latin typeface="Comic Sans MS" pitchFamily="66" charset="0"/>
              </a:rPr>
              <a:t>Sonuç:</a:t>
            </a:r>
            <a:r>
              <a:rPr lang="tr-TR" sz="2200" b="1" dirty="0" smtClean="0">
                <a:latin typeface="Comic Sans MS" pitchFamily="66" charset="0"/>
              </a:rPr>
              <a:t> Polen </a:t>
            </a:r>
            <a:r>
              <a:rPr lang="tr-TR" sz="2200" b="1" dirty="0" err="1" smtClean="0">
                <a:latin typeface="Comic Sans MS" pitchFamily="66" charset="0"/>
              </a:rPr>
              <a:t>challenge</a:t>
            </a:r>
            <a:r>
              <a:rPr lang="tr-TR" sz="2200" b="1" dirty="0" smtClean="0">
                <a:latin typeface="Comic Sans MS" pitchFamily="66" charset="0"/>
              </a:rPr>
              <a:t>,  </a:t>
            </a:r>
            <a:r>
              <a:rPr lang="tr-TR" sz="2200" b="1" dirty="0" err="1" smtClean="0">
                <a:latin typeface="Comic Sans MS" pitchFamily="66" charset="0"/>
              </a:rPr>
              <a:t>IgE</a:t>
            </a:r>
            <a:r>
              <a:rPr lang="tr-TR" sz="2200" b="1" dirty="0" smtClean="0">
                <a:latin typeface="Comic Sans MS" pitchFamily="66" charset="0"/>
              </a:rPr>
              <a:t> –duyarlılığı olan </a:t>
            </a:r>
            <a:r>
              <a:rPr lang="tr-TR" sz="2200" b="1" dirty="0" err="1" smtClean="0">
                <a:latin typeface="Comic Sans MS" pitchFamily="66" charset="0"/>
              </a:rPr>
              <a:t>AD’li</a:t>
            </a:r>
            <a:r>
              <a:rPr lang="tr-TR" sz="2200" b="1" dirty="0" smtClean="0">
                <a:latin typeface="Comic Sans MS" pitchFamily="66" charset="0"/>
              </a:rPr>
              <a:t> hastalarda </a:t>
            </a:r>
            <a:r>
              <a:rPr lang="tr-TR" sz="2200" b="1" dirty="0" err="1" smtClean="0">
                <a:latin typeface="Comic Sans MS" pitchFamily="66" charset="0"/>
              </a:rPr>
              <a:t>kütanöz</a:t>
            </a:r>
            <a:r>
              <a:rPr lang="tr-TR" sz="2200" b="1" dirty="0" smtClean="0">
                <a:latin typeface="Comic Sans MS" pitchFamily="66" charset="0"/>
              </a:rPr>
              <a:t> semptomları  arttırıyor.</a:t>
            </a:r>
          </a:p>
          <a:p>
            <a:pPr>
              <a:lnSpc>
                <a:spcPct val="150000"/>
              </a:lnSpc>
            </a:pPr>
            <a:endParaRPr lang="tr-TR" sz="22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tr-TR" sz="22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chemeClr val="accent1"/>
                </a:solidFill>
                <a:latin typeface="Comic Sans MS" pitchFamily="66" charset="0"/>
              </a:rPr>
              <a:t>Kanıtlar: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 smtClean="0">
                <a:latin typeface="Comic Sans MS" pitchFamily="66" charset="0"/>
              </a:rPr>
              <a:t> Bazale kıyasla belirgin artan objektif SCORAD skorları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 smtClean="0">
                <a:latin typeface="Comic Sans MS" pitchFamily="66" charset="0"/>
              </a:rPr>
              <a:t> Lokal SCORAD skorları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dirty="0" smtClean="0">
                <a:latin typeface="Comic Sans MS" pitchFamily="66" charset="0"/>
              </a:rPr>
              <a:t> Foto-kanıtlar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118657" cy="157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6029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755576" y="486916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Hava ile temas eden açık deri bölgelerinde artan </a:t>
            </a:r>
            <a:r>
              <a:rPr lang="tr-TR" sz="2000" dirty="0" err="1" smtClean="0">
                <a:latin typeface="Comic Sans MS" pitchFamily="66" charset="0"/>
              </a:rPr>
              <a:t>ekzemaların</a:t>
            </a:r>
            <a:r>
              <a:rPr lang="tr-TR" sz="2000" dirty="0" smtClean="0">
                <a:latin typeface="Comic Sans MS" pitchFamily="66" charset="0"/>
              </a:rPr>
              <a:t> foto-kanıtı</a:t>
            </a:r>
            <a:endParaRPr lang="tr-TR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093296"/>
            <a:ext cx="4176464" cy="29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467544" y="1124744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chemeClr val="accent1"/>
                </a:solidFill>
                <a:latin typeface="Comic Sans MS" pitchFamily="66" charset="0"/>
              </a:rPr>
              <a:t>Yorum: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Hava ile temas eden açık cilt bölgelerindeki lezyonların daha çok kötüleşmesinin nedeni: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Epidermal</a:t>
            </a:r>
            <a:r>
              <a:rPr lang="tr-TR" sz="2000" dirty="0" smtClean="0">
                <a:latin typeface="Comic Sans MS" pitchFamily="66" charset="0"/>
              </a:rPr>
              <a:t> bariyerdeki fonksiyon bozukluğu ve dolayısıyla </a:t>
            </a:r>
            <a:r>
              <a:rPr lang="tr-TR" sz="2000" dirty="0" err="1" smtClean="0">
                <a:latin typeface="Comic Sans MS" pitchFamily="66" charset="0"/>
              </a:rPr>
              <a:t>allerjenin</a:t>
            </a:r>
            <a:r>
              <a:rPr lang="tr-TR" sz="2000" dirty="0" smtClean="0">
                <a:latin typeface="Comic Sans MS" pitchFamily="66" charset="0"/>
              </a:rPr>
              <a:t> direkt cilde </a:t>
            </a:r>
            <a:r>
              <a:rPr lang="tr-TR" sz="2000" dirty="0" err="1" smtClean="0">
                <a:latin typeface="Comic Sans MS" pitchFamily="66" charset="0"/>
              </a:rPr>
              <a:t>penetrasyonuna</a:t>
            </a:r>
            <a:r>
              <a:rPr lang="tr-TR" sz="2000" dirty="0" smtClean="0">
                <a:latin typeface="Comic Sans MS" pitchFamily="66" charset="0"/>
              </a:rPr>
              <a:t> bağlı  olabilir.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Allerjenin</a:t>
            </a:r>
            <a:r>
              <a:rPr lang="tr-TR" sz="2000" dirty="0" smtClean="0">
                <a:latin typeface="Comic Sans MS" pitchFamily="66" charset="0"/>
              </a:rPr>
              <a:t> direkt cilde teması sonucu, deride yer alan doğal ve </a:t>
            </a:r>
            <a:r>
              <a:rPr lang="tr-TR" sz="2000" dirty="0" err="1" smtClean="0">
                <a:latin typeface="Comic Sans MS" pitchFamily="66" charset="0"/>
              </a:rPr>
              <a:t>adaptif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immün</a:t>
            </a:r>
            <a:r>
              <a:rPr lang="tr-TR" sz="2000" dirty="0" smtClean="0">
                <a:latin typeface="Comic Sans MS" pitchFamily="66" charset="0"/>
              </a:rPr>
              <a:t> sistem </a:t>
            </a:r>
            <a:r>
              <a:rPr lang="tr-TR" sz="2000" dirty="0" err="1" smtClean="0">
                <a:latin typeface="Comic Sans MS" pitchFamily="66" charset="0"/>
              </a:rPr>
              <a:t>hc</a:t>
            </a:r>
            <a:r>
              <a:rPr lang="tr-TR" sz="2000" dirty="0" smtClean="0">
                <a:latin typeface="Comic Sans MS" pitchFamily="66" charset="0"/>
              </a:rPr>
              <a:t>.</a:t>
            </a:r>
            <a:r>
              <a:rPr lang="tr-TR" sz="2000" dirty="0" err="1" smtClean="0">
                <a:latin typeface="Comic Sans MS" pitchFamily="66" charset="0"/>
              </a:rPr>
              <a:t>leri</a:t>
            </a:r>
            <a:r>
              <a:rPr lang="tr-TR" sz="2000" dirty="0" smtClean="0">
                <a:latin typeface="Comic Sans MS" pitchFamily="66" charset="0"/>
              </a:rPr>
              <a:t> ile </a:t>
            </a:r>
            <a:r>
              <a:rPr lang="tr-TR" sz="2000" dirty="0" err="1" smtClean="0">
                <a:latin typeface="Comic Sans MS" pitchFamily="66" charset="0"/>
              </a:rPr>
              <a:t>allerjen</a:t>
            </a:r>
            <a:r>
              <a:rPr lang="tr-TR" sz="2000" dirty="0" smtClean="0">
                <a:latin typeface="Comic Sans MS" pitchFamily="66" charset="0"/>
              </a:rPr>
              <a:t> arasında etkileşim </a:t>
            </a:r>
            <a:r>
              <a:rPr lang="tr-TR" sz="2000" dirty="0" err="1" smtClean="0">
                <a:latin typeface="Comic Sans MS" pitchFamily="66" charset="0"/>
              </a:rPr>
              <a:t>sözkonusu</a:t>
            </a:r>
            <a:r>
              <a:rPr lang="tr-TR" sz="2000" dirty="0" smtClean="0">
                <a:latin typeface="Comic Sans MS" pitchFamily="66" charset="0"/>
              </a:rPr>
              <a:t>.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467544" y="764704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Allerjenin</a:t>
            </a:r>
            <a:r>
              <a:rPr lang="tr-TR" sz="2000" dirty="0" smtClean="0">
                <a:latin typeface="Comic Sans MS" pitchFamily="66" charset="0"/>
              </a:rPr>
              <a:t> cilde direkt </a:t>
            </a:r>
            <a:r>
              <a:rPr lang="tr-TR" sz="2000" dirty="0" err="1" smtClean="0">
                <a:latin typeface="Comic Sans MS" pitchFamily="66" charset="0"/>
              </a:rPr>
              <a:t>penetrasyonu</a:t>
            </a:r>
            <a:r>
              <a:rPr lang="tr-TR" sz="2000" dirty="0" smtClean="0">
                <a:latin typeface="Comic Sans MS" pitchFamily="66" charset="0"/>
              </a:rPr>
              <a:t> sonucu: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Spesifik </a:t>
            </a:r>
            <a:r>
              <a:rPr lang="tr-TR" sz="2000" dirty="0" err="1" smtClean="0">
                <a:latin typeface="Comic Sans MS" pitchFamily="66" charset="0"/>
              </a:rPr>
              <a:t>IgE</a:t>
            </a:r>
            <a:r>
              <a:rPr lang="tr-TR" sz="2000" dirty="0" smtClean="0">
                <a:latin typeface="Comic Sans MS" pitchFamily="66" charset="0"/>
              </a:rPr>
              <a:t>’, yüksek </a:t>
            </a:r>
            <a:r>
              <a:rPr lang="tr-TR" sz="2000" dirty="0" err="1" smtClean="0">
                <a:latin typeface="Comic Sans MS" pitchFamily="66" charset="0"/>
              </a:rPr>
              <a:t>afiniteli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Fc</a:t>
            </a:r>
            <a:r>
              <a:rPr lang="tr-TR" sz="2000" dirty="0" smtClean="0">
                <a:latin typeface="Comic Sans MS" pitchFamily="66" charset="0"/>
              </a:rPr>
              <a:t> reseptörleri aracılığı ile </a:t>
            </a:r>
            <a:r>
              <a:rPr lang="tr-TR" sz="2000" dirty="0" err="1" smtClean="0">
                <a:latin typeface="Comic Sans MS" pitchFamily="66" charset="0"/>
              </a:rPr>
              <a:t>dendritik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hc</a:t>
            </a:r>
            <a:r>
              <a:rPr lang="tr-TR" sz="2000" dirty="0" smtClean="0">
                <a:latin typeface="Comic Sans MS" pitchFamily="66" charset="0"/>
              </a:rPr>
              <a:t> ve </a:t>
            </a:r>
            <a:r>
              <a:rPr lang="tr-TR" sz="2000" dirty="0" err="1" smtClean="0">
                <a:latin typeface="Comic Sans MS" pitchFamily="66" charset="0"/>
              </a:rPr>
              <a:t>mast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hclerini</a:t>
            </a:r>
            <a:r>
              <a:rPr lang="tr-TR" sz="2000" dirty="0" smtClean="0">
                <a:latin typeface="Comic Sans MS" pitchFamily="66" charset="0"/>
              </a:rPr>
              <a:t> aktive </a:t>
            </a:r>
            <a:r>
              <a:rPr lang="tr-TR" sz="2000" dirty="0" err="1" smtClean="0">
                <a:latin typeface="Comic Sans MS" pitchFamily="66" charset="0"/>
              </a:rPr>
              <a:t>ederk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kütanöz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inflamasyon</a:t>
            </a:r>
            <a:r>
              <a:rPr lang="tr-TR" sz="2000" dirty="0" smtClean="0">
                <a:latin typeface="Comic Sans MS" pitchFamily="66" charset="0"/>
              </a:rPr>
              <a:t> oluşturmuş olabilir.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Kütanöz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mast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hclerinden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IgE</a:t>
            </a:r>
            <a:r>
              <a:rPr lang="tr-TR" sz="2000" dirty="0" smtClean="0">
                <a:latin typeface="Comic Sans MS" pitchFamily="66" charset="0"/>
              </a:rPr>
              <a:t>-aracılıklı  </a:t>
            </a:r>
            <a:r>
              <a:rPr lang="tr-TR" sz="2000" dirty="0" err="1" smtClean="0">
                <a:latin typeface="Comic Sans MS" pitchFamily="66" charset="0"/>
              </a:rPr>
              <a:t>histamin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salınımı</a:t>
            </a:r>
            <a:r>
              <a:rPr lang="tr-TR" sz="2000" dirty="0" smtClean="0">
                <a:latin typeface="Comic Sans MS" pitchFamily="66" charset="0"/>
              </a:rPr>
              <a:t>, AD ‘i alevlendirebilir. 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Ayrıca, </a:t>
            </a:r>
            <a:r>
              <a:rPr lang="tr-TR" sz="2000" dirty="0" err="1" smtClean="0">
                <a:latin typeface="Comic Sans MS" pitchFamily="66" charset="0"/>
              </a:rPr>
              <a:t>histamin</a:t>
            </a:r>
            <a:r>
              <a:rPr lang="tr-TR" sz="2000" dirty="0" smtClean="0">
                <a:latin typeface="Comic Sans MS" pitchFamily="66" charset="0"/>
              </a:rPr>
              <a:t> reseptörleri aracılığı ile, T </a:t>
            </a:r>
            <a:r>
              <a:rPr lang="tr-TR" sz="2000" dirty="0" err="1" smtClean="0">
                <a:latin typeface="Comic Sans MS" pitchFamily="66" charset="0"/>
              </a:rPr>
              <a:t>hc</a:t>
            </a:r>
            <a:r>
              <a:rPr lang="tr-TR" sz="2000" dirty="0" smtClean="0">
                <a:latin typeface="Comic Sans MS" pitchFamily="66" charset="0"/>
              </a:rPr>
              <a:t>, antijen-sunan </a:t>
            </a:r>
            <a:r>
              <a:rPr lang="tr-TR" sz="2000" dirty="0" err="1" smtClean="0">
                <a:latin typeface="Comic Sans MS" pitchFamily="66" charset="0"/>
              </a:rPr>
              <a:t>hcler</a:t>
            </a:r>
            <a:r>
              <a:rPr lang="tr-TR" sz="2000" dirty="0" smtClean="0">
                <a:latin typeface="Comic Sans MS" pitchFamily="66" charset="0"/>
              </a:rPr>
              <a:t> ve </a:t>
            </a:r>
            <a:r>
              <a:rPr lang="tr-TR" sz="2000" dirty="0" err="1" smtClean="0">
                <a:latin typeface="Comic Sans MS" pitchFamily="66" charset="0"/>
              </a:rPr>
              <a:t>keratinositler</a:t>
            </a:r>
            <a:r>
              <a:rPr lang="tr-TR" sz="2000" dirty="0" smtClean="0">
                <a:latin typeface="Comic Sans MS" pitchFamily="66" charset="0"/>
              </a:rPr>
              <a:t> üzerinden gelişebilecek bir artmış </a:t>
            </a:r>
            <a:r>
              <a:rPr lang="tr-TR" sz="2000" dirty="0" err="1" smtClean="0">
                <a:latin typeface="Comic Sans MS" pitchFamily="66" charset="0"/>
              </a:rPr>
              <a:t>kütanöz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inflamasyon</a:t>
            </a:r>
            <a:r>
              <a:rPr lang="tr-TR" sz="2000" dirty="0" smtClean="0">
                <a:latin typeface="Comic Sans MS" pitchFamily="66" charset="0"/>
              </a:rPr>
              <a:t> da </a:t>
            </a:r>
            <a:r>
              <a:rPr lang="tr-TR" sz="2000" dirty="0" err="1" smtClean="0">
                <a:latin typeface="Comic Sans MS" pitchFamily="66" charset="0"/>
              </a:rPr>
              <a:t>sözkonusu</a:t>
            </a:r>
            <a:r>
              <a:rPr lang="tr-TR" sz="2000" dirty="0" smtClean="0">
                <a:latin typeface="Comic Sans MS" pitchFamily="66" charset="0"/>
              </a:rPr>
              <a:t> olabilir.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11560" y="548680"/>
            <a:ext cx="8136904" cy="415498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Çayır polen teması sonucu Th2 yanıtı gelişip gelişmediğini değerlendirmek amacıyla bakılan </a:t>
            </a:r>
            <a:r>
              <a:rPr lang="tr-TR" sz="2000" dirty="0" err="1" smtClean="0">
                <a:latin typeface="Comic Sans MS" pitchFamily="66" charset="0"/>
              </a:rPr>
              <a:t>sitokin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lerden</a:t>
            </a:r>
            <a:r>
              <a:rPr lang="tr-TR" sz="2000" dirty="0" smtClean="0">
                <a:latin typeface="Comic Sans MS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CCR4 </a:t>
            </a:r>
            <a:r>
              <a:rPr lang="tr-TR" sz="2000" dirty="0" err="1" smtClean="0">
                <a:latin typeface="Comic Sans MS" pitchFamily="66" charset="0"/>
              </a:rPr>
              <a:t>ligandlarından</a:t>
            </a:r>
            <a:r>
              <a:rPr lang="tr-TR" sz="2000" dirty="0" smtClean="0">
                <a:latin typeface="Comic Sans MS" pitchFamily="66" charset="0"/>
              </a:rPr>
              <a:t> CCL17 ve IL4’te bazale ve </a:t>
            </a:r>
            <a:r>
              <a:rPr lang="tr-TR" sz="2000" dirty="0" err="1" smtClean="0">
                <a:latin typeface="Comic Sans MS" pitchFamily="66" charset="0"/>
              </a:rPr>
              <a:t>plaseboya</a:t>
            </a:r>
            <a:r>
              <a:rPr lang="tr-TR" sz="2000" dirty="0" smtClean="0">
                <a:latin typeface="Comic Sans MS" pitchFamily="66" charset="0"/>
              </a:rPr>
              <a:t> kıyasla </a:t>
            </a:r>
            <a:r>
              <a:rPr lang="tr-TR" sz="2000" dirty="0" err="1" smtClean="0">
                <a:latin typeface="Comic Sans MS" pitchFamily="66" charset="0"/>
              </a:rPr>
              <a:t>challenge</a:t>
            </a:r>
            <a:r>
              <a:rPr lang="tr-TR" sz="2000" dirty="0" smtClean="0">
                <a:latin typeface="Comic Sans MS" pitchFamily="66" charset="0"/>
              </a:rPr>
              <a:t> sonrası günlerde belirgin artış olmuş.</a:t>
            </a:r>
          </a:p>
          <a:p>
            <a:pPr>
              <a:lnSpc>
                <a:spcPct val="150000"/>
              </a:lnSpc>
            </a:pPr>
            <a:r>
              <a:rPr lang="tr-TR" i="1" dirty="0" smtClean="0">
                <a:latin typeface="Comic Sans MS" pitchFamily="66" charset="0"/>
              </a:rPr>
              <a:t>CCL17 </a:t>
            </a:r>
            <a:r>
              <a:rPr lang="tr-TR" i="1" dirty="0" err="1" smtClean="0">
                <a:latin typeface="Comic Sans MS" pitchFamily="66" charset="0"/>
              </a:rPr>
              <a:t>AD’de</a:t>
            </a:r>
            <a:r>
              <a:rPr lang="tr-TR" i="1" dirty="0" smtClean="0">
                <a:latin typeface="Comic Sans MS" pitchFamily="66" charset="0"/>
              </a:rPr>
              <a:t> hastalık aktivitesini </a:t>
            </a:r>
            <a:r>
              <a:rPr lang="tr-TR" i="1" dirty="0" err="1" smtClean="0">
                <a:latin typeface="Comic Sans MS" pitchFamily="66" charset="0"/>
              </a:rPr>
              <a:t>göateren</a:t>
            </a:r>
            <a:r>
              <a:rPr lang="tr-TR" i="1" dirty="0" smtClean="0">
                <a:latin typeface="Comic Sans MS" pitchFamily="66" charset="0"/>
              </a:rPr>
              <a:t> önemli ve duyarlı bir marker.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tr-TR" i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sz="2000" dirty="0" smtClean="0">
                <a:latin typeface="Comic Sans MS" pitchFamily="66" charset="0"/>
              </a:rPr>
              <a:t>Lenfosit </a:t>
            </a:r>
            <a:r>
              <a:rPr lang="tr-TR" sz="2000" dirty="0" err="1" smtClean="0">
                <a:latin typeface="Comic Sans MS" pitchFamily="66" charset="0"/>
              </a:rPr>
              <a:t>altgruplarının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proliferasyonunda</a:t>
            </a:r>
            <a:r>
              <a:rPr lang="tr-TR" sz="2000" dirty="0" smtClean="0">
                <a:latin typeface="Comic Sans MS" pitchFamily="66" charset="0"/>
              </a:rPr>
              <a:t> önemli bir değişiklik gözlenmemiş.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611560" y="5373216"/>
            <a:ext cx="8064896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Dolayısıyla,, polen </a:t>
            </a:r>
            <a:r>
              <a:rPr lang="tr-TR" sz="2000" dirty="0" err="1" smtClean="0">
                <a:latin typeface="Comic Sans MS" pitchFamily="66" charset="0"/>
              </a:rPr>
              <a:t>maruzyeti</a:t>
            </a:r>
            <a:r>
              <a:rPr lang="tr-TR" sz="2000" dirty="0" smtClean="0">
                <a:latin typeface="Comic Sans MS" pitchFamily="66" charset="0"/>
              </a:rPr>
              <a:t> ile artan AD lezyonlarının, öncelikle derideki lokal </a:t>
            </a:r>
            <a:r>
              <a:rPr lang="tr-TR" sz="2000" dirty="0" err="1" smtClean="0">
                <a:latin typeface="Comic Sans MS" pitchFamily="66" charset="0"/>
              </a:rPr>
              <a:t>immün</a:t>
            </a:r>
            <a:r>
              <a:rPr lang="tr-TR" sz="2000" dirty="0" smtClean="0">
                <a:latin typeface="Comic Sans MS" pitchFamily="66" charset="0"/>
              </a:rPr>
              <a:t> yanıtların etkisi ile geliştiği ileri sürülmekte.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slidesharecdn.com/atopicdermatitis-141207062137-conversion-gate01/95/atopic-dermatitis-6-638.jpg?cb=1417933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242476"/>
            <a:ext cx="4608513" cy="345999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572000" y="476672"/>
            <a:ext cx="4320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AD, aslında, genetik olarak belirlenmiş bir </a:t>
            </a:r>
            <a:r>
              <a:rPr lang="tr-TR" sz="2000" dirty="0" err="1" smtClean="0">
                <a:latin typeface="Comic Sans MS" pitchFamily="66" charset="0"/>
              </a:rPr>
              <a:t>epidermal</a:t>
            </a:r>
            <a:r>
              <a:rPr lang="tr-TR" sz="2000" dirty="0" smtClean="0">
                <a:latin typeface="Comic Sans MS" pitchFamily="66" charset="0"/>
              </a:rPr>
              <a:t> bariyer bozukluğunun kolaylaştırdığı üzere, bazı çevresel etkenlerin cilde daha kolay </a:t>
            </a:r>
            <a:r>
              <a:rPr lang="tr-TR" sz="2000" dirty="0" err="1" smtClean="0">
                <a:latin typeface="Comic Sans MS" pitchFamily="66" charset="0"/>
              </a:rPr>
              <a:t>penetrasyonu</a:t>
            </a:r>
            <a:r>
              <a:rPr lang="tr-TR" sz="2000" dirty="0" smtClean="0">
                <a:latin typeface="Comic Sans MS" pitchFamily="66" charset="0"/>
              </a:rPr>
              <a:t> sonucu tetiklenen olaylar zincirini takiben ortaya çıkan bir tablo.</a:t>
            </a:r>
          </a:p>
        </p:txBody>
      </p:sp>
      <p:sp>
        <p:nvSpPr>
          <p:cNvPr id="6" name="5 Dikdörtgen"/>
          <p:cNvSpPr/>
          <p:nvPr/>
        </p:nvSpPr>
        <p:spPr>
          <a:xfrm>
            <a:off x="755576" y="5373216"/>
            <a:ext cx="7776864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Bu durum, immünolojik olarak </a:t>
            </a:r>
            <a:r>
              <a:rPr lang="tr-TR" sz="2000" dirty="0" err="1" smtClean="0">
                <a:latin typeface="Comic Sans MS" pitchFamily="66" charset="0"/>
              </a:rPr>
              <a:t>inflamasyona</a:t>
            </a:r>
            <a:r>
              <a:rPr lang="tr-TR" sz="2000" dirty="0" smtClean="0">
                <a:latin typeface="Comic Sans MS" pitchFamily="66" charset="0"/>
              </a:rPr>
              <a:t> ve ardından da </a:t>
            </a:r>
            <a:r>
              <a:rPr lang="tr-TR" sz="2000" dirty="0" err="1" smtClean="0">
                <a:latin typeface="Comic Sans MS" pitchFamily="66" charset="0"/>
              </a:rPr>
              <a:t>sensitizasyona</a:t>
            </a:r>
            <a:r>
              <a:rPr lang="tr-TR" sz="2000" dirty="0" smtClean="0">
                <a:latin typeface="Comic Sans MS" pitchFamily="66" charset="0"/>
              </a:rPr>
              <a:t> yol açar.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7" name="6 Sola Bükülü Ok"/>
          <p:cNvSpPr/>
          <p:nvPr/>
        </p:nvSpPr>
        <p:spPr>
          <a:xfrm>
            <a:off x="5076056" y="4005064"/>
            <a:ext cx="648072" cy="1368152"/>
          </a:xfrm>
          <a:prstGeom prst="curvedLeftArrow">
            <a:avLst>
              <a:gd name="adj1" fmla="val 25000"/>
              <a:gd name="adj2" fmla="val 77191"/>
              <a:gd name="adj3" fmla="val 78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620688"/>
            <a:ext cx="7920880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Comic Sans MS" pitchFamily="66" charset="0"/>
              </a:rPr>
              <a:t>Polenlerin, özellikle bazı AD hastalarında, alevlenmeleri tetikleyebilen önemli </a:t>
            </a:r>
            <a:r>
              <a:rPr lang="tr-TR" sz="2400" dirty="0" err="1" smtClean="0">
                <a:latin typeface="Comic Sans MS" pitchFamily="66" charset="0"/>
              </a:rPr>
              <a:t>allerjenler</a:t>
            </a:r>
            <a:r>
              <a:rPr lang="tr-TR" sz="2400" dirty="0" smtClean="0">
                <a:latin typeface="Comic Sans MS" pitchFamily="66" charset="0"/>
              </a:rPr>
              <a:t> oldukları söylenebilir.</a:t>
            </a:r>
          </a:p>
        </p:txBody>
      </p:sp>
      <p:pic>
        <p:nvPicPr>
          <p:cNvPr id="3" name="Picture 2" descr="http://thumbs.dreamstime.com/x/girl-atopic-dermatitis-symptom-skin-cheeks-little-holding-flower-pollen-allergy-55736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39" y="2564904"/>
            <a:ext cx="2775273" cy="414908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4" name="Picture 4" descr="http://previews.123rf.com/images/volke/volke1506/volke150600003/41674567-Little-girl-with-atopic-dermatitis-symptom-on-skin-of-cheeks-holding-the-flower-Pollen-allergy-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2530142"/>
            <a:ext cx="2673713" cy="3995202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5" name="4 Sol Sağ Ok"/>
          <p:cNvSpPr/>
          <p:nvPr/>
        </p:nvSpPr>
        <p:spPr>
          <a:xfrm>
            <a:off x="3491880" y="4149080"/>
            <a:ext cx="1617363" cy="310415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395536" y="404664"/>
            <a:ext cx="8280920" cy="184948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Polenler, sadece akut </a:t>
            </a:r>
            <a:r>
              <a:rPr lang="tr-TR" sz="2000" dirty="0" err="1" smtClean="0">
                <a:latin typeface="Comic Sans MS" pitchFamily="66" charset="0"/>
              </a:rPr>
              <a:t>allerjik</a:t>
            </a:r>
            <a:r>
              <a:rPr lang="tr-TR" sz="2000" dirty="0" smtClean="0">
                <a:latin typeface="Comic Sans MS" pitchFamily="66" charset="0"/>
              </a:rPr>
              <a:t> reaksiyonları tetiklemekle kalmayıp aynı zamanda, direkt olarak </a:t>
            </a:r>
            <a:r>
              <a:rPr lang="tr-TR" sz="2000" dirty="0" err="1" smtClean="0">
                <a:latin typeface="Comic Sans MS" pitchFamily="66" charset="0"/>
              </a:rPr>
              <a:t>proteolitik</a:t>
            </a:r>
            <a:r>
              <a:rPr lang="tr-TR" sz="2000" dirty="0" smtClean="0">
                <a:latin typeface="Comic Sans MS" pitchFamily="66" charset="0"/>
              </a:rPr>
              <a:t> aktif enzimler aracılığı ile cilt bariyerinin </a:t>
            </a:r>
            <a:r>
              <a:rPr lang="tr-TR" sz="2000" dirty="0" err="1" smtClean="0">
                <a:latin typeface="Comic Sans MS" pitchFamily="66" charset="0"/>
              </a:rPr>
              <a:t>permeabilitesinde</a:t>
            </a:r>
            <a:r>
              <a:rPr lang="tr-TR" sz="2000" dirty="0" smtClean="0">
                <a:latin typeface="Comic Sans MS" pitchFamily="66" charset="0"/>
              </a:rPr>
              <a:t> bozukluklara yol açabilirler.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95536" y="5373216"/>
            <a:ext cx="8352928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Polen-</a:t>
            </a:r>
            <a:r>
              <a:rPr lang="tr-TR" sz="2000" dirty="0" err="1" smtClean="0">
                <a:latin typeface="Comic Sans MS" pitchFamily="66" charset="0"/>
              </a:rPr>
              <a:t>asosiye</a:t>
            </a:r>
            <a:r>
              <a:rPr lang="tr-TR" sz="2000" dirty="0" smtClean="0">
                <a:latin typeface="Comic Sans MS" pitchFamily="66" charset="0"/>
              </a:rPr>
              <a:t> cilt </a:t>
            </a:r>
            <a:r>
              <a:rPr lang="tr-TR" sz="2000" dirty="0" err="1" smtClean="0">
                <a:latin typeface="Comic Sans MS" pitchFamily="66" charset="0"/>
              </a:rPr>
              <a:t>inflamasyonunda</a:t>
            </a:r>
            <a:r>
              <a:rPr lang="tr-TR" sz="2000" dirty="0" smtClean="0">
                <a:latin typeface="Comic Sans MS" pitchFamily="66" charset="0"/>
              </a:rPr>
              <a:t>, </a:t>
            </a:r>
            <a:r>
              <a:rPr lang="tr-TR" sz="2000" dirty="0" err="1" smtClean="0">
                <a:latin typeface="Comic Sans MS" pitchFamily="66" charset="0"/>
              </a:rPr>
              <a:t>nonallerjik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mast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hc</a:t>
            </a:r>
            <a:r>
              <a:rPr lang="tr-TR" sz="2000" dirty="0" smtClean="0">
                <a:latin typeface="Comic Sans MS" pitchFamily="66" charset="0"/>
              </a:rPr>
              <a:t> aktivasyonu olduğu gösterilmiştir.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95536" y="2708920"/>
            <a:ext cx="8352928" cy="255454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Ayrıca, </a:t>
            </a:r>
            <a:r>
              <a:rPr lang="tr-TR" sz="2000" dirty="0" err="1" smtClean="0">
                <a:latin typeface="Comic Sans MS" pitchFamily="66" charset="0"/>
              </a:rPr>
              <a:t>PALMs</a:t>
            </a:r>
            <a:r>
              <a:rPr lang="tr-TR" sz="2000" dirty="0" smtClean="0">
                <a:latin typeface="Comic Sans MS" pitchFamily="66" charset="0"/>
              </a:rPr>
              <a:t> dediğimiz ve kimyasal ve fonksiyonel olarak </a:t>
            </a:r>
            <a:r>
              <a:rPr lang="tr-TR" sz="2000" dirty="0" err="1" smtClean="0">
                <a:latin typeface="Comic Sans MS" pitchFamily="66" charset="0"/>
              </a:rPr>
              <a:t>lökotrien</a:t>
            </a:r>
            <a:r>
              <a:rPr lang="tr-TR" sz="2000" dirty="0" smtClean="0">
                <a:latin typeface="Comic Sans MS" pitchFamily="66" charset="0"/>
              </a:rPr>
              <a:t> ve </a:t>
            </a:r>
            <a:r>
              <a:rPr lang="tr-TR" sz="2000" dirty="0" err="1" smtClean="0">
                <a:latin typeface="Comic Sans MS" pitchFamily="66" charset="0"/>
              </a:rPr>
              <a:t>prostoglandinlere</a:t>
            </a:r>
            <a:r>
              <a:rPr lang="tr-TR" sz="2000" dirty="0" smtClean="0">
                <a:latin typeface="Comic Sans MS" pitchFamily="66" charset="0"/>
              </a:rPr>
              <a:t> benzerlik gösteren ve polenden salınan </a:t>
            </a:r>
            <a:r>
              <a:rPr lang="tr-TR" sz="2000" dirty="0" err="1" smtClean="0">
                <a:latin typeface="Comic Sans MS" pitchFamily="66" charset="0"/>
              </a:rPr>
              <a:t>lipidlerin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salınımı</a:t>
            </a:r>
            <a:r>
              <a:rPr lang="tr-TR" sz="2000" dirty="0" smtClean="0">
                <a:latin typeface="Comic Sans MS" pitchFamily="66" charset="0"/>
              </a:rPr>
              <a:t>, Th2 yanıtın indüklenmesi aracılığı ile AD alevlenmelerine katkıda bulunuyor olabilir. 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971600" y="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AD- Polen  İlişkisi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"/>
          <p:cNvGrpSpPr/>
          <p:nvPr/>
        </p:nvGrpSpPr>
        <p:grpSpPr>
          <a:xfrm>
            <a:off x="827584" y="836712"/>
            <a:ext cx="6120680" cy="864096"/>
            <a:chOff x="785786" y="2570034"/>
            <a:chExt cx="7858180" cy="646331"/>
          </a:xfrm>
        </p:grpSpPr>
        <p:sp>
          <p:nvSpPr>
            <p:cNvPr id="4" name="3 Dikdörtgen"/>
            <p:cNvSpPr/>
            <p:nvPr/>
          </p:nvSpPr>
          <p:spPr>
            <a:xfrm>
              <a:off x="785786" y="2570034"/>
              <a:ext cx="7858180" cy="64633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ATOPIC DERMATITIS DUE TO SENSITIVITY TO POLLEN</a:t>
              </a:r>
            </a:p>
            <a:p>
              <a:r>
                <a:rPr lang="en-US" dirty="0" smtClean="0">
                  <a:hlinkClick r:id="rId2"/>
                </a:rPr>
                <a:t>Albert Rowe, Jr.</a:t>
              </a:r>
              <a:endParaRPr lang="en-US" dirty="0"/>
            </a:p>
          </p:txBody>
        </p:sp>
        <p:sp>
          <p:nvSpPr>
            <p:cNvPr id="5" name="4 Dikdörtgen"/>
            <p:cNvSpPr/>
            <p:nvPr/>
          </p:nvSpPr>
          <p:spPr>
            <a:xfrm>
              <a:off x="3469067" y="2858066"/>
              <a:ext cx="4293511" cy="276255"/>
            </a:xfrm>
            <a:prstGeom prst="rect">
              <a:avLst/>
            </a:prstGeom>
            <a:ln w="57150">
              <a:noFill/>
            </a:ln>
          </p:spPr>
          <p:txBody>
            <a:bodyPr wrap="none">
              <a:spAutoFit/>
            </a:bodyPr>
            <a:lstStyle/>
            <a:p>
              <a:r>
                <a:rPr lang="da-DK" sz="1600" dirty="0" smtClean="0"/>
                <a:t>Calif Med</a:t>
              </a:r>
              <a:r>
                <a:rPr lang="da-DK" b="1" dirty="0" smtClean="0">
                  <a:solidFill>
                    <a:srgbClr val="7030A0"/>
                  </a:solidFill>
                </a:rPr>
                <a:t>. 1959 </a:t>
              </a:r>
              <a:r>
                <a:rPr lang="da-DK" sz="1600" dirty="0" smtClean="0"/>
                <a:t>Dec; 91(6): 341–343.</a:t>
              </a:r>
              <a:endParaRPr lang="tr-TR" sz="1600" dirty="0"/>
            </a:p>
          </p:txBody>
        </p:sp>
      </p:grpSp>
      <p:sp>
        <p:nvSpPr>
          <p:cNvPr id="8" name="7 Metin kutusu"/>
          <p:cNvSpPr txBox="1"/>
          <p:nvPr/>
        </p:nvSpPr>
        <p:spPr>
          <a:xfrm>
            <a:off x="539552" y="1916832"/>
            <a:ext cx="7992888" cy="28623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Polen duyarlı 100 </a:t>
            </a:r>
            <a:r>
              <a:rPr lang="tr-TR" sz="2000" dirty="0" err="1" smtClean="0">
                <a:latin typeface="Comic Sans MS" pitchFamily="66" charset="0"/>
              </a:rPr>
              <a:t>AD’li</a:t>
            </a:r>
            <a:r>
              <a:rPr lang="tr-TR" sz="2000" dirty="0" smtClean="0">
                <a:latin typeface="Comic Sans MS" pitchFamily="66" charset="0"/>
              </a:rPr>
              <a:t> hastayı 12 yıl izlemişler;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Kadınlarda daha sık olduğunu,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43 hastada  başka bir </a:t>
            </a:r>
            <a:r>
              <a:rPr lang="tr-TR" sz="2000" dirty="0" err="1" smtClean="0">
                <a:latin typeface="Comic Sans MS" pitchFamily="66" charset="0"/>
              </a:rPr>
              <a:t>allerjik</a:t>
            </a:r>
            <a:r>
              <a:rPr lang="tr-TR" sz="2000" dirty="0" smtClean="0">
                <a:latin typeface="Comic Sans MS" pitchFamily="66" charset="0"/>
              </a:rPr>
              <a:t> hastalık eşlik etmediğini,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Sadece mevsimsel veya </a:t>
            </a:r>
            <a:r>
              <a:rPr lang="tr-TR" sz="2000" dirty="0" err="1" smtClean="0">
                <a:latin typeface="Comic Sans MS" pitchFamily="66" charset="0"/>
              </a:rPr>
              <a:t>pereniyal</a:t>
            </a:r>
            <a:r>
              <a:rPr lang="tr-TR" sz="2000" dirty="0" smtClean="0">
                <a:latin typeface="Comic Sans MS" pitchFamily="66" charset="0"/>
              </a:rPr>
              <a:t> seyredip mevsimsel alevlenmeler gösteren ya da mevsimsel değişkenlik göstermeden </a:t>
            </a:r>
            <a:r>
              <a:rPr lang="tr-TR" sz="2000" dirty="0" err="1" smtClean="0">
                <a:latin typeface="Comic Sans MS" pitchFamily="66" charset="0"/>
              </a:rPr>
              <a:t>pereniyal</a:t>
            </a:r>
            <a:r>
              <a:rPr lang="tr-TR" sz="2000" dirty="0" smtClean="0">
                <a:latin typeface="Comic Sans MS" pitchFamily="66" charset="0"/>
              </a:rPr>
              <a:t> olabildiğini rapor etmişler.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131840" y="26064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Tarihçe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67544" y="4941168"/>
            <a:ext cx="8136904" cy="14262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Polen ile </a:t>
            </a:r>
            <a:r>
              <a:rPr lang="tr-TR" sz="2000" dirty="0" err="1" smtClean="0">
                <a:latin typeface="Comic Sans MS" pitchFamily="66" charset="0"/>
              </a:rPr>
              <a:t>desensitizasyon</a:t>
            </a:r>
            <a:r>
              <a:rPr lang="tr-TR" sz="2000" dirty="0" smtClean="0">
                <a:latin typeface="Comic Sans MS" pitchFamily="66" charset="0"/>
              </a:rPr>
              <a:t> yaptıklarında, çoğunda konsantre </a:t>
            </a:r>
            <a:r>
              <a:rPr lang="tr-TR" sz="2000" dirty="0" err="1" smtClean="0">
                <a:latin typeface="Comic Sans MS" pitchFamily="66" charset="0"/>
              </a:rPr>
              <a:t>dilüsyonların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ekzemaları</a:t>
            </a:r>
            <a:r>
              <a:rPr lang="tr-TR" sz="2000" dirty="0" smtClean="0">
                <a:latin typeface="Comic Sans MS" pitchFamily="66" charset="0"/>
              </a:rPr>
              <a:t> alevlendirdiğini; </a:t>
            </a:r>
            <a:r>
              <a:rPr lang="tr-TR" sz="2000" dirty="0" err="1" smtClean="0">
                <a:latin typeface="Comic Sans MS" pitchFamily="66" charset="0"/>
              </a:rPr>
              <a:t>desensitizasyon</a:t>
            </a:r>
            <a:r>
              <a:rPr lang="tr-TR" sz="2000" dirty="0" smtClean="0">
                <a:latin typeface="Comic Sans MS" pitchFamily="66" charset="0"/>
              </a:rPr>
              <a:t> tedavisi ile 4-8 yıl sonra iyi sonuçlar alınabileceğini rapor etmişler.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11560" y="1124744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Polen mevsimi öncesinde hastaların bu konuda bilgilendirilmesi  ve uyarılması önemli.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Cilt bariyerini arttıran veya güçlendiren </a:t>
            </a:r>
            <a:r>
              <a:rPr lang="tr-TR" sz="2000" dirty="0" err="1" smtClean="0">
                <a:latin typeface="Comic Sans MS" pitchFamily="66" charset="0"/>
              </a:rPr>
              <a:t>topikal</a:t>
            </a:r>
            <a:r>
              <a:rPr lang="tr-TR" sz="2000" dirty="0" smtClean="0">
                <a:latin typeface="Comic Sans MS" pitchFamily="66" charset="0"/>
              </a:rPr>
              <a:t> nemlendiricilerin kullanımı, polen mevsimindeki AD alevlenmelerini önlemeye yardımcı olabilir.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Bazı </a:t>
            </a:r>
            <a:r>
              <a:rPr lang="tr-TR" sz="2000" dirty="0" err="1" smtClean="0">
                <a:latin typeface="Comic Sans MS" pitchFamily="66" charset="0"/>
              </a:rPr>
              <a:t>invitro</a:t>
            </a:r>
            <a:r>
              <a:rPr lang="tr-TR" sz="2000" dirty="0" smtClean="0">
                <a:latin typeface="Comic Sans MS" pitchFamily="66" charset="0"/>
              </a:rPr>
              <a:t> çalışmalarda, bazı </a:t>
            </a:r>
            <a:r>
              <a:rPr lang="tr-TR" sz="2000" dirty="0" err="1" smtClean="0">
                <a:latin typeface="Comic Sans MS" pitchFamily="66" charset="0"/>
              </a:rPr>
              <a:t>emoliyentlerin</a:t>
            </a:r>
            <a:r>
              <a:rPr lang="tr-TR" sz="2000" dirty="0" smtClean="0">
                <a:latin typeface="Comic Sans MS" pitchFamily="66" charset="0"/>
              </a:rPr>
              <a:t>, polen </a:t>
            </a:r>
            <a:r>
              <a:rPr lang="tr-TR" sz="2000" dirty="0" err="1" smtClean="0">
                <a:latin typeface="Comic Sans MS" pitchFamily="66" charset="0"/>
              </a:rPr>
              <a:t>allerjenlerinin</a:t>
            </a:r>
            <a:r>
              <a:rPr lang="tr-TR" sz="2000" dirty="0" smtClean="0">
                <a:latin typeface="Comic Sans MS" pitchFamily="66" charset="0"/>
              </a:rPr>
              <a:t> kıl </a:t>
            </a:r>
            <a:r>
              <a:rPr lang="tr-TR" sz="2000" dirty="0" err="1" smtClean="0">
                <a:latin typeface="Comic Sans MS" pitchFamily="66" charset="0"/>
              </a:rPr>
              <a:t>follikülerine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penetrasyonunu</a:t>
            </a:r>
            <a:r>
              <a:rPr lang="tr-TR" sz="2000" dirty="0" smtClean="0">
                <a:latin typeface="Comic Sans MS" pitchFamily="66" charset="0"/>
              </a:rPr>
              <a:t> önleyebildiği gösterilmiştir.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187624" y="4046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AD- Polen  İlişkisi- Öneriler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11560" y="1268760"/>
            <a:ext cx="7920880" cy="33239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u="sng" dirty="0" smtClean="0">
                <a:latin typeface="Comic Sans MS" pitchFamily="66" charset="0"/>
              </a:rPr>
              <a:t>Lezyonlu cilt bölgelerinin </a:t>
            </a:r>
            <a:r>
              <a:rPr lang="tr-TR" sz="2000" u="sng" dirty="0" err="1" smtClean="0">
                <a:latin typeface="Comic Sans MS" pitchFamily="66" charset="0"/>
              </a:rPr>
              <a:t>yanısıra</a:t>
            </a:r>
            <a:r>
              <a:rPr lang="tr-TR" sz="2000" u="sng" dirty="0" smtClean="0">
                <a:latin typeface="Comic Sans MS" pitchFamily="66" charset="0"/>
              </a:rPr>
              <a:t> görünürde sağlıklı olan cilde de erken ve yeterince uygun yapılan </a:t>
            </a:r>
            <a:r>
              <a:rPr lang="tr-TR" sz="2000" u="sng" dirty="0" err="1" smtClean="0">
                <a:latin typeface="Comic Sans MS" pitchFamily="66" charset="0"/>
              </a:rPr>
              <a:t>topikal</a:t>
            </a:r>
            <a:r>
              <a:rPr lang="tr-TR" sz="2000" u="sng" dirty="0" smtClean="0">
                <a:latin typeface="Comic Sans MS" pitchFamily="66" charset="0"/>
              </a:rPr>
              <a:t> tedavi</a:t>
            </a:r>
            <a:r>
              <a:rPr lang="tr-TR" sz="2000" dirty="0" smtClean="0">
                <a:latin typeface="Comic Sans MS" pitchFamily="66" charset="0"/>
              </a:rPr>
              <a:t>,: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Hastalığın kontrol altına alınmasında,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Allerjik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sensitizasyonun</a:t>
            </a:r>
            <a:r>
              <a:rPr lang="tr-TR" sz="2000" dirty="0" smtClean="0">
                <a:latin typeface="Comic Sans MS" pitchFamily="66" charset="0"/>
              </a:rPr>
              <a:t>  ve uzun –dönemde ise </a:t>
            </a:r>
            <a:r>
              <a:rPr lang="tr-TR" sz="2000" dirty="0" err="1" smtClean="0">
                <a:latin typeface="Comic Sans MS" pitchFamily="66" charset="0"/>
              </a:rPr>
              <a:t>allerjik</a:t>
            </a:r>
            <a:r>
              <a:rPr lang="tr-TR" sz="2000" dirty="0" smtClean="0">
                <a:latin typeface="Comic Sans MS" pitchFamily="66" charset="0"/>
              </a:rPr>
              <a:t> solunum yolu hastalıklarına </a:t>
            </a:r>
            <a:r>
              <a:rPr lang="tr-TR" sz="2000" dirty="0" err="1" smtClean="0">
                <a:latin typeface="Comic Sans MS" pitchFamily="66" charset="0"/>
              </a:rPr>
              <a:t>progresyonun</a:t>
            </a:r>
            <a:r>
              <a:rPr lang="tr-TR" sz="2000" dirty="0" smtClean="0">
                <a:latin typeface="Comic Sans MS" pitchFamily="66" charset="0"/>
              </a:rPr>
              <a:t> önlenmesinde  oldukça önemlidir.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187624" y="4046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AD- Polen  İlişkisi- Öneriler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ydrnow.com/wp-content/uploads/2014/04/Eczema600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5715000" cy="47625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827584" y="54292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Dinlediğiniz için teşekkürler…</a:t>
            </a:r>
            <a:endParaRPr lang="tr-TR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"/>
          <p:cNvGrpSpPr/>
          <p:nvPr/>
        </p:nvGrpSpPr>
        <p:grpSpPr>
          <a:xfrm>
            <a:off x="251520" y="1174651"/>
            <a:ext cx="8715404" cy="2064382"/>
            <a:chOff x="142844" y="192189"/>
            <a:chExt cx="8715404" cy="20643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44" y="430314"/>
              <a:ext cx="8715404" cy="1826257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9148" y="192189"/>
              <a:ext cx="5886450" cy="238125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</p:pic>
      </p:grpSp>
      <p:sp>
        <p:nvSpPr>
          <p:cNvPr id="5" name="4 Metin kutusu"/>
          <p:cNvSpPr txBox="1"/>
          <p:nvPr/>
        </p:nvSpPr>
        <p:spPr>
          <a:xfrm>
            <a:off x="755576" y="3645024"/>
            <a:ext cx="7815812" cy="2067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rgbClr val="0070C0"/>
                </a:solidFill>
                <a:latin typeface="Comic Sans MS" pitchFamily="66" charset="0"/>
              </a:rPr>
              <a:t>Amaç</a:t>
            </a:r>
            <a:r>
              <a:rPr lang="tr-TR" sz="2200" dirty="0" smtClean="0">
                <a:latin typeface="Comic Sans MS" pitchFamily="66" charset="0"/>
              </a:rPr>
              <a:t>: 6-7 yaş  (n= 1329) ve 13-14 yaş grubu (n=1321) </a:t>
            </a:r>
          </a:p>
          <a:p>
            <a:pPr>
              <a:lnSpc>
                <a:spcPct val="150000"/>
              </a:lnSpc>
            </a:pPr>
            <a:r>
              <a:rPr lang="tr-TR" sz="2200" dirty="0" err="1" smtClean="0">
                <a:latin typeface="Comic Sans MS" pitchFamily="66" charset="0"/>
              </a:rPr>
              <a:t>AD’li</a:t>
            </a:r>
            <a:r>
              <a:rPr lang="tr-TR" sz="2200" dirty="0" smtClean="0">
                <a:latin typeface="Comic Sans MS" pitchFamily="66" charset="0"/>
              </a:rPr>
              <a:t> çocuklarda </a:t>
            </a:r>
            <a:r>
              <a:rPr lang="tr-TR" sz="2200" dirty="0" err="1" smtClean="0">
                <a:latin typeface="Comic Sans MS" pitchFamily="66" charset="0"/>
              </a:rPr>
              <a:t>aeroallerjenlere</a:t>
            </a:r>
            <a:r>
              <a:rPr lang="tr-TR" sz="2200" dirty="0" smtClean="0">
                <a:latin typeface="Comic Sans MS" pitchFamily="66" charset="0"/>
              </a:rPr>
              <a:t> duyarlılık </a:t>
            </a:r>
            <a:r>
              <a:rPr lang="tr-TR" sz="2200" dirty="0" err="1" smtClean="0">
                <a:latin typeface="Comic Sans MS" pitchFamily="66" charset="0"/>
              </a:rPr>
              <a:t>prevalansını</a:t>
            </a:r>
            <a:r>
              <a:rPr lang="tr-TR" sz="2200" dirty="0" smtClean="0">
                <a:latin typeface="Comic Sans MS" pitchFamily="66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tr-TR" sz="2200" dirty="0" smtClean="0">
                <a:latin typeface="Comic Sans MS" pitchFamily="66" charset="0"/>
              </a:rPr>
              <a:t>ek olarak pozitif deri testi sonuçlarını yaş, cinsiyet, </a:t>
            </a:r>
            <a:r>
              <a:rPr lang="tr-TR" sz="2200" dirty="0" err="1" smtClean="0">
                <a:latin typeface="Comic Sans MS" pitchFamily="66" charset="0"/>
              </a:rPr>
              <a:t>atopi</a:t>
            </a:r>
            <a:r>
              <a:rPr lang="tr-TR" sz="2200" dirty="0" smtClean="0">
                <a:latin typeface="Comic Sans MS" pitchFamily="66" charset="0"/>
              </a:rPr>
              <a:t> öyküsüne göre analiz etmek</a:t>
            </a:r>
            <a:endParaRPr lang="tr-TR" sz="2200" dirty="0"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899592" y="31349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AD’de</a:t>
            </a:r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 polen duyarlılığı ne sıklıkta ?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1052736"/>
            <a:ext cx="58864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8929718" cy="409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539552" y="566124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>
                <a:latin typeface="Comic Sans MS" pitchFamily="66" charset="0"/>
              </a:rPr>
              <a:t>AD’li</a:t>
            </a:r>
            <a:r>
              <a:rPr lang="tr-TR" sz="2000" dirty="0" smtClean="0">
                <a:latin typeface="Comic Sans MS" pitchFamily="66" charset="0"/>
              </a:rPr>
              <a:t> çocukların yaklaşık % 30’unda çayır ve tahıl polenlerine de duyarlılık olduğu gösterilmiş. 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899592" y="31349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AD’de</a:t>
            </a:r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 polen duyarlılığı ne sıklıkta ?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0" y="3501008"/>
            <a:ext cx="2915816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724128" y="3501008"/>
            <a:ext cx="936104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68952" cy="19794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3384376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39552" y="3429000"/>
            <a:ext cx="8208912" cy="15597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 smtClean="0">
                <a:solidFill>
                  <a:srgbClr val="0070C0"/>
                </a:solidFill>
                <a:latin typeface="Comic Sans MS" pitchFamily="66" charset="0"/>
              </a:rPr>
              <a:t>Amaç</a:t>
            </a:r>
            <a:r>
              <a:rPr lang="tr-TR" sz="2200" dirty="0" smtClean="0">
                <a:latin typeface="Comic Sans MS" pitchFamily="66" charset="0"/>
              </a:rPr>
              <a:t>: </a:t>
            </a:r>
            <a:r>
              <a:rPr lang="tr-TR" sz="2200" dirty="0" err="1" smtClean="0">
                <a:latin typeface="Comic Sans MS" pitchFamily="66" charset="0"/>
              </a:rPr>
              <a:t>AD’li</a:t>
            </a:r>
            <a:r>
              <a:rPr lang="tr-TR" sz="2200" dirty="0" smtClean="0">
                <a:latin typeface="Comic Sans MS" pitchFamily="66" charset="0"/>
              </a:rPr>
              <a:t> hastalarda, </a:t>
            </a:r>
            <a:r>
              <a:rPr lang="tr-TR" sz="2200" dirty="0" err="1" smtClean="0">
                <a:latin typeface="Comic Sans MS" pitchFamily="66" charset="0"/>
              </a:rPr>
              <a:t>aeroallerjenler</a:t>
            </a:r>
            <a:r>
              <a:rPr lang="tr-TR" sz="2200" dirty="0" smtClean="0">
                <a:latin typeface="Comic Sans MS" pitchFamily="66" charset="0"/>
              </a:rPr>
              <a:t> ile Deri </a:t>
            </a:r>
            <a:r>
              <a:rPr lang="tr-TR" sz="2200" dirty="0" err="1" smtClean="0">
                <a:latin typeface="Comic Sans MS" pitchFamily="66" charset="0"/>
              </a:rPr>
              <a:t>prik</a:t>
            </a:r>
            <a:r>
              <a:rPr lang="tr-TR" sz="2200" dirty="0" smtClean="0">
                <a:latin typeface="Comic Sans MS" pitchFamily="66" charset="0"/>
              </a:rPr>
              <a:t> testi, Yama testi ve spesifik </a:t>
            </a:r>
            <a:r>
              <a:rPr lang="tr-TR" sz="2200" dirty="0" err="1" smtClean="0">
                <a:latin typeface="Comic Sans MS" pitchFamily="66" charset="0"/>
              </a:rPr>
              <a:t>IgE</a:t>
            </a:r>
            <a:r>
              <a:rPr lang="tr-TR" sz="2200" dirty="0" smtClean="0">
                <a:latin typeface="Comic Sans MS" pitchFamily="66" charset="0"/>
              </a:rPr>
              <a:t> ölçümlerinin pozitiflik sıklığını saptamak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611560" y="5329437"/>
            <a:ext cx="7643866" cy="1051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 smtClean="0">
                <a:latin typeface="Comic Sans MS" pitchFamily="66" charset="0"/>
              </a:rPr>
              <a:t>- </a:t>
            </a:r>
            <a:r>
              <a:rPr lang="tr-TR" sz="2200" dirty="0" err="1" smtClean="0">
                <a:latin typeface="Comic Sans MS" pitchFamily="66" charset="0"/>
              </a:rPr>
              <a:t>Grass</a:t>
            </a:r>
            <a:r>
              <a:rPr lang="tr-TR" sz="2200" dirty="0" smtClean="0">
                <a:latin typeface="Comic Sans MS" pitchFamily="66" charset="0"/>
              </a:rPr>
              <a:t> ve </a:t>
            </a:r>
            <a:r>
              <a:rPr lang="tr-TR" sz="2200" dirty="0" err="1" smtClean="0">
                <a:latin typeface="Comic Sans MS" pitchFamily="66" charset="0"/>
              </a:rPr>
              <a:t>birch</a:t>
            </a:r>
            <a:r>
              <a:rPr lang="tr-TR" sz="2200" dirty="0" smtClean="0">
                <a:latin typeface="Comic Sans MS" pitchFamily="66" charset="0"/>
              </a:rPr>
              <a:t> polen, DP ve DF  duyarlılığı olan, 71 (</a:t>
            </a:r>
            <a:r>
              <a:rPr lang="tr-TR" sz="2200" dirty="0" err="1" smtClean="0">
                <a:latin typeface="Comic Sans MS" pitchFamily="66" charset="0"/>
              </a:rPr>
              <a:t>median</a:t>
            </a:r>
            <a:r>
              <a:rPr lang="tr-TR" sz="2200" dirty="0" smtClean="0">
                <a:latin typeface="Comic Sans MS" pitchFamily="66" charset="0"/>
              </a:rPr>
              <a:t> 5 yaş), </a:t>
            </a:r>
            <a:r>
              <a:rPr lang="tr-TR" sz="2200" dirty="0" err="1" smtClean="0">
                <a:latin typeface="Comic Sans MS" pitchFamily="66" charset="0"/>
              </a:rPr>
              <a:t>AD’li</a:t>
            </a:r>
            <a:r>
              <a:rPr lang="tr-TR" sz="2200" dirty="0" smtClean="0">
                <a:latin typeface="Comic Sans MS" pitchFamily="66" charset="0"/>
              </a:rPr>
              <a:t> hasta, çalışmaya alınmış. </a:t>
            </a:r>
            <a:endParaRPr lang="tr-TR" sz="2200" dirty="0"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899592" y="26064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AD’de</a:t>
            </a:r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 polen duyarlılığı ne sıklıkta ?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9" y="764704"/>
            <a:ext cx="459006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4716016" y="1052736"/>
            <a:ext cx="4176464" cy="2169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42 (% 59) hastada, SPT ve spesifik </a:t>
            </a:r>
            <a:r>
              <a:rPr lang="tr-TR" dirty="0" err="1" smtClean="0">
                <a:latin typeface="Comic Sans MS" pitchFamily="66" charset="0"/>
              </a:rPr>
              <a:t>IgE</a:t>
            </a:r>
            <a:r>
              <a:rPr lang="tr-TR" dirty="0" smtClean="0">
                <a:latin typeface="Comic Sans MS" pitchFamily="66" charset="0"/>
              </a:rPr>
              <a:t> testlerinden en az biri pozitif.</a:t>
            </a:r>
          </a:p>
          <a:p>
            <a:pPr>
              <a:lnSpc>
                <a:spcPct val="150000"/>
              </a:lnSpc>
            </a:pPr>
            <a:endParaRPr lang="tr-T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- </a:t>
            </a:r>
            <a:r>
              <a:rPr lang="tr-TR" dirty="0" err="1" smtClean="0">
                <a:latin typeface="Comic Sans MS" pitchFamily="66" charset="0"/>
              </a:rPr>
              <a:t>Birch</a:t>
            </a:r>
            <a:r>
              <a:rPr lang="tr-TR" dirty="0" smtClean="0">
                <a:latin typeface="Comic Sans MS" pitchFamily="66" charset="0"/>
              </a:rPr>
              <a:t> ve </a:t>
            </a:r>
            <a:r>
              <a:rPr lang="tr-TR" dirty="0" err="1" smtClean="0">
                <a:latin typeface="Comic Sans MS" pitchFamily="66" charset="0"/>
              </a:rPr>
              <a:t>grass</a:t>
            </a:r>
            <a:r>
              <a:rPr lang="tr-TR" dirty="0" smtClean="0">
                <a:latin typeface="Comic Sans MS" pitchFamily="66" charset="0"/>
              </a:rPr>
              <a:t> polen : 29 hasta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- Ev tozu akarları 18 hastada pozitif. </a:t>
            </a:r>
            <a:endParaRPr lang="tr-TR" dirty="0">
              <a:latin typeface="Comic Sans MS" pitchFamily="66" charset="0"/>
            </a:endParaRPr>
          </a:p>
        </p:txBody>
      </p:sp>
      <p:grpSp>
        <p:nvGrpSpPr>
          <p:cNvPr id="8" name="7 Grup"/>
          <p:cNvGrpSpPr/>
          <p:nvPr/>
        </p:nvGrpSpPr>
        <p:grpSpPr>
          <a:xfrm>
            <a:off x="251520" y="3717032"/>
            <a:ext cx="4464496" cy="3140968"/>
            <a:chOff x="500034" y="3500438"/>
            <a:chExt cx="3929090" cy="3012538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3500438"/>
              <a:ext cx="3881447" cy="295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6 Metin kutusu"/>
            <p:cNvSpPr txBox="1"/>
            <p:nvPr/>
          </p:nvSpPr>
          <p:spPr>
            <a:xfrm>
              <a:off x="571472" y="6143644"/>
              <a:ext cx="38576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tr-TR" dirty="0"/>
            </a:p>
          </p:txBody>
        </p:sp>
      </p:grpSp>
      <p:sp>
        <p:nvSpPr>
          <p:cNvPr id="9" name="8 Metin kutusu"/>
          <p:cNvSpPr txBox="1"/>
          <p:nvPr/>
        </p:nvSpPr>
        <p:spPr>
          <a:xfrm>
            <a:off x="4788024" y="4318650"/>
            <a:ext cx="4032448" cy="2169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45 hastada en az bir APT pozitifliği saptanmış;: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- Ev tozu akarları : 38 hasta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- </a:t>
            </a:r>
            <a:r>
              <a:rPr lang="tr-TR" dirty="0" err="1" smtClean="0">
                <a:latin typeface="Comic Sans MS" pitchFamily="66" charset="0"/>
              </a:rPr>
              <a:t>Birch</a:t>
            </a:r>
            <a:r>
              <a:rPr lang="tr-TR" dirty="0" smtClean="0">
                <a:latin typeface="Comic Sans MS" pitchFamily="66" charset="0"/>
              </a:rPr>
              <a:t> polen: 21 hasta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- </a:t>
            </a:r>
            <a:r>
              <a:rPr lang="tr-TR" dirty="0" err="1" smtClean="0">
                <a:latin typeface="Comic Sans MS" pitchFamily="66" charset="0"/>
              </a:rPr>
              <a:t>Grass</a:t>
            </a:r>
            <a:r>
              <a:rPr lang="tr-TR" dirty="0" smtClean="0">
                <a:latin typeface="Comic Sans MS" pitchFamily="66" charset="0"/>
              </a:rPr>
              <a:t> polen 18 hasta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899592" y="26064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rgbClr val="C00000"/>
                </a:solidFill>
                <a:latin typeface="Lucida Calligraphy" pitchFamily="66" charset="0"/>
              </a:rPr>
              <a:t>AD’de</a:t>
            </a:r>
            <a:r>
              <a:rPr lang="tr-TR" sz="2800" b="1" dirty="0" smtClean="0">
                <a:solidFill>
                  <a:srgbClr val="C00000"/>
                </a:solidFill>
                <a:latin typeface="Lucida Calligraphy" pitchFamily="66" charset="0"/>
              </a:rPr>
              <a:t> polen duyarlılığı ne sıklıkta ?</a:t>
            </a:r>
            <a:endParaRPr lang="tr-TR" sz="2800" b="1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11" name="10 Oval"/>
          <p:cNvSpPr/>
          <p:nvPr/>
        </p:nvSpPr>
        <p:spPr>
          <a:xfrm>
            <a:off x="539552" y="1052736"/>
            <a:ext cx="2016224" cy="30963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785786" y="4714884"/>
            <a:ext cx="1857388" cy="20002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23528" y="2420888"/>
            <a:ext cx="8568952" cy="37856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70C0"/>
                </a:solidFill>
                <a:latin typeface="Comic Sans MS" pitchFamily="66" charset="0"/>
              </a:rPr>
              <a:t>Sonuç: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 err="1" smtClean="0">
                <a:latin typeface="Comic Sans MS" pitchFamily="66" charset="0"/>
              </a:rPr>
              <a:t>AD’li</a:t>
            </a:r>
            <a:r>
              <a:rPr lang="tr-TR" sz="2000" dirty="0" smtClean="0">
                <a:latin typeface="Comic Sans MS" pitchFamily="66" charset="0"/>
              </a:rPr>
              <a:t> hastalarda, </a:t>
            </a:r>
            <a:r>
              <a:rPr lang="tr-TR" sz="2000" dirty="0" err="1" smtClean="0">
                <a:latin typeface="Comic Sans MS" pitchFamily="66" charset="0"/>
              </a:rPr>
              <a:t>aeroallerjen</a:t>
            </a:r>
            <a:r>
              <a:rPr lang="tr-TR" sz="2000" dirty="0" smtClean="0">
                <a:latin typeface="Comic Sans MS" pitchFamily="66" charset="0"/>
              </a:rPr>
              <a:t> duyarlılık </a:t>
            </a:r>
            <a:r>
              <a:rPr lang="tr-TR" sz="2000" dirty="0" err="1" smtClean="0">
                <a:latin typeface="Comic Sans MS" pitchFamily="66" charset="0"/>
              </a:rPr>
              <a:t>prevalansı</a:t>
            </a:r>
            <a:r>
              <a:rPr lang="tr-TR" sz="2000" dirty="0" smtClean="0">
                <a:latin typeface="Comic Sans MS" pitchFamily="66" charset="0"/>
              </a:rPr>
              <a:t> yüksek.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000" dirty="0" smtClean="0">
                <a:latin typeface="Comic Sans MS" pitchFamily="66" charset="0"/>
              </a:rPr>
              <a:t> Ancak, bunun klinik önemi, sınırlı görünüyor.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tr-TR" sz="2000" dirty="0" smtClean="0">
                <a:latin typeface="Comic Sans MS" pitchFamily="66" charset="0"/>
              </a:rPr>
              <a:t> Sadece küçük bir AD ‘</a:t>
            </a:r>
            <a:r>
              <a:rPr lang="tr-TR" sz="2000" dirty="0" err="1" smtClean="0">
                <a:latin typeface="Comic Sans MS" pitchFamily="66" charset="0"/>
              </a:rPr>
              <a:t>li</a:t>
            </a:r>
            <a:r>
              <a:rPr lang="tr-TR" sz="2000" dirty="0" smtClean="0">
                <a:latin typeface="Comic Sans MS" pitchFamily="66" charset="0"/>
              </a:rPr>
              <a:t> hasta popülasyonu, </a:t>
            </a:r>
            <a:r>
              <a:rPr lang="tr-TR" sz="2000" dirty="0" err="1" smtClean="0">
                <a:latin typeface="Comic Sans MS" pitchFamily="66" charset="0"/>
              </a:rPr>
              <a:t>aeroallerjenler</a:t>
            </a:r>
            <a:r>
              <a:rPr lang="tr-TR" sz="2000" dirty="0" smtClean="0">
                <a:latin typeface="Comic Sans MS" pitchFamily="66" charset="0"/>
              </a:rPr>
              <a:t> ile temastan klinik olarak etkileniyor.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- </a:t>
            </a:r>
            <a:r>
              <a:rPr lang="tr-TR" sz="2000" b="1" dirty="0" smtClean="0">
                <a:latin typeface="Comic Sans MS" pitchFamily="66" charset="0"/>
              </a:rPr>
              <a:t>Aynı </a:t>
            </a:r>
            <a:r>
              <a:rPr lang="tr-TR" sz="2000" b="1" dirty="0" err="1" smtClean="0">
                <a:latin typeface="Comic Sans MS" pitchFamily="66" charset="0"/>
              </a:rPr>
              <a:t>allerjene</a:t>
            </a:r>
            <a:r>
              <a:rPr lang="tr-TR" sz="2000" b="1" dirty="0" smtClean="0">
                <a:latin typeface="Comic Sans MS" pitchFamily="66" charset="0"/>
              </a:rPr>
              <a:t>, hem SPT veya Spesifik </a:t>
            </a:r>
            <a:r>
              <a:rPr lang="tr-TR" sz="2000" b="1" dirty="0" err="1" smtClean="0">
                <a:latin typeface="Comic Sans MS" pitchFamily="66" charset="0"/>
              </a:rPr>
              <a:t>IgE</a:t>
            </a:r>
            <a:r>
              <a:rPr lang="tr-TR" sz="2000" b="1" dirty="0" smtClean="0">
                <a:latin typeface="Comic Sans MS" pitchFamily="66" charset="0"/>
              </a:rPr>
              <a:t>, hem de APT pozitifliği birlikte varsa, bu </a:t>
            </a:r>
            <a:r>
              <a:rPr lang="tr-TR" sz="2000" b="1" dirty="0" err="1" smtClean="0">
                <a:latin typeface="Comic Sans MS" pitchFamily="66" charset="0"/>
              </a:rPr>
              <a:t>allerjenin</a:t>
            </a:r>
            <a:r>
              <a:rPr lang="tr-TR" sz="2000" b="1" dirty="0" smtClean="0">
                <a:latin typeface="Comic Sans MS" pitchFamily="66" charset="0"/>
              </a:rPr>
              <a:t> klinik etkiye sahip olma olasılığının daha yüksek olduğu söylenebilir. </a:t>
            </a:r>
            <a:endParaRPr lang="tr-TR" sz="2000" b="1" dirty="0">
              <a:latin typeface="Comic Sans MS" pitchFamily="66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39552" y="692696"/>
            <a:ext cx="77768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omic Sans MS" pitchFamily="66" charset="0"/>
              </a:rPr>
              <a:t>- Bu testlerin, </a:t>
            </a:r>
            <a:r>
              <a:rPr lang="tr-TR" dirty="0" err="1" smtClean="0">
                <a:latin typeface="Comic Sans MS" pitchFamily="66" charset="0"/>
              </a:rPr>
              <a:t>hastannın</a:t>
            </a:r>
            <a:r>
              <a:rPr lang="tr-TR" dirty="0" smtClean="0">
                <a:latin typeface="Comic Sans MS" pitchFamily="66" charset="0"/>
              </a:rPr>
              <a:t> dermatit kötüleşme öyküsü, klinik SCORAD skorları ve </a:t>
            </a:r>
            <a:r>
              <a:rPr lang="tr-TR" dirty="0" err="1" smtClean="0">
                <a:latin typeface="Comic Sans MS" pitchFamily="66" charset="0"/>
              </a:rPr>
              <a:t>topikal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antiinflamatuar</a:t>
            </a:r>
            <a:r>
              <a:rPr lang="tr-TR" dirty="0" smtClean="0">
                <a:latin typeface="Comic Sans MS" pitchFamily="66" charset="0"/>
              </a:rPr>
              <a:t> ilaç gereksinimindeki değişiklikler baz alınarak </a:t>
            </a:r>
            <a:r>
              <a:rPr lang="tr-TR" dirty="0" err="1" smtClean="0">
                <a:latin typeface="Comic Sans MS" pitchFamily="66" charset="0"/>
              </a:rPr>
              <a:t>sensitivite</a:t>
            </a:r>
            <a:r>
              <a:rPr lang="tr-TR" dirty="0" smtClean="0">
                <a:latin typeface="Comic Sans MS" pitchFamily="66" charset="0"/>
              </a:rPr>
              <a:t> ve </a:t>
            </a:r>
            <a:r>
              <a:rPr lang="tr-TR" dirty="0" err="1" smtClean="0">
                <a:latin typeface="Comic Sans MS" pitchFamily="66" charset="0"/>
              </a:rPr>
              <a:t>spesifitesi</a:t>
            </a:r>
            <a:r>
              <a:rPr lang="tr-TR" dirty="0" smtClean="0">
                <a:latin typeface="Comic Sans MS" pitchFamily="66" charset="0"/>
              </a:rPr>
              <a:t> de analiz edilmiş.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275660"/>
            <a:ext cx="4622385" cy="53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1974</Words>
  <Application>Microsoft Office PowerPoint</Application>
  <PresentationFormat>Ekran Gösterisi (4:3)</PresentationFormat>
  <Paragraphs>170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Ofis Teması</vt:lpstr>
      <vt:lpstr>‘Atopik dermatit’de polen duyarlılığının etkisi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w8</dc:creator>
  <cp:lastModifiedBy>staffdr</cp:lastModifiedBy>
  <cp:revision>343</cp:revision>
  <dcterms:created xsi:type="dcterms:W3CDTF">2016-03-13T07:21:58Z</dcterms:created>
  <dcterms:modified xsi:type="dcterms:W3CDTF">2016-04-08T11:22:11Z</dcterms:modified>
</cp:coreProperties>
</file>