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5"/>
  </p:notesMasterIdLst>
  <p:sldIdLst>
    <p:sldId id="258" r:id="rId3"/>
    <p:sldId id="291" r:id="rId4"/>
    <p:sldId id="292" r:id="rId6"/>
    <p:sldId id="349" r:id="rId7"/>
    <p:sldId id="263" r:id="rId8"/>
    <p:sldId id="294" r:id="rId9"/>
    <p:sldId id="274" r:id="rId10"/>
    <p:sldId id="329" r:id="rId11"/>
    <p:sldId id="259" r:id="rId12"/>
    <p:sldId id="315" r:id="rId13"/>
    <p:sldId id="316" r:id="rId14"/>
    <p:sldId id="402" r:id="rId15"/>
    <p:sldId id="403" r:id="rId16"/>
    <p:sldId id="260" r:id="rId17"/>
    <p:sldId id="348" r:id="rId18"/>
    <p:sldId id="351" r:id="rId19"/>
    <p:sldId id="323" r:id="rId20"/>
    <p:sldId id="324" r:id="rId21"/>
    <p:sldId id="342" r:id="rId22"/>
    <p:sldId id="326" r:id="rId23"/>
    <p:sldId id="325" r:id="rId24"/>
    <p:sldId id="262" r:id="rId25"/>
    <p:sldId id="336" r:id="rId26"/>
    <p:sldId id="295" r:id="rId27"/>
    <p:sldId id="331" r:id="rId28"/>
    <p:sldId id="334" r:id="rId29"/>
    <p:sldId id="339" r:id="rId30"/>
    <p:sldId id="267" r:id="rId31"/>
    <p:sldId id="341" r:id="rId32"/>
    <p:sldId id="345" r:id="rId33"/>
    <p:sldId id="344" r:id="rId34"/>
    <p:sldId id="340" r:id="rId35"/>
    <p:sldId id="383" r:id="rId36"/>
    <p:sldId id="400" r:id="rId37"/>
    <p:sldId id="385" r:id="rId38"/>
    <p:sldId id="408" r:id="rId39"/>
    <p:sldId id="409" r:id="rId40"/>
    <p:sldId id="410" r:id="rId41"/>
    <p:sldId id="395" r:id="rId42"/>
    <p:sldId id="406" r:id="rId43"/>
    <p:sldId id="407" r:id="rId44"/>
    <p:sldId id="396" r:id="rId45"/>
    <p:sldId id="387" r:id="rId46"/>
    <p:sldId id="388" r:id="rId47"/>
    <p:sldId id="389" r:id="rId48"/>
    <p:sldId id="390" r:id="rId49"/>
    <p:sldId id="330" r:id="rId50"/>
    <p:sldId id="332" r:id="rId51"/>
    <p:sldId id="273" r:id="rId52"/>
    <p:sldId id="382" r:id="rId53"/>
    <p:sldId id="276" r:id="rId5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6EDC2-75E4-419E-A6EE-8E9F452F9067}" type="datetimeFigureOut">
              <a:rPr lang="tr-TR" smtClean="0"/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3DF42-05E6-4D1A-BF61-0E77C07E159E}" type="slidenum">
              <a:rPr lang="tr-TR" smtClean="0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tr-TR" altLang="en-US"/>
              <a:t>sağlıklı çocuk beslenmesi</a:t>
            </a:r>
            <a:endParaRPr lang="tr-T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tr-TR" altLang="en-US"/>
              <a:t>prebiyotikler gastrik aside dirençli, fermente olabilen ve barsak mikrobiyotanın gelişimine neden olan bitki kaynaklı sindirilemeyen şekerler</a:t>
            </a:r>
            <a:endParaRPr lang="tr-T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tr-TR" altLang="en-US"/>
              <a:t>BAşka çalışmalarla öncelikle genel populasyonda değerlendirme yapılması uygun</a:t>
            </a:r>
            <a:endParaRPr lang="tr-T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tr-TR" altLang="en-US">
                <a:sym typeface="+mn-ea"/>
              </a:rPr>
              <a:t>allerjen miktarı</a:t>
            </a:r>
            <a:endParaRPr lang="tr-TR" alt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tr-TR" altLang="en-US">
                <a:sym typeface="+mn-ea"/>
              </a:rPr>
              <a:t>non-IgE aracılı ya da mikst GA de çıktılarda yer almalı </a:t>
            </a:r>
            <a:endParaRPr lang="tr-TR" altLang="en-US"/>
          </a:p>
          <a:p>
            <a:r>
              <a:rPr lang="tr-TR" altLang="en-US">
                <a:sym typeface="+mn-ea"/>
              </a:rPr>
              <a:t>allerjen miktarı</a:t>
            </a:r>
            <a:endParaRPr lang="tr-TR" alt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tr-TR" altLang="en-US"/>
              <a:t>kuvvetle tavsiye edebilmek için yüksek kalitede veriye ihtiyaç var </a:t>
            </a:r>
            <a:endParaRPr lang="tr-T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tr-TR" altLang="en-US"/>
              <a:t>gıda allerjisi</a:t>
            </a:r>
            <a:endParaRPr lang="tr-T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tr-TR" altLang="en-US"/>
              <a:t>sağlıklı çocuk kim nasıl tanımlanıyor</a:t>
            </a:r>
            <a:endParaRPr lang="tr-TR" altLang="en-US"/>
          </a:p>
          <a:p>
            <a:r>
              <a:rPr lang="tr-TR" altLang="en-US"/>
              <a:t>ESPGHAN EAACI AAP</a:t>
            </a:r>
            <a:endParaRPr lang="tr-T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tr-TR" altLang="en-US"/>
              <a:t>Önleme nedir</a:t>
            </a:r>
            <a:endParaRPr lang="tr-TR" altLang="en-US"/>
          </a:p>
          <a:p>
            <a:r>
              <a:rPr lang="tr-TR" altLang="en-US"/>
              <a:t>pek çok aşamada önleme müdahaleleri yapmak mümkün </a:t>
            </a:r>
            <a:endParaRPr lang="tr-TR" altLang="en-US"/>
          </a:p>
          <a:p>
            <a:r>
              <a:rPr lang="tr-TR" altLang="en-US"/>
              <a:t>beslenmenin rolünü konuşuyoruz </a:t>
            </a:r>
            <a:endParaRPr lang="tr-TR" altLang="en-US"/>
          </a:p>
          <a:p>
            <a:r>
              <a:rPr lang="tr-TR" altLang="en-US"/>
              <a:t>atopik march ile uyumlu olarak yaşamın ilk aylarındaki beslenme müdahaleleri</a:t>
            </a:r>
            <a:endParaRPr lang="tr-T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Emzirmenin bebeki annde kısa ve uzun dönem pek çok olumlu etkileri var</a:t>
            </a:r>
            <a:endParaRPr lang="tr-TR"/>
          </a:p>
          <a:p>
            <a:r>
              <a:rPr lang="tr-TR"/>
              <a:t>4 ya da 6 ay sadece anne sütü exclusive brst fed allerjik hastalıkları arttırmaz da korumaz da </a:t>
            </a:r>
            <a:endParaRPr lang="tr-TR"/>
          </a:p>
          <a:p>
            <a:r>
              <a:rPr lang="tr-TR"/>
              <a:t>ek gıdalara geç, brst fed süresini etkilemez </a:t>
            </a:r>
            <a:endParaRPr lang="tr-TR"/>
          </a:p>
          <a:p>
            <a:r>
              <a:rPr lang="tr-TR"/>
              <a:t>ek katı gıdalar 4 aydan önce değil 6 ay civarı olabilir</a:t>
            </a:r>
            <a:endParaRPr lang="tr-TR"/>
          </a:p>
          <a:p>
            <a:endParaRPr lang="tr-TR"/>
          </a:p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3DF42-05E6-4D1A-BF61-0E77C07E159E}" type="slidenum">
              <a:rPr lang="tr-TR" smtClean="0"/>
            </a:fld>
            <a:endParaRPr 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729C7-B12A-485F-AAED-35FBE608D394}" type="datetime1">
              <a:rPr lang="tr-TR" smtClean="0"/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90EF-6CF9-4A19-B59D-1D063F9AFEB3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7827A-944D-4DB7-88AD-BF2748430E87}" type="datetime1">
              <a:rPr lang="tr-TR" smtClean="0"/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90EF-6CF9-4A19-B59D-1D063F9AFEB3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A7AB-8B46-45FC-BAFC-F516271E93E8}" type="datetime1">
              <a:rPr lang="tr-TR" smtClean="0"/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90EF-6CF9-4A19-B59D-1D063F9AFEB3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A348-14AC-46E1-93E0-B01D7111CEDD}" type="datetime1">
              <a:rPr lang="tr-TR" smtClean="0"/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90EF-6CF9-4A19-B59D-1D063F9AFEB3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284DC-A7AC-4FB7-A79F-739925006584}" type="datetime1">
              <a:rPr lang="tr-TR" smtClean="0"/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90EF-6CF9-4A19-B59D-1D063F9AFEB3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21D7C-B4D6-4A3C-A409-D9EFB7CDC294}" type="datetime1">
              <a:rPr lang="tr-TR" smtClean="0"/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90EF-6CF9-4A19-B59D-1D063F9AFEB3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AD080-A60B-467C-960A-C9175FEF57C0}" type="datetime1">
              <a:rPr lang="tr-TR" smtClean="0"/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90EF-6CF9-4A19-B59D-1D063F9AFEB3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E2672-857B-4B75-86E8-74A4363D8F1A}" type="datetime1">
              <a:rPr lang="tr-TR" smtClean="0"/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90EF-6CF9-4A19-B59D-1D063F9AFEB3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BDC8-F432-47C1-9910-2527BE6B95CA}" type="datetime1">
              <a:rPr lang="tr-TR" smtClean="0"/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90EF-6CF9-4A19-B59D-1D063F9AFEB3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F7CE-5E58-459B-B464-834E0DC2ABBF}" type="datetime1">
              <a:rPr lang="tr-TR" smtClean="0"/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90EF-6CF9-4A19-B59D-1D063F9AFEB3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AB463-7D22-4911-999B-3FD711492B62}" type="datetime1">
              <a:rPr lang="tr-TR" smtClean="0"/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90EF-6CF9-4A19-B59D-1D063F9AFEB3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9D201-5E24-484B-8A00-7EE857D1D460}" type="datetime1">
              <a:rPr lang="tr-TR" smtClean="0"/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B90EF-6CF9-4A19-B59D-1D063F9AFEB3}" type="slidenum">
              <a:rPr lang="tr-TR" smtClean="0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Unvan 10"/>
          <p:cNvSpPr>
            <a:spLocks noGrp="1"/>
          </p:cNvSpPr>
          <p:nvPr>
            <p:ph type="ctrTitle"/>
          </p:nvPr>
        </p:nvSpPr>
        <p:spPr>
          <a:xfrm>
            <a:off x="1219668" y="3855330"/>
            <a:ext cx="6858000" cy="20430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400" b="1" dirty="0">
                <a:solidFill>
                  <a:srgbClr val="C00000"/>
                </a:solidFill>
              </a:rPr>
              <a:t>Doç. Dr. Elif Karakoç Aydıner</a:t>
            </a:r>
            <a:br>
              <a:rPr lang="tr-TR" sz="2000" dirty="0"/>
            </a:br>
            <a:r>
              <a:rPr lang="tr-TR" sz="1800" b="1" dirty="0">
                <a:solidFill>
                  <a:srgbClr val="000066"/>
                </a:solidFill>
              </a:rPr>
              <a:t>Marmara Üniversitesi Tıp Fakültesi </a:t>
            </a:r>
            <a:br>
              <a:rPr lang="tr-TR" sz="1800" b="1" dirty="0">
                <a:solidFill>
                  <a:srgbClr val="000066"/>
                </a:solidFill>
              </a:rPr>
            </a:br>
            <a:r>
              <a:rPr lang="tr-TR" sz="1800" b="1" dirty="0">
                <a:solidFill>
                  <a:srgbClr val="000066"/>
                </a:solidFill>
              </a:rPr>
              <a:t>Pediatrik </a:t>
            </a:r>
            <a:r>
              <a:rPr lang="tr-TR" sz="1800" b="1" dirty="0" err="1">
                <a:solidFill>
                  <a:srgbClr val="000066"/>
                </a:solidFill>
              </a:rPr>
              <a:t>Allerji</a:t>
            </a:r>
            <a:r>
              <a:rPr lang="tr-TR" sz="1800" b="1" dirty="0">
                <a:solidFill>
                  <a:srgbClr val="000066"/>
                </a:solidFill>
              </a:rPr>
              <a:t> ve İmmünoloji Bilim </a:t>
            </a:r>
            <a:r>
              <a:rPr lang="tr-TR" sz="1800" b="1" dirty="0" smtClean="0">
                <a:solidFill>
                  <a:srgbClr val="000066"/>
                </a:solidFill>
              </a:rPr>
              <a:t>Dalı</a:t>
            </a:r>
            <a:br>
              <a:rPr lang="tr-TR" sz="1800" b="1" dirty="0" smtClean="0">
                <a:solidFill>
                  <a:srgbClr val="000066"/>
                </a:solidFill>
              </a:rPr>
            </a:br>
            <a:endParaRPr lang="tr-TR" sz="1800" b="1" dirty="0">
              <a:solidFill>
                <a:srgbClr val="000066"/>
              </a:solidFill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1671829" y="1052250"/>
            <a:ext cx="5941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latin typeface="+mj-lt"/>
              </a:rPr>
              <a:t>Sağlıklı Çocuklarda </a:t>
            </a:r>
            <a:endParaRPr lang="tr-TR" sz="2800" b="1" dirty="0" smtClean="0">
              <a:latin typeface="+mj-lt"/>
            </a:endParaRPr>
          </a:p>
          <a:p>
            <a:pPr algn="ctr"/>
            <a:r>
              <a:rPr lang="tr-TR" sz="2800" b="1" dirty="0" smtClean="0">
                <a:latin typeface="+mj-lt"/>
              </a:rPr>
              <a:t>Besin </a:t>
            </a:r>
            <a:r>
              <a:rPr lang="tr-TR" sz="2800" b="1" dirty="0" err="1" smtClean="0">
                <a:latin typeface="+mj-lt"/>
              </a:rPr>
              <a:t>Allerjisinin</a:t>
            </a:r>
            <a:r>
              <a:rPr lang="tr-TR" sz="2800" b="1" dirty="0" smtClean="0">
                <a:latin typeface="+mj-lt"/>
              </a:rPr>
              <a:t> Önlenmesinde </a:t>
            </a:r>
            <a:endParaRPr lang="tr-TR" sz="2800" b="1" dirty="0" smtClean="0">
              <a:latin typeface="+mj-lt"/>
            </a:endParaRPr>
          </a:p>
          <a:p>
            <a:pPr algn="ctr"/>
            <a:r>
              <a:rPr lang="tr-TR" sz="2800" b="1" dirty="0" smtClean="0">
                <a:latin typeface="+mj-lt"/>
              </a:rPr>
              <a:t>Beslenmenin Rolü </a:t>
            </a:r>
            <a:endParaRPr lang="tr-TR" sz="2800" b="1" dirty="0" smtClean="0">
              <a:latin typeface="+mj-lt"/>
            </a:endParaRPr>
          </a:p>
          <a:p>
            <a:pPr algn="ctr"/>
            <a:endParaRPr lang="tr-TR" sz="1600" b="1" dirty="0">
              <a:latin typeface="+mj-lt"/>
            </a:endParaRPr>
          </a:p>
          <a:p>
            <a:pPr algn="ctr"/>
            <a:r>
              <a:rPr lang="tr-TR" b="1" dirty="0" smtClean="0">
                <a:latin typeface="+mj-lt"/>
              </a:rPr>
              <a:t>23 Nisan 2017 Saat: 15:15-16:45 Salon A </a:t>
            </a:r>
            <a:endParaRPr lang="tr-TR" b="1" dirty="0" smtClean="0">
              <a:latin typeface="+mj-lt"/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38113" y="188162"/>
            <a:ext cx="1479110" cy="952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Metin kutusu 15"/>
          <p:cNvSpPr txBox="1"/>
          <p:nvPr/>
        </p:nvSpPr>
        <p:spPr>
          <a:xfrm>
            <a:off x="140247" y="6159103"/>
            <a:ext cx="3551115" cy="55399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ctr" defTabSz="806450">
              <a:defRPr/>
            </a:pPr>
            <a:r>
              <a:rPr lang="tr-TR" sz="1500" b="1" dirty="0">
                <a:solidFill>
                  <a:schemeClr val="bg1"/>
                </a:solidFill>
                <a:latin typeface="+mj-lt"/>
              </a:rPr>
              <a:t>Marmara Üniversitesi </a:t>
            </a:r>
            <a:r>
              <a:rPr lang="tr-TR" sz="1500" b="1" dirty="0" err="1">
                <a:solidFill>
                  <a:schemeClr val="bg1"/>
                </a:solidFill>
                <a:latin typeface="+mj-lt"/>
              </a:rPr>
              <a:t>İmmün</a:t>
            </a:r>
            <a:r>
              <a:rPr lang="tr-TR" sz="1500" b="1" dirty="0">
                <a:solidFill>
                  <a:schemeClr val="bg1"/>
                </a:solidFill>
                <a:latin typeface="+mj-lt"/>
              </a:rPr>
              <a:t> Yetmezlik</a:t>
            </a:r>
            <a:endParaRPr lang="tr-TR" sz="1500" b="1" dirty="0">
              <a:solidFill>
                <a:schemeClr val="bg1"/>
              </a:solidFill>
              <a:latin typeface="+mj-lt"/>
            </a:endParaRPr>
          </a:p>
          <a:p>
            <a:pPr algn="ctr" defTabSz="806450">
              <a:defRPr/>
            </a:pPr>
            <a:r>
              <a:rPr lang="tr-TR" sz="1500" b="1" dirty="0">
                <a:solidFill>
                  <a:schemeClr val="bg1"/>
                </a:solidFill>
                <a:latin typeface="+mj-lt"/>
              </a:rPr>
              <a:t> Uygulama ve Araştırma Merkezi </a:t>
            </a:r>
            <a:endParaRPr lang="tr-TR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5401609" y="6159103"/>
            <a:ext cx="3551115" cy="55399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ctr" defTabSz="806450">
              <a:defRPr/>
            </a:pPr>
            <a:r>
              <a:rPr lang="tr-TR" sz="1500" b="1" dirty="0" err="1" smtClean="0">
                <a:solidFill>
                  <a:schemeClr val="bg1"/>
                </a:solidFill>
                <a:latin typeface="+mj-lt"/>
              </a:rPr>
              <a:t>Jeffrey</a:t>
            </a:r>
            <a:r>
              <a:rPr lang="tr-TR" sz="15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tr-TR" sz="1500" b="1" dirty="0" err="1" smtClean="0">
                <a:solidFill>
                  <a:schemeClr val="bg1"/>
                </a:solidFill>
                <a:latin typeface="+mj-lt"/>
              </a:rPr>
              <a:t>Modell</a:t>
            </a:r>
            <a:r>
              <a:rPr lang="tr-TR" sz="1500" b="1" dirty="0" smtClean="0">
                <a:solidFill>
                  <a:schemeClr val="bg1"/>
                </a:solidFill>
                <a:latin typeface="+mj-lt"/>
              </a:rPr>
              <a:t> Vakfı, </a:t>
            </a:r>
            <a:endParaRPr lang="tr-TR" sz="1500" b="1" dirty="0" smtClean="0">
              <a:solidFill>
                <a:schemeClr val="bg1"/>
              </a:solidFill>
              <a:latin typeface="+mj-lt"/>
            </a:endParaRPr>
          </a:p>
          <a:p>
            <a:pPr algn="ctr" defTabSz="806450">
              <a:defRPr/>
            </a:pPr>
            <a:r>
              <a:rPr lang="tr-TR" sz="1500" b="1" dirty="0" smtClean="0">
                <a:solidFill>
                  <a:schemeClr val="bg1"/>
                </a:solidFill>
                <a:latin typeface="+mj-lt"/>
              </a:rPr>
              <a:t>İstanbul Marmara Tanı Merkezi</a:t>
            </a:r>
            <a:endParaRPr lang="tr-TR" sz="15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Resim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r="14261" b="32835"/>
          <a:stretch>
            <a:fillRect/>
          </a:stretch>
        </p:blipFill>
        <p:spPr bwMode="auto">
          <a:xfrm>
            <a:off x="402676" y="253118"/>
            <a:ext cx="2250473" cy="93796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/>
          <a:srcRect l="21574" t="15066" r="19686" b="51539"/>
          <a:stretch>
            <a:fillRect/>
          </a:stretch>
        </p:blipFill>
        <p:spPr>
          <a:xfrm>
            <a:off x="3151951" y="2991242"/>
            <a:ext cx="2980929" cy="952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rcRect l="8905" t="21889" r="17334" b="8088"/>
          <a:stretch>
            <a:fillRect/>
          </a:stretch>
        </p:blipFill>
        <p:spPr>
          <a:xfrm>
            <a:off x="194945" y="3375660"/>
            <a:ext cx="5417185" cy="289306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ChangeAspect="1"/>
          </p:cNvPicPr>
          <p:nvPr/>
        </p:nvPicPr>
        <p:blipFill>
          <a:blip r:embed="rId2"/>
          <a:srcRect l="12402" t="19407" r="12908" b="9820"/>
          <a:stretch>
            <a:fillRect/>
          </a:stretch>
        </p:blipFill>
        <p:spPr>
          <a:xfrm>
            <a:off x="3463925" y="1825625"/>
            <a:ext cx="5693410" cy="3034665"/>
          </a:xfrm>
          <a:prstGeom prst="rect">
            <a:avLst/>
          </a:prstGeom>
        </p:spPr>
      </p:pic>
      <p:sp>
        <p:nvSpPr>
          <p:cNvPr id="6" name="Unvan 1"/>
          <p:cNvSpPr>
            <a:spLocks noGrp="1"/>
          </p:cNvSpPr>
          <p:nvPr/>
        </p:nvSpPr>
        <p:spPr>
          <a:xfrm>
            <a:off x="462280" y="31813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>
                <a:solidFill>
                  <a:srgbClr val="C00000"/>
                </a:solidFill>
              </a:rPr>
              <a:t>Anne sütü ile beslenme</a:t>
            </a:r>
            <a:endParaRPr lang="tr-TR" b="1">
              <a:solidFill>
                <a:srgbClr val="C00000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5948045" y="4055745"/>
            <a:ext cx="320929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tr-TR" altLang="en-US" sz="1400"/>
              <a:t>DOI:</a:t>
            </a:r>
            <a:r>
              <a:rPr lang="en-US" sz="1400"/>
              <a:t>10.1056/NEJMoa1514210  </a:t>
            </a:r>
            <a:r>
              <a:rPr lang="tr-TR" altLang="en-US" sz="1400"/>
              <a:t>EAT study</a:t>
            </a:r>
            <a:endParaRPr lang="tr-TR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1"/>
          <a:srcRect l="13203" t="16328" r="45000" b="7118"/>
          <a:stretch>
            <a:fillRect/>
          </a:stretch>
        </p:blipFill>
        <p:spPr>
          <a:xfrm>
            <a:off x="4859020" y="1927225"/>
            <a:ext cx="4113530" cy="423799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ChangeAspect="1"/>
          </p:cNvPicPr>
          <p:nvPr>
            <p:ph idx="1"/>
          </p:nvPr>
        </p:nvPicPr>
        <p:blipFill>
          <a:blip r:embed="rId2"/>
          <a:srcRect l="8905" t="21889" r="17334" b="8088"/>
          <a:stretch>
            <a:fillRect/>
          </a:stretch>
        </p:blipFill>
        <p:spPr>
          <a:xfrm>
            <a:off x="4987290" y="66675"/>
            <a:ext cx="3551555" cy="19983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l="34151" t="35939" r="152" b="42875"/>
          <a:stretch>
            <a:fillRect/>
          </a:stretch>
        </p:blipFill>
        <p:spPr>
          <a:xfrm>
            <a:off x="8255" y="2158365"/>
            <a:ext cx="4813300" cy="873125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8255" y="4989830"/>
            <a:ext cx="9074785" cy="2762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200"/>
              <a:t>http://www.who.int/features/factfiles/breastfeeding/facts/en/index1.html</a:t>
            </a:r>
            <a:endParaRPr lang="en-US" sz="12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rcRect l="34971" t="36016" r="3672" b="47357"/>
          <a:stretch>
            <a:fillRect/>
          </a:stretch>
        </p:blipFill>
        <p:spPr>
          <a:xfrm>
            <a:off x="22860" y="3278505"/>
            <a:ext cx="4798695" cy="7315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rcRect l="34771" t="36548" r="1167" b="47890"/>
          <a:stretch>
            <a:fillRect/>
          </a:stretch>
        </p:blipFill>
        <p:spPr>
          <a:xfrm>
            <a:off x="8255" y="4260850"/>
            <a:ext cx="4813935" cy="657860"/>
          </a:xfrm>
          <a:prstGeom prst="rect">
            <a:avLst/>
          </a:prstGeom>
        </p:spPr>
      </p:pic>
      <p:sp>
        <p:nvSpPr>
          <p:cNvPr id="19" name="Unvan 1"/>
          <p:cNvSpPr>
            <a:spLocks noGrp="1"/>
          </p:cNvSpPr>
          <p:nvPr/>
        </p:nvSpPr>
        <p:spPr>
          <a:xfrm>
            <a:off x="462280" y="31813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>
                <a:solidFill>
                  <a:srgbClr val="C00000"/>
                </a:solidFill>
              </a:rPr>
              <a:t>Anne sütü ile beslenme</a:t>
            </a:r>
            <a:endParaRPr lang="tr-TR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rcRect l="23023" t="20192" r="16487" b="17751"/>
          <a:stretch>
            <a:fillRect/>
          </a:stretch>
        </p:blipFill>
        <p:spPr>
          <a:xfrm>
            <a:off x="179705" y="859790"/>
            <a:ext cx="6919595" cy="399288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>
            <p:ph sz="half" idx="2"/>
          </p:nvPr>
        </p:nvPicPr>
        <p:blipFill>
          <a:blip r:embed="rId2"/>
          <a:srcRect l="8905" t="60842" r="17334" b="8235"/>
          <a:stretch>
            <a:fillRect/>
          </a:stretch>
        </p:blipFill>
        <p:spPr>
          <a:xfrm>
            <a:off x="5146040" y="1457325"/>
            <a:ext cx="3886200" cy="1000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30" y="131446"/>
            <a:ext cx="7886700" cy="1325563"/>
          </a:xfrm>
        </p:spPr>
        <p:txBody>
          <a:bodyPr/>
          <a:p>
            <a:r>
              <a:rPr lang="tr-TR" altLang="en-US" b="1">
                <a:solidFill>
                  <a:srgbClr val="C00000"/>
                </a:solidFill>
              </a:rPr>
              <a:t>Formül mama</a:t>
            </a:r>
            <a:endParaRPr lang="tr-TR" altLang="en-US" b="1">
              <a:solidFill>
                <a:srgbClr val="C00000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842010" y="5063490"/>
            <a:ext cx="6736080" cy="6426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p>
            <a:pPr algn="ctr"/>
            <a:r>
              <a:rPr lang="tr-TR" altLang="en-US"/>
              <a:t>Düşük riskli bebekler için ilk 4 ayda hipoallerjenik formula kullanımının </a:t>
            </a:r>
            <a:endParaRPr lang="tr-TR" altLang="en-US"/>
          </a:p>
          <a:p>
            <a:pPr algn="ctr"/>
            <a:r>
              <a:rPr lang="tr-TR" altLang="en-US"/>
              <a:t>gıda allerjisinden koruyucu etkisi söz konusu değildir. </a:t>
            </a:r>
            <a:endParaRPr lang="tr-TR" altLang="en-US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3"/>
          <a:srcRect l="8905" t="21889" r="38932" b="53785"/>
          <a:stretch>
            <a:fillRect/>
          </a:stretch>
        </p:blipFill>
        <p:spPr>
          <a:xfrm>
            <a:off x="6115050" y="400685"/>
            <a:ext cx="2748280" cy="78676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5240655" y="5893435"/>
            <a:ext cx="2337435" cy="2762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p>
            <a:r>
              <a:rPr lang="tr-TR" altLang="en-US" sz="1200"/>
              <a:t>Grimshaw et al, 2017, Arc Dis Child</a:t>
            </a:r>
            <a:endParaRPr lang="tr-TR" altLang="en-US" sz="1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455930" y="13144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en-US" b="1">
                <a:solidFill>
                  <a:srgbClr val="C00000"/>
                </a:solidFill>
              </a:rPr>
              <a:t>Formül mama</a:t>
            </a:r>
            <a:endParaRPr lang="tr-TR" altLang="en-US" b="1">
              <a:solidFill>
                <a:srgbClr val="C00000"/>
              </a:solidFill>
            </a:endParaRPr>
          </a:p>
        </p:txBody>
      </p:sp>
      <p:pic>
        <p:nvPicPr>
          <p:cNvPr id="8" name="Content Placeholder 7"/>
          <p:cNvPicPr>
            <a:picLocks noChangeAspect="1"/>
          </p:cNvPicPr>
          <p:nvPr>
            <p:ph sz="half" idx="1"/>
          </p:nvPr>
        </p:nvPicPr>
        <p:blipFill>
          <a:blip r:embed="rId1"/>
          <a:srcRect l="14477" t="22690" r="16144" b="12057"/>
          <a:stretch>
            <a:fillRect/>
          </a:stretch>
        </p:blipFill>
        <p:spPr>
          <a:xfrm>
            <a:off x="396875" y="1457325"/>
            <a:ext cx="4745990" cy="2669540"/>
          </a:xfrm>
          <a:prstGeom prst="rect">
            <a:avLst/>
          </a:prstGeom>
        </p:spPr>
      </p:pic>
      <p:pic>
        <p:nvPicPr>
          <p:cNvPr id="9" name="Content Placeholder 1"/>
          <p:cNvPicPr>
            <a:picLocks noChangeAspect="1"/>
          </p:cNvPicPr>
          <p:nvPr/>
        </p:nvPicPr>
        <p:blipFill>
          <a:blip r:embed="rId2"/>
          <a:srcRect l="22624" t="32818" r="23789" b="13775"/>
          <a:stretch>
            <a:fillRect/>
          </a:stretch>
        </p:blipFill>
        <p:spPr>
          <a:xfrm>
            <a:off x="5391785" y="115570"/>
            <a:ext cx="3380740" cy="1895475"/>
          </a:xfrm>
          <a:prstGeom prst="rect">
            <a:avLst/>
          </a:prstGeom>
        </p:spPr>
      </p:pic>
      <p:pic>
        <p:nvPicPr>
          <p:cNvPr id="2" name="Content Placeholder 1"/>
          <p:cNvPicPr>
            <a:picLocks noChangeAspect="1"/>
          </p:cNvPicPr>
          <p:nvPr>
            <p:ph sz="half" idx="2"/>
          </p:nvPr>
        </p:nvPicPr>
        <p:blipFill>
          <a:blip r:embed="rId3"/>
          <a:srcRect l="11846" t="46368" r="14755" b="37536"/>
          <a:stretch>
            <a:fillRect/>
          </a:stretch>
        </p:blipFill>
        <p:spPr>
          <a:xfrm>
            <a:off x="107950" y="4201795"/>
            <a:ext cx="7884795" cy="97282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5391785" y="2916555"/>
            <a:ext cx="365633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tr-TR" altLang="en-US" sz="1400"/>
              <a:t>düşük risk= kişisel ya da ailede atopi öyküsü yok </a:t>
            </a:r>
            <a:endParaRPr lang="tr-TR" altLang="en-US" sz="1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71780" y="127001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tr-TR" b="1">
                <a:solidFill>
                  <a:srgbClr val="C00000"/>
                </a:solidFill>
              </a:rPr>
              <a:t>Katı gıdalara geçiş</a:t>
            </a:r>
            <a:br>
              <a:rPr lang="tr-TR" b="1">
                <a:solidFill>
                  <a:srgbClr val="C00000"/>
                </a:solidFill>
              </a:rPr>
            </a:br>
            <a:r>
              <a:rPr lang="tr-TR" b="1">
                <a:solidFill>
                  <a:srgbClr val="C00000"/>
                </a:solidFill>
              </a:rPr>
              <a:t>			 </a:t>
            </a:r>
            <a:endParaRPr lang="tr-TR" b="1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80340" y="1229995"/>
            <a:ext cx="8537575" cy="4351655"/>
          </a:xfrm>
        </p:spPr>
        <p:txBody>
          <a:bodyPr/>
          <a:lstStyle/>
          <a:p>
            <a:r>
              <a:rPr lang="tr-TR"/>
              <a:t>fare modellerinde erken maruziyet = oral tolerans</a:t>
            </a:r>
            <a:endParaRPr lang="tr-TR"/>
          </a:p>
          <a:p>
            <a:r>
              <a:rPr lang="tr-TR"/>
              <a:t>insanlarda da benzer bulgular</a:t>
            </a:r>
            <a:endParaRPr lang="tr-TR"/>
          </a:p>
          <a:p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6" name="Text Box 5"/>
          <p:cNvSpPr txBox="1"/>
          <p:nvPr/>
        </p:nvSpPr>
        <p:spPr>
          <a:xfrm>
            <a:off x="6973570" y="5944235"/>
            <a:ext cx="1887855" cy="4591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tr-TR" altLang="en-US" sz="1200"/>
              <a:t>Du Toit, 2016, Allergol Int</a:t>
            </a:r>
            <a:endParaRPr lang="tr-TR" altLang="en-US" sz="1200"/>
          </a:p>
          <a:p>
            <a:r>
              <a:rPr lang="tr-TR" altLang="en-US" sz="1200"/>
              <a:t>Abrams et al, 2017, J of Ped</a:t>
            </a:r>
            <a:endParaRPr lang="tr-TR" altLang="en-US" sz="1200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rcRect l="17827" t="13945" r="16438" b="7046"/>
          <a:stretch>
            <a:fillRect/>
          </a:stretch>
        </p:blipFill>
        <p:spPr>
          <a:xfrm>
            <a:off x="271780" y="2200910"/>
            <a:ext cx="6070600" cy="41033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rcRect l="4301" t="15132" r="5910" b="10448"/>
          <a:stretch>
            <a:fillRect/>
          </a:stretch>
        </p:blipFill>
        <p:spPr>
          <a:xfrm>
            <a:off x="281940" y="1400175"/>
            <a:ext cx="8559165" cy="3990975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71780" y="127001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tr-TR" b="1">
                <a:solidFill>
                  <a:srgbClr val="C00000"/>
                </a:solidFill>
              </a:rPr>
              <a:t>Katı gıdalara geçiş</a:t>
            </a:r>
            <a:br>
              <a:rPr lang="tr-TR" b="1">
                <a:solidFill>
                  <a:srgbClr val="C00000"/>
                </a:solidFill>
              </a:rPr>
            </a:br>
            <a:r>
              <a:rPr lang="tr-TR" b="1">
                <a:solidFill>
                  <a:srgbClr val="C00000"/>
                </a:solidFill>
              </a:rPr>
              <a:t>			Ne zaman? </a:t>
            </a:r>
            <a:endParaRPr lang="tr-TR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1780" y="1762125"/>
            <a:ext cx="8747125" cy="4351655"/>
          </a:xfrm>
        </p:spPr>
        <p:txBody>
          <a:bodyPr>
            <a:noAutofit/>
          </a:bodyPr>
          <a:p>
            <a:pPr>
              <a:lnSpc>
                <a:spcPct val="200000"/>
              </a:lnSpc>
            </a:pPr>
            <a:r>
              <a:rPr lang="tr-TR" altLang="en-US" sz="1800"/>
              <a:t>2008 AAP ve 2013 AAAAI, CPS--&gt; 4-6 aydan sonraya kalmasın</a:t>
            </a:r>
            <a:endParaRPr lang="tr-TR" altLang="en-US" sz="1800"/>
          </a:p>
          <a:p>
            <a:pPr>
              <a:lnSpc>
                <a:spcPct val="200000"/>
              </a:lnSpc>
            </a:pPr>
            <a:r>
              <a:rPr lang="tr-TR" altLang="en-US" sz="1800"/>
              <a:t>Australasian SACI--&gt; 6 ay civarı ama kesinlikle 4 aydan önce değil</a:t>
            </a:r>
            <a:endParaRPr lang="tr-TR" altLang="en-US" sz="1800"/>
          </a:p>
          <a:p>
            <a:pPr>
              <a:lnSpc>
                <a:spcPct val="200000"/>
              </a:lnSpc>
            </a:pPr>
            <a:r>
              <a:rPr lang="tr-TR" altLang="en-US" sz="1800"/>
              <a:t>2015--&gt; LEAP--&gt; yer fıstığı algoritmasını belirliyor</a:t>
            </a:r>
            <a:endParaRPr lang="tr-TR" altLang="en-US" sz="1800"/>
          </a:p>
          <a:p>
            <a:pPr>
              <a:lnSpc>
                <a:spcPct val="200000"/>
              </a:lnSpc>
            </a:pPr>
            <a:r>
              <a:rPr lang="tr-TR" altLang="en-US" sz="1800"/>
              <a:t>2017--&gt;  NIAID addendum guidelines</a:t>
            </a:r>
            <a:endParaRPr lang="tr-TR" altLang="en-US" sz="1800"/>
          </a:p>
          <a:p>
            <a:pPr lvl="2">
              <a:lnSpc>
                <a:spcPct val="200000"/>
              </a:lnSpc>
            </a:pPr>
            <a:r>
              <a:rPr lang="tr-TR" altLang="en-US" sz="1200"/>
              <a:t> </a:t>
            </a:r>
            <a:r>
              <a:rPr lang="tr-TR" altLang="en-US" sz="1600"/>
              <a:t>yer fıstığı algoritması </a:t>
            </a:r>
            <a:endParaRPr lang="tr-TR" altLang="en-US" sz="1600"/>
          </a:p>
          <a:p>
            <a:pPr lvl="2">
              <a:lnSpc>
                <a:spcPct val="200000"/>
              </a:lnSpc>
            </a:pPr>
            <a:r>
              <a:rPr lang="tr-TR" altLang="en-US" sz="1600"/>
              <a:t>diğerleri için algortima yok, süt ve yumurta için halen çalışmalara ihtyaç var</a:t>
            </a:r>
            <a:endParaRPr lang="tr-TR" altLang="en-US" sz="1600"/>
          </a:p>
          <a:p>
            <a:pPr marL="285750" lvl="0" indent="-285750">
              <a:lnSpc>
                <a:spcPct val="200000"/>
              </a:lnSpc>
            </a:pPr>
            <a:r>
              <a:rPr lang="tr-TR" altLang="en-US" sz="1800"/>
              <a:t>SONUÇ:  </a:t>
            </a:r>
            <a:r>
              <a:rPr lang="tr-TR" altLang="en-US" sz="1800">
                <a:sym typeface="+mn-ea"/>
              </a:rPr>
              <a:t>6 ay civarı ama kesinlikle 4 aydan önce değil</a:t>
            </a:r>
            <a:r>
              <a:rPr lang="tr-TR" altLang="en-US" sz="1800"/>
              <a:t>	              </a:t>
            </a:r>
            <a:endParaRPr lang="tr-TR" altLang="en-US" sz="18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6" name="Unvan 1"/>
          <p:cNvSpPr>
            <a:spLocks noGrp="1"/>
          </p:cNvSpPr>
          <p:nvPr/>
        </p:nvSpPr>
        <p:spPr>
          <a:xfrm>
            <a:off x="271780" y="1270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>
                <a:solidFill>
                  <a:srgbClr val="C00000"/>
                </a:solidFill>
              </a:rPr>
              <a:t>Katı gıdalara geçiş</a:t>
            </a:r>
            <a:br>
              <a:rPr lang="tr-TR" b="1">
                <a:solidFill>
                  <a:srgbClr val="C00000"/>
                </a:solidFill>
              </a:rPr>
            </a:br>
            <a:r>
              <a:rPr lang="tr-TR" b="1">
                <a:solidFill>
                  <a:srgbClr val="C00000"/>
                </a:solidFill>
              </a:rPr>
              <a:t>			Hangisi ve Ne zaman? </a:t>
            </a:r>
            <a:endParaRPr lang="tr-TR" b="1">
              <a:solidFill>
                <a:srgbClr val="C00000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973570" y="5944235"/>
            <a:ext cx="1887855" cy="4591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tr-TR" altLang="en-US" sz="1200"/>
          </a:p>
          <a:p>
            <a:r>
              <a:rPr lang="tr-TR" altLang="en-US" sz="1200"/>
              <a:t>Abrams et al, 2017, J of Ped</a:t>
            </a:r>
            <a:endParaRPr lang="tr-TR" altLang="en-US" sz="1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6380" y="6459856"/>
            <a:ext cx="3086100" cy="365125"/>
          </a:xfrm>
        </p:spPr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rcRect l="30783" t="14519" r="31259" b="4976"/>
          <a:stretch>
            <a:fillRect/>
          </a:stretch>
        </p:blipFill>
        <p:spPr>
          <a:xfrm>
            <a:off x="3787140" y="97155"/>
            <a:ext cx="5370195" cy="640715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215380" y="534035"/>
            <a:ext cx="780415" cy="27622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endParaRPr lang="en-US" sz="1200"/>
          </a:p>
        </p:txBody>
      </p:sp>
      <p:sp>
        <p:nvSpPr>
          <p:cNvPr id="7" name="Text Box 6"/>
          <p:cNvSpPr txBox="1"/>
          <p:nvPr/>
        </p:nvSpPr>
        <p:spPr>
          <a:xfrm>
            <a:off x="6215380" y="1887855"/>
            <a:ext cx="780415" cy="27622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endParaRPr lang="en-US" sz="1200"/>
          </a:p>
        </p:txBody>
      </p:sp>
      <p:sp>
        <p:nvSpPr>
          <p:cNvPr id="8" name="Text Box 7"/>
          <p:cNvSpPr txBox="1"/>
          <p:nvPr/>
        </p:nvSpPr>
        <p:spPr>
          <a:xfrm>
            <a:off x="6215380" y="5824855"/>
            <a:ext cx="780415" cy="27622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endParaRPr lang="en-US" sz="1200"/>
          </a:p>
        </p:txBody>
      </p:sp>
      <p:sp>
        <p:nvSpPr>
          <p:cNvPr id="9" name="Text Box 8"/>
          <p:cNvSpPr txBox="1"/>
          <p:nvPr/>
        </p:nvSpPr>
        <p:spPr>
          <a:xfrm>
            <a:off x="6717665" y="6504305"/>
            <a:ext cx="2337435" cy="2762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tr-TR" altLang="en-US" sz="1200"/>
              <a:t>Grimshaw et al, 2017, Arc Dis Child</a:t>
            </a:r>
            <a:endParaRPr lang="tr-TR" altLang="en-US" sz="1200"/>
          </a:p>
        </p:txBody>
      </p:sp>
      <p:sp>
        <p:nvSpPr>
          <p:cNvPr id="3" name="Unvan 1"/>
          <p:cNvSpPr>
            <a:spLocks noGrp="1"/>
          </p:cNvSpPr>
          <p:nvPr/>
        </p:nvSpPr>
        <p:spPr>
          <a:xfrm>
            <a:off x="76200" y="-151130"/>
            <a:ext cx="7886700" cy="6511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>
                <a:solidFill>
                  <a:schemeClr val="tx1"/>
                </a:solidFill>
              </a:rPr>
              <a:t>Genel populasyonda</a:t>
            </a:r>
            <a:endParaRPr lang="tr-TR" sz="3600" b="1">
              <a:solidFill>
                <a:schemeClr val="tx1"/>
              </a:solidFill>
            </a:endParaRPr>
          </a:p>
          <a:p>
            <a:r>
              <a:rPr lang="tr-TR" sz="3600" b="1">
                <a:solidFill>
                  <a:schemeClr val="tx1"/>
                </a:solidFill>
              </a:rPr>
              <a:t>Katı gıdalara geçiş</a:t>
            </a:r>
            <a:endParaRPr lang="tr-TR" sz="3600" b="1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br>
              <a:rPr lang="tr-TR" sz="3600" b="1">
                <a:solidFill>
                  <a:srgbClr val="C00000"/>
                </a:solidFill>
              </a:rPr>
            </a:br>
            <a:r>
              <a:rPr lang="tr-TR" sz="3600" b="1">
                <a:solidFill>
                  <a:srgbClr val="C00000"/>
                </a:solidFill>
              </a:rPr>
              <a:t>Hangisi?</a:t>
            </a:r>
            <a:endParaRPr lang="tr-TR" sz="3600" b="1">
              <a:solidFill>
                <a:srgbClr val="C00000"/>
              </a:solidFill>
            </a:endParaRPr>
          </a:p>
          <a:p>
            <a:pPr lvl="1">
              <a:lnSpc>
                <a:spcPct val="100000"/>
              </a:lnSpc>
            </a:pPr>
            <a:r>
              <a:rPr lang="tr-TR" b="1">
                <a:solidFill>
                  <a:schemeClr val="tx1"/>
                </a:solidFill>
              </a:rPr>
              <a:t>süt, yumurta, yer fıstığı, </a:t>
            </a:r>
            <a:endParaRPr lang="tr-TR" b="1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</a:pPr>
            <a:r>
              <a:rPr lang="tr-TR" b="1">
                <a:solidFill>
                  <a:schemeClr val="tx1"/>
                </a:solidFill>
              </a:rPr>
              <a:t>buğday, balık, susam</a:t>
            </a:r>
            <a:endParaRPr lang="tr-TR" b="1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tr-TR" sz="3600" b="1">
              <a:solidFill>
                <a:srgbClr val="C00000"/>
              </a:solidFill>
            </a:endParaRPr>
          </a:p>
          <a:p>
            <a:r>
              <a:rPr lang="tr-TR" sz="3600" b="1">
                <a:solidFill>
                  <a:srgbClr val="C00000"/>
                </a:solidFill>
              </a:rPr>
              <a:t>Ne zaman? </a:t>
            </a:r>
            <a:endParaRPr lang="tr-TR" sz="3600" b="1">
              <a:solidFill>
                <a:srgbClr val="C00000"/>
              </a:solidFill>
            </a:endParaRPr>
          </a:p>
          <a:p>
            <a:pPr lvl="1"/>
            <a:r>
              <a:rPr lang="tr-TR" b="1">
                <a:solidFill>
                  <a:schemeClr val="tx1"/>
                </a:solidFill>
              </a:rPr>
              <a:t>3-6 ay</a:t>
            </a:r>
            <a:endParaRPr lang="tr-TR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890" y="202566"/>
            <a:ext cx="7886700" cy="1325563"/>
          </a:xfrm>
        </p:spPr>
        <p:txBody>
          <a:bodyPr/>
          <a:p>
            <a:r>
              <a:rPr lang="tr-TR" altLang="en-US" b="1">
                <a:solidFill>
                  <a:srgbClr val="C00000"/>
                </a:solidFill>
              </a:rPr>
              <a:t>EAT; Enquiring About Tolerance</a:t>
            </a:r>
            <a:endParaRPr lang="tr-TR" altLang="en-US" b="1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84935"/>
            <a:ext cx="7886700" cy="5336540"/>
          </a:xfrm>
        </p:spPr>
        <p:txBody>
          <a:bodyPr>
            <a:normAutofit lnSpcReduction="20000"/>
          </a:bodyPr>
          <a:p>
            <a:pPr>
              <a:lnSpc>
                <a:spcPct val="110000"/>
              </a:lnSpc>
            </a:pPr>
            <a:r>
              <a:rPr lang="tr-TR" altLang="en-US" sz="2000">
                <a:latin typeface="Calibri" panose="020F0502020204030204" charset="0"/>
              </a:rPr>
              <a:t>UK, çok merkezli, doğum kohortu</a:t>
            </a:r>
            <a:endParaRPr lang="tr-TR" altLang="en-US" sz="2000">
              <a:latin typeface="Calibri" panose="020F0502020204030204" charset="0"/>
            </a:endParaRPr>
          </a:p>
          <a:p>
            <a:pPr>
              <a:lnSpc>
                <a:spcPct val="110000"/>
              </a:lnSpc>
            </a:pPr>
            <a:r>
              <a:rPr lang="tr-TR" altLang="en-US" sz="2000">
                <a:latin typeface="Calibri" panose="020F0502020204030204" charset="0"/>
              </a:rPr>
              <a:t>genel populasyon </a:t>
            </a:r>
            <a:endParaRPr lang="tr-TR" altLang="en-US" sz="2000">
              <a:latin typeface="Calibri" panose="020F0502020204030204" charset="0"/>
            </a:endParaRPr>
          </a:p>
          <a:p>
            <a:pPr>
              <a:lnSpc>
                <a:spcPct val="110000"/>
              </a:lnSpc>
            </a:pPr>
            <a:r>
              <a:rPr lang="tr-TR" altLang="en-US" sz="2000">
                <a:latin typeface="Calibri" panose="020F0502020204030204" charset="0"/>
              </a:rPr>
              <a:t>iki grup, randomize kontrollü, açık </a:t>
            </a:r>
            <a:endParaRPr lang="tr-TR" altLang="en-US" sz="2000">
              <a:latin typeface="Calibri" panose="020F0502020204030204" charset="0"/>
            </a:endParaRPr>
          </a:p>
          <a:p>
            <a:pPr>
              <a:lnSpc>
                <a:spcPct val="110000"/>
              </a:lnSpc>
            </a:pPr>
            <a:r>
              <a:rPr lang="tr-TR" altLang="en-US" sz="2000">
                <a:latin typeface="Calibri" panose="020F0502020204030204" charset="0"/>
              </a:rPr>
              <a:t>girişim: 6 allerjen katı gıdanın (2gr/gün) beslenmeye eklenmesi </a:t>
            </a:r>
            <a:endParaRPr lang="tr-TR" altLang="en-US" sz="2000">
              <a:latin typeface="Calibri" panose="020F0502020204030204" charset="0"/>
            </a:endParaRPr>
          </a:p>
          <a:p>
            <a:pPr lvl="1">
              <a:lnSpc>
                <a:spcPct val="110000"/>
              </a:lnSpc>
            </a:pPr>
            <a:r>
              <a:rPr lang="tr-TR" altLang="en-US" sz="1800">
                <a:latin typeface="Calibri" panose="020F0502020204030204" charset="0"/>
              </a:rPr>
              <a:t>yer fıstığı, yumurta (haşlanmış), inek sütü (yoğurt), susam, balık, buğday </a:t>
            </a:r>
            <a:endParaRPr lang="tr-TR" altLang="en-US" sz="1800">
              <a:latin typeface="Calibri" panose="020F0502020204030204" charset="0"/>
            </a:endParaRPr>
          </a:p>
          <a:p>
            <a:pPr>
              <a:lnSpc>
                <a:spcPct val="110000"/>
              </a:lnSpc>
            </a:pPr>
            <a:endParaRPr lang="tr-TR" altLang="en-US" sz="2000">
              <a:latin typeface="Calibri" panose="020F0502020204030204" charset="0"/>
              <a:sym typeface="+mn-ea"/>
            </a:endParaRPr>
          </a:p>
          <a:p>
            <a:pPr>
              <a:lnSpc>
                <a:spcPct val="110000"/>
              </a:lnSpc>
            </a:pPr>
            <a:endParaRPr lang="tr-TR" altLang="en-US" sz="2000">
              <a:latin typeface="Calibri" panose="020F0502020204030204" charset="0"/>
              <a:sym typeface="+mn-ea"/>
            </a:endParaRPr>
          </a:p>
          <a:p>
            <a:pPr>
              <a:lnSpc>
                <a:spcPct val="110000"/>
              </a:lnSpc>
            </a:pPr>
            <a:endParaRPr lang="tr-TR" altLang="en-US" sz="2000">
              <a:latin typeface="Calibri" panose="020F0502020204030204" charset="0"/>
              <a:sym typeface="+mn-ea"/>
            </a:endParaRPr>
          </a:p>
          <a:p>
            <a:pPr>
              <a:lnSpc>
                <a:spcPct val="110000"/>
              </a:lnSpc>
            </a:pPr>
            <a:endParaRPr lang="tr-TR" altLang="en-US" sz="2000">
              <a:latin typeface="Calibri" panose="020F0502020204030204" charset="0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tr-TR" altLang="en-US" sz="2000">
                <a:latin typeface="Calibri" panose="020F0502020204030204" charset="0"/>
                <a:sym typeface="+mn-ea"/>
              </a:rPr>
              <a:t>Birincil çıktı: 3 yaşa kadar ≥1 GA gelişimi  açısından (DBPCFC)</a:t>
            </a:r>
            <a:endParaRPr lang="tr-TR" altLang="en-US" sz="2000">
              <a:latin typeface="Calibri" panose="020F0502020204030204" charset="0"/>
              <a:sym typeface="+mn-ea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tr-TR" altLang="en-US" sz="2000">
                <a:latin typeface="Calibri" panose="020F0502020204030204" charset="0"/>
                <a:sym typeface="+mn-ea"/>
              </a:rPr>
              <a:t>            </a:t>
            </a:r>
            <a:r>
              <a:rPr lang="en-US" sz="2000">
                <a:latin typeface="Calibri" panose="020F0502020204030204" charset="0"/>
                <a:sym typeface="+mn-ea"/>
              </a:rPr>
              <a:t>standard </a:t>
            </a:r>
            <a:r>
              <a:rPr lang="tr-TR" altLang="en-US" sz="2000">
                <a:latin typeface="Calibri" panose="020F0502020204030204" charset="0"/>
                <a:sym typeface="+mn-ea"/>
              </a:rPr>
              <a:t>vs erken ek gıdaya geçiş </a:t>
            </a:r>
            <a:endParaRPr lang="tr-TR" altLang="en-US" sz="2000">
              <a:latin typeface="Calibri" panose="020F0502020204030204" charset="0"/>
              <a:sym typeface="+mn-ea"/>
            </a:endParaRPr>
          </a:p>
          <a:p>
            <a:pPr lvl="1">
              <a:lnSpc>
                <a:spcPct val="110000"/>
              </a:lnSpc>
            </a:pPr>
            <a:r>
              <a:rPr lang="tr-TR" altLang="en-US" sz="1800">
                <a:latin typeface="Calibri" panose="020F0502020204030204" charset="0"/>
                <a:sym typeface="+mn-ea"/>
              </a:rPr>
              <a:t>Per protokol; </a:t>
            </a:r>
            <a:r>
              <a:rPr lang="en-US" sz="1800">
                <a:latin typeface="Calibri" panose="020F0502020204030204" charset="0"/>
                <a:sym typeface="+mn-ea"/>
              </a:rPr>
              <a:t>6.4% vs 2.4%; p=0.03</a:t>
            </a:r>
            <a:endParaRPr lang="en-US" sz="1800">
              <a:latin typeface="Calibri" panose="020F0502020204030204" charset="0"/>
              <a:sym typeface="+mn-ea"/>
            </a:endParaRPr>
          </a:p>
          <a:p>
            <a:pPr lvl="1">
              <a:lnSpc>
                <a:spcPct val="110000"/>
              </a:lnSpc>
            </a:pPr>
            <a:r>
              <a:rPr lang="tr-TR" altLang="en-US" sz="1800">
                <a:latin typeface="Calibri" panose="020F0502020204030204" charset="0"/>
              </a:rPr>
              <a:t>ITT; %</a:t>
            </a:r>
            <a:r>
              <a:rPr lang="en-US" sz="1800">
                <a:latin typeface="Calibri" panose="020F0502020204030204" charset="0"/>
              </a:rPr>
              <a:t>7.1% </a:t>
            </a:r>
            <a:r>
              <a:rPr lang="tr-TR" altLang="en-US" sz="1800">
                <a:latin typeface="Calibri" panose="020F0502020204030204" charset="0"/>
              </a:rPr>
              <a:t>vs %</a:t>
            </a:r>
            <a:r>
              <a:rPr lang="en-US" sz="1800">
                <a:latin typeface="Calibri" panose="020F0502020204030204" charset="0"/>
              </a:rPr>
              <a:t>5.6  p=0.32</a:t>
            </a:r>
            <a:endParaRPr lang="en-US" sz="1800">
              <a:latin typeface="Calibri" panose="020F050202020403020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tr-TR" altLang="en-US" sz="2000">
                <a:latin typeface="Calibri" panose="020F0502020204030204" charset="0"/>
              </a:rPr>
              <a:t> </a:t>
            </a:r>
            <a:endParaRPr lang="tr-TR" altLang="en-US" sz="2000">
              <a:latin typeface="Calibri" panose="020F0502020204030204" charset="0"/>
            </a:endParaRPr>
          </a:p>
          <a:p>
            <a:pPr lvl="1">
              <a:lnSpc>
                <a:spcPct val="100000"/>
              </a:lnSpc>
            </a:pPr>
            <a:endParaRPr lang="tr-TR" altLang="en-US" sz="2000">
              <a:latin typeface="Calibri" panose="020F050202020403020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10" name="Text Box 9"/>
          <p:cNvSpPr txBox="1"/>
          <p:nvPr/>
        </p:nvSpPr>
        <p:spPr>
          <a:xfrm>
            <a:off x="5836285" y="6289040"/>
            <a:ext cx="320929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tr-TR" altLang="en-US" sz="1400"/>
              <a:t>DOI:</a:t>
            </a:r>
            <a:r>
              <a:rPr lang="en-US" sz="1400"/>
              <a:t>10.1056/NEJMoa1514210  </a:t>
            </a:r>
            <a:r>
              <a:rPr lang="tr-TR" altLang="en-US" sz="1400"/>
              <a:t>EAT study</a:t>
            </a:r>
            <a:endParaRPr lang="tr-TR" altLang="en-US" sz="1400"/>
          </a:p>
        </p:txBody>
      </p:sp>
      <p:sp>
        <p:nvSpPr>
          <p:cNvPr id="5" name="Oval 4"/>
          <p:cNvSpPr/>
          <p:nvPr/>
        </p:nvSpPr>
        <p:spPr>
          <a:xfrm>
            <a:off x="5007610" y="1654175"/>
            <a:ext cx="275272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 b="1"/>
              <a:t>1303</a:t>
            </a:r>
            <a:endParaRPr lang="tr-TR" altLang="en-US" b="1"/>
          </a:p>
          <a:p>
            <a:pPr algn="ctr"/>
            <a:r>
              <a:rPr lang="tr-TR" altLang="en-US" b="1"/>
              <a:t>AS ile beslenen bebek</a:t>
            </a:r>
            <a:endParaRPr lang="tr-TR" altLang="en-US" b="1"/>
          </a:p>
        </p:txBody>
      </p:sp>
      <p:sp>
        <p:nvSpPr>
          <p:cNvPr id="6" name="Down Arrow 5"/>
          <p:cNvSpPr/>
          <p:nvPr/>
        </p:nvSpPr>
        <p:spPr>
          <a:xfrm rot="2760000">
            <a:off x="5504815" y="3165475"/>
            <a:ext cx="180975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9140000">
            <a:off x="7211695" y="3204210"/>
            <a:ext cx="180975" cy="5721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362325" y="3846195"/>
            <a:ext cx="275272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 b="1"/>
              <a:t>&gt;3 ay katı gıdalara geçiş</a:t>
            </a:r>
            <a:endParaRPr lang="tr-TR" altLang="en-US" b="1"/>
          </a:p>
          <a:p>
            <a:pPr algn="ctr"/>
            <a:r>
              <a:rPr lang="tr-TR" altLang="en-US" b="1"/>
              <a:t>n=567</a:t>
            </a:r>
            <a:endParaRPr lang="tr-TR" altLang="en-US" b="1"/>
          </a:p>
        </p:txBody>
      </p:sp>
      <p:sp>
        <p:nvSpPr>
          <p:cNvPr id="9" name="Oval 8"/>
          <p:cNvSpPr/>
          <p:nvPr/>
        </p:nvSpPr>
        <p:spPr>
          <a:xfrm>
            <a:off x="6289675" y="3782695"/>
            <a:ext cx="275272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 b="1"/>
              <a:t>&gt;6 ay katı gıdalara geçiş</a:t>
            </a:r>
            <a:endParaRPr lang="tr-TR" altLang="en-US" b="1"/>
          </a:p>
          <a:p>
            <a:pPr algn="ctr"/>
            <a:r>
              <a:rPr lang="tr-TR" altLang="en-US" b="1"/>
              <a:t>n=595</a:t>
            </a:r>
            <a:endParaRPr lang="tr-TR" altLang="en-US"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rcRect l="33073" t="19875" r="36390" b="5487"/>
          <a:stretch>
            <a:fillRect/>
          </a:stretch>
        </p:blipFill>
        <p:spPr>
          <a:xfrm>
            <a:off x="404495" y="1222375"/>
            <a:ext cx="3761740" cy="517207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/>
        </p:nvSpPr>
        <p:spPr>
          <a:xfrm>
            <a:off x="516890" y="20256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en-US" b="1">
                <a:solidFill>
                  <a:srgbClr val="C00000"/>
                </a:solidFill>
              </a:rPr>
              <a:t>EAT; Enquiring About Tolerance</a:t>
            </a:r>
            <a:endParaRPr lang="tr-TR" altLang="en-US" b="1">
              <a:solidFill>
                <a:srgbClr val="C00000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286250" y="3453130"/>
            <a:ext cx="4759325" cy="2941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tr-TR" altLang="en-US">
                <a:latin typeface="Calibri" panose="020F0502020204030204" charset="0"/>
                <a:sym typeface="+mn-ea"/>
              </a:rPr>
              <a:t>Tartışmalı noktalar: </a:t>
            </a:r>
            <a:endParaRPr lang="tr-TR" altLang="en-US">
              <a:latin typeface="Calibri" panose="020F0502020204030204" charset="0"/>
              <a:sym typeface="+mn-ea"/>
            </a:endParaRPr>
          </a:p>
          <a:p>
            <a:pPr lvl="1">
              <a:lnSpc>
                <a:spcPct val="130000"/>
              </a:lnSpc>
            </a:pPr>
            <a:r>
              <a:rPr lang="tr-TR" altLang="en-US">
                <a:latin typeface="Calibri" panose="020F0502020204030204" charset="0"/>
                <a:sym typeface="+mn-ea"/>
              </a:rPr>
              <a:t>düşük uyum, 735/1162  (%63)</a:t>
            </a:r>
            <a:endParaRPr lang="tr-TR" altLang="en-US">
              <a:latin typeface="Calibri" panose="020F0502020204030204" charset="0"/>
              <a:sym typeface="+mn-ea"/>
            </a:endParaRPr>
          </a:p>
          <a:p>
            <a:pPr lvl="1">
              <a:lnSpc>
                <a:spcPct val="130000"/>
              </a:lnSpc>
            </a:pPr>
            <a:r>
              <a:rPr lang="tr-TR" altLang="en-US">
                <a:latin typeface="Calibri" panose="020F0502020204030204" charset="0"/>
                <a:sym typeface="+mn-ea"/>
              </a:rPr>
              <a:t>erken ek gıdada medyan 20.hafta=5 ay, </a:t>
            </a:r>
            <a:endParaRPr lang="tr-TR" altLang="en-US">
              <a:latin typeface="Calibri" panose="020F0502020204030204" charset="0"/>
              <a:sym typeface="+mn-ea"/>
            </a:endParaRPr>
          </a:p>
          <a:p>
            <a:pPr lvl="1">
              <a:lnSpc>
                <a:spcPct val="130000"/>
              </a:lnSpc>
            </a:pPr>
            <a:r>
              <a:rPr lang="tr-TR" altLang="en-US">
                <a:latin typeface="Calibri" panose="020F0502020204030204" charset="0"/>
                <a:sym typeface="+mn-ea"/>
              </a:rPr>
              <a:t>standart grup medyanı?</a:t>
            </a:r>
            <a:endParaRPr lang="tr-TR" altLang="en-US">
              <a:latin typeface="Calibri" panose="020F0502020204030204" charset="0"/>
              <a:sym typeface="+mn-ea"/>
            </a:endParaRPr>
          </a:p>
          <a:p>
            <a:pPr lvl="1">
              <a:lnSpc>
                <a:spcPct val="130000"/>
              </a:lnSpc>
            </a:pPr>
            <a:r>
              <a:rPr lang="tr-TR" altLang="en-US"/>
              <a:t>sadece PP grupta --&gt; yumurta (n=215) </a:t>
            </a:r>
            <a:endParaRPr lang="tr-TR" altLang="en-US"/>
          </a:p>
          <a:p>
            <a:pPr lvl="1">
              <a:lnSpc>
                <a:spcPct val="130000"/>
              </a:lnSpc>
            </a:pPr>
            <a:r>
              <a:rPr lang="tr-TR" altLang="en-US"/>
              <a:t>		           yer fıstığı (n=310)			    erken başlamak koruyucu</a:t>
            </a:r>
            <a:endParaRPr lang="tr-TR" altLang="en-US"/>
          </a:p>
          <a:p>
            <a:pPr lvl="1">
              <a:lnSpc>
                <a:spcPct val="130000"/>
              </a:lnSpc>
            </a:pPr>
            <a:r>
              <a:rPr lang="tr-TR" altLang="en-US"/>
              <a:t>			</a:t>
            </a:r>
            <a:endParaRPr lang="tr-TR" altLang="en-US"/>
          </a:p>
        </p:txBody>
      </p:sp>
      <p:sp>
        <p:nvSpPr>
          <p:cNvPr id="10" name="Text Box 9"/>
          <p:cNvSpPr txBox="1"/>
          <p:nvPr/>
        </p:nvSpPr>
        <p:spPr>
          <a:xfrm>
            <a:off x="5836285" y="6289040"/>
            <a:ext cx="320929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tr-TR" altLang="en-US" sz="1400"/>
              <a:t>DOI:</a:t>
            </a:r>
            <a:r>
              <a:rPr lang="en-US" sz="1400"/>
              <a:t>10.1056/NEJMoa1514210  </a:t>
            </a:r>
            <a:r>
              <a:rPr lang="tr-TR" altLang="en-US" sz="1400"/>
              <a:t>EAT study</a:t>
            </a:r>
            <a:endParaRPr lang="tr-TR" altLang="en-US" sz="1400"/>
          </a:p>
        </p:txBody>
      </p:sp>
      <p:sp>
        <p:nvSpPr>
          <p:cNvPr id="2" name="Text Box 1"/>
          <p:cNvSpPr txBox="1"/>
          <p:nvPr/>
        </p:nvSpPr>
        <p:spPr>
          <a:xfrm>
            <a:off x="4498975" y="1355725"/>
            <a:ext cx="4333875" cy="1587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algn="just"/>
            <a:r>
              <a:rPr lang="en-US" sz="1600">
                <a:latin typeface="Calibri" panose="020F0502020204030204" charset="0"/>
              </a:rPr>
              <a:t>An innovtive study showing small risk reduction in the development of peanut and egg allergy in standard risk breast fed infants introduced peanut and egg at 3 months vs. 6 months of life, but in the per protocol analysis only</a:t>
            </a:r>
            <a:endParaRPr lang="en-US" sz="1600">
              <a:latin typeface="Calibri" panose="020F0502020204030204" charset="0"/>
            </a:endParaRPr>
          </a:p>
          <a:p>
            <a:pPr algn="r"/>
            <a:r>
              <a:rPr lang="en-US" sz="1600">
                <a:latin typeface="Calibri" panose="020F0502020204030204" charset="0"/>
              </a:rPr>
              <a:t> </a:t>
            </a:r>
            <a:r>
              <a:rPr lang="en-US">
                <a:latin typeface="Calibri" panose="020F0502020204030204" charset="0"/>
              </a:rPr>
              <a:t>                             </a:t>
            </a:r>
            <a:r>
              <a:rPr lang="en-US" sz="1200">
                <a:latin typeface="Calibri" panose="020F0502020204030204" charset="0"/>
              </a:rPr>
              <a:t> </a:t>
            </a:r>
            <a:r>
              <a:rPr lang="tr-TR" altLang="en-US" sz="1200">
                <a:latin typeface="Calibri" panose="020F0502020204030204" charset="0"/>
              </a:rPr>
              <a:t>Greenhawt et al, 2017</a:t>
            </a:r>
            <a:endParaRPr lang="tr-TR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" y="365125"/>
            <a:ext cx="9033510" cy="1325880"/>
          </a:xfrm>
        </p:spPr>
        <p:txBody>
          <a:bodyPr/>
          <a:p>
            <a:pPr algn="ctr"/>
            <a:r>
              <a:rPr lang="tr-TR" altLang="en-US" sz="3200" b="1">
                <a:solidFill>
                  <a:srgbClr val="C00000"/>
                </a:solidFill>
              </a:rPr>
              <a:t>Sağlıklı çocuklarda beslenme önerilerinde tarihçe</a:t>
            </a:r>
            <a:endParaRPr lang="tr-TR" altLang="en-US" sz="3200" b="1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05255"/>
            <a:ext cx="7886700" cy="4351338"/>
          </a:xfrm>
        </p:spPr>
        <p:txBody>
          <a:bodyPr>
            <a:normAutofit fontScale="80000"/>
          </a:bodyPr>
          <a:p>
            <a:r>
              <a:rPr lang="tr-TR" altLang="en-US"/>
              <a:t>1960</a:t>
            </a:r>
            <a:endParaRPr lang="tr-TR" altLang="en-US"/>
          </a:p>
          <a:p>
            <a:pPr lvl="1"/>
            <a:r>
              <a:rPr lang="tr-TR" altLang="en-US">
                <a:cs typeface="Arial" panose="020B0604020202020204" pitchFamily="34" charset="0"/>
              </a:rPr>
              <a:t>ek gıdaya geçiş 4. ayda</a:t>
            </a:r>
            <a:endParaRPr lang="tr-TR" altLang="en-US">
              <a:cs typeface="Arial" panose="020B0604020202020204" pitchFamily="34" charset="0"/>
            </a:endParaRPr>
          </a:p>
          <a:p>
            <a:pPr lvl="0"/>
            <a:r>
              <a:rPr lang="tr-TR" altLang="en-US">
                <a:cs typeface="Arial" panose="020B0604020202020204" pitchFamily="34" charset="0"/>
              </a:rPr>
              <a:t>1970</a:t>
            </a:r>
            <a:endParaRPr lang="tr-TR" altLang="en-US">
              <a:cs typeface="Arial" panose="020B0604020202020204" pitchFamily="34" charset="0"/>
            </a:endParaRPr>
          </a:p>
          <a:p>
            <a:pPr lvl="1"/>
            <a:r>
              <a:rPr lang="tr-TR" altLang="en-US">
                <a:cs typeface="Arial" panose="020B0604020202020204" pitchFamily="34" charset="0"/>
              </a:rPr>
              <a:t>glutene erken maruziyet </a:t>
            </a:r>
            <a:r>
              <a:rPr lang="tr-TR" altLang="en-US">
                <a:cs typeface="Arial" panose="020B0604020202020204" pitchFamily="34" charset="0"/>
                <a:sym typeface="+mn-ea"/>
              </a:rPr>
              <a:t>→ </a:t>
            </a:r>
            <a:r>
              <a:rPr lang="tr-TR" altLang="en-US">
                <a:cs typeface="Arial" panose="020B0604020202020204" pitchFamily="34" charset="0"/>
              </a:rPr>
              <a:t>Çölyak Hastalığı ??</a:t>
            </a:r>
            <a:endParaRPr lang="tr-TR" altLang="en-US">
              <a:cs typeface="Arial" panose="020B0604020202020204" pitchFamily="34" charset="0"/>
            </a:endParaRPr>
          </a:p>
          <a:p>
            <a:pPr lvl="0"/>
            <a:r>
              <a:rPr lang="tr-TR" altLang="en-US" sz="2800">
                <a:cs typeface="Arial" panose="020B0604020202020204" pitchFamily="34" charset="0"/>
              </a:rPr>
              <a:t>1990</a:t>
            </a:r>
            <a:endParaRPr lang="tr-TR" altLang="en-US" sz="2800">
              <a:cs typeface="Arial" panose="020B0604020202020204" pitchFamily="34" charset="0"/>
            </a:endParaRPr>
          </a:p>
          <a:p>
            <a:pPr lvl="1"/>
            <a:r>
              <a:rPr lang="tr-TR" altLang="en-US">
                <a:cs typeface="Arial" panose="020B0604020202020204" pitchFamily="34" charset="0"/>
              </a:rPr>
              <a:t>WHO</a:t>
            </a:r>
            <a:endParaRPr lang="tr-TR" altLang="en-US">
              <a:cs typeface="Arial" panose="020B0604020202020204" pitchFamily="34" charset="0"/>
            </a:endParaRPr>
          </a:p>
          <a:p>
            <a:pPr lvl="1"/>
            <a:r>
              <a:rPr lang="tr-TR" altLang="en-US">
                <a:cs typeface="Arial" panose="020B0604020202020204" pitchFamily="34" charset="0"/>
                <a:sym typeface="+mn-ea"/>
              </a:rPr>
              <a:t>ek gıdaya geçiş 6. ayda</a:t>
            </a:r>
            <a:endParaRPr lang="tr-TR" altLang="en-US">
              <a:cs typeface="Arial" panose="020B0604020202020204" pitchFamily="34" charset="0"/>
              <a:sym typeface="+mn-ea"/>
            </a:endParaRPr>
          </a:p>
          <a:p>
            <a:pPr lvl="1"/>
            <a:r>
              <a:rPr lang="tr-TR" altLang="en-US">
                <a:cs typeface="Arial" panose="020B0604020202020204" pitchFamily="34" charset="0"/>
                <a:sym typeface="+mn-ea"/>
              </a:rPr>
              <a:t>yumurta 10. ay, yer fıstığı 3. yaş</a:t>
            </a:r>
            <a:endParaRPr lang="tr-TR" altLang="en-US">
              <a:cs typeface="Arial" panose="020B0604020202020204" pitchFamily="34" charset="0"/>
              <a:sym typeface="+mn-ea"/>
            </a:endParaRPr>
          </a:p>
          <a:p>
            <a:pPr lvl="0"/>
            <a:r>
              <a:rPr lang="tr-TR" altLang="en-US" sz="2800">
                <a:cs typeface="Arial" panose="020B0604020202020204" pitchFamily="34" charset="0"/>
                <a:sym typeface="+mn-ea"/>
              </a:rPr>
              <a:t>1998</a:t>
            </a:r>
            <a:endParaRPr lang="tr-TR" altLang="en-US" sz="2800">
              <a:cs typeface="Arial" panose="020B0604020202020204" pitchFamily="34" charset="0"/>
              <a:sym typeface="+mn-ea"/>
            </a:endParaRPr>
          </a:p>
          <a:p>
            <a:pPr lvl="1"/>
            <a:r>
              <a:rPr lang="tr-TR" altLang="en-US" sz="2400">
                <a:cs typeface="Arial" panose="020B0604020202020204" pitchFamily="34" charset="0"/>
                <a:sym typeface="+mn-ea"/>
              </a:rPr>
              <a:t>İngiltere Sağlık Dairesi </a:t>
            </a:r>
            <a:r>
              <a:rPr lang="tr-TR" altLang="en-US">
                <a:cs typeface="Arial" panose="020B0604020202020204" pitchFamily="34" charset="0"/>
                <a:sym typeface="+mn-ea"/>
              </a:rPr>
              <a:t>→ yer fıstığı </a:t>
            </a:r>
            <a:endParaRPr lang="tr-TR" altLang="en-US">
              <a:cs typeface="Arial" panose="020B0604020202020204" pitchFamily="34" charset="0"/>
              <a:sym typeface="+mn-ea"/>
            </a:endParaRPr>
          </a:p>
          <a:p>
            <a:pPr lvl="1"/>
            <a:r>
              <a:rPr lang="tr-TR" altLang="en-US" sz="2400">
                <a:cs typeface="Arial" panose="020B0604020202020204" pitchFamily="34" charset="0"/>
                <a:sym typeface="+mn-ea"/>
              </a:rPr>
              <a:t>atopik olan gebeler, emziren anneler ve çocuklarda ilk 3 yaşta yasak </a:t>
            </a:r>
            <a:endParaRPr lang="tr-TR" altLang="en-US" sz="2400">
              <a:cs typeface="Arial" panose="020B0604020202020204" pitchFamily="34" charset="0"/>
              <a:sym typeface="+mn-ea"/>
            </a:endParaRPr>
          </a:p>
          <a:p>
            <a:pPr lvl="1"/>
            <a:r>
              <a:rPr lang="tr-TR" altLang="en-US" sz="2400">
                <a:cs typeface="Arial" panose="020B0604020202020204" pitchFamily="34" charset="0"/>
                <a:sym typeface="+mn-ea"/>
              </a:rPr>
              <a:t>daha geniş kitlelerde uygulama alanı</a:t>
            </a:r>
            <a:endParaRPr lang="tr-TR" altLang="en-US" sz="2400">
              <a:cs typeface="Arial" panose="020B0604020202020204" pitchFamily="34" charset="0"/>
              <a:sym typeface="+mn-ea"/>
            </a:endParaRPr>
          </a:p>
          <a:p>
            <a:pPr lvl="1"/>
            <a:endParaRPr lang="tr-TR" altLang="en-US" sz="2400">
              <a:cs typeface="Arial" panose="020B0604020202020204" pitchFamily="34" charset="0"/>
              <a:sym typeface="+mn-ea"/>
            </a:endParaRPr>
          </a:p>
          <a:p>
            <a:pPr lvl="1"/>
            <a:endParaRPr lang="tr-TR" altLang="en-US"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5" name="Text Box 4"/>
          <p:cNvSpPr txBox="1"/>
          <p:nvPr/>
        </p:nvSpPr>
        <p:spPr>
          <a:xfrm>
            <a:off x="6822440" y="5981700"/>
            <a:ext cx="2045970" cy="4591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tr-TR" altLang="en-US" sz="1200"/>
              <a:t>Du Toit et al, 2016, Allergol Int</a:t>
            </a:r>
            <a:endParaRPr lang="tr-TR" altLang="en-US" sz="1200"/>
          </a:p>
          <a:p>
            <a:endParaRPr lang="tr-TR" altLang="en-US" sz="1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3985"/>
            <a:ext cx="8545195" cy="1325880"/>
          </a:xfrm>
        </p:spPr>
        <p:txBody>
          <a:bodyPr>
            <a:normAutofit fontScale="90000"/>
          </a:bodyPr>
          <a:p>
            <a:r>
              <a:rPr lang="tr-TR" altLang="en-US" b="1">
                <a:solidFill>
                  <a:srgbClr val="C00000"/>
                </a:solidFill>
              </a:rPr>
              <a:t>PreventADALL; </a:t>
            </a:r>
            <a:br>
              <a:rPr lang="tr-TR" altLang="en-US" b="1">
                <a:solidFill>
                  <a:srgbClr val="C00000"/>
                </a:solidFill>
              </a:rPr>
            </a:br>
            <a:r>
              <a:rPr lang="tr-TR" altLang="en-US" b="1">
                <a:solidFill>
                  <a:srgbClr val="C00000"/>
                </a:solidFill>
              </a:rPr>
              <a:t>Preventing AD and Allergies in Children</a:t>
            </a:r>
            <a:endParaRPr lang="tr-TR" altLang="en-US" b="1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755" y="1459865"/>
            <a:ext cx="9150350" cy="5471160"/>
          </a:xfrm>
        </p:spPr>
        <p:txBody>
          <a:bodyPr/>
          <a:p>
            <a:r>
              <a:rPr lang="tr-TR" altLang="en-US" sz="2400"/>
              <a:t>çok merkezli, çok uluslu, Kuzey Avrupa</a:t>
            </a:r>
            <a:endParaRPr lang="tr-TR" altLang="en-US" sz="2400"/>
          </a:p>
          <a:p>
            <a:r>
              <a:rPr lang="tr-TR" altLang="en-US" sz="2400"/>
              <a:t>gebe ve doğum kohortu</a:t>
            </a:r>
            <a:endParaRPr lang="tr-TR" altLang="en-US" sz="2400"/>
          </a:p>
          <a:p>
            <a:r>
              <a:rPr lang="tr-TR" altLang="en-US" sz="2400"/>
              <a:t>4 kol, açık, randomize, kontrollü çalışma</a:t>
            </a:r>
            <a:endParaRPr lang="tr-TR" altLang="en-US" sz="2400"/>
          </a:p>
          <a:p>
            <a:r>
              <a:rPr lang="tr-TR" altLang="en-US" sz="2000">
                <a:sym typeface="+mn-ea"/>
              </a:rPr>
              <a:t>devam etmekte</a:t>
            </a:r>
            <a:endParaRPr lang="tr-TR" altLang="en-US" sz="2000">
              <a:sym typeface="+mn-ea"/>
            </a:endParaRPr>
          </a:p>
          <a:p>
            <a:pPr marL="457200" lvl="1" indent="0">
              <a:buNone/>
            </a:pPr>
            <a:endParaRPr lang="tr-TR" altLang="en-US" sz="1800">
              <a:sym typeface="+mn-ea"/>
            </a:endParaRPr>
          </a:p>
          <a:p>
            <a:pPr marL="457200" lvl="1" indent="0">
              <a:buNone/>
            </a:pPr>
            <a:endParaRPr lang="tr-TR" altLang="en-US" sz="1600">
              <a:sym typeface="+mn-ea"/>
            </a:endParaRPr>
          </a:p>
          <a:p>
            <a:r>
              <a:rPr lang="tr-TR" altLang="en-US" sz="2400"/>
              <a:t>Birincil çıktı: 6,12,36,48. aylarda AD, GA </a:t>
            </a:r>
            <a:endParaRPr lang="tr-TR" altLang="en-US" sz="2400"/>
          </a:p>
          <a:p>
            <a:r>
              <a:rPr lang="tr-TR" altLang="en-US" sz="2400"/>
              <a:t>İkincil çıktı: spIgE veya spt duyarlanma</a:t>
            </a:r>
            <a:endParaRPr lang="tr-TR" altLang="en-US" sz="2400"/>
          </a:p>
          <a:p>
            <a:pPr marL="0" indent="0">
              <a:buNone/>
            </a:pPr>
            <a:r>
              <a:rPr lang="tr-TR" altLang="en-US" sz="2400"/>
              <a:t>                        Astım/GA/AR/anafilaksi</a:t>
            </a:r>
            <a:endParaRPr lang="tr-TR" altLang="en-US" sz="2400"/>
          </a:p>
          <a:p>
            <a:pPr marL="0" indent="0">
              <a:buNone/>
            </a:pPr>
            <a:r>
              <a:rPr lang="tr-TR" altLang="en-US" sz="2400"/>
              <a:t>	           KVS, obezite, DM</a:t>
            </a:r>
            <a:endParaRPr lang="tr-TR" altLang="en-US" sz="2400"/>
          </a:p>
          <a:p>
            <a:endParaRPr lang="tr-TR" altLang="en-US" sz="2400"/>
          </a:p>
          <a:p>
            <a:endParaRPr lang="tr-T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5" name="Text Box 4"/>
          <p:cNvSpPr txBox="1"/>
          <p:nvPr/>
        </p:nvSpPr>
        <p:spPr>
          <a:xfrm>
            <a:off x="6115050" y="6353175"/>
            <a:ext cx="2921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NCT02449850</a:t>
            </a:r>
            <a:endParaRPr lang="tr-TR" altLang="en-US"/>
          </a:p>
        </p:txBody>
      </p:sp>
      <p:sp>
        <p:nvSpPr>
          <p:cNvPr id="7" name="Oval 6"/>
          <p:cNvSpPr/>
          <p:nvPr/>
        </p:nvSpPr>
        <p:spPr>
          <a:xfrm>
            <a:off x="3954145" y="3030855"/>
            <a:ext cx="1475740" cy="6769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 sz="1400" b="1"/>
              <a:t>gözlem</a:t>
            </a:r>
            <a:endParaRPr lang="tr-TR" altLang="en-US" sz="1400" b="1"/>
          </a:p>
        </p:txBody>
      </p:sp>
      <p:sp>
        <p:nvSpPr>
          <p:cNvPr id="8" name="Oval 7"/>
          <p:cNvSpPr/>
          <p:nvPr/>
        </p:nvSpPr>
        <p:spPr>
          <a:xfrm>
            <a:off x="6683375" y="2324100"/>
            <a:ext cx="2357120" cy="1305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 sz="1400" b="1"/>
              <a:t>cilt nemlendirme</a:t>
            </a:r>
            <a:endParaRPr lang="tr-TR" altLang="en-US" sz="1400" b="1"/>
          </a:p>
          <a:p>
            <a:pPr algn="ctr"/>
            <a:r>
              <a:rPr lang="tr-TR" altLang="en-US" sz="1400" b="1"/>
              <a:t>15.gün-9.ay banyo yağı ve yüz kremi</a:t>
            </a:r>
            <a:endParaRPr lang="tr-TR" altLang="en-US" sz="1400" b="1"/>
          </a:p>
          <a:p>
            <a:pPr algn="ctr"/>
            <a:r>
              <a:rPr lang="tr-TR" altLang="en-US" sz="1400" b="1"/>
              <a:t>haftada 5 gün</a:t>
            </a:r>
            <a:endParaRPr lang="tr-TR" altLang="en-US" sz="1400" b="1"/>
          </a:p>
        </p:txBody>
      </p:sp>
      <p:sp>
        <p:nvSpPr>
          <p:cNvPr id="9" name="Oval 8"/>
          <p:cNvSpPr/>
          <p:nvPr/>
        </p:nvSpPr>
        <p:spPr>
          <a:xfrm>
            <a:off x="5103495" y="2712720"/>
            <a:ext cx="2142490" cy="1233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 sz="1400" b="1"/>
              <a:t>&gt;4. ay ek gıda</a:t>
            </a:r>
            <a:endParaRPr lang="tr-TR" altLang="en-US" sz="1400" b="1"/>
          </a:p>
          <a:p>
            <a:pPr marL="0" lvl="1" algn="ctr"/>
            <a:r>
              <a:rPr lang="tr-TR" altLang="en-US" sz="1400">
                <a:sym typeface="+mn-ea"/>
              </a:rPr>
              <a:t> </a:t>
            </a:r>
            <a:r>
              <a:rPr lang="tr-TR" altLang="en-US" sz="1400" b="1">
                <a:sym typeface="+mn-ea"/>
              </a:rPr>
              <a:t>yumurta, süt, buğday, yer fıstığı</a:t>
            </a:r>
            <a:endParaRPr lang="tr-TR" altLang="en-US" sz="1400" b="1">
              <a:sym typeface="+mn-ea"/>
            </a:endParaRPr>
          </a:p>
          <a:p>
            <a:pPr algn="ctr"/>
            <a:endParaRPr lang="tr-TR" altLang="en-US" sz="1400" b="1">
              <a:sym typeface="+mn-ea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683375" y="1475740"/>
            <a:ext cx="2295525" cy="10102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 sz="1400" b="1"/>
              <a:t>ek gıda ve </a:t>
            </a:r>
            <a:endParaRPr lang="tr-TR" altLang="en-US" sz="1400" b="1"/>
          </a:p>
          <a:p>
            <a:pPr algn="ctr"/>
            <a:r>
              <a:rPr lang="tr-TR" altLang="en-US" sz="1400" b="1"/>
              <a:t>cilt nemlendirme</a:t>
            </a:r>
            <a:endParaRPr lang="tr-TR" altLang="en-US" sz="1400" b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255" y="27940"/>
            <a:ext cx="8125460" cy="1325880"/>
          </a:xfrm>
        </p:spPr>
        <p:txBody>
          <a:bodyPr>
            <a:normAutofit/>
          </a:bodyPr>
          <a:p>
            <a:r>
              <a:rPr lang="tr-TR" altLang="en-US" b="1">
                <a:solidFill>
                  <a:srgbClr val="C00000"/>
                </a:solidFill>
              </a:rPr>
              <a:t>HEAP; Hens Egg Allergy Prevention</a:t>
            </a:r>
            <a:endParaRPr lang="tr-TR" altLang="en-US" b="1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95" y="1022350"/>
            <a:ext cx="8117205" cy="5353050"/>
          </a:xfrm>
        </p:spPr>
        <p:txBody>
          <a:bodyPr>
            <a:noAutofit/>
          </a:bodyPr>
          <a:p>
            <a:pPr>
              <a:lnSpc>
                <a:spcPct val="110000"/>
              </a:lnSpc>
            </a:pPr>
            <a:r>
              <a:rPr lang="tr-TR" altLang="en-US" sz="2000"/>
              <a:t>Alman doğum kohortu, </a:t>
            </a:r>
            <a:r>
              <a:rPr lang="en-US" sz="2000">
                <a:sym typeface="+mn-ea"/>
              </a:rPr>
              <a:t> </a:t>
            </a:r>
            <a:endParaRPr lang="en-US" altLang="en-US" sz="2000"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tr-TR" altLang="en-US" sz="2000"/>
              <a:t>HE spIgE ile bazal tarama</a:t>
            </a:r>
            <a:endParaRPr lang="tr-TR" altLang="en-US" sz="2000"/>
          </a:p>
          <a:p>
            <a:pPr lvl="1">
              <a:lnSpc>
                <a:spcPct val="110000"/>
              </a:lnSpc>
            </a:pPr>
            <a:r>
              <a:rPr lang="en-US" sz="2000">
                <a:sym typeface="+mn-ea"/>
              </a:rPr>
              <a:t> 6% (n=23) </a:t>
            </a:r>
            <a:r>
              <a:rPr lang="tr-TR" altLang="en-US" sz="2000">
                <a:sym typeface="+mn-ea"/>
              </a:rPr>
              <a:t>pozitif </a:t>
            </a:r>
            <a:r>
              <a:rPr lang="en-US" sz="2000">
                <a:sym typeface="+mn-ea"/>
              </a:rPr>
              <a:t>HE-specific IgE (≥ 0.35 kU/l). </a:t>
            </a:r>
            <a:endParaRPr lang="en-US" sz="2000">
              <a:sym typeface="+mn-ea"/>
            </a:endParaRPr>
          </a:p>
          <a:p>
            <a:pPr lvl="1">
              <a:lnSpc>
                <a:spcPct val="110000"/>
              </a:lnSpc>
            </a:pPr>
            <a:r>
              <a:rPr lang="en-US" sz="2000">
                <a:sym typeface="+mn-ea"/>
              </a:rPr>
              <a:t>17/23 DBPCFC</a:t>
            </a:r>
            <a:r>
              <a:rPr lang="tr-TR" altLang="en-US" sz="2000">
                <a:sym typeface="+mn-ea"/>
              </a:rPr>
              <a:t>--&gt; </a:t>
            </a:r>
            <a:r>
              <a:rPr lang="en-US" sz="2000">
                <a:sym typeface="+mn-ea"/>
              </a:rPr>
              <a:t>16 </a:t>
            </a:r>
            <a:r>
              <a:rPr lang="tr-TR" altLang="en-US" sz="2000">
                <a:sym typeface="+mn-ea"/>
              </a:rPr>
              <a:t>reaktif, 3'ü anafilaksi--&gt; çalışma dışı</a:t>
            </a:r>
            <a:endParaRPr lang="tr-TR" altLang="en-US" sz="2000"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tr-TR" altLang="en-US" sz="2000">
                <a:sym typeface="+mn-ea"/>
              </a:rPr>
              <a:t>4-6 aylık bebekler--&gt;</a:t>
            </a:r>
            <a:r>
              <a:rPr lang="tr-TR" altLang="en-US" sz="2000"/>
              <a:t> plasebo kontrollü ve açık randomizasyon</a:t>
            </a:r>
            <a:r>
              <a:rPr lang="tr-TR" altLang="en-US" sz="2000">
                <a:sym typeface="+mn-ea"/>
              </a:rPr>
              <a:t> </a:t>
            </a:r>
            <a:endParaRPr lang="tr-TR" altLang="en-US" sz="2000"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tr-TR" altLang="en-US" sz="2000">
                <a:sym typeface="+mn-ea"/>
              </a:rPr>
              <a:t>haftada 3 kez </a:t>
            </a:r>
            <a:r>
              <a:rPr lang="en-US" sz="2000">
                <a:sym typeface="+mn-ea"/>
              </a:rPr>
              <a:t> </a:t>
            </a:r>
            <a:r>
              <a:rPr lang="tr-TR" altLang="en-US" sz="2000">
                <a:sym typeface="+mn-ea"/>
              </a:rPr>
              <a:t>(? gr)</a:t>
            </a:r>
            <a:endParaRPr lang="tr-TR" altLang="en-US" sz="2000"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tr-TR" altLang="en-US" sz="2000">
                <a:sym typeface="+mn-ea"/>
              </a:rPr>
              <a:t>Birincil çıktı: 12. ayda HE ve diğer gıda spIgE</a:t>
            </a:r>
            <a:endParaRPr lang="tr-TR" altLang="en-US" sz="2000">
              <a:sym typeface="+mn-ea"/>
            </a:endParaRPr>
          </a:p>
          <a:p>
            <a:pPr>
              <a:lnSpc>
                <a:spcPct val="110000"/>
              </a:lnSpc>
            </a:pPr>
            <a:endParaRPr lang="tr-TR" altLang="en-US" sz="2000">
              <a:sym typeface="+mn-ea"/>
            </a:endParaRPr>
          </a:p>
          <a:p>
            <a:pPr marL="0" indent="0">
              <a:lnSpc>
                <a:spcPct val="110000"/>
              </a:lnSpc>
              <a:buNone/>
            </a:pPr>
            <a:endParaRPr lang="tr-TR" altLang="en-US" sz="20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5" name="Text Box 4"/>
          <p:cNvSpPr txBox="1"/>
          <p:nvPr/>
        </p:nvSpPr>
        <p:spPr>
          <a:xfrm>
            <a:off x="5434965" y="6353175"/>
            <a:ext cx="682371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tr-TR" altLang="en-US" sz="1400"/>
              <a:t>Bellach et al, 2015, EAACI mul</a:t>
            </a:r>
            <a:r>
              <a:rPr lang="en-US" sz="1400"/>
              <a:t>ltilearning</a:t>
            </a:r>
            <a:r>
              <a:rPr lang="tr-TR" altLang="en-US" sz="1400"/>
              <a:t>/</a:t>
            </a:r>
            <a:r>
              <a:rPr lang="en-US" sz="1400"/>
              <a:t>104806</a:t>
            </a:r>
            <a:endParaRPr lang="en-US" sz="1400"/>
          </a:p>
        </p:txBody>
      </p:sp>
      <p:sp>
        <p:nvSpPr>
          <p:cNvPr id="7" name="Oval 6"/>
          <p:cNvSpPr/>
          <p:nvPr/>
        </p:nvSpPr>
        <p:spPr>
          <a:xfrm>
            <a:off x="6796405" y="1478280"/>
            <a:ext cx="1760855" cy="8959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 sz="1400" b="1"/>
              <a:t>406 yenidoğan</a:t>
            </a:r>
            <a:endParaRPr lang="tr-TR" altLang="en-US" sz="1400" b="1"/>
          </a:p>
          <a:p>
            <a:pPr algn="ctr"/>
            <a:r>
              <a:rPr lang="tr-TR" altLang="en-US" sz="1400" b="1"/>
              <a:t>AS</a:t>
            </a:r>
            <a:endParaRPr lang="tr-TR" altLang="en-US" sz="1400" b="1"/>
          </a:p>
        </p:txBody>
      </p:sp>
      <p:sp>
        <p:nvSpPr>
          <p:cNvPr id="6" name="Down Arrow 5"/>
          <p:cNvSpPr/>
          <p:nvPr/>
        </p:nvSpPr>
        <p:spPr>
          <a:xfrm rot="2760000">
            <a:off x="7120890" y="2289810"/>
            <a:ext cx="180975" cy="9791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9860000">
            <a:off x="7931150" y="2364740"/>
            <a:ext cx="180975" cy="8489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377815" y="3110865"/>
            <a:ext cx="1760855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 sz="1400" b="1"/>
              <a:t>verum</a:t>
            </a:r>
            <a:endParaRPr lang="tr-TR" altLang="en-US" sz="1400" b="1"/>
          </a:p>
          <a:p>
            <a:pPr algn="ctr"/>
            <a:r>
              <a:rPr lang="tr-TR" altLang="en-US" sz="1400" b="1"/>
              <a:t>pastorize çiğ yumurta beyazı tozu</a:t>
            </a:r>
            <a:endParaRPr lang="tr-TR" altLang="en-US" sz="1400" b="1"/>
          </a:p>
          <a:p>
            <a:pPr algn="ctr"/>
            <a:r>
              <a:rPr lang="tr-TR" altLang="en-US" sz="1400" b="1"/>
              <a:t>n=184</a:t>
            </a:r>
            <a:endParaRPr lang="tr-TR" altLang="en-US" sz="1400" b="1"/>
          </a:p>
        </p:txBody>
      </p:sp>
      <p:sp>
        <p:nvSpPr>
          <p:cNvPr id="10" name="Oval 9"/>
          <p:cNvSpPr/>
          <p:nvPr/>
        </p:nvSpPr>
        <p:spPr>
          <a:xfrm>
            <a:off x="7286625" y="3281680"/>
            <a:ext cx="1760855" cy="8959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 sz="1400" b="1"/>
              <a:t>plasebo</a:t>
            </a:r>
            <a:endParaRPr lang="tr-TR" altLang="en-US" sz="1400" b="1"/>
          </a:p>
          <a:p>
            <a:pPr algn="ctr"/>
            <a:r>
              <a:rPr lang="tr-TR" altLang="en-US" sz="1400" b="1"/>
              <a:t>pirinç tozu</a:t>
            </a:r>
            <a:endParaRPr lang="tr-TR" altLang="en-US" sz="1400" b="1"/>
          </a:p>
          <a:p>
            <a:pPr algn="ctr"/>
            <a:r>
              <a:rPr lang="tr-TR" altLang="en-US" sz="1400" b="1"/>
              <a:t>n=199</a:t>
            </a:r>
            <a:endParaRPr lang="tr-TR" altLang="en-US" sz="1400" b="1"/>
          </a:p>
        </p:txBody>
      </p:sp>
      <p:sp>
        <p:nvSpPr>
          <p:cNvPr id="11" name="Down Arrow 10"/>
          <p:cNvSpPr/>
          <p:nvPr/>
        </p:nvSpPr>
        <p:spPr>
          <a:xfrm>
            <a:off x="6167755" y="4540885"/>
            <a:ext cx="180975" cy="4654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8125460" y="4289425"/>
            <a:ext cx="180975" cy="4464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335520" y="4853305"/>
            <a:ext cx="1760855" cy="8959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 sz="1400" b="1">
                <a:sym typeface="+mn-ea"/>
              </a:rPr>
              <a:t>4/199</a:t>
            </a:r>
            <a:endParaRPr lang="tr-TR" altLang="en-US" sz="1400" b="1"/>
          </a:p>
          <a:p>
            <a:pPr algn="ctr"/>
            <a:r>
              <a:rPr lang="tr-TR" altLang="en-US" sz="1400" b="1">
                <a:sym typeface="+mn-ea"/>
              </a:rPr>
              <a:t>HE spIgE pozitif</a:t>
            </a:r>
            <a:endParaRPr lang="tr-TR" altLang="en-US" sz="1400" b="1"/>
          </a:p>
        </p:txBody>
      </p:sp>
      <p:sp>
        <p:nvSpPr>
          <p:cNvPr id="14" name="Oval 13"/>
          <p:cNvSpPr/>
          <p:nvPr/>
        </p:nvSpPr>
        <p:spPr>
          <a:xfrm>
            <a:off x="5377815" y="5053965"/>
            <a:ext cx="1760855" cy="8959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 sz="1400" b="1"/>
              <a:t>8/184 </a:t>
            </a:r>
            <a:endParaRPr lang="tr-TR" altLang="en-US" sz="1400" b="1"/>
          </a:p>
          <a:p>
            <a:pPr algn="ctr"/>
            <a:r>
              <a:rPr lang="tr-TR" altLang="en-US" sz="1400" b="1"/>
              <a:t>HE spIgE pozitif</a:t>
            </a:r>
            <a:endParaRPr lang="tr-TR" altLang="en-US" sz="1400" b="1"/>
          </a:p>
        </p:txBody>
      </p:sp>
      <p:sp>
        <p:nvSpPr>
          <p:cNvPr id="15" name="Text Box 14"/>
          <p:cNvSpPr txBox="1"/>
          <p:nvPr/>
        </p:nvSpPr>
        <p:spPr>
          <a:xfrm>
            <a:off x="304165" y="4484370"/>
            <a:ext cx="4189730" cy="1739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just"/>
            <a:r>
              <a:rPr lang="tr-TR" altLang="en-US" b="1">
                <a:sym typeface="+mn-ea"/>
              </a:rPr>
              <a:t>SONUÇ</a:t>
            </a:r>
            <a:r>
              <a:rPr lang="tr-TR" altLang="en-US">
                <a:sym typeface="+mn-ea"/>
              </a:rPr>
              <a:t>: 1. yaşta yumurta allerjisi gelişimi beslenmeye pastorize yumurtanın 4-6. ayda eklenmesiyle engellenemez ve dahası duyarlanmış olanlarda evde ağır reaksiyon riski var</a:t>
            </a:r>
            <a:endParaRPr lang="tr-TR" altLang="en-US"/>
          </a:p>
          <a:p>
            <a:pPr algn="just"/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5" name="Text Box 4"/>
          <p:cNvSpPr txBox="1"/>
          <p:nvPr/>
        </p:nvSpPr>
        <p:spPr>
          <a:xfrm>
            <a:off x="5800725" y="6356350"/>
            <a:ext cx="682371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tr-TR" sz="1400"/>
              <a:t>Boran ve ark, 2016, tamamlandı</a:t>
            </a:r>
            <a:endParaRPr lang="tr-TR" sz="1400"/>
          </a:p>
        </p:txBody>
      </p:sp>
      <p:sp>
        <p:nvSpPr>
          <p:cNvPr id="6" name="Title 5"/>
          <p:cNvSpPr/>
          <p:nvPr>
            <p:ph type="title"/>
          </p:nvPr>
        </p:nvSpPr>
        <p:spPr>
          <a:xfrm>
            <a:off x="222250" y="141606"/>
            <a:ext cx="7886700" cy="1325563"/>
          </a:xfrm>
        </p:spPr>
        <p:txBody>
          <a:bodyPr>
            <a:normAutofit/>
          </a:bodyPr>
          <a:p>
            <a:r>
              <a:rPr lang="tr-TR" altLang="en-US" b="1">
                <a:solidFill>
                  <a:srgbClr val="C00000"/>
                </a:solidFill>
              </a:rPr>
              <a:t>İstanbul Doğum Kohortu</a:t>
            </a:r>
            <a:endParaRPr lang="tr-TR" altLang="en-US" b="1">
              <a:solidFill>
                <a:srgbClr val="C00000"/>
              </a:solidFill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250" y="1592580"/>
            <a:ext cx="8983345" cy="4351655"/>
          </a:xfrm>
        </p:spPr>
        <p:txBody>
          <a:bodyPr vert="horz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 err="1"/>
              <a:t>Ocak</a:t>
            </a:r>
            <a:r>
              <a:rPr lang="en-US" sz="2400" dirty="0"/>
              <a:t> 2011-Aralık 2012 </a:t>
            </a:r>
            <a:r>
              <a:rPr lang="en-US" sz="2400" dirty="0" err="1"/>
              <a:t>ara</a:t>
            </a:r>
            <a:r>
              <a:rPr lang="tr-TR" altLang="en-US" sz="2400" dirty="0" err="1"/>
              <a:t>sında </a:t>
            </a:r>
            <a:r>
              <a:rPr lang="en-US" sz="2400" dirty="0" err="1"/>
              <a:t>doğan </a:t>
            </a:r>
            <a:endParaRPr lang="en-US" sz="2400" dirty="0" err="1"/>
          </a:p>
          <a:p>
            <a:pPr>
              <a:lnSpc>
                <a:spcPct val="100000"/>
              </a:lnSpc>
            </a:pPr>
            <a:r>
              <a:rPr lang="tr-TR" altLang="en-US" sz="2400" dirty="0" err="1"/>
              <a:t>gözlemsel retrospektif kohort</a:t>
            </a:r>
            <a:endParaRPr lang="tr-TR" altLang="en-US" sz="2400" dirty="0" err="1"/>
          </a:p>
          <a:p>
            <a:pPr>
              <a:lnSpc>
                <a:spcPct val="100000"/>
              </a:lnSpc>
            </a:pPr>
            <a:r>
              <a:rPr lang="tr-TR" altLang="en-US" sz="2400" dirty="0"/>
              <a:t>genel populasyon</a:t>
            </a:r>
            <a:endParaRPr lang="tr-TR" altLang="en-US" sz="2400" dirty="0"/>
          </a:p>
          <a:p>
            <a:pPr>
              <a:lnSpc>
                <a:spcPct val="100000"/>
              </a:lnSpc>
            </a:pPr>
            <a:r>
              <a:rPr lang="tr-TR" altLang="en-US" sz="2400" dirty="0"/>
              <a:t>girişim: haşlanmış yumurta beyazı</a:t>
            </a:r>
            <a:endParaRPr lang="tr-TR" altLang="en-US" sz="2400" dirty="0"/>
          </a:p>
          <a:p>
            <a:pPr marL="0" indent="0">
              <a:lnSpc>
                <a:spcPct val="100000"/>
              </a:lnSpc>
              <a:buNone/>
            </a:pPr>
            <a:r>
              <a:rPr lang="tr-TR" altLang="en-US" sz="2400" dirty="0"/>
              <a:t>       	    6 ay vs &gt;12 ay</a:t>
            </a:r>
            <a:endParaRPr lang="tr-TR" altLang="en-US" sz="2400" dirty="0"/>
          </a:p>
          <a:p>
            <a:pPr marL="342900" indent="-342900">
              <a:lnSpc>
                <a:spcPct val="100000"/>
              </a:lnSpc>
            </a:pPr>
            <a:r>
              <a:rPr lang="tr-TR" altLang="en-US" sz="2400" dirty="0"/>
              <a:t>18-36 aya kadar takip </a:t>
            </a:r>
            <a:endParaRPr lang="tr-TR" altLang="en-US" sz="2400" dirty="0"/>
          </a:p>
          <a:p>
            <a:pPr>
              <a:lnSpc>
                <a:spcPct val="100000"/>
              </a:lnSpc>
            </a:pPr>
            <a:endParaRPr lang="tr-TR" altLang="en-US" sz="2400" dirty="0"/>
          </a:p>
          <a:p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6558280" y="1592580"/>
            <a:ext cx="1760855" cy="8959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 sz="1400" b="1"/>
              <a:t>1767</a:t>
            </a:r>
            <a:endParaRPr lang="tr-TR" altLang="en-US" sz="1400" b="1"/>
          </a:p>
          <a:p>
            <a:pPr algn="ctr"/>
            <a:r>
              <a:rPr lang="tr-TR" altLang="en-US" sz="1400" b="1"/>
              <a:t>yenidoğan</a:t>
            </a:r>
            <a:endParaRPr lang="tr-TR" altLang="en-US" sz="1400" b="1"/>
          </a:p>
        </p:txBody>
      </p:sp>
      <p:sp>
        <p:nvSpPr>
          <p:cNvPr id="19" name="Down Arrow 18"/>
          <p:cNvSpPr/>
          <p:nvPr/>
        </p:nvSpPr>
        <p:spPr>
          <a:xfrm rot="3720000">
            <a:off x="6213475" y="2105660"/>
            <a:ext cx="196850" cy="10528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19860000">
            <a:off x="7563485" y="2514600"/>
            <a:ext cx="180975" cy="4349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968240" y="2948305"/>
            <a:ext cx="1760855" cy="520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 sz="1400" b="1"/>
              <a:t>MUPEAH</a:t>
            </a:r>
            <a:endParaRPr lang="tr-TR" altLang="en-US" sz="1400" b="1"/>
          </a:p>
          <a:p>
            <a:pPr algn="ctr"/>
            <a:r>
              <a:rPr lang="tr-TR" altLang="en-US" sz="1400" b="1"/>
              <a:t>n=709</a:t>
            </a:r>
            <a:endParaRPr lang="tr-TR" altLang="en-US" sz="1400" b="1"/>
          </a:p>
        </p:txBody>
      </p:sp>
      <p:sp>
        <p:nvSpPr>
          <p:cNvPr id="22" name="Oval 21"/>
          <p:cNvSpPr/>
          <p:nvPr/>
        </p:nvSpPr>
        <p:spPr>
          <a:xfrm>
            <a:off x="7065010" y="2966085"/>
            <a:ext cx="1760855" cy="502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 sz="1400" b="1"/>
              <a:t>IUTFH</a:t>
            </a:r>
            <a:endParaRPr lang="tr-TR" altLang="en-US" sz="1400" b="1"/>
          </a:p>
          <a:p>
            <a:pPr algn="ctr"/>
            <a:r>
              <a:rPr lang="tr-TR" altLang="en-US" sz="1400" b="1"/>
              <a:t>n=1058</a:t>
            </a:r>
            <a:endParaRPr lang="tr-TR" altLang="en-US" sz="1400" b="1"/>
          </a:p>
        </p:txBody>
      </p:sp>
      <p:sp>
        <p:nvSpPr>
          <p:cNvPr id="23" name="Down Arrow 22"/>
          <p:cNvSpPr/>
          <p:nvPr/>
        </p:nvSpPr>
        <p:spPr>
          <a:xfrm>
            <a:off x="5701030" y="3607435"/>
            <a:ext cx="180975" cy="4654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7854950" y="3607435"/>
            <a:ext cx="180975" cy="4464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100570" y="4072890"/>
            <a:ext cx="1760855" cy="563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 sz="1400" b="1">
                <a:sym typeface="+mn-ea"/>
              </a:rPr>
              <a:t>531 düzenli takip</a:t>
            </a:r>
            <a:endParaRPr lang="tr-TR" altLang="en-US" sz="1400" b="1"/>
          </a:p>
        </p:txBody>
      </p:sp>
      <p:sp>
        <p:nvSpPr>
          <p:cNvPr id="26" name="Oval 25"/>
          <p:cNvSpPr/>
          <p:nvPr/>
        </p:nvSpPr>
        <p:spPr>
          <a:xfrm>
            <a:off x="4968240" y="4114800"/>
            <a:ext cx="1760855" cy="557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 sz="1400" b="1"/>
              <a:t>408 düzenli takip</a:t>
            </a:r>
            <a:endParaRPr lang="tr-TR" altLang="en-US" sz="1400" b="1"/>
          </a:p>
        </p:txBody>
      </p:sp>
      <p:sp>
        <p:nvSpPr>
          <p:cNvPr id="27" name="Down Arrow 26"/>
          <p:cNvSpPr/>
          <p:nvPr/>
        </p:nvSpPr>
        <p:spPr>
          <a:xfrm>
            <a:off x="5701030" y="4728210"/>
            <a:ext cx="180975" cy="4654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7854950" y="4728210"/>
            <a:ext cx="180975" cy="4464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100570" y="5193665"/>
            <a:ext cx="1760855" cy="563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 sz="1400" b="1">
                <a:sym typeface="+mn-ea"/>
              </a:rPr>
              <a:t>9 GA</a:t>
            </a:r>
            <a:endParaRPr lang="tr-TR" altLang="en-US" sz="1400" b="1">
              <a:sym typeface="+mn-ea"/>
            </a:endParaRPr>
          </a:p>
          <a:p>
            <a:pPr algn="ctr"/>
            <a:r>
              <a:rPr lang="tr-TR" altLang="en-US" sz="1400" b="1"/>
              <a:t>yumurta</a:t>
            </a:r>
            <a:endParaRPr lang="tr-TR" altLang="en-US" sz="1400" b="1"/>
          </a:p>
        </p:txBody>
      </p:sp>
      <p:sp>
        <p:nvSpPr>
          <p:cNvPr id="30" name="Oval 29"/>
          <p:cNvSpPr/>
          <p:nvPr/>
        </p:nvSpPr>
        <p:spPr>
          <a:xfrm>
            <a:off x="4968240" y="5235575"/>
            <a:ext cx="1760855" cy="557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 sz="1400" b="1"/>
              <a:t>20 GA </a:t>
            </a:r>
            <a:endParaRPr lang="tr-TR" altLang="en-US" sz="1400" b="1"/>
          </a:p>
          <a:p>
            <a:pPr algn="ctr"/>
            <a:r>
              <a:rPr lang="tr-TR" altLang="en-US" sz="1400" b="1"/>
              <a:t>yumurta</a:t>
            </a:r>
            <a:endParaRPr lang="tr-TR" altLang="en-US" sz="1400"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Content Placeholder 8"/>
          <p:cNvPicPr>
            <a:picLocks noChangeAspect="1"/>
          </p:cNvPicPr>
          <p:nvPr/>
        </p:nvPicPr>
        <p:blipFill>
          <a:blip r:embed="rId1"/>
          <a:srcRect l="8919" t="13000" r="13272" b="35632"/>
          <a:stretch>
            <a:fillRect/>
          </a:stretch>
        </p:blipFill>
        <p:spPr>
          <a:xfrm>
            <a:off x="4707890" y="3775710"/>
            <a:ext cx="4165600" cy="2062480"/>
          </a:xfrm>
          <a:prstGeom prst="rect">
            <a:avLst/>
          </a:prstGeom>
        </p:spPr>
      </p:pic>
      <p:pic>
        <p:nvPicPr>
          <p:cNvPr id="7" name="Resim 1"/>
          <p:cNvPicPr>
            <a:picLocks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985" y="840105"/>
            <a:ext cx="5065395" cy="27749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6" name="Title 5"/>
          <p:cNvSpPr/>
          <p:nvPr/>
        </p:nvSpPr>
        <p:spPr>
          <a:xfrm>
            <a:off x="222250" y="14160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en-US" b="1">
                <a:solidFill>
                  <a:srgbClr val="C00000"/>
                </a:solidFill>
              </a:rPr>
              <a:t>MUPEAH - IUTFH kohort</a:t>
            </a:r>
            <a:endParaRPr lang="tr-TR" altLang="en-US" b="1">
              <a:solidFill>
                <a:srgbClr val="C00000"/>
              </a:solidFill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800725" y="6356350"/>
            <a:ext cx="682371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tr-TR" sz="1400"/>
              <a:t>Boran ve ark, 2016, tamamlandı</a:t>
            </a:r>
            <a:endParaRPr lang="tr-TR" sz="14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3533775"/>
            <a:ext cx="4485640" cy="2546985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848995" y="6080760"/>
            <a:ext cx="3060065" cy="368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p>
            <a:r>
              <a:rPr lang="tr-TR" altLang="en-US"/>
              <a:t>Tolerans gelişimi 21 vs 20. ayda</a:t>
            </a:r>
            <a:endParaRPr lang="tr-TR" altLang="en-US"/>
          </a:p>
        </p:txBody>
      </p:sp>
      <p:sp>
        <p:nvSpPr>
          <p:cNvPr id="15" name="Oval 14"/>
          <p:cNvSpPr/>
          <p:nvPr/>
        </p:nvSpPr>
        <p:spPr>
          <a:xfrm>
            <a:off x="3749040" y="3997325"/>
            <a:ext cx="477520" cy="681355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3773170" y="1371600"/>
            <a:ext cx="1561465" cy="3378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p>
            <a:r>
              <a:rPr lang="tr-TR" altLang="en-US" sz="1600"/>
              <a:t>41/939 % 4.4 GA</a:t>
            </a:r>
            <a:endParaRPr lang="tr-TR" altLang="en-US" sz="16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770" y="73660"/>
            <a:ext cx="8760460" cy="1325880"/>
          </a:xfrm>
        </p:spPr>
        <p:txBody>
          <a:bodyPr>
            <a:normAutofit fontScale="90000"/>
          </a:bodyPr>
          <a:p>
            <a:r>
              <a:rPr lang="tr-TR" altLang="en-US" b="1">
                <a:solidFill>
                  <a:srgbClr val="C00000"/>
                </a:solidFill>
              </a:rPr>
              <a:t>Yer fıstığı: EAT, LEAP ve LEAP-On </a:t>
            </a:r>
            <a:r>
              <a:rPr lang="tr-TR" altLang="en-US" b="1">
                <a:solidFill>
                  <a:srgbClr val="C00000"/>
                </a:solidFill>
                <a:cs typeface="Arial" panose="020B0604020202020204" pitchFamily="34" charset="0"/>
              </a:rPr>
              <a:t>→ </a:t>
            </a:r>
            <a:r>
              <a:rPr lang="tr-TR" altLang="en-US" b="1">
                <a:solidFill>
                  <a:srgbClr val="C00000"/>
                </a:solidFill>
              </a:rPr>
              <a:t>NIAID</a:t>
            </a:r>
            <a:endParaRPr lang="tr-TR" altLang="en-US" b="1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rcRect l="20448" t="25055" r="7544" b="21407"/>
          <a:stretch>
            <a:fillRect/>
          </a:stretch>
        </p:blipFill>
        <p:spPr>
          <a:xfrm>
            <a:off x="130810" y="1247140"/>
            <a:ext cx="5182870" cy="216789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30810" y="2707640"/>
            <a:ext cx="5433060" cy="50609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191770" y="3522345"/>
            <a:ext cx="2353945" cy="2762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tr-TR" altLang="en-US" sz="1200"/>
              <a:t>Togias et al, 2017,Ann All Asth Imm</a:t>
            </a:r>
            <a:endParaRPr lang="tr-TR" altLang="en-US" sz="1200"/>
          </a:p>
        </p:txBody>
      </p:sp>
      <p:sp>
        <p:nvSpPr>
          <p:cNvPr id="10" name="Text Box 9"/>
          <p:cNvSpPr txBox="1"/>
          <p:nvPr/>
        </p:nvSpPr>
        <p:spPr>
          <a:xfrm>
            <a:off x="191770" y="3763645"/>
            <a:ext cx="3209290" cy="459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200"/>
              <a:t>10.1056/NEJMoa1514210  </a:t>
            </a:r>
            <a:r>
              <a:rPr lang="tr-TR" altLang="en-US" sz="1200"/>
              <a:t>EAT study</a:t>
            </a:r>
            <a:endParaRPr lang="tr-TR" altLang="en-US" sz="1200"/>
          </a:p>
          <a:p>
            <a:endParaRPr lang="tr-TR" altLang="en-US" sz="1200"/>
          </a:p>
        </p:txBody>
      </p:sp>
      <p:sp>
        <p:nvSpPr>
          <p:cNvPr id="18" name="Oval 17"/>
          <p:cNvSpPr/>
          <p:nvPr/>
        </p:nvSpPr>
        <p:spPr>
          <a:xfrm>
            <a:off x="6529705" y="1863090"/>
            <a:ext cx="1760855" cy="6356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 sz="1400" b="1"/>
              <a:t>Yahudi populasyonu</a:t>
            </a:r>
            <a:endParaRPr lang="tr-TR" altLang="en-US" sz="1400" b="1"/>
          </a:p>
        </p:txBody>
      </p:sp>
      <p:sp>
        <p:nvSpPr>
          <p:cNvPr id="19" name="Down Arrow 18"/>
          <p:cNvSpPr/>
          <p:nvPr/>
        </p:nvSpPr>
        <p:spPr>
          <a:xfrm rot="3720000">
            <a:off x="6321425" y="2262505"/>
            <a:ext cx="196850" cy="10528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19860000">
            <a:off x="7579995" y="2571750"/>
            <a:ext cx="180975" cy="4349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092065" y="3122930"/>
            <a:ext cx="1760855" cy="520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 sz="1400" b="1"/>
              <a:t>UK</a:t>
            </a:r>
            <a:endParaRPr lang="tr-TR" altLang="en-US" sz="1400" b="1"/>
          </a:p>
          <a:p>
            <a:pPr algn="ctr"/>
            <a:r>
              <a:rPr lang="tr-TR" altLang="en-US" sz="1400" b="1"/>
              <a:t>n=5171</a:t>
            </a:r>
            <a:endParaRPr lang="tr-TR" altLang="en-US" sz="1400" b="1"/>
          </a:p>
        </p:txBody>
      </p:sp>
      <p:sp>
        <p:nvSpPr>
          <p:cNvPr id="22" name="Oval 21"/>
          <p:cNvSpPr/>
          <p:nvPr/>
        </p:nvSpPr>
        <p:spPr>
          <a:xfrm>
            <a:off x="7188835" y="3140710"/>
            <a:ext cx="1760855" cy="502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 sz="1400" b="1"/>
              <a:t>İsrail</a:t>
            </a:r>
            <a:endParaRPr lang="tr-TR" altLang="en-US" sz="1400" b="1"/>
          </a:p>
          <a:p>
            <a:pPr algn="ctr"/>
            <a:r>
              <a:rPr lang="tr-TR" altLang="en-US" sz="1400" b="1"/>
              <a:t>n=5615</a:t>
            </a:r>
            <a:endParaRPr lang="tr-TR" altLang="en-US" sz="1400" b="1"/>
          </a:p>
        </p:txBody>
      </p:sp>
      <p:sp>
        <p:nvSpPr>
          <p:cNvPr id="23" name="Down Arrow 22"/>
          <p:cNvSpPr/>
          <p:nvPr/>
        </p:nvSpPr>
        <p:spPr>
          <a:xfrm>
            <a:off x="5701030" y="3778885"/>
            <a:ext cx="180975" cy="2571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7854950" y="3750310"/>
            <a:ext cx="180975" cy="2470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100570" y="4066540"/>
            <a:ext cx="1760855" cy="3816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tr-TR" altLang="en-US" sz="1400" b="1"/>
          </a:p>
          <a:p>
            <a:pPr algn="ctr"/>
            <a:r>
              <a:rPr lang="tr-TR" altLang="en-US" sz="1400" b="1"/>
              <a:t>PA %0.17</a:t>
            </a:r>
            <a:endParaRPr lang="tr-TR" altLang="en-US" sz="1400" b="1"/>
          </a:p>
          <a:p>
            <a:pPr algn="ctr"/>
            <a:endParaRPr lang="tr-TR" altLang="en-US" sz="1400" b="1"/>
          </a:p>
        </p:txBody>
      </p:sp>
      <p:sp>
        <p:nvSpPr>
          <p:cNvPr id="26" name="Oval 25"/>
          <p:cNvSpPr/>
          <p:nvPr/>
        </p:nvSpPr>
        <p:spPr>
          <a:xfrm>
            <a:off x="4968240" y="4060825"/>
            <a:ext cx="1760855" cy="3867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tr-TR" altLang="en-US" sz="1400" b="1"/>
          </a:p>
          <a:p>
            <a:pPr algn="ctr"/>
            <a:r>
              <a:rPr lang="tr-TR" altLang="en-US" sz="1400" b="1"/>
              <a:t>PA %1.85</a:t>
            </a:r>
            <a:endParaRPr lang="tr-TR" altLang="en-US" sz="1400" b="1"/>
          </a:p>
          <a:p>
            <a:pPr algn="ctr"/>
            <a:endParaRPr lang="tr-TR" altLang="en-US" sz="1400" b="1"/>
          </a:p>
        </p:txBody>
      </p:sp>
      <p:sp>
        <p:nvSpPr>
          <p:cNvPr id="11" name="Down Arrow 10"/>
          <p:cNvSpPr/>
          <p:nvPr/>
        </p:nvSpPr>
        <p:spPr>
          <a:xfrm>
            <a:off x="5761355" y="4542790"/>
            <a:ext cx="180975" cy="2571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7915275" y="4542790"/>
            <a:ext cx="180975" cy="2470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529070" y="4820285"/>
            <a:ext cx="2556510" cy="8566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 sz="1400" b="1">
                <a:sym typeface="+mn-ea"/>
              </a:rPr>
              <a:t>8-14 aylık</a:t>
            </a:r>
            <a:endParaRPr lang="tr-TR" altLang="en-US" sz="1400" b="1"/>
          </a:p>
          <a:p>
            <a:pPr algn="ctr"/>
            <a:r>
              <a:rPr lang="tr-TR" altLang="en-US" sz="1400" b="1">
                <a:sym typeface="+mn-ea"/>
              </a:rPr>
              <a:t>7.1 gr/ay ve 8 kez /ay</a:t>
            </a:r>
            <a:endParaRPr lang="tr-TR" altLang="en-US" sz="1400" b="1"/>
          </a:p>
          <a:p>
            <a:pPr algn="ctr"/>
            <a:r>
              <a:rPr lang="tr-TR" altLang="en-US" sz="1400" b="1">
                <a:sym typeface="+mn-ea"/>
              </a:rPr>
              <a:t>yer fıstığı</a:t>
            </a:r>
            <a:endParaRPr lang="tr-TR" altLang="en-US" sz="1400" b="1"/>
          </a:p>
        </p:txBody>
      </p:sp>
      <p:sp>
        <p:nvSpPr>
          <p:cNvPr id="14" name="Oval 13"/>
          <p:cNvSpPr/>
          <p:nvPr/>
        </p:nvSpPr>
        <p:spPr>
          <a:xfrm>
            <a:off x="4295775" y="4805680"/>
            <a:ext cx="2493645" cy="871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tr-TR" altLang="en-US" sz="1400" b="1">
                <a:sym typeface="+mn-ea"/>
              </a:rPr>
              <a:t>8-14 aylık</a:t>
            </a:r>
            <a:endParaRPr lang="tr-TR" altLang="en-US" sz="1400" b="1"/>
          </a:p>
          <a:p>
            <a:pPr algn="ctr"/>
            <a:r>
              <a:rPr lang="tr-TR" altLang="en-US" sz="1400" b="1">
                <a:sym typeface="+mn-ea"/>
              </a:rPr>
              <a:t>0 gr/ay ve 0 kez/ay</a:t>
            </a:r>
            <a:endParaRPr lang="tr-TR" altLang="en-US" sz="1400" b="1">
              <a:sym typeface="+mn-ea"/>
            </a:endParaRPr>
          </a:p>
          <a:p>
            <a:pPr algn="ctr"/>
            <a:r>
              <a:rPr lang="tr-TR" altLang="en-US" sz="1400" b="1">
                <a:sym typeface="+mn-ea"/>
              </a:rPr>
              <a:t>yer fıstığı</a:t>
            </a:r>
            <a:endParaRPr lang="tr-TR" altLang="en-US" sz="1400" b="1"/>
          </a:p>
          <a:p>
            <a:pPr algn="ctr"/>
            <a:endParaRPr lang="tr-TR" altLang="en-US" sz="1400" b="1">
              <a:sym typeface="+mn-ea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289040" y="5883275"/>
            <a:ext cx="1626235" cy="2762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tr-TR" altLang="en-US" sz="1200">
                <a:sym typeface="+mn-ea"/>
              </a:rPr>
              <a:t>Du Toit et al, 2008, JACI</a:t>
            </a:r>
            <a:endParaRPr lang="tr-TR" altLang="en-US" sz="1200"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tr-TR" altLang="en-US" b="1">
                <a:solidFill>
                  <a:srgbClr val="C00000"/>
                </a:solidFill>
              </a:rPr>
              <a:t>Diğer müdahaleler </a:t>
            </a:r>
            <a:endParaRPr lang="tr-TR" altLang="en-US" b="1">
              <a:solidFill>
                <a:srgbClr val="C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pic>
        <p:nvPicPr>
          <p:cNvPr id="6" name="Content Placeholder 5"/>
          <p:cNvPicPr>
            <a:picLocks noChangeAspect="1"/>
          </p:cNvPicPr>
          <p:nvPr>
            <p:ph sz="half" idx="1"/>
          </p:nvPr>
        </p:nvPicPr>
        <p:blipFill>
          <a:blip r:embed="rId1"/>
          <a:srcRect t="14632" b="13080"/>
          <a:stretch>
            <a:fillRect/>
          </a:stretch>
        </p:blipFill>
        <p:spPr>
          <a:xfrm>
            <a:off x="323850" y="1617980"/>
            <a:ext cx="8496300" cy="34544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6379210" y="4735195"/>
            <a:ext cx="2337435" cy="2762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p>
            <a:r>
              <a:rPr lang="tr-TR" altLang="en-US" sz="1200"/>
              <a:t>Grimshaw et al, 2017, Arc Dis Child</a:t>
            </a:r>
            <a:endParaRPr lang="tr-TR" altLang="en-US" sz="12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rcRect l="56223" t="28053" r="9947" b="57881"/>
          <a:stretch>
            <a:fillRect/>
          </a:stretch>
        </p:blipFill>
        <p:spPr>
          <a:xfrm>
            <a:off x="4211955" y="-261620"/>
            <a:ext cx="4949825" cy="11576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0" y="111126"/>
            <a:ext cx="7886700" cy="1325563"/>
          </a:xfrm>
        </p:spPr>
        <p:txBody>
          <a:bodyPr/>
          <a:p>
            <a:r>
              <a:rPr lang="tr-TR" altLang="en-US" b="1">
                <a:solidFill>
                  <a:srgbClr val="C00000"/>
                </a:solidFill>
              </a:rPr>
              <a:t>D vitamini</a:t>
            </a:r>
            <a:endParaRPr lang="tr-TR" altLang="en-US" b="1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2"/>
          <a:srcRect l="23937" t="20152" r="45329" b="72377"/>
          <a:stretch>
            <a:fillRect/>
          </a:stretch>
        </p:blipFill>
        <p:spPr>
          <a:xfrm>
            <a:off x="5938520" y="5679440"/>
            <a:ext cx="2822575" cy="386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6045" t="20955" r="42956" b="6419"/>
          <a:stretch>
            <a:fillRect/>
          </a:stretch>
        </p:blipFill>
        <p:spPr>
          <a:xfrm>
            <a:off x="4385945" y="895985"/>
            <a:ext cx="4196080" cy="3362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18870" t="56045" r="22993" b="35113"/>
          <a:stretch>
            <a:fillRect/>
          </a:stretch>
        </p:blipFill>
        <p:spPr>
          <a:xfrm>
            <a:off x="318770" y="4352290"/>
            <a:ext cx="8506460" cy="7277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rcRect l="26560" t="20600" r="36086" b="60458"/>
          <a:stretch>
            <a:fillRect/>
          </a:stretch>
        </p:blipFill>
        <p:spPr>
          <a:xfrm>
            <a:off x="132715" y="2022475"/>
            <a:ext cx="3964940" cy="113093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rcRect l="10876" t="22545" r="33222" b="60944"/>
          <a:stretch>
            <a:fillRect/>
          </a:stretch>
        </p:blipFill>
        <p:spPr>
          <a:xfrm>
            <a:off x="335915" y="1454150"/>
            <a:ext cx="8179435" cy="1358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" y="191135"/>
            <a:ext cx="9050020" cy="1325880"/>
          </a:xfrm>
        </p:spPr>
        <p:txBody>
          <a:bodyPr>
            <a:noAutofit/>
          </a:bodyPr>
          <a:p>
            <a:pPr algn="l"/>
            <a:r>
              <a:rPr lang="en-US" sz="3200" b="1">
                <a:solidFill>
                  <a:srgbClr val="C00000"/>
                </a:solidFill>
                <a:sym typeface="+mn-ea"/>
              </a:rPr>
              <a:t>The VITALITY Trial </a:t>
            </a:r>
            <a:br>
              <a:rPr lang="en-US" sz="3200" b="1">
                <a:solidFill>
                  <a:srgbClr val="C00000"/>
                </a:solidFill>
                <a:sym typeface="+mn-ea"/>
              </a:rPr>
            </a:br>
            <a:r>
              <a:rPr lang="en-US" sz="3200" b="1">
                <a:solidFill>
                  <a:srgbClr val="C00000"/>
                </a:solidFill>
              </a:rPr>
              <a:t>Can Vitamin D Supplementation in Infants Prevent Food Allergy in the First Year of Life? 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6375" y="2813050"/>
            <a:ext cx="7886700" cy="4351338"/>
          </a:xfrm>
        </p:spPr>
        <p:txBody>
          <a:bodyPr/>
          <a:p>
            <a:r>
              <a:rPr lang="tr-TR" altLang="en-US" sz="2400"/>
              <a:t>Avusturalya --&gt; rutin D vit kullanımı yok</a:t>
            </a:r>
            <a:endParaRPr lang="tr-TR" altLang="en-US" sz="2400"/>
          </a:p>
          <a:p>
            <a:r>
              <a:rPr lang="tr-TR" altLang="en-US" sz="2400"/>
              <a:t>sağlıklı, term, ilk 6 ay sadece AS alan yenidoğanlar</a:t>
            </a:r>
            <a:endParaRPr lang="tr-TR" altLang="en-US" sz="2400"/>
          </a:p>
          <a:p>
            <a:r>
              <a:rPr lang="tr-TR" altLang="en-US" sz="2400"/>
              <a:t>RDBPC </a:t>
            </a:r>
            <a:endParaRPr lang="tr-TR" altLang="en-US" sz="2400"/>
          </a:p>
          <a:p>
            <a:r>
              <a:rPr lang="tr-TR" altLang="en-US" sz="2400"/>
              <a:t>girişim: 6-8. haftadan itibaren 400u/gün D Vitamini</a:t>
            </a:r>
            <a:endParaRPr lang="tr-TR" altLang="en-US" sz="2400"/>
          </a:p>
          <a:p>
            <a:r>
              <a:rPr lang="tr-TR" altLang="en-US" sz="2400"/>
              <a:t>12. ayda GA (SPT ve DBPCFC) ve AD  </a:t>
            </a:r>
            <a:endParaRPr lang="tr-TR" altLang="en-US" sz="2400"/>
          </a:p>
          <a:p>
            <a:r>
              <a:rPr lang="tr-TR" altLang="en-US" sz="2400"/>
              <a:t>sonuçlar 2020'de</a:t>
            </a:r>
            <a:endParaRPr lang="tr-TR" altLang="en-US" sz="24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70" y="344805"/>
            <a:ext cx="8272780" cy="1325880"/>
          </a:xfrm>
        </p:spPr>
        <p:txBody>
          <a:bodyPr>
            <a:normAutofit/>
          </a:bodyPr>
          <a:p>
            <a:r>
              <a:rPr lang="tr-TR" altLang="en-US" b="1">
                <a:solidFill>
                  <a:srgbClr val="C00000"/>
                </a:solidFill>
              </a:rPr>
              <a:t>Prebiyotikler</a:t>
            </a:r>
            <a:endParaRPr lang="tr-TR" altLang="en-US" b="1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rcRect l="25866" t="16693" r="33041" b="62046"/>
          <a:stretch>
            <a:fillRect/>
          </a:stretch>
        </p:blipFill>
        <p:spPr>
          <a:xfrm>
            <a:off x="242570" y="1397635"/>
            <a:ext cx="4594225" cy="1337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27072" t="21958" r="44349" b="70974"/>
          <a:stretch>
            <a:fillRect/>
          </a:stretch>
        </p:blipFill>
        <p:spPr>
          <a:xfrm>
            <a:off x="4961890" y="344805"/>
            <a:ext cx="4181475" cy="5816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53337" t="17059" r="17195" b="7877"/>
          <a:stretch>
            <a:fillRect/>
          </a:stretch>
        </p:blipFill>
        <p:spPr>
          <a:xfrm>
            <a:off x="5159375" y="926465"/>
            <a:ext cx="3787140" cy="54267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l="12152" t="30970" r="47739" b="35105"/>
          <a:stretch>
            <a:fillRect/>
          </a:stretch>
        </p:blipFill>
        <p:spPr>
          <a:xfrm>
            <a:off x="125095" y="3001010"/>
            <a:ext cx="5034280" cy="2395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 l="26022" t="87825" r="33174" b="6095"/>
          <a:stretch>
            <a:fillRect/>
          </a:stretch>
        </p:blipFill>
        <p:spPr>
          <a:xfrm>
            <a:off x="125095" y="5647690"/>
            <a:ext cx="4473575" cy="3746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70" y="344805"/>
            <a:ext cx="8272780" cy="1325880"/>
          </a:xfrm>
        </p:spPr>
        <p:txBody>
          <a:bodyPr>
            <a:normAutofit/>
          </a:bodyPr>
          <a:p>
            <a:r>
              <a:rPr lang="tr-TR" altLang="en-US" b="1">
                <a:solidFill>
                  <a:srgbClr val="C00000"/>
                </a:solidFill>
              </a:rPr>
              <a:t>Probiyotikler</a:t>
            </a:r>
            <a:endParaRPr lang="tr-TR" altLang="en-US" b="1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rcRect l="12584" t="19933" r="5328" b="32409"/>
          <a:stretch>
            <a:fillRect/>
          </a:stretch>
        </p:blipFill>
        <p:spPr>
          <a:xfrm>
            <a:off x="3610610" y="184785"/>
            <a:ext cx="5410835" cy="1767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5082" t="65334" r="42904" b="24188"/>
          <a:stretch>
            <a:fillRect/>
          </a:stretch>
        </p:blipFill>
        <p:spPr>
          <a:xfrm>
            <a:off x="186690" y="1951990"/>
            <a:ext cx="5928360" cy="6718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9535" t="37358" r="51640" b="13440"/>
          <a:stretch>
            <a:fillRect/>
          </a:stretch>
        </p:blipFill>
        <p:spPr>
          <a:xfrm>
            <a:off x="4222115" y="2788920"/>
            <a:ext cx="4293235" cy="306070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057275" y="2924175"/>
            <a:ext cx="2553335" cy="14655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p>
            <a:r>
              <a:rPr lang="tr-TR" altLang="en-US"/>
              <a:t>5 çalışmada </a:t>
            </a:r>
            <a:endParaRPr lang="tr-TR" altLang="en-US"/>
          </a:p>
          <a:p>
            <a:r>
              <a:rPr lang="tr-TR" altLang="en-US"/>
              <a:t>probiotik vs plasebo</a:t>
            </a:r>
            <a:endParaRPr lang="tr-TR" altLang="en-US"/>
          </a:p>
          <a:p>
            <a:r>
              <a:rPr lang="tr-TR" altLang="en-US"/>
              <a:t>çıktı: GA</a:t>
            </a:r>
            <a:endParaRPr lang="tr-TR" altLang="en-US"/>
          </a:p>
          <a:p>
            <a:r>
              <a:rPr lang="tr-TR" altLang="en-US"/>
              <a:t>p&gt;0.05</a:t>
            </a:r>
            <a:endParaRPr lang="tr-TR" altLang="en-US"/>
          </a:p>
          <a:p>
            <a:r>
              <a:rPr lang="tr-TR" altLang="en-US"/>
              <a:t>RR: 0.9, %95 CI, 0.57-1.41</a:t>
            </a:r>
            <a:endParaRPr lang="tr-TR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" y="365125"/>
            <a:ext cx="9033510" cy="1325880"/>
          </a:xfrm>
        </p:spPr>
        <p:txBody>
          <a:bodyPr/>
          <a:p>
            <a:pPr algn="ctr"/>
            <a:r>
              <a:rPr lang="tr-TR" altLang="en-US" sz="3200" b="1">
                <a:solidFill>
                  <a:srgbClr val="C00000"/>
                </a:solidFill>
              </a:rPr>
              <a:t>Sağlıklı çocuklarda beslenme önerilerinde tarihçe</a:t>
            </a:r>
            <a:endParaRPr lang="tr-TR" altLang="en-US" sz="3200" b="1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05255"/>
            <a:ext cx="7886700" cy="4351338"/>
          </a:xfrm>
        </p:spPr>
        <p:txBody>
          <a:bodyPr>
            <a:normAutofit/>
          </a:bodyPr>
          <a:p>
            <a:r>
              <a:rPr lang="tr-TR" altLang="en-US">
                <a:latin typeface="Calibri" panose="020F0502020204030204" charset="0"/>
                <a:cs typeface="Arial" panose="020B0604020202020204" pitchFamily="34" charset="0"/>
              </a:rPr>
              <a:t>2002</a:t>
            </a:r>
            <a:endParaRPr lang="tr-TR" altLang="en-US">
              <a:latin typeface="Calibri" panose="020F0502020204030204" charset="0"/>
              <a:cs typeface="Arial" panose="020B0604020202020204" pitchFamily="34" charset="0"/>
            </a:endParaRPr>
          </a:p>
          <a:p>
            <a:pPr lvl="1"/>
            <a:r>
              <a:rPr lang="tr-TR" altLang="en-US" sz="2400">
                <a:latin typeface="Calibri" panose="020F0502020204030204" charset="0"/>
                <a:cs typeface="Arial" panose="020B0604020202020204" pitchFamily="34" charset="0"/>
              </a:rPr>
              <a:t>WHO</a:t>
            </a:r>
            <a:endParaRPr lang="tr-TR" altLang="en-US" sz="2400">
              <a:latin typeface="Calibri" panose="020F0502020204030204" charset="0"/>
              <a:cs typeface="Arial" panose="020B0604020202020204" pitchFamily="34" charset="0"/>
            </a:endParaRPr>
          </a:p>
          <a:p>
            <a:pPr lvl="2"/>
            <a:r>
              <a:rPr lang="tr-TR" altLang="en-US" sz="2000">
                <a:latin typeface="Calibri" panose="020F0502020204030204" charset="0"/>
                <a:cs typeface="Arial" panose="020B0604020202020204" pitchFamily="34" charset="0"/>
              </a:rPr>
              <a:t>ilk 6 ay sadece anne sütü</a:t>
            </a:r>
            <a:endParaRPr lang="tr-TR" altLang="en-US" sz="2000">
              <a:latin typeface="Calibri" panose="020F0502020204030204" charset="0"/>
              <a:cs typeface="Arial" panose="020B0604020202020204" pitchFamily="34" charset="0"/>
            </a:endParaRPr>
          </a:p>
          <a:p>
            <a:pPr lvl="2"/>
            <a:r>
              <a:rPr lang="tr-TR" altLang="en-US">
                <a:latin typeface="Calibri" panose="020F0502020204030204" charset="0"/>
                <a:cs typeface="Arial" panose="020B0604020202020204" pitchFamily="34" charset="0"/>
              </a:rPr>
              <a:t>ek gıdaya geçiş 4-6. ayda allerji gelişimini engellememektedir</a:t>
            </a:r>
            <a:endParaRPr lang="tr-TR" altLang="en-US">
              <a:latin typeface="Calibri" panose="020F0502020204030204" charset="0"/>
              <a:cs typeface="Arial" panose="020B0604020202020204" pitchFamily="34" charset="0"/>
            </a:endParaRPr>
          </a:p>
          <a:p>
            <a:pPr lvl="1"/>
            <a:r>
              <a:rPr lang="tr-TR" altLang="en-US">
                <a:latin typeface="Calibri" panose="020F0502020204030204" charset="0"/>
                <a:cs typeface="Arial" panose="020B0604020202020204" pitchFamily="34" charset="0"/>
              </a:rPr>
              <a:t>ABD</a:t>
            </a:r>
            <a:endParaRPr lang="tr-TR" altLang="en-US">
              <a:latin typeface="Calibri" panose="020F0502020204030204" charset="0"/>
              <a:cs typeface="Arial" panose="020B0604020202020204" pitchFamily="34" charset="0"/>
            </a:endParaRPr>
          </a:p>
          <a:p>
            <a:pPr lvl="2"/>
            <a:r>
              <a:rPr lang="tr-TR" altLang="en-US" sz="2000">
                <a:latin typeface="Calibri" panose="020F0502020204030204" charset="0"/>
                <a:cs typeface="Arial" panose="020B0604020202020204" pitchFamily="34" charset="0"/>
              </a:rPr>
              <a:t>ek gıdaya seçilmiş gıdalarla 6. ayda geçiş</a:t>
            </a:r>
            <a:endParaRPr lang="tr-TR" altLang="en-US" sz="2000">
              <a:latin typeface="Calibri" panose="020F0502020204030204" charset="0"/>
              <a:cs typeface="Arial" panose="020B0604020202020204" pitchFamily="34" charset="0"/>
            </a:endParaRPr>
          </a:p>
          <a:p>
            <a:pPr lvl="2"/>
            <a:r>
              <a:rPr lang="tr-TR" altLang="en-US" sz="2000">
                <a:latin typeface="Calibri" panose="020F0502020204030204" charset="0"/>
                <a:cs typeface="Arial" panose="020B0604020202020204" pitchFamily="34" charset="0"/>
              </a:rPr>
              <a:t>süt ve ürünleri 12. ay</a:t>
            </a:r>
            <a:endParaRPr lang="tr-TR" altLang="en-US" sz="2000">
              <a:latin typeface="Calibri" panose="020F0502020204030204" charset="0"/>
              <a:cs typeface="Arial" panose="020B0604020202020204" pitchFamily="34" charset="0"/>
            </a:endParaRPr>
          </a:p>
          <a:p>
            <a:pPr lvl="2"/>
            <a:r>
              <a:rPr lang="tr-TR" altLang="en-US" sz="2000">
                <a:latin typeface="Calibri" panose="020F0502020204030204" charset="0"/>
                <a:cs typeface="Arial" panose="020B0604020202020204" pitchFamily="34" charset="0"/>
              </a:rPr>
              <a:t>tavuk yumurtası 24. ay</a:t>
            </a:r>
            <a:endParaRPr lang="tr-TR" altLang="en-US" sz="2000">
              <a:latin typeface="Calibri" panose="020F0502020204030204" charset="0"/>
              <a:cs typeface="Arial" panose="020B0604020202020204" pitchFamily="34" charset="0"/>
            </a:endParaRPr>
          </a:p>
          <a:p>
            <a:pPr lvl="2"/>
            <a:r>
              <a:rPr lang="tr-TR" altLang="en-US" sz="2000">
                <a:latin typeface="Calibri" panose="020F0502020204030204" charset="0"/>
                <a:cs typeface="Arial" panose="020B0604020202020204" pitchFamily="34" charset="0"/>
              </a:rPr>
              <a:t>yer fıstığı, fındık, ceviz, balık ve deniz ürünleri 36. ay</a:t>
            </a:r>
            <a:endParaRPr lang="tr-TR" altLang="en-US" sz="2000">
              <a:latin typeface="Calibri" panose="020F050202020403020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tr-TR" altLang="en-US" sz="2800">
              <a:latin typeface="Calibri" panose="020F050202020403020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tr-TR" altLang="en-US">
              <a:latin typeface="Calibri" panose="020F0502020204030204" charset="0"/>
              <a:cs typeface="Arial" panose="020B0604020202020204" pitchFamily="34" charset="0"/>
              <a:sym typeface="+mn-ea"/>
            </a:endParaRPr>
          </a:p>
          <a:p>
            <a:pPr lvl="0"/>
            <a:endParaRPr lang="tr-TR" altLang="en-US" sz="2400">
              <a:latin typeface="Calibri" panose="020F0502020204030204" charset="0"/>
              <a:cs typeface="Arial" panose="020B0604020202020204" pitchFamily="34" charset="0"/>
              <a:sym typeface="+mn-ea"/>
            </a:endParaRPr>
          </a:p>
          <a:p>
            <a:pPr lvl="1"/>
            <a:endParaRPr lang="tr-TR" altLang="en-US" sz="2400">
              <a:latin typeface="Calibri" panose="020F0502020204030204" charset="0"/>
              <a:cs typeface="Arial" panose="020B0604020202020204" pitchFamily="34" charset="0"/>
              <a:sym typeface="+mn-ea"/>
            </a:endParaRPr>
          </a:p>
          <a:p>
            <a:pPr lvl="1"/>
            <a:endParaRPr lang="tr-TR" altLang="en-US">
              <a:latin typeface="Calibri" panose="020F050202020403020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5" name="Text Box 4"/>
          <p:cNvSpPr txBox="1"/>
          <p:nvPr/>
        </p:nvSpPr>
        <p:spPr>
          <a:xfrm>
            <a:off x="6822440" y="5981700"/>
            <a:ext cx="2045970" cy="4591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tr-TR" altLang="en-US" sz="1200"/>
              <a:t>Du Toit et al, 2016, Allergol Int</a:t>
            </a:r>
            <a:endParaRPr lang="tr-TR" altLang="en-US" sz="1200"/>
          </a:p>
          <a:p>
            <a:endParaRPr lang="tr-TR" altLang="en-US" sz="12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242570" y="344805"/>
            <a:ext cx="827278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en-US" b="1">
                <a:solidFill>
                  <a:srgbClr val="C00000"/>
                </a:solidFill>
              </a:rPr>
              <a:t>Probiyotikler</a:t>
            </a:r>
            <a:endParaRPr lang="tr-TR" altLang="en-US" b="1">
              <a:solidFill>
                <a:srgbClr val="C00000"/>
              </a:solidFill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rcRect l="50082" t="30031" r="13914" b="54858"/>
          <a:stretch>
            <a:fillRect/>
          </a:stretch>
        </p:blipFill>
        <p:spPr>
          <a:xfrm>
            <a:off x="358140" y="1517015"/>
            <a:ext cx="4092575" cy="9664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11848" t="11149" r="13645" b="20423"/>
          <a:stretch>
            <a:fillRect/>
          </a:stretch>
        </p:blipFill>
        <p:spPr>
          <a:xfrm>
            <a:off x="4632325" y="344805"/>
            <a:ext cx="4139565" cy="2138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24885" t="71385" r="28870" b="20925"/>
          <a:stretch>
            <a:fillRect/>
          </a:stretch>
        </p:blipFill>
        <p:spPr>
          <a:xfrm>
            <a:off x="1705610" y="4470400"/>
            <a:ext cx="5732145" cy="708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 l="24885" t="41139" r="28870" b="45469"/>
          <a:stretch>
            <a:fillRect/>
          </a:stretch>
        </p:blipFill>
        <p:spPr>
          <a:xfrm>
            <a:off x="1706245" y="3080385"/>
            <a:ext cx="5732145" cy="1233170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7060565" y="3763010"/>
            <a:ext cx="862965" cy="368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p>
            <a:r>
              <a:rPr lang="tr-TR" altLang="en-US"/>
              <a:t>RDBPC </a:t>
            </a:r>
            <a:endParaRPr lang="tr-TR" altLang="en-US"/>
          </a:p>
        </p:txBody>
      </p:sp>
      <p:sp>
        <p:nvSpPr>
          <p:cNvPr id="14" name="Text Box 13"/>
          <p:cNvSpPr txBox="1"/>
          <p:nvPr/>
        </p:nvSpPr>
        <p:spPr>
          <a:xfrm>
            <a:off x="5847715" y="4470400"/>
            <a:ext cx="2433955" cy="1191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p>
            <a:r>
              <a:rPr lang="tr-TR" altLang="en-US"/>
              <a:t>Bifidobakterium longum</a:t>
            </a:r>
            <a:endParaRPr lang="tr-TR" altLang="en-US"/>
          </a:p>
          <a:p>
            <a:r>
              <a:rPr lang="tr-TR" altLang="en-US"/>
              <a:t>1-7 günlük bebeklerde</a:t>
            </a:r>
            <a:endParaRPr lang="tr-TR" altLang="en-US"/>
          </a:p>
          <a:p>
            <a:r>
              <a:rPr lang="tr-TR" altLang="en-US"/>
              <a:t>Plasebo kontrollü</a:t>
            </a:r>
            <a:endParaRPr lang="tr-TR" altLang="en-US"/>
          </a:p>
          <a:p>
            <a:r>
              <a:rPr lang="tr-TR" altLang="en-US"/>
              <a:t>Faz I çalışma</a:t>
            </a:r>
            <a:endParaRPr lang="tr-T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rcRect l="21474" t="31344" r="22632" b="17759"/>
          <a:stretch>
            <a:fillRect/>
          </a:stretch>
        </p:blipFill>
        <p:spPr>
          <a:xfrm>
            <a:off x="99695" y="114300"/>
            <a:ext cx="3742055" cy="210502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/>
        </p:nvSpPr>
        <p:spPr>
          <a:xfrm>
            <a:off x="5173980" y="1143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en-US" b="1">
                <a:solidFill>
                  <a:srgbClr val="C00000"/>
                </a:solidFill>
              </a:rPr>
              <a:t>LCPUFA</a:t>
            </a:r>
            <a:endParaRPr lang="tr-TR" altLang="en-US" b="1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rcRect l="27281" t="24512" r="26304" b="7199"/>
          <a:stretch>
            <a:fillRect/>
          </a:stretch>
        </p:blipFill>
        <p:spPr>
          <a:xfrm>
            <a:off x="3699510" y="1148080"/>
            <a:ext cx="4304030" cy="35623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rcRect l="15715" t="60258" r="14226" b="23910"/>
          <a:stretch>
            <a:fillRect/>
          </a:stretch>
        </p:blipFill>
        <p:spPr>
          <a:xfrm>
            <a:off x="526415" y="4543425"/>
            <a:ext cx="7760970" cy="986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rcRect l="17355" t="51478" r="19100" b="26827"/>
          <a:stretch>
            <a:fillRect/>
          </a:stretch>
        </p:blipFill>
        <p:spPr>
          <a:xfrm>
            <a:off x="2117090" y="146685"/>
            <a:ext cx="6168390" cy="11849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" y="146686"/>
            <a:ext cx="7886700" cy="1325563"/>
          </a:xfrm>
        </p:spPr>
        <p:txBody>
          <a:bodyPr/>
          <a:p>
            <a:r>
              <a:rPr lang="tr-TR" altLang="en-US" b="1">
                <a:solidFill>
                  <a:srgbClr val="C00000"/>
                </a:solidFill>
              </a:rPr>
              <a:t>LCPUFA</a:t>
            </a:r>
            <a:endParaRPr lang="tr-TR" altLang="en-US" b="1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28982" t="18232" r="32332" b="4830"/>
          <a:stretch>
            <a:fillRect/>
          </a:stretch>
        </p:blipFill>
        <p:spPr>
          <a:xfrm>
            <a:off x="397510" y="1520825"/>
            <a:ext cx="4113530" cy="460311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1677035" y="6123940"/>
            <a:ext cx="14649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tr-TR" altLang="en-US" sz="2400"/>
              <a:t>Sonuçlar ?</a:t>
            </a:r>
            <a:endParaRPr lang="tr-TR" altLang="en-US" sz="2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1525779" y="1485955"/>
            <a:ext cx="5941174" cy="25774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tr-TR" sz="3200" b="1" dirty="0" smtClean="0">
                <a:latin typeface="+mj-lt"/>
              </a:rPr>
              <a:t>Allerjik Çocuklarda </a:t>
            </a:r>
            <a:endParaRPr lang="tr-TR" sz="3200" b="1" dirty="0" smtClean="0">
              <a:latin typeface="+mj-lt"/>
            </a:endParaRPr>
          </a:p>
          <a:p>
            <a:pPr algn="ctr">
              <a:lnSpc>
                <a:spcPct val="130000"/>
              </a:lnSpc>
            </a:pPr>
            <a:r>
              <a:rPr lang="tr-TR" sz="3200" b="1" dirty="0" smtClean="0">
                <a:latin typeface="+mj-lt"/>
              </a:rPr>
              <a:t>Besin </a:t>
            </a:r>
            <a:r>
              <a:rPr lang="tr-TR" sz="3200" b="1" dirty="0" err="1" smtClean="0">
                <a:latin typeface="+mj-lt"/>
              </a:rPr>
              <a:t>Allerjisinin</a:t>
            </a:r>
            <a:r>
              <a:rPr lang="tr-TR" sz="3200" b="1" dirty="0" smtClean="0">
                <a:latin typeface="+mj-lt"/>
              </a:rPr>
              <a:t> Önlenmesinde </a:t>
            </a:r>
            <a:endParaRPr lang="tr-TR" sz="3200" b="1" dirty="0" smtClean="0">
              <a:latin typeface="+mj-lt"/>
            </a:endParaRPr>
          </a:p>
          <a:p>
            <a:pPr algn="ctr">
              <a:lnSpc>
                <a:spcPct val="130000"/>
              </a:lnSpc>
            </a:pPr>
            <a:r>
              <a:rPr lang="tr-TR" sz="3200" b="1" dirty="0" smtClean="0">
                <a:latin typeface="+mj-lt"/>
              </a:rPr>
              <a:t>Beslenmenin Rolü </a:t>
            </a:r>
            <a:endParaRPr lang="tr-TR" sz="3200" b="1" dirty="0" smtClean="0">
              <a:latin typeface="+mj-lt"/>
            </a:endParaRPr>
          </a:p>
          <a:p>
            <a:pPr algn="ctr">
              <a:lnSpc>
                <a:spcPct val="120000"/>
              </a:lnSpc>
            </a:pPr>
            <a:endParaRPr lang="tr-TR" sz="3200" b="1" dirty="0" smtClean="0">
              <a:latin typeface="+mj-l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rcRect l="7590" t="64702" r="20354" b="16249"/>
          <a:stretch>
            <a:fillRect/>
          </a:stretch>
        </p:blipFill>
        <p:spPr>
          <a:xfrm>
            <a:off x="320040" y="4377055"/>
            <a:ext cx="8202930" cy="1219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24972" t="25685" r="25436" b="8680"/>
          <a:stretch>
            <a:fillRect/>
          </a:stretch>
        </p:blipFill>
        <p:spPr>
          <a:xfrm>
            <a:off x="3765550" y="1200150"/>
            <a:ext cx="4922520" cy="366458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pic>
        <p:nvPicPr>
          <p:cNvPr id="2" name="Content Placeholder 1"/>
          <p:cNvPicPr>
            <a:picLocks noChangeAspect="1"/>
          </p:cNvPicPr>
          <p:nvPr>
            <p:ph idx="1"/>
          </p:nvPr>
        </p:nvPicPr>
        <p:blipFill>
          <a:blip r:embed="rId3"/>
          <a:srcRect l="22624" t="32818" r="23789" b="13775"/>
          <a:stretch>
            <a:fillRect/>
          </a:stretch>
        </p:blipFill>
        <p:spPr>
          <a:xfrm>
            <a:off x="107315" y="22860"/>
            <a:ext cx="3658235" cy="205105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159385" y="276225"/>
            <a:ext cx="9013190" cy="1325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en-US" sz="3200" b="1">
                <a:solidFill>
                  <a:srgbClr val="C00000"/>
                </a:solidFill>
              </a:rPr>
              <a:t>Anne sütü vs Yapay sütler vs Hidrolize formüla</a:t>
            </a:r>
            <a:endParaRPr lang="tr-TR" altLang="en-US" sz="3200" b="1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 l="14244" t="68421" r="15945" b="21009"/>
          <a:stretch>
            <a:fillRect/>
          </a:stretch>
        </p:blipFill>
        <p:spPr>
          <a:xfrm>
            <a:off x="440690" y="5513705"/>
            <a:ext cx="7915910" cy="674370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107315" y="3335020"/>
            <a:ext cx="3942715" cy="581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tr-TR" altLang="en-US" sz="1600"/>
              <a:t>yüksek risk</a:t>
            </a:r>
            <a:endParaRPr lang="tr-TR" altLang="en-US" sz="1600"/>
          </a:p>
          <a:p>
            <a:pPr algn="ctr"/>
            <a:r>
              <a:rPr lang="tr-TR" altLang="en-US" sz="1600"/>
              <a:t>ailede atopi veya kordon kanında yüksek IgE </a:t>
            </a:r>
            <a:endParaRPr lang="tr-TR" altLang="en-US" sz="16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rcRect l="33032" t="18372" r="36505" b="5924"/>
          <a:stretch>
            <a:fillRect/>
          </a:stretch>
        </p:blipFill>
        <p:spPr>
          <a:xfrm rot="5400000">
            <a:off x="1720215" y="-558165"/>
            <a:ext cx="5702935" cy="797433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5" name="Unvan 1"/>
          <p:cNvSpPr>
            <a:spLocks noGrp="1"/>
          </p:cNvSpPr>
          <p:nvPr/>
        </p:nvSpPr>
        <p:spPr>
          <a:xfrm>
            <a:off x="345440" y="30988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>
                <a:solidFill>
                  <a:srgbClr val="C00000"/>
                </a:solidFill>
              </a:rPr>
              <a:t>Katı gıdalara geçiş</a:t>
            </a:r>
            <a:br>
              <a:rPr lang="tr-TR" b="1">
                <a:solidFill>
                  <a:srgbClr val="C00000"/>
                </a:solidFill>
              </a:rPr>
            </a:br>
            <a:r>
              <a:rPr lang="tr-TR" b="1">
                <a:solidFill>
                  <a:srgbClr val="C00000"/>
                </a:solidFill>
              </a:rPr>
              <a:t>			 </a:t>
            </a:r>
            <a:endParaRPr lang="tr-TR" b="1">
              <a:solidFill>
                <a:srgbClr val="C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32460" y="1630680"/>
            <a:ext cx="876300" cy="403860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32460" y="3007360"/>
            <a:ext cx="876300" cy="403860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84835" y="3746500"/>
            <a:ext cx="876300" cy="403860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84835" y="4302760"/>
            <a:ext cx="876300" cy="403860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84835" y="5453380"/>
            <a:ext cx="876300" cy="403860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665" y="256541"/>
            <a:ext cx="7886700" cy="1325563"/>
          </a:xfrm>
        </p:spPr>
        <p:txBody>
          <a:bodyPr>
            <a:normAutofit fontScale="90000"/>
          </a:bodyPr>
          <a:p>
            <a:r>
              <a:rPr lang="tr-TR" altLang="en-US" b="1">
                <a:solidFill>
                  <a:srgbClr val="C00000"/>
                </a:solidFill>
              </a:rPr>
              <a:t>Yer fıstığı</a:t>
            </a:r>
            <a:br>
              <a:rPr lang="tr-TR" altLang="en-US" b="1">
                <a:solidFill>
                  <a:srgbClr val="C00000"/>
                </a:solidFill>
              </a:rPr>
            </a:br>
            <a:r>
              <a:rPr lang="tr-TR" altLang="en-US" b="1">
                <a:solidFill>
                  <a:srgbClr val="C00000"/>
                </a:solidFill>
              </a:rPr>
              <a:t>LEAP ve LEAP-on</a:t>
            </a:r>
            <a:endParaRPr lang="tr-TR" altLang="en-US" b="1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rcRect l="16071" t="24515" r="72697" b="12972"/>
          <a:stretch>
            <a:fillRect/>
          </a:stretch>
        </p:blipFill>
        <p:spPr>
          <a:xfrm rot="5400000">
            <a:off x="5673090" y="-727710"/>
            <a:ext cx="1250315" cy="391604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15684" t="21310" r="70250" b="16658"/>
          <a:stretch>
            <a:fillRect/>
          </a:stretch>
        </p:blipFill>
        <p:spPr>
          <a:xfrm rot="5400000">
            <a:off x="3369945" y="654685"/>
            <a:ext cx="1882140" cy="466979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15867" t="19651" r="70996" b="9552"/>
          <a:stretch>
            <a:fillRect/>
          </a:stretch>
        </p:blipFill>
        <p:spPr>
          <a:xfrm rot="5400000">
            <a:off x="2240280" y="2230120"/>
            <a:ext cx="1922145" cy="582676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1" name="Text Box 10"/>
          <p:cNvSpPr txBox="1"/>
          <p:nvPr/>
        </p:nvSpPr>
        <p:spPr>
          <a:xfrm>
            <a:off x="6550660" y="5830570"/>
            <a:ext cx="198247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tr-TR" altLang="en-US" sz="1400"/>
              <a:t>Du Toit et al, 2015, NEJM</a:t>
            </a:r>
            <a:endParaRPr lang="tr-TR" altLang="en-US" sz="1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205" y="243206"/>
            <a:ext cx="7886700" cy="1325563"/>
          </a:xfrm>
        </p:spPr>
        <p:txBody>
          <a:bodyPr/>
          <a:p>
            <a:r>
              <a:rPr lang="tr-TR" altLang="en-US" b="1">
                <a:solidFill>
                  <a:srgbClr val="C00000"/>
                </a:solidFill>
              </a:rPr>
              <a:t>Yer Fıstığı</a:t>
            </a:r>
            <a:endParaRPr lang="tr-TR" altLang="en-US" b="1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rcRect l="26170" t="18984" r="28058" b="73840"/>
          <a:stretch>
            <a:fillRect/>
          </a:stretch>
        </p:blipFill>
        <p:spPr>
          <a:xfrm>
            <a:off x="440690" y="1265555"/>
            <a:ext cx="7943215" cy="7004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27337" t="58127" r="28118" b="31950"/>
          <a:stretch>
            <a:fillRect/>
          </a:stretch>
        </p:blipFill>
        <p:spPr>
          <a:xfrm>
            <a:off x="624205" y="2082800"/>
            <a:ext cx="7759700" cy="97218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rcRect l="16147" t="29359" r="16500" b="31928"/>
          <a:stretch>
            <a:fillRect/>
          </a:stretch>
        </p:blipFill>
        <p:spPr>
          <a:xfrm>
            <a:off x="313690" y="1236345"/>
            <a:ext cx="6231255" cy="201485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/>
        </p:nvSpPr>
        <p:spPr>
          <a:xfrm>
            <a:off x="191770" y="73660"/>
            <a:ext cx="876046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en-US" b="1">
                <a:solidFill>
                  <a:srgbClr val="C00000"/>
                </a:solidFill>
              </a:rPr>
              <a:t>Yer fıstığı: EAT, LEAP ve LEAP-On </a:t>
            </a:r>
            <a:r>
              <a:rPr lang="tr-TR" altLang="en-US" b="1">
                <a:solidFill>
                  <a:srgbClr val="C00000"/>
                </a:solidFill>
                <a:cs typeface="Arial" panose="020B0604020202020204" pitchFamily="34" charset="0"/>
              </a:rPr>
              <a:t>→ </a:t>
            </a:r>
            <a:r>
              <a:rPr lang="tr-TR" altLang="en-US" b="1">
                <a:solidFill>
                  <a:srgbClr val="C00000"/>
                </a:solidFill>
              </a:rPr>
              <a:t>NIAID</a:t>
            </a:r>
            <a:endParaRPr lang="tr-TR" altLang="en-US" b="1">
              <a:solidFill>
                <a:srgbClr val="C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49555" y="2026285"/>
            <a:ext cx="6687185" cy="78930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16218" t="29596" r="17403" b="27452"/>
          <a:stretch>
            <a:fillRect/>
          </a:stretch>
        </p:blipFill>
        <p:spPr>
          <a:xfrm>
            <a:off x="1888490" y="3251200"/>
            <a:ext cx="6581775" cy="239522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5800725" y="5646420"/>
            <a:ext cx="2669540" cy="2762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tr-TR" altLang="en-US" sz="1200">
                <a:sym typeface="+mn-ea"/>
              </a:rPr>
              <a:t>Greenhawt et al, 2017, Curr All Asth Rep</a:t>
            </a:r>
            <a:endParaRPr lang="tr-TR" altLang="en-US" sz="1200">
              <a:sym typeface="+mn-e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tr-TR" altLang="en-US" b="1">
                <a:solidFill>
                  <a:srgbClr val="C00000"/>
                </a:solidFill>
              </a:rPr>
              <a:t>Yumurta - STAR </a:t>
            </a:r>
            <a:endParaRPr lang="tr-TR" altLang="en-US" b="1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pic>
        <p:nvPicPr>
          <p:cNvPr id="8" name="Content Placeholder 7"/>
          <p:cNvPicPr>
            <a:picLocks noChangeAspect="1"/>
          </p:cNvPicPr>
          <p:nvPr>
            <p:ph idx="1"/>
          </p:nvPr>
        </p:nvPicPr>
        <p:blipFill>
          <a:blip r:embed="rId1"/>
          <a:srcRect l="41062" t="19054" r="52536" b="5097"/>
          <a:stretch>
            <a:fillRect/>
          </a:stretch>
        </p:blipFill>
        <p:spPr>
          <a:xfrm rot="5400000">
            <a:off x="3265170" y="-1240155"/>
            <a:ext cx="969645" cy="646239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41666" t="24319" r="50191" b="12862"/>
          <a:stretch>
            <a:fillRect/>
          </a:stretch>
        </p:blipFill>
        <p:spPr>
          <a:xfrm rot="5400000">
            <a:off x="4192270" y="457200"/>
            <a:ext cx="1320165" cy="572833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l="45994" t="41478" r="47509" b="14845"/>
          <a:stretch>
            <a:fillRect/>
          </a:stretch>
        </p:blipFill>
        <p:spPr>
          <a:xfrm rot="5400000">
            <a:off x="6572250" y="2863215"/>
            <a:ext cx="950595" cy="359473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1" name="Text Box 10"/>
          <p:cNvSpPr txBox="1"/>
          <p:nvPr/>
        </p:nvSpPr>
        <p:spPr>
          <a:xfrm>
            <a:off x="6115050" y="5585460"/>
            <a:ext cx="186499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tr-TR" altLang="en-US" sz="1400"/>
              <a:t>Palmer et al, 2013, JACI</a:t>
            </a:r>
            <a:endParaRPr lang="tr-TR" altLang="en-US"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1"/>
          <a:srcRect l="4301" t="15132" r="5910" b="10448"/>
          <a:stretch>
            <a:fillRect/>
          </a:stretch>
        </p:blipFill>
        <p:spPr>
          <a:xfrm>
            <a:off x="281940" y="1400175"/>
            <a:ext cx="8559165" cy="399097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/>
        </p:nvSpPr>
        <p:spPr>
          <a:xfrm>
            <a:off x="-192405" y="74295"/>
            <a:ext cx="903351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altLang="en-US" sz="3200" b="1">
                <a:solidFill>
                  <a:srgbClr val="C00000"/>
                </a:solidFill>
              </a:rPr>
              <a:t>Sağlıklı çocuk beslenmesinde</a:t>
            </a:r>
            <a:endParaRPr lang="tr-TR" altLang="en-US" sz="3200" b="1">
              <a:solidFill>
                <a:srgbClr val="C00000"/>
              </a:solidFill>
            </a:endParaRPr>
          </a:p>
          <a:p>
            <a:pPr algn="ctr"/>
            <a:r>
              <a:rPr lang="tr-TR" altLang="en-US" sz="3200" b="1">
                <a:solidFill>
                  <a:srgbClr val="C00000"/>
                </a:solidFill>
              </a:rPr>
              <a:t> farklı uygulamalar</a:t>
            </a:r>
            <a:endParaRPr lang="tr-TR" altLang="en-US" sz="3200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tr-TR" altLang="en-US" b="1">
                <a:solidFill>
                  <a:srgbClr val="C00000"/>
                </a:solidFill>
              </a:rPr>
              <a:t>Yumurta- BEAT</a:t>
            </a:r>
            <a:endParaRPr lang="tr-TR" altLang="en-US" b="1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rcRect l="58972" t="25420" r="34871" b="14534"/>
          <a:stretch>
            <a:fillRect/>
          </a:stretch>
        </p:blipFill>
        <p:spPr>
          <a:xfrm rot="5400000">
            <a:off x="2759710" y="-685800"/>
            <a:ext cx="949960" cy="521271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60038" t="23787" r="31143" b="14343"/>
          <a:stretch>
            <a:fillRect/>
          </a:stretch>
        </p:blipFill>
        <p:spPr>
          <a:xfrm rot="5400000">
            <a:off x="3662045" y="467995"/>
            <a:ext cx="1438910" cy="567817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l="58923" t="20809" r="33374" b="9220"/>
          <a:stretch>
            <a:fillRect/>
          </a:stretch>
        </p:blipFill>
        <p:spPr>
          <a:xfrm rot="5400000">
            <a:off x="4907915" y="1678940"/>
            <a:ext cx="1233170" cy="630364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1" name="Text Box 10"/>
          <p:cNvSpPr txBox="1"/>
          <p:nvPr/>
        </p:nvSpPr>
        <p:spPr>
          <a:xfrm>
            <a:off x="6550660" y="5830570"/>
            <a:ext cx="236220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tr-TR" altLang="en-US" sz="1400"/>
              <a:t>Wei-Liang Tan et al, 2016, JACI</a:t>
            </a:r>
            <a:endParaRPr lang="tr-TR" altLang="en-US" sz="14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tr-TR" altLang="en-US" b="1">
                <a:solidFill>
                  <a:srgbClr val="C00000"/>
                </a:solidFill>
              </a:rPr>
              <a:t>Yumurta- STEP</a:t>
            </a:r>
            <a:endParaRPr lang="tr-TR" altLang="en-US" b="1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rcRect l="50525" t="28863" r="43750" b="10156"/>
          <a:stretch>
            <a:fillRect/>
          </a:stretch>
        </p:blipFill>
        <p:spPr>
          <a:xfrm rot="5400000">
            <a:off x="2854960" y="-908050"/>
            <a:ext cx="958215" cy="574357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50738" t="23787" r="39884" b="12862"/>
          <a:stretch>
            <a:fillRect/>
          </a:stretch>
        </p:blipFill>
        <p:spPr>
          <a:xfrm rot="5400000">
            <a:off x="3886200" y="650875"/>
            <a:ext cx="1372235" cy="521398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1" name="Text Box 10"/>
          <p:cNvSpPr txBox="1"/>
          <p:nvPr/>
        </p:nvSpPr>
        <p:spPr>
          <a:xfrm>
            <a:off x="6550660" y="5830570"/>
            <a:ext cx="186499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tr-TR" altLang="en-US" sz="1400"/>
              <a:t>Palmer et al, 2016, JACI</a:t>
            </a:r>
            <a:endParaRPr lang="tr-TR" altLang="en-US" sz="1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51667" t="20809" r="40535" b="9220"/>
          <a:stretch>
            <a:fillRect/>
          </a:stretch>
        </p:blipFill>
        <p:spPr>
          <a:xfrm rot="5400000">
            <a:off x="5213985" y="1788160"/>
            <a:ext cx="1141095" cy="575881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85" y="283211"/>
            <a:ext cx="7886700" cy="1325563"/>
          </a:xfrm>
        </p:spPr>
        <p:txBody>
          <a:bodyPr/>
          <a:p>
            <a:r>
              <a:rPr lang="tr-TR" altLang="en-US" b="1">
                <a:solidFill>
                  <a:srgbClr val="C00000"/>
                </a:solidFill>
              </a:rPr>
              <a:t>Yumurta- PETIT</a:t>
            </a:r>
            <a:endParaRPr lang="tr-TR" altLang="en-US" b="1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rcRect l="75858" t="27302" r="16229" b="16110"/>
          <a:stretch>
            <a:fillRect/>
          </a:stretch>
        </p:blipFill>
        <p:spPr>
          <a:xfrm rot="5400000">
            <a:off x="5729605" y="-1520190"/>
            <a:ext cx="1278890" cy="514477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76873" t="19651" r="16353" b="17491"/>
          <a:stretch>
            <a:fillRect/>
          </a:stretch>
        </p:blipFill>
        <p:spPr>
          <a:xfrm rot="5400000">
            <a:off x="4046855" y="-431165"/>
            <a:ext cx="1100455" cy="574357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76404" t="19983" r="16170" b="9220"/>
          <a:stretch>
            <a:fillRect/>
          </a:stretch>
        </p:blipFill>
        <p:spPr>
          <a:xfrm rot="5400000">
            <a:off x="2766060" y="654050"/>
            <a:ext cx="1195070" cy="640905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8" name="Text Box 7"/>
          <p:cNvSpPr txBox="1"/>
          <p:nvPr/>
        </p:nvSpPr>
        <p:spPr>
          <a:xfrm>
            <a:off x="159385" y="4650105"/>
            <a:ext cx="8782050" cy="9169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algn="just"/>
            <a:r>
              <a:rPr lang="en-US"/>
              <a:t>A highly successful trial of early cooked egg introduction in eczematous children where their eczema was conrolled before introduction. The trial was halted early as it showed clear benefit</a:t>
            </a:r>
            <a:r>
              <a:rPr lang="tr-TR" altLang="en-US"/>
              <a:t>.</a:t>
            </a:r>
            <a:endParaRPr lang="tr-TR" altLang="en-US"/>
          </a:p>
        </p:txBody>
      </p:sp>
      <p:sp>
        <p:nvSpPr>
          <p:cNvPr id="11" name="Text Box 10"/>
          <p:cNvSpPr txBox="1"/>
          <p:nvPr/>
        </p:nvSpPr>
        <p:spPr>
          <a:xfrm>
            <a:off x="6550660" y="5830570"/>
            <a:ext cx="21513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tr-TR" altLang="en-US" sz="1400"/>
              <a:t>Natsume et al, 2017,Lancet</a:t>
            </a:r>
            <a:endParaRPr lang="tr-TR" altLang="en-US" sz="14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tr-TR" altLang="en-US" b="1">
                <a:solidFill>
                  <a:srgbClr val="C00000"/>
                </a:solidFill>
              </a:rPr>
              <a:t>D vitamini</a:t>
            </a:r>
            <a:endParaRPr lang="tr-TR" altLang="en-US" b="1">
              <a:solidFill>
                <a:srgbClr val="C00000"/>
              </a:solidFill>
            </a:endParaRPr>
          </a:p>
        </p:txBody>
      </p:sp>
      <p:pic>
        <p:nvPicPr>
          <p:cNvPr id="13" name="Content Placeholder 12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892550" y="210820"/>
            <a:ext cx="4893945" cy="1399540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ChangeAspect="1"/>
          </p:cNvPicPr>
          <p:nvPr>
            <p:ph sz="half" idx="2"/>
          </p:nvPr>
        </p:nvPicPr>
        <p:blipFill>
          <a:blip r:embed="rId2"/>
          <a:srcRect l="52466" t="40043" r="9337" b="11729"/>
          <a:stretch>
            <a:fillRect/>
          </a:stretch>
        </p:blipFill>
        <p:spPr>
          <a:xfrm>
            <a:off x="147320" y="1793240"/>
            <a:ext cx="4210685" cy="2990215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4692333" y="2829560"/>
            <a:ext cx="3969385" cy="9169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p>
            <a:pPr algn="ctr"/>
            <a:r>
              <a:rPr lang="tr-TR" altLang="en-US"/>
              <a:t>D vitamininin GA önlemede etkisine dair </a:t>
            </a:r>
            <a:endParaRPr lang="tr-TR" altLang="en-US"/>
          </a:p>
          <a:p>
            <a:pPr algn="ctr"/>
            <a:r>
              <a:rPr lang="tr-TR" altLang="en-US"/>
              <a:t>yüksek riskli bebeklerde </a:t>
            </a:r>
            <a:endParaRPr lang="tr-TR" altLang="en-US"/>
          </a:p>
          <a:p>
            <a:pPr algn="ctr"/>
            <a:r>
              <a:rPr lang="tr-TR" altLang="en-US"/>
              <a:t>çalışmalar mevcut değil</a:t>
            </a:r>
            <a:endParaRPr lang="tr-TR" alt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rcRect l="12152" t="30970" r="47739" b="35105"/>
          <a:stretch>
            <a:fillRect/>
          </a:stretch>
        </p:blipFill>
        <p:spPr>
          <a:xfrm>
            <a:off x="488950" y="2466340"/>
            <a:ext cx="5034280" cy="239522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2570" y="344805"/>
            <a:ext cx="8272780" cy="1325880"/>
          </a:xfrm>
        </p:spPr>
        <p:txBody>
          <a:bodyPr>
            <a:normAutofit/>
          </a:bodyPr>
          <a:p>
            <a:r>
              <a:rPr lang="tr-TR" altLang="en-US" b="1">
                <a:solidFill>
                  <a:srgbClr val="C00000"/>
                </a:solidFill>
              </a:rPr>
              <a:t>Prebiyotikler</a:t>
            </a:r>
            <a:endParaRPr lang="tr-TR" altLang="en-US" b="1">
              <a:solidFill>
                <a:srgbClr val="C00000"/>
              </a:solidFill>
            </a:endParaRPr>
          </a:p>
        </p:txBody>
      </p:sp>
      <p:pic>
        <p:nvPicPr>
          <p:cNvPr id="9" name="Content Placeholder 8"/>
          <p:cNvPicPr>
            <a:picLocks noChangeAspect="1"/>
          </p:cNvPicPr>
          <p:nvPr>
            <p:ph idx="1"/>
          </p:nvPr>
        </p:nvPicPr>
        <p:blipFill>
          <a:blip r:embed="rId2"/>
          <a:srcRect l="25866" t="16693" r="33041" b="62046"/>
          <a:stretch>
            <a:fillRect/>
          </a:stretch>
        </p:blipFill>
        <p:spPr>
          <a:xfrm>
            <a:off x="3820160" y="1226820"/>
            <a:ext cx="4979670" cy="144970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tr-TR" altLang="en-US" b="1">
                <a:solidFill>
                  <a:srgbClr val="C00000"/>
                </a:solidFill>
              </a:rPr>
              <a:t>Probiyotikler</a:t>
            </a:r>
            <a:endParaRPr lang="tr-TR" altLang="en-US" b="1">
              <a:solidFill>
                <a:srgbClr val="C00000"/>
              </a:solidFill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rcRect l="15449" t="62046" r="49852" b="13906"/>
          <a:stretch>
            <a:fillRect/>
          </a:stretch>
        </p:blipFill>
        <p:spPr>
          <a:xfrm>
            <a:off x="288925" y="2906395"/>
            <a:ext cx="5188585" cy="202311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ChangeAspect="1"/>
          </p:cNvPicPr>
          <p:nvPr/>
        </p:nvPicPr>
        <p:blipFill>
          <a:blip r:embed="rId2"/>
          <a:srcRect l="12584" t="19933" r="5328" b="32409"/>
          <a:stretch>
            <a:fillRect/>
          </a:stretch>
        </p:blipFill>
        <p:spPr>
          <a:xfrm>
            <a:off x="2894965" y="1395095"/>
            <a:ext cx="5410835" cy="176720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536315" y="4738370"/>
            <a:ext cx="4769485" cy="368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p>
            <a:r>
              <a:rPr lang="tr-TR" altLang="en-US"/>
              <a:t>GA gelişimine etkisini gösteren çalışmalar yetersiz</a:t>
            </a:r>
            <a:endParaRPr lang="tr-TR" alt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2570" y="344805"/>
            <a:ext cx="8272780" cy="1325880"/>
          </a:xfrm>
        </p:spPr>
        <p:txBody>
          <a:bodyPr>
            <a:normAutofit/>
          </a:bodyPr>
          <a:p>
            <a:r>
              <a:rPr lang="tr-TR" altLang="en-US" b="1">
                <a:solidFill>
                  <a:srgbClr val="C00000"/>
                </a:solidFill>
              </a:rPr>
              <a:t>LCPUFA</a:t>
            </a:r>
            <a:endParaRPr lang="tr-TR" altLang="en-US" b="1">
              <a:solidFill>
                <a:srgbClr val="C00000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13030" y="2296160"/>
            <a:ext cx="4769485" cy="6426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p>
            <a:pPr algn="ctr"/>
            <a:r>
              <a:rPr lang="tr-TR" altLang="en-US"/>
              <a:t>Riskli ya da allerjik bebekte </a:t>
            </a:r>
            <a:endParaRPr lang="tr-TR" altLang="en-US"/>
          </a:p>
          <a:p>
            <a:pPr algn="ctr"/>
            <a:r>
              <a:rPr lang="tr-TR" altLang="en-US"/>
              <a:t>GA gelişimine etkisini gösteren çalışmalar yetersiz</a:t>
            </a:r>
            <a:endParaRPr lang="tr-TR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rcRect l="26851" t="16426" r="26855" b="51424"/>
          <a:stretch>
            <a:fillRect/>
          </a:stretch>
        </p:blipFill>
        <p:spPr>
          <a:xfrm>
            <a:off x="1184910" y="3214370"/>
            <a:ext cx="6773545" cy="264604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>
            <p:ph idx="1"/>
          </p:nvPr>
        </p:nvPicPr>
        <p:blipFill>
          <a:blip r:embed="rId2"/>
          <a:srcRect l="25923" t="30264" r="28107" b="22063"/>
          <a:stretch>
            <a:fillRect/>
          </a:stretch>
        </p:blipFill>
        <p:spPr>
          <a:xfrm>
            <a:off x="4882515" y="344805"/>
            <a:ext cx="3556000" cy="207454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rcRect l="8176" t="25755" r="21294" b="8639"/>
          <a:stretch>
            <a:fillRect/>
          </a:stretch>
        </p:blipFill>
        <p:spPr>
          <a:xfrm>
            <a:off x="628650" y="1625600"/>
            <a:ext cx="8136255" cy="4257675"/>
          </a:xfrm>
          <a:prstGeom prst="rect">
            <a:avLst/>
          </a:prstGeom>
        </p:spPr>
      </p:pic>
      <p:sp>
        <p:nvSpPr>
          <p:cNvPr id="6" name="Metin kutusu 12"/>
          <p:cNvSpPr txBox="1"/>
          <p:nvPr/>
        </p:nvSpPr>
        <p:spPr>
          <a:xfrm>
            <a:off x="1601344" y="229290"/>
            <a:ext cx="5941174" cy="1893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latin typeface="+mj-lt"/>
              </a:rPr>
              <a:t>Sağlıklı Çocuklarda </a:t>
            </a:r>
            <a:endParaRPr lang="tr-TR" sz="2800" b="1" dirty="0" smtClean="0">
              <a:latin typeface="+mj-lt"/>
            </a:endParaRPr>
          </a:p>
          <a:p>
            <a:pPr algn="ctr"/>
            <a:r>
              <a:rPr lang="tr-TR" sz="2800" b="1" dirty="0" smtClean="0">
                <a:latin typeface="+mj-lt"/>
              </a:rPr>
              <a:t>Besin </a:t>
            </a:r>
            <a:r>
              <a:rPr lang="tr-TR" sz="2800" b="1" dirty="0" err="1" smtClean="0">
                <a:latin typeface="+mj-lt"/>
              </a:rPr>
              <a:t>Allerjisinin</a:t>
            </a:r>
            <a:r>
              <a:rPr lang="tr-TR" sz="2800" b="1" dirty="0" smtClean="0">
                <a:latin typeface="+mj-lt"/>
              </a:rPr>
              <a:t> Önlenmesinde </a:t>
            </a:r>
            <a:endParaRPr lang="tr-TR" sz="2800" b="1" dirty="0" smtClean="0">
              <a:latin typeface="+mj-lt"/>
            </a:endParaRPr>
          </a:p>
          <a:p>
            <a:pPr algn="ctr"/>
            <a:r>
              <a:rPr lang="tr-TR" sz="2800" b="1" dirty="0" smtClean="0">
                <a:latin typeface="+mj-lt"/>
              </a:rPr>
              <a:t>Beslenmenin Rolü </a:t>
            </a:r>
            <a:endParaRPr lang="tr-TR" sz="2800" b="1" dirty="0" smtClean="0">
              <a:latin typeface="+mj-lt"/>
            </a:endParaRPr>
          </a:p>
          <a:p>
            <a:pPr algn="ctr"/>
            <a:endParaRPr lang="tr-TR" sz="1600" b="1" dirty="0">
              <a:latin typeface="+mj-lt"/>
            </a:endParaRPr>
          </a:p>
          <a:p>
            <a:pPr algn="ctr"/>
            <a:endParaRPr lang="tr-TR" b="1" dirty="0" smtClean="0"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4434840" y="2377440"/>
            <a:ext cx="1426210" cy="457200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598160" y="2981960"/>
            <a:ext cx="1426210" cy="457200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363720" y="5080000"/>
            <a:ext cx="2960370" cy="487680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349240" y="2031365"/>
            <a:ext cx="1675130" cy="416560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2252980" y="2377440"/>
            <a:ext cx="1426210" cy="457200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rcRect l="16314" t="19042" r="17811" b="54224"/>
          <a:stretch>
            <a:fillRect/>
          </a:stretch>
        </p:blipFill>
        <p:spPr>
          <a:xfrm>
            <a:off x="390525" y="382270"/>
            <a:ext cx="6322060" cy="14433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17182" t="48360" r="50686" b="6003"/>
          <a:stretch>
            <a:fillRect/>
          </a:stretch>
        </p:blipFill>
        <p:spPr>
          <a:xfrm>
            <a:off x="3028950" y="1825625"/>
            <a:ext cx="5066665" cy="404749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326390"/>
            <a:ext cx="8590915" cy="1325880"/>
          </a:xfrm>
        </p:spPr>
        <p:txBody>
          <a:bodyPr>
            <a:normAutofit fontScale="90000"/>
          </a:bodyPr>
          <a:p>
            <a:r>
              <a:rPr lang="tr-TR" altLang="en-US" b="1">
                <a:solidFill>
                  <a:srgbClr val="C00000"/>
                </a:solidFill>
              </a:rPr>
              <a:t>GA önlemede beslenmenin önemi</a:t>
            </a:r>
            <a:br>
              <a:rPr lang="tr-TR" altLang="en-US" b="1">
                <a:solidFill>
                  <a:srgbClr val="C00000"/>
                </a:solidFill>
              </a:rPr>
            </a:br>
            <a:r>
              <a:rPr lang="tr-TR" altLang="en-US" b="1">
                <a:solidFill>
                  <a:srgbClr val="C00000"/>
                </a:solidFill>
              </a:rPr>
              <a:t>		</a:t>
            </a:r>
            <a:r>
              <a:rPr lang="tr-TR" altLang="en-US" sz="2800" b="1">
                <a:sym typeface="+mn-ea"/>
              </a:rPr>
              <a:t>Standart/düşük riskli infant</a:t>
            </a:r>
            <a:br>
              <a:rPr lang="tr-TR" altLang="en-US" sz="2800" b="1">
                <a:sym typeface="+mn-ea"/>
              </a:rPr>
            </a:br>
            <a:r>
              <a:rPr lang="tr-TR" altLang="en-US" sz="2800" b="1">
                <a:sym typeface="+mn-ea"/>
              </a:rPr>
              <a:t>		Genel populasyon</a:t>
            </a:r>
            <a:endParaRPr lang="tr-TR" altLang="en-US" sz="2800" b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35" y="1093470"/>
            <a:ext cx="9148445" cy="5261610"/>
          </a:xfrm>
        </p:spPr>
        <p:txBody>
          <a:bodyPr>
            <a:normAutofit fontScale="90000"/>
          </a:bodyPr>
          <a:p>
            <a:pPr marL="342900" indent="-342900">
              <a:lnSpc>
                <a:spcPct val="130000"/>
              </a:lnSpc>
            </a:pPr>
            <a:endParaRPr lang="tr-TR" altLang="en-US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tr-TR" altLang="en-US"/>
              <a:t>İlk 6 ay sadece sadece anne sütü ile beslenme </a:t>
            </a:r>
            <a:endParaRPr lang="tr-TR" altLang="en-US"/>
          </a:p>
          <a:p>
            <a:pPr>
              <a:lnSpc>
                <a:spcPct val="130000"/>
              </a:lnSpc>
            </a:pPr>
            <a:r>
              <a:rPr lang="tr-TR" altLang="en-US"/>
              <a:t>4-6. ay katı gıdalara geçiş ve allerjenle karşılaşma için uygun zaman</a:t>
            </a:r>
            <a:endParaRPr lang="tr-TR" altLang="en-US"/>
          </a:p>
          <a:p>
            <a:pPr marL="742950" lvl="2" indent="-285750">
              <a:lnSpc>
                <a:spcPct val="130000"/>
              </a:lnSpc>
            </a:pPr>
            <a:r>
              <a:rPr lang="tr-TR" altLang="en-US" sz="2000"/>
              <a:t>yer fıstığı--&gt; kültürel tercihlere bırakılabilir</a:t>
            </a:r>
            <a:endParaRPr lang="tr-TR" altLang="en-US" sz="2000"/>
          </a:p>
          <a:p>
            <a:pPr marL="742950" lvl="2" indent="-285750">
              <a:lnSpc>
                <a:spcPct val="130000"/>
              </a:lnSpc>
            </a:pPr>
            <a:r>
              <a:rPr lang="tr-TR" altLang="en-US">
                <a:sym typeface="+mn-ea"/>
              </a:rPr>
              <a:t>yumurta--&gt; beyazı (çiğ) ile sık ve ciddi reaksiyon riski var, koruyucu değil</a:t>
            </a:r>
            <a:endParaRPr lang="tr-TR" altLang="en-US">
              <a:sym typeface="+mn-ea"/>
            </a:endParaRPr>
          </a:p>
          <a:p>
            <a:pPr marL="742950" lvl="2" indent="-285750">
              <a:lnSpc>
                <a:spcPct val="130000"/>
              </a:lnSpc>
            </a:pPr>
            <a:r>
              <a:rPr lang="tr-TR" altLang="en-US">
                <a:sym typeface="+mn-ea"/>
              </a:rPr>
              <a:t>süt,</a:t>
            </a:r>
            <a:r>
              <a:rPr lang="tr-TR" altLang="en-US" sz="2000"/>
              <a:t> balık, buğday --&gt; yürüyen çalışmaların sonuçları ve daha iyi tasarlanmış çalışmalar </a:t>
            </a:r>
            <a:endParaRPr lang="tr-TR" altLang="en-US" sz="2000"/>
          </a:p>
          <a:p>
            <a:pPr lvl="0">
              <a:lnSpc>
                <a:spcPct val="130000"/>
              </a:lnSpc>
            </a:pPr>
            <a:r>
              <a:rPr lang="tr-TR" altLang="en-US" sz="2800"/>
              <a:t>İS bazlı ya da HA yapay süt kullanımının koruyucu etkisi yok  </a:t>
            </a:r>
            <a:endParaRPr lang="tr-TR" altLang="en-US" sz="2800"/>
          </a:p>
          <a:p>
            <a:pPr>
              <a:lnSpc>
                <a:spcPct val="130000"/>
              </a:lnSpc>
            </a:pPr>
            <a:r>
              <a:rPr lang="tr-TR" altLang="en-US" sz="2400"/>
              <a:t>Diğer müdahaleler için veriler yetersiz, sonuçları beklenen araştırmalar</a:t>
            </a:r>
            <a:endParaRPr lang="tr-TR" altLang="en-US" sz="2400"/>
          </a:p>
          <a:p>
            <a:pPr>
              <a:lnSpc>
                <a:spcPct val="130000"/>
              </a:lnSpc>
            </a:pPr>
            <a:endParaRPr lang="tr-TR" altLang="en-US" sz="2000"/>
          </a:p>
          <a:p>
            <a:pPr marL="342900" indent="-342900">
              <a:buNone/>
            </a:pPr>
            <a:endParaRPr lang="tr-T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7830" y="6426836"/>
            <a:ext cx="3086100" cy="365125"/>
          </a:xfrm>
        </p:spPr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tr-TR" altLang="en-US" b="1">
                <a:solidFill>
                  <a:srgbClr val="C00000"/>
                </a:solidFill>
              </a:rPr>
              <a:t>Gıda allerjisi </a:t>
            </a:r>
            <a:endParaRPr lang="tr-TR" altLang="en-US" b="1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280" y="1691005"/>
            <a:ext cx="8910955" cy="4351655"/>
          </a:xfrm>
        </p:spPr>
        <p:txBody>
          <a:bodyPr>
            <a:normAutofit/>
          </a:bodyPr>
          <a:p>
            <a:r>
              <a:rPr lang="tr-TR" altLang="en-US">
                <a:sym typeface="+mn-ea"/>
              </a:rPr>
              <a:t>Dünyada prevalans %6-8</a:t>
            </a:r>
            <a:endParaRPr lang="tr-TR" altLang="en-US">
              <a:sym typeface="+mn-ea"/>
            </a:endParaRPr>
          </a:p>
          <a:p>
            <a:r>
              <a:rPr lang="tr-TR" altLang="en-US"/>
              <a:t>Ülkemizde prevalans</a:t>
            </a:r>
            <a:r>
              <a:rPr lang="tr-TR" altLang="en-US">
                <a:sym typeface="+mn-ea"/>
              </a:rPr>
              <a:t>   %2.4 (ADAPAR, 1. yaşta OPT ile GA)</a:t>
            </a:r>
            <a:endParaRPr lang="tr-TR" altLang="en-US">
              <a:sym typeface="+mn-ea"/>
            </a:endParaRPr>
          </a:p>
          <a:p>
            <a:r>
              <a:rPr lang="tr-TR" altLang="en-US"/>
              <a:t>30 yılda artan prevalans</a:t>
            </a:r>
            <a:endParaRPr lang="tr-TR" altLang="en-US"/>
          </a:p>
          <a:p>
            <a:pPr lvl="1"/>
            <a:r>
              <a:rPr lang="tr-TR" altLang="en-US"/>
              <a:t>genetik</a:t>
            </a:r>
            <a:endParaRPr lang="tr-TR" altLang="en-US"/>
          </a:p>
          <a:p>
            <a:pPr lvl="1"/>
            <a:r>
              <a:rPr lang="tr-TR" altLang="en-US"/>
              <a:t>etnik</a:t>
            </a:r>
            <a:endParaRPr lang="tr-TR" altLang="en-US"/>
          </a:p>
          <a:p>
            <a:pPr lvl="1"/>
            <a:r>
              <a:rPr lang="tr-TR" altLang="en-US"/>
              <a:t>beslenme</a:t>
            </a:r>
            <a:endParaRPr lang="tr-TR" altLang="en-US"/>
          </a:p>
          <a:p>
            <a:pPr lvl="1"/>
            <a:r>
              <a:rPr lang="tr-TR" altLang="en-US"/>
              <a:t>cinsiyet</a:t>
            </a:r>
            <a:endParaRPr lang="tr-TR" altLang="en-US"/>
          </a:p>
          <a:p>
            <a:pPr lvl="1"/>
            <a:r>
              <a:rPr lang="tr-TR" altLang="en-US"/>
              <a:t>gebe ve emziren annenin beslenmesi</a:t>
            </a:r>
            <a:endParaRPr lang="tr-TR" altLang="en-US"/>
          </a:p>
          <a:p>
            <a:pPr lvl="1"/>
            <a:r>
              <a:rPr lang="tr-TR" altLang="en-US"/>
              <a:t>hijyen </a:t>
            </a:r>
            <a:endParaRPr lang="tr-TR" altLang="en-US"/>
          </a:p>
          <a:p>
            <a:endParaRPr lang="tr-TR" altLang="en-US">
              <a:sym typeface="+mn-ea"/>
            </a:endParaRPr>
          </a:p>
          <a:p>
            <a:pPr marL="0" indent="0">
              <a:buNone/>
            </a:pPr>
            <a:endParaRPr lang="tr-T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5" name="Text Box 4"/>
          <p:cNvSpPr txBox="1"/>
          <p:nvPr/>
        </p:nvSpPr>
        <p:spPr>
          <a:xfrm>
            <a:off x="6547485" y="5981700"/>
            <a:ext cx="2342515" cy="6419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tr-TR" altLang="en-US" sz="1200"/>
              <a:t>Du Toit et al, 2016, Allergol Int</a:t>
            </a:r>
            <a:endParaRPr lang="tr-TR" altLang="en-US" sz="1200"/>
          </a:p>
          <a:p>
            <a:r>
              <a:rPr lang="tr-TR" altLang="en-US" sz="1200"/>
              <a:t>Dogruel et al, 2016, Int Arc All Imm</a:t>
            </a:r>
            <a:endParaRPr lang="tr-TR" altLang="en-US" sz="1200"/>
          </a:p>
          <a:p>
            <a:endParaRPr lang="tr-TR" altLang="en-US" sz="12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515" y="1492885"/>
            <a:ext cx="8590280" cy="4817745"/>
          </a:xfrm>
        </p:spPr>
        <p:txBody>
          <a:bodyPr>
            <a:normAutofit lnSpcReduction="10000"/>
          </a:bodyPr>
          <a:p>
            <a:pPr algn="just">
              <a:lnSpc>
                <a:spcPct val="150000"/>
              </a:lnSpc>
            </a:pPr>
            <a:r>
              <a:rPr lang="tr-TR" altLang="en-US" sz="2200">
                <a:sym typeface="+mn-ea"/>
              </a:rPr>
              <a:t>Özel tavsiyelerin genele uygulanması riski </a:t>
            </a:r>
            <a:endParaRPr lang="tr-TR" altLang="en-US" sz="2200"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tr-TR" altLang="en-US" sz="2200">
                <a:sym typeface="+mn-ea"/>
              </a:rPr>
              <a:t>İlk 6 ay sadece sadece anne sütü ile beslenme</a:t>
            </a:r>
            <a:endParaRPr lang="tr-TR" altLang="en-US" sz="2200"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tr-TR" altLang="en-US" sz="2200">
                <a:sym typeface="+mn-ea"/>
              </a:rPr>
              <a:t>AS yetersiz ise EH ya da PH formüla kullanımının ISPA ya da GA koruyucu etkisine dair kanıtlar çok düşük kalitede</a:t>
            </a:r>
            <a:endParaRPr lang="tr-TR" altLang="en-US" sz="22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tr-TR" altLang="en-US" sz="2200">
                <a:sym typeface="+mn-ea"/>
              </a:rPr>
              <a:t> 4-6. ay katı gıdalara geçiş ve allerjenle karşılaşma için uygun zaman</a:t>
            </a:r>
            <a:endParaRPr lang="tr-TR" altLang="en-US" sz="2200"/>
          </a:p>
          <a:p>
            <a:pPr lvl="1">
              <a:lnSpc>
                <a:spcPct val="130000"/>
              </a:lnSpc>
            </a:pPr>
            <a:r>
              <a:rPr lang="tr-TR" altLang="en-US" sz="1600">
                <a:sym typeface="+mn-ea"/>
              </a:rPr>
              <a:t>yer fıstığı--&gt; algoritma belirlendi, 4-6 ayda başlanabilir</a:t>
            </a:r>
            <a:endParaRPr lang="tr-TR" altLang="en-US" sz="1600"/>
          </a:p>
          <a:p>
            <a:pPr lvl="1">
              <a:lnSpc>
                <a:spcPct val="130000"/>
              </a:lnSpc>
            </a:pPr>
            <a:r>
              <a:rPr lang="tr-TR" altLang="en-US" sz="1600">
                <a:sym typeface="+mn-ea"/>
              </a:rPr>
              <a:t>yumurta--&gt; beyazı ile ciddi reaksiyon, sonuçlar farklı, meta-analize ihtiyaç var     </a:t>
            </a:r>
            <a:endParaRPr lang="tr-TR" altLang="en-US" sz="1600">
              <a:sym typeface="+mn-ea"/>
            </a:endParaRPr>
          </a:p>
          <a:p>
            <a:pPr lvl="1">
              <a:lnSpc>
                <a:spcPct val="130000"/>
              </a:lnSpc>
            </a:pPr>
            <a:r>
              <a:rPr lang="tr-TR" altLang="en-US" sz="1600">
                <a:sym typeface="+mn-ea"/>
              </a:rPr>
              <a:t>Diğer gıdalar--&gt; araştırmaya açık </a:t>
            </a:r>
            <a:endParaRPr lang="tr-TR" altLang="en-US" sz="1600">
              <a:sym typeface="+mn-ea"/>
            </a:endParaRPr>
          </a:p>
          <a:p>
            <a:pPr lvl="0">
              <a:lnSpc>
                <a:spcPct val="130000"/>
              </a:lnSpc>
            </a:pPr>
            <a:r>
              <a:rPr lang="tr-TR" altLang="en-US" sz="2200">
                <a:sym typeface="+mn-ea"/>
              </a:rPr>
              <a:t>Diğer müdahaleler için veriler yetersiz, sonuçları beklenen araştırmalar</a:t>
            </a:r>
            <a:endParaRPr lang="tr-TR" altLang="en-US" sz="2200">
              <a:sym typeface="+mn-ea"/>
            </a:endParaRPr>
          </a:p>
          <a:p>
            <a:pPr lvl="0">
              <a:lnSpc>
                <a:spcPct val="110000"/>
              </a:lnSpc>
            </a:pPr>
            <a:endParaRPr lang="tr-TR" altLang="en-US" sz="2200">
              <a:sym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51180" y="167005"/>
            <a:ext cx="8590915" cy="1325880"/>
          </a:xfrm>
        </p:spPr>
        <p:txBody>
          <a:bodyPr>
            <a:normAutofit fontScale="90000"/>
          </a:bodyPr>
          <a:p>
            <a:pPr>
              <a:lnSpc>
                <a:spcPct val="80000"/>
              </a:lnSpc>
            </a:pPr>
            <a:r>
              <a:rPr lang="tr-TR" altLang="en-US" b="1">
                <a:solidFill>
                  <a:srgbClr val="C00000"/>
                </a:solidFill>
                <a:sym typeface="+mn-ea"/>
              </a:rPr>
              <a:t>GA önlemede beslenmenin önemi</a:t>
            </a:r>
            <a:br>
              <a:rPr lang="tr-TR" altLang="en-US" b="1">
                <a:solidFill>
                  <a:srgbClr val="C00000"/>
                </a:solidFill>
              </a:rPr>
            </a:br>
            <a:r>
              <a:rPr lang="tr-TR" altLang="en-US" b="1">
                <a:solidFill>
                  <a:srgbClr val="C00000"/>
                </a:solidFill>
              </a:rPr>
              <a:t>		</a:t>
            </a:r>
            <a:r>
              <a:rPr lang="tr-TR" altLang="en-US" sz="2500" b="1">
                <a:solidFill>
                  <a:schemeClr val="tx1"/>
                </a:solidFill>
                <a:sym typeface="+mn-ea"/>
              </a:rPr>
              <a:t>Yüksek ri</a:t>
            </a:r>
            <a:r>
              <a:rPr lang="tr-TR" altLang="en-US" sz="2800" b="1">
                <a:sym typeface="+mn-ea"/>
              </a:rPr>
              <a:t>skli infant</a:t>
            </a:r>
            <a:br>
              <a:rPr lang="tr-TR" altLang="en-US" sz="2800" b="1">
                <a:sym typeface="+mn-ea"/>
              </a:rPr>
            </a:br>
            <a:r>
              <a:rPr lang="tr-TR" altLang="en-US" sz="2800" b="1">
                <a:sym typeface="+mn-ea"/>
              </a:rPr>
              <a:t>		Allerjik çocuk</a:t>
            </a:r>
            <a:endParaRPr lang="tr-TR" altLang="en-US" sz="2800" b="1">
              <a:solidFill>
                <a:srgbClr val="C00000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66799" y="5979264"/>
            <a:ext cx="1381962" cy="592072"/>
            <a:chOff x="6098525" y="5837025"/>
            <a:chExt cx="1795579" cy="898030"/>
          </a:xfrm>
        </p:grpSpPr>
        <p:pic>
          <p:nvPicPr>
            <p:cNvPr id="10" name="Resim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98525" y="6025391"/>
              <a:ext cx="1028225" cy="6619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1" name="Picture 2" descr="http://photos.prnewswire.com/prnvar/20140909/14462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42405" y="5837025"/>
              <a:ext cx="551699" cy="898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442" y="6103715"/>
            <a:ext cx="561937" cy="45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Metin kutusu 9"/>
          <p:cNvSpPr txBox="1"/>
          <p:nvPr/>
        </p:nvSpPr>
        <p:spPr>
          <a:xfrm>
            <a:off x="413068" y="6233450"/>
            <a:ext cx="2615882" cy="41549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31750"/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en-US" sz="1050" b="1" dirty="0">
                <a:solidFill>
                  <a:schemeClr val="bg1"/>
                </a:solidFill>
                <a:latin typeface="Calibri" panose="020F0502020204030204" charset="0"/>
              </a:rPr>
              <a:t>Marmara Üniversitesi </a:t>
            </a:r>
            <a:r>
              <a:rPr lang="tr-TR" altLang="en-US" sz="1050" b="1" dirty="0" err="1">
                <a:solidFill>
                  <a:schemeClr val="bg1"/>
                </a:solidFill>
                <a:latin typeface="Calibri" panose="020F0502020204030204" charset="0"/>
              </a:rPr>
              <a:t>İmmün</a:t>
            </a:r>
            <a:r>
              <a:rPr lang="tr-TR" altLang="en-US" sz="1050" b="1" dirty="0">
                <a:solidFill>
                  <a:schemeClr val="bg1"/>
                </a:solidFill>
                <a:latin typeface="Calibri" panose="020F0502020204030204" charset="0"/>
              </a:rPr>
              <a:t> Yetmezlik</a:t>
            </a:r>
            <a:endParaRPr lang="tr-TR" altLang="en-US" sz="1050" b="1" dirty="0">
              <a:solidFill>
                <a:schemeClr val="bg1"/>
              </a:solidFill>
              <a:latin typeface="Calibri" panose="020F0502020204030204" charset="0"/>
            </a:endParaRPr>
          </a:p>
          <a:p>
            <a:pPr algn="ctr" eaLnBrk="1" hangingPunct="1"/>
            <a:r>
              <a:rPr lang="tr-TR" altLang="en-US" sz="1050" b="1" dirty="0">
                <a:solidFill>
                  <a:schemeClr val="bg1"/>
                </a:solidFill>
                <a:latin typeface="Calibri" panose="020F0502020204030204" charset="0"/>
              </a:rPr>
              <a:t> Uygulama ve Araştırma Merkezi </a:t>
            </a:r>
            <a:endParaRPr lang="tr-TR" altLang="en-US" sz="1050" b="1" dirty="0">
              <a:solidFill>
                <a:schemeClr val="bg1"/>
              </a:solidFill>
              <a:latin typeface="Calibri" panose="020F050202020403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 l="16014" t="33022" r="19165" b="16341"/>
          <a:stretch>
            <a:fillRect/>
          </a:stretch>
        </p:blipFill>
        <p:spPr>
          <a:xfrm>
            <a:off x="1056005" y="358140"/>
            <a:ext cx="5437505" cy="2389505"/>
          </a:xfrm>
          <a:prstGeom prst="rect">
            <a:avLst/>
          </a:prstGeom>
          <a:effectLst/>
        </p:spPr>
      </p:pic>
      <p:sp>
        <p:nvSpPr>
          <p:cNvPr id="7" name="TextBox 6"/>
          <p:cNvSpPr txBox="1"/>
          <p:nvPr/>
        </p:nvSpPr>
        <p:spPr>
          <a:xfrm>
            <a:off x="413236" y="2045617"/>
            <a:ext cx="17855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 err="1"/>
              <a:t>Işıl</a:t>
            </a:r>
            <a:r>
              <a:rPr lang="en-US" sz="1200" b="1" dirty="0"/>
              <a:t> </a:t>
            </a:r>
            <a:r>
              <a:rPr lang="en-US" sz="1200" b="1" dirty="0" err="1"/>
              <a:t>Barlan</a:t>
            </a:r>
            <a:endParaRPr lang="en-US" sz="1200" b="1" dirty="0"/>
          </a:p>
          <a:p>
            <a:pPr>
              <a:lnSpc>
                <a:spcPct val="150000"/>
              </a:lnSpc>
            </a:pPr>
            <a:r>
              <a:rPr lang="en-US" sz="1200" b="1" dirty="0"/>
              <a:t>Ahmet </a:t>
            </a:r>
            <a:r>
              <a:rPr lang="en-US" sz="1200" b="1" dirty="0" err="1"/>
              <a:t>Özen</a:t>
            </a:r>
            <a:endParaRPr lang="en-US" sz="1200" b="1" dirty="0"/>
          </a:p>
          <a:p>
            <a:pPr>
              <a:lnSpc>
                <a:spcPct val="150000"/>
              </a:lnSpc>
            </a:pPr>
            <a:r>
              <a:rPr lang="en-US" sz="1200" b="1" dirty="0" err="1"/>
              <a:t>Elif</a:t>
            </a:r>
            <a:r>
              <a:rPr lang="en-US" sz="1200" b="1" dirty="0"/>
              <a:t> </a:t>
            </a:r>
            <a:r>
              <a:rPr lang="en-US" sz="1200" b="1" dirty="0" err="1"/>
              <a:t>Karakoç-Aydıner</a:t>
            </a:r>
            <a:endParaRPr lang="en-US" sz="1200" b="1" dirty="0"/>
          </a:p>
          <a:p>
            <a:pPr>
              <a:lnSpc>
                <a:spcPct val="150000"/>
              </a:lnSpc>
            </a:pPr>
            <a:r>
              <a:rPr lang="en-US" sz="1200" b="1" dirty="0" err="1"/>
              <a:t>Safa</a:t>
            </a:r>
            <a:r>
              <a:rPr lang="en-US" sz="1200" b="1" dirty="0"/>
              <a:t> </a:t>
            </a:r>
            <a:r>
              <a:rPr lang="en-US" sz="1200" b="1" dirty="0" err="1"/>
              <a:t>Barış</a:t>
            </a:r>
            <a:endParaRPr lang="en-US" sz="1200" b="1" dirty="0"/>
          </a:p>
          <a:p>
            <a:pPr>
              <a:lnSpc>
                <a:spcPct val="150000"/>
              </a:lnSpc>
            </a:pPr>
            <a:r>
              <a:rPr lang="en-US" sz="1200" b="1" dirty="0" err="1"/>
              <a:t>Ayça</a:t>
            </a:r>
            <a:r>
              <a:rPr lang="en-US" sz="1200" b="1" dirty="0"/>
              <a:t> </a:t>
            </a:r>
            <a:r>
              <a:rPr lang="en-US" sz="1200" b="1" dirty="0" err="1"/>
              <a:t>Kıykım</a:t>
            </a:r>
            <a:endParaRPr lang="en-US" sz="1200" b="1" dirty="0"/>
          </a:p>
          <a:p>
            <a:pPr>
              <a:lnSpc>
                <a:spcPct val="150000"/>
              </a:lnSpc>
            </a:pPr>
            <a:r>
              <a:rPr lang="en-US" sz="1200" b="1" dirty="0" err="1"/>
              <a:t>Ercan</a:t>
            </a:r>
            <a:r>
              <a:rPr lang="en-US" sz="1200" b="1" dirty="0"/>
              <a:t> Nain</a:t>
            </a:r>
            <a:endParaRPr lang="en-US" sz="1200" b="1" dirty="0"/>
          </a:p>
          <a:p>
            <a:pPr>
              <a:lnSpc>
                <a:spcPct val="150000"/>
              </a:lnSpc>
            </a:pPr>
            <a:r>
              <a:rPr lang="en-US" sz="1200" b="1" dirty="0" err="1"/>
              <a:t>Nurhan</a:t>
            </a:r>
            <a:r>
              <a:rPr lang="en-US" sz="1200" b="1" dirty="0"/>
              <a:t> </a:t>
            </a:r>
            <a:r>
              <a:rPr lang="en-US" sz="1200" b="1" dirty="0" err="1"/>
              <a:t>Aruçi</a:t>
            </a:r>
            <a:r>
              <a:rPr lang="en-US" sz="1200" b="1" dirty="0"/>
              <a:t> </a:t>
            </a:r>
            <a:r>
              <a:rPr lang="en-US" sz="1200" b="1" dirty="0" err="1"/>
              <a:t>Kasap</a:t>
            </a:r>
            <a:endParaRPr lang="tr-TR" sz="1200" b="1" dirty="0"/>
          </a:p>
          <a:p>
            <a:pPr>
              <a:lnSpc>
                <a:spcPct val="150000"/>
              </a:lnSpc>
            </a:pPr>
            <a:r>
              <a:rPr lang="tr-TR" sz="1200" b="1" dirty="0"/>
              <a:t>Tunç Akkoç</a:t>
            </a:r>
            <a:endParaRPr lang="tr-TR" sz="1200" b="1" dirty="0"/>
          </a:p>
          <a:p>
            <a:pPr>
              <a:lnSpc>
                <a:spcPct val="150000"/>
              </a:lnSpc>
            </a:pPr>
            <a:r>
              <a:rPr lang="en-US" sz="1200" b="1" dirty="0"/>
              <a:t>İsmail </a:t>
            </a:r>
            <a:r>
              <a:rPr lang="en-US" sz="1200" b="1" dirty="0" err="1"/>
              <a:t>Öğülür</a:t>
            </a:r>
            <a:endParaRPr lang="en-US" sz="1200" b="1" dirty="0"/>
          </a:p>
          <a:p>
            <a:pPr>
              <a:lnSpc>
                <a:spcPct val="150000"/>
              </a:lnSpc>
            </a:pPr>
            <a:r>
              <a:rPr lang="en-US" sz="1200" b="1" dirty="0" err="1"/>
              <a:t>Dilek</a:t>
            </a:r>
            <a:r>
              <a:rPr lang="en-US" sz="1200" b="1" dirty="0"/>
              <a:t> </a:t>
            </a:r>
            <a:r>
              <a:rPr lang="en-US" sz="1200" b="1" dirty="0" err="1"/>
              <a:t>Çiçekkökü</a:t>
            </a:r>
            <a:endParaRPr lang="en-US" sz="1200" b="1" dirty="0"/>
          </a:p>
          <a:p>
            <a:pPr>
              <a:lnSpc>
                <a:spcPct val="150000"/>
              </a:lnSpc>
            </a:pPr>
            <a:r>
              <a:rPr lang="en-US" sz="1200" b="1" dirty="0"/>
              <a:t>Gamze </a:t>
            </a:r>
            <a:r>
              <a:rPr lang="en-US" sz="1200" b="1" dirty="0" err="1"/>
              <a:t>Akgün</a:t>
            </a:r>
            <a:endParaRPr lang="en-US" sz="1200" b="1" dirty="0"/>
          </a:p>
          <a:p>
            <a:pPr>
              <a:lnSpc>
                <a:spcPct val="150000"/>
              </a:lnSpc>
            </a:pPr>
            <a:r>
              <a:rPr lang="en-US" sz="1200" b="1" dirty="0" err="1"/>
              <a:t>Nermin</a:t>
            </a:r>
            <a:r>
              <a:rPr lang="en-US" sz="1200" b="1" dirty="0"/>
              <a:t> </a:t>
            </a:r>
            <a:r>
              <a:rPr lang="en-US" sz="1200" b="1" dirty="0" err="1"/>
              <a:t>Pekol</a:t>
            </a:r>
            <a:endParaRPr lang="en-US" sz="1200" b="1" dirty="0"/>
          </a:p>
          <a:p>
            <a:pPr>
              <a:lnSpc>
                <a:spcPct val="150000"/>
              </a:lnSpc>
            </a:pPr>
            <a:endParaRPr lang="en-US" sz="12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19"/>
          <a:stretch>
            <a:fillRect/>
          </a:stretch>
        </p:blipFill>
        <p:spPr>
          <a:xfrm>
            <a:off x="5396865" y="2045335"/>
            <a:ext cx="3670300" cy="3481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75355" y="6283326"/>
            <a:ext cx="3086100" cy="365125"/>
          </a:xfrm>
        </p:spPr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rcRect l="26785" t="13790" r="27352" b="6508"/>
          <a:stretch>
            <a:fillRect/>
          </a:stretch>
        </p:blipFill>
        <p:spPr>
          <a:xfrm>
            <a:off x="1426845" y="320040"/>
            <a:ext cx="6174740" cy="603631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743700" y="5815330"/>
            <a:ext cx="1626235" cy="2762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tr-TR" altLang="en-US" sz="1200"/>
              <a:t>Du Toit et al, 2016, JACI</a:t>
            </a:r>
            <a:endParaRPr lang="tr-TR" altLang="en-US" sz="1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90" y="365125"/>
            <a:ext cx="8820785" cy="1325880"/>
          </a:xfrm>
        </p:spPr>
        <p:txBody>
          <a:bodyPr>
            <a:normAutofit/>
          </a:bodyPr>
          <a:p>
            <a:r>
              <a:rPr lang="tr-TR" altLang="en-US" b="1">
                <a:solidFill>
                  <a:srgbClr val="C00000"/>
                </a:solidFill>
              </a:rPr>
              <a:t>Düşük riskli infant/Genel populasyon</a:t>
            </a:r>
            <a:endParaRPr lang="tr-TR" altLang="en-US" b="1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rcRect l="19882" t="28075" r="21581" b="6114"/>
          <a:stretch>
            <a:fillRect/>
          </a:stretch>
        </p:blipFill>
        <p:spPr>
          <a:xfrm>
            <a:off x="4661535" y="1934845"/>
            <a:ext cx="4320540" cy="273304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7053580" y="4781550"/>
            <a:ext cx="1727835" cy="2762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tr-TR" altLang="en-US" sz="1200"/>
              <a:t>Bahnson et al, 2017, JACI</a:t>
            </a:r>
            <a:endParaRPr lang="tr-TR" altLang="en-US" sz="1200"/>
          </a:p>
        </p:txBody>
      </p:sp>
      <p:sp>
        <p:nvSpPr>
          <p:cNvPr id="7" name="Text Box 6"/>
          <p:cNvSpPr txBox="1"/>
          <p:nvPr/>
        </p:nvSpPr>
        <p:spPr>
          <a:xfrm>
            <a:off x="470535" y="1691005"/>
            <a:ext cx="4190365" cy="33858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Arial" panose="020B0604020202020204" pitchFamily="34" charset="0"/>
              <a:buNone/>
            </a:pPr>
            <a:endParaRPr lang="tr-TR" alt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en-US"/>
              <a:t>yüksek riskli infant</a:t>
            </a:r>
            <a:endParaRPr lang="tr-TR" altLang="en-US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tr-TR" altLang="en-US"/>
              <a:t>kişisel atopi </a:t>
            </a:r>
            <a:endParaRPr lang="tr-TR" alt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en-US"/>
              <a:t>orta riskli infant</a:t>
            </a:r>
            <a:endParaRPr lang="tr-TR" alt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altLang="en-US"/>
              <a:t>1. derece akraba </a:t>
            </a:r>
            <a:endParaRPr lang="tr-TR" alt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altLang="en-US"/>
              <a:t>ebeveynler ya da kardeşler</a:t>
            </a:r>
            <a:endParaRPr lang="tr-TR" alt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altLang="en-US"/>
              <a:t>tanılı bir allerjik hastalık (AR,GA,AD,AA)</a:t>
            </a:r>
            <a:endParaRPr lang="tr-TR" alt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altLang="en-US"/>
          </a:p>
          <a:p>
            <a:pPr marL="285750" indent="-285750"/>
            <a:endParaRPr lang="tr-TR" altLang="en-US"/>
          </a:p>
        </p:txBody>
      </p:sp>
      <p:sp>
        <p:nvSpPr>
          <p:cNvPr id="8" name="Text Box 7"/>
          <p:cNvSpPr txBox="1"/>
          <p:nvPr/>
        </p:nvSpPr>
        <p:spPr>
          <a:xfrm>
            <a:off x="1710055" y="4596130"/>
            <a:ext cx="2669540" cy="13735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tr-TR" altLang="en-US" sz="1200"/>
          </a:p>
          <a:p>
            <a:endParaRPr lang="tr-TR" altLang="en-US" sz="1200"/>
          </a:p>
          <a:p>
            <a:r>
              <a:rPr lang="tr-TR" altLang="en-US" sz="1200"/>
              <a:t>Greer et al, 2008, Pediatrics</a:t>
            </a:r>
            <a:endParaRPr lang="tr-TR" altLang="en-US" sz="1200"/>
          </a:p>
          <a:p>
            <a:r>
              <a:rPr lang="tr-TR" altLang="en-US" sz="1200"/>
              <a:t>Muraro et al, 2004, PAI, Part I-III</a:t>
            </a:r>
            <a:endParaRPr lang="tr-TR" altLang="en-US" sz="1200"/>
          </a:p>
          <a:p>
            <a:r>
              <a:rPr lang="tr-TR" altLang="en-US" sz="1200"/>
              <a:t>Host et al, 1999, Arch Dis Child</a:t>
            </a:r>
            <a:endParaRPr lang="tr-TR" altLang="en-US" sz="1200"/>
          </a:p>
          <a:p>
            <a:r>
              <a:rPr lang="tr-TR" altLang="en-US" sz="1200"/>
              <a:t>Greenhawt et al, 2017, Curr All Asth Rep</a:t>
            </a:r>
            <a:endParaRPr lang="tr-TR" altLang="en-US" sz="1200"/>
          </a:p>
          <a:p>
            <a:endParaRPr lang="tr-TR" altLang="en-US" sz="1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tr-TR" smtClean="0"/>
              <a:t>23 Nisan 2017, ÇAAAD </a:t>
            </a:r>
            <a:endParaRPr lang="tr-TR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rcRect l="230" t="15482" r="48276" b="14475"/>
          <a:stretch>
            <a:fillRect/>
          </a:stretch>
        </p:blipFill>
        <p:spPr>
          <a:xfrm>
            <a:off x="1691005" y="1748790"/>
            <a:ext cx="5762625" cy="4409440"/>
          </a:xfrm>
          <a:prstGeom prst="rect">
            <a:avLst/>
          </a:prstGeom>
        </p:spPr>
      </p:pic>
      <p:sp>
        <p:nvSpPr>
          <p:cNvPr id="13" name="Metin kutusu 12"/>
          <p:cNvSpPr txBox="1"/>
          <p:nvPr/>
        </p:nvSpPr>
        <p:spPr>
          <a:xfrm>
            <a:off x="1511809" y="243895"/>
            <a:ext cx="5941174" cy="1649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tr-TR" sz="2800" b="1" dirty="0" smtClean="0">
                <a:latin typeface="+mj-lt"/>
              </a:rPr>
              <a:t>Sağlıklı Çocuklarda </a:t>
            </a:r>
            <a:endParaRPr lang="tr-TR" sz="2800" b="1" dirty="0" smtClean="0">
              <a:latin typeface="+mj-lt"/>
            </a:endParaRPr>
          </a:p>
          <a:p>
            <a:pPr algn="ctr"/>
            <a:r>
              <a:rPr lang="tr-TR" sz="2800" b="1" dirty="0" smtClean="0">
                <a:latin typeface="+mj-lt"/>
              </a:rPr>
              <a:t>Besin </a:t>
            </a:r>
            <a:r>
              <a:rPr lang="tr-TR" sz="2800" b="1" dirty="0" err="1" smtClean="0">
                <a:latin typeface="+mj-lt"/>
              </a:rPr>
              <a:t>Allerjisinin</a:t>
            </a:r>
            <a:r>
              <a:rPr lang="tr-TR" sz="2800" b="1" dirty="0" smtClean="0">
                <a:latin typeface="+mj-lt"/>
              </a:rPr>
              <a:t> Önlenmesinde </a:t>
            </a:r>
            <a:endParaRPr lang="tr-TR" sz="2800" b="1" dirty="0" smtClean="0">
              <a:latin typeface="+mj-lt"/>
            </a:endParaRPr>
          </a:p>
          <a:p>
            <a:pPr algn="ctr"/>
            <a:r>
              <a:rPr lang="tr-TR" sz="2800" b="1" dirty="0" smtClean="0">
                <a:latin typeface="+mj-lt"/>
              </a:rPr>
              <a:t>Beslenmenin Rolü </a:t>
            </a:r>
            <a:endParaRPr lang="tr-TR" sz="2800" b="1" dirty="0" smtClean="0">
              <a:latin typeface="+mj-lt"/>
            </a:endParaRPr>
          </a:p>
          <a:p>
            <a:pPr algn="ctr"/>
            <a:endParaRPr lang="tr-TR" b="1" dirty="0" smtClean="0"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1414145" y="1610360"/>
            <a:ext cx="6779260" cy="1629410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17763" t="24605" r="54323" b="70589"/>
          <a:stretch>
            <a:fillRect/>
          </a:stretch>
        </p:blipFill>
        <p:spPr>
          <a:xfrm>
            <a:off x="6115050" y="5899150"/>
            <a:ext cx="2672715" cy="2590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>
                <a:solidFill>
                  <a:srgbClr val="C00000"/>
                </a:solidFill>
              </a:rPr>
              <a:t>Anne sütü ile beslenme</a:t>
            </a:r>
            <a:endParaRPr lang="tr-TR" b="1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407795"/>
            <a:ext cx="9288145" cy="4351655"/>
          </a:xfrm>
        </p:spPr>
        <p:txBody>
          <a:bodyPr>
            <a:normAutofit lnSpcReduction="20000"/>
          </a:bodyPr>
          <a:lstStyle/>
          <a:p>
            <a:pPr marL="342900" indent="-342900">
              <a:lnSpc>
                <a:spcPct val="120000"/>
              </a:lnSpc>
            </a:pPr>
            <a:r>
              <a:rPr lang="tr-TR" sz="2400"/>
              <a:t>exclusive breastfeeding (WHO)</a:t>
            </a:r>
            <a:endParaRPr lang="tr-TR" sz="2400"/>
          </a:p>
          <a:p>
            <a:pPr marL="800100" lvl="1" indent="-342900">
              <a:lnSpc>
                <a:spcPct val="120000"/>
              </a:lnSpc>
            </a:pPr>
            <a:r>
              <a:rPr lang="tr-TR" sz="2055"/>
              <a:t>ilk 6 ay sadece anne sütü, </a:t>
            </a:r>
            <a:endParaRPr lang="tr-TR" sz="2055"/>
          </a:p>
          <a:p>
            <a:pPr marL="800100" lvl="1" indent="-342900">
              <a:lnSpc>
                <a:spcPct val="120000"/>
              </a:lnSpc>
            </a:pPr>
            <a:r>
              <a:rPr lang="tr-TR" sz="2055"/>
              <a:t>su, emzik, biberon yok  </a:t>
            </a:r>
            <a:endParaRPr lang="tr-TR" sz="2055"/>
          </a:p>
          <a:p>
            <a:pPr marL="800100" lvl="1" indent="-342900">
              <a:lnSpc>
                <a:spcPct val="120000"/>
              </a:lnSpc>
            </a:pPr>
            <a:r>
              <a:rPr lang="tr-TR" sz="2055"/>
              <a:t>bebek her istediğinde ve gece-gündüz</a:t>
            </a:r>
            <a:endParaRPr lang="tr-TR" sz="2800"/>
          </a:p>
          <a:p>
            <a:pPr marL="342900" indent="-342900">
              <a:lnSpc>
                <a:spcPct val="120000"/>
              </a:lnSpc>
            </a:pPr>
            <a:r>
              <a:rPr lang="tr-TR" sz="2400"/>
              <a:t>sadece AS ile beslenme</a:t>
            </a:r>
            <a:endParaRPr lang="tr-TR" sz="2400"/>
          </a:p>
          <a:p>
            <a:pPr marL="800100" lvl="1" indent="-342900">
              <a:lnSpc>
                <a:spcPct val="120000"/>
              </a:lnSpc>
            </a:pPr>
            <a:r>
              <a:rPr lang="tr-TR" sz="2055"/>
              <a:t>4 ay vs 6 ay</a:t>
            </a:r>
            <a:endParaRPr lang="tr-TR" sz="2055"/>
          </a:p>
          <a:p>
            <a:pPr marL="800100" lvl="1" indent="-342900">
              <a:lnSpc>
                <a:spcPct val="120000"/>
              </a:lnSpc>
            </a:pPr>
            <a:r>
              <a:rPr lang="tr-TR" sz="2055"/>
              <a:t>gıda allerjisi </a:t>
            </a:r>
            <a:endParaRPr lang="tr-TR" sz="2055"/>
          </a:p>
          <a:p>
            <a:pPr marL="800100" lvl="1" indent="-342900">
              <a:lnSpc>
                <a:spcPct val="120000"/>
              </a:lnSpc>
            </a:pPr>
            <a:r>
              <a:rPr lang="tr-TR" sz="2055"/>
              <a:t>çalışma yok</a:t>
            </a:r>
            <a:endParaRPr lang="tr-TR" sz="2055"/>
          </a:p>
          <a:p>
            <a:pPr marL="800100" lvl="1" indent="-342900">
              <a:lnSpc>
                <a:spcPct val="120000"/>
              </a:lnSpc>
            </a:pPr>
            <a:r>
              <a:rPr lang="tr-TR" sz="2055"/>
              <a:t>katı gıda, formül mama, diğer katkıların etkileri</a:t>
            </a:r>
            <a:endParaRPr lang="tr-TR" sz="2055"/>
          </a:p>
          <a:p>
            <a:pPr marL="342900" indent="-342900">
              <a:lnSpc>
                <a:spcPct val="120000"/>
              </a:lnSpc>
            </a:pPr>
            <a:endParaRPr lang="tr-TR" sz="2400"/>
          </a:p>
          <a:p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23 Nisan 2017, ÇAAAD </a:t>
            </a:r>
            <a:endParaRPr lang="tr-TR"/>
          </a:p>
        </p:txBody>
      </p:sp>
      <p:sp>
        <p:nvSpPr>
          <p:cNvPr id="11" name="Text Box 10"/>
          <p:cNvSpPr txBox="1"/>
          <p:nvPr/>
        </p:nvSpPr>
        <p:spPr>
          <a:xfrm>
            <a:off x="4474845" y="2915920"/>
            <a:ext cx="6796405" cy="2762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200"/>
              <a:t>http://www.who.int/nutrition/topics/exclusive_breastfeeding/en/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10169</Words>
  <Application>WPS Presentation</Application>
  <PresentationFormat>Ekran Gösterisi (4:3)</PresentationFormat>
  <Paragraphs>597</Paragraphs>
  <Slides>51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58" baseType="lpstr">
      <vt:lpstr>Arial</vt:lpstr>
      <vt:lpstr>SimSun</vt:lpstr>
      <vt:lpstr>Wingdings</vt:lpstr>
      <vt:lpstr>Calibri</vt:lpstr>
      <vt:lpstr>Calibri Light</vt:lpstr>
      <vt:lpstr>Microsoft YaHei</vt:lpstr>
      <vt:lpstr>Office Teması</vt:lpstr>
      <vt:lpstr>Doç. Dr. Elif Karakoç Aydıner Marmara Üniversitesi Tıp Fakültesi  Pediatrik Allerji ve İmmünoloji Bilim Dalı </vt:lpstr>
      <vt:lpstr>Sağlıklı çocuklarda beslenme önerilerinde tarihçe</vt:lpstr>
      <vt:lpstr>Sağlıklı çocuklarda beslenme önerilerinde tarihçe</vt:lpstr>
      <vt:lpstr>PowerPoint 演示文稿</vt:lpstr>
      <vt:lpstr>Gıda allerjisi </vt:lpstr>
      <vt:lpstr>PowerPoint 演示文稿</vt:lpstr>
      <vt:lpstr>Düşük riskli infant/Genel populasyon</vt:lpstr>
      <vt:lpstr>PowerPoint 演示文稿</vt:lpstr>
      <vt:lpstr>Anne sütü ile beslenme</vt:lpstr>
      <vt:lpstr>PowerPoint 演示文稿</vt:lpstr>
      <vt:lpstr>PowerPoint 演示文稿</vt:lpstr>
      <vt:lpstr>Formül mama</vt:lpstr>
      <vt:lpstr>PowerPoint 演示文稿</vt:lpstr>
      <vt:lpstr>Katı gıdalara geçiş 			 </vt:lpstr>
      <vt:lpstr>Katı gıdalara geçiş 			Ne zaman? </vt:lpstr>
      <vt:lpstr>PowerPoint 演示文稿</vt:lpstr>
      <vt:lpstr>PowerPoint 演示文稿</vt:lpstr>
      <vt:lpstr>EAT; Enquiring About Tolerance</vt:lpstr>
      <vt:lpstr>PowerPoint 演示文稿</vt:lpstr>
      <vt:lpstr>PreventADALL;  Preventing AD and Allergies in Children</vt:lpstr>
      <vt:lpstr>HEAP; Hens Egg Allergy Prevention</vt:lpstr>
      <vt:lpstr>İstanbul Doğum Kohortu</vt:lpstr>
      <vt:lpstr>PowerPoint 演示文稿</vt:lpstr>
      <vt:lpstr>Yer fıstığı: EAT, LEAP ve LEAP-On → NIAID</vt:lpstr>
      <vt:lpstr>Diğer müdahaleler </vt:lpstr>
      <vt:lpstr>D vitamini</vt:lpstr>
      <vt:lpstr>The VITALITY Trial  Can Vitamin D Supplementation in Infants Prevent Food Allergy in the First Year of Life? </vt:lpstr>
      <vt:lpstr>Prebiyotikler</vt:lpstr>
      <vt:lpstr>Probiyotikler</vt:lpstr>
      <vt:lpstr>PowerPoint 演示文稿</vt:lpstr>
      <vt:lpstr>PowerPoint 演示文稿</vt:lpstr>
      <vt:lpstr>LCPUFA</vt:lpstr>
      <vt:lpstr>PowerPoint 演示文稿</vt:lpstr>
      <vt:lpstr>PowerPoint 演示文稿</vt:lpstr>
      <vt:lpstr>PowerPoint 演示文稿</vt:lpstr>
      <vt:lpstr>Yer fıstığı LEAP ve LEAP-on</vt:lpstr>
      <vt:lpstr>Yer Fıstığı</vt:lpstr>
      <vt:lpstr>PowerPoint 演示文稿</vt:lpstr>
      <vt:lpstr>Yumurta - STAR </vt:lpstr>
      <vt:lpstr>Yumurta- BEAT</vt:lpstr>
      <vt:lpstr>Yumurta- STEP</vt:lpstr>
      <vt:lpstr>Yumurta- PETIT</vt:lpstr>
      <vt:lpstr>D vitamini</vt:lpstr>
      <vt:lpstr>Prebiyotikler</vt:lpstr>
      <vt:lpstr>Probiyotikler</vt:lpstr>
      <vt:lpstr>LCPUFA</vt:lpstr>
      <vt:lpstr>PowerPoint 演示文稿</vt:lpstr>
      <vt:lpstr>PowerPoint 演示文稿</vt:lpstr>
      <vt:lpstr>GA önlemede beslenmenin önemi 		Standart/düşük riskli infant 		Genel populasyon</vt:lpstr>
      <vt:lpstr>GA önlemede beslenmenin önemi 		Yüksek riskli infant 		Allerjik çocuk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Doç. Dr. Elif Karakoç Aydıner Marmara Üniversitesi Tıp Fakültesi  Pediatrik Allerji ve İmmünoloji Bilim Dalı </dc:title>
  <dc:creator>Test</dc:creator>
  <cp:lastModifiedBy>asus</cp:lastModifiedBy>
  <cp:revision>377</cp:revision>
  <dcterms:created xsi:type="dcterms:W3CDTF">2017-03-29T08:47:00Z</dcterms:created>
  <dcterms:modified xsi:type="dcterms:W3CDTF">2017-04-23T08:52:43Z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1033-10.2.0.5811</vt:lpwstr>
  </property>
</Properties>
</file>