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0"/>
  </p:notesMasterIdLst>
  <p:sldIdLst>
    <p:sldId id="342" r:id="rId2"/>
    <p:sldId id="257" r:id="rId3"/>
    <p:sldId id="258" r:id="rId4"/>
    <p:sldId id="262" r:id="rId5"/>
    <p:sldId id="269" r:id="rId6"/>
    <p:sldId id="261" r:id="rId7"/>
    <p:sldId id="344" r:id="rId8"/>
    <p:sldId id="259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60" r:id="rId17"/>
    <p:sldId id="361" r:id="rId18"/>
    <p:sldId id="362" r:id="rId19"/>
    <p:sldId id="363" r:id="rId20"/>
    <p:sldId id="364" r:id="rId21"/>
    <p:sldId id="365" r:id="rId22"/>
    <p:sldId id="352" r:id="rId23"/>
    <p:sldId id="359" r:id="rId24"/>
    <p:sldId id="367" r:id="rId25"/>
    <p:sldId id="369" r:id="rId26"/>
    <p:sldId id="371" r:id="rId27"/>
    <p:sldId id="370" r:id="rId28"/>
    <p:sldId id="372" r:id="rId29"/>
    <p:sldId id="374" r:id="rId30"/>
    <p:sldId id="375" r:id="rId31"/>
    <p:sldId id="377" r:id="rId32"/>
    <p:sldId id="378" r:id="rId33"/>
    <p:sldId id="379" r:id="rId34"/>
    <p:sldId id="381" r:id="rId35"/>
    <p:sldId id="382" r:id="rId36"/>
    <p:sldId id="383" r:id="rId37"/>
    <p:sldId id="384" r:id="rId38"/>
    <p:sldId id="415" r:id="rId39"/>
    <p:sldId id="416" r:id="rId40"/>
    <p:sldId id="417" r:id="rId41"/>
    <p:sldId id="418" r:id="rId42"/>
    <p:sldId id="419" r:id="rId43"/>
    <p:sldId id="353" r:id="rId44"/>
    <p:sldId id="354" r:id="rId45"/>
    <p:sldId id="355" r:id="rId46"/>
    <p:sldId id="356" r:id="rId47"/>
    <p:sldId id="357" r:id="rId48"/>
    <p:sldId id="385" r:id="rId49"/>
    <p:sldId id="386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8" r:id="rId58"/>
    <p:sldId id="420" r:id="rId59"/>
    <p:sldId id="421" r:id="rId60"/>
    <p:sldId id="423" r:id="rId61"/>
    <p:sldId id="422" r:id="rId62"/>
    <p:sldId id="424" r:id="rId63"/>
    <p:sldId id="425" r:id="rId64"/>
    <p:sldId id="405" r:id="rId65"/>
    <p:sldId id="409" r:id="rId66"/>
    <p:sldId id="410" r:id="rId67"/>
    <p:sldId id="411" r:id="rId68"/>
    <p:sldId id="412" r:id="rId6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D79"/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>
      <p:cViewPr varScale="1">
        <p:scale>
          <a:sx n="62" d="100"/>
          <a:sy n="62" d="100"/>
        </p:scale>
        <p:origin x="-1416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1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2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3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4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5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6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7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8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099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0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1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2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3" name="AutoShape 1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4" name="AutoShape 1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5" name="AutoShape 1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6" name="AutoShape 1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7" name="AutoShape 1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8" name="AutoShape 1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09" name="AutoShape 2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10" name="AutoShape 2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35863" name="Rectangle 2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12800"/>
            <a:ext cx="5300663" cy="397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71" name="Rectangle 2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13450" cy="4776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tr-TR" altLang="tr-TR" noProof="0" smtClean="0"/>
          </a:p>
        </p:txBody>
      </p:sp>
      <p:sp>
        <p:nvSpPr>
          <p:cNvPr id="89113" name="Text Box 24"/>
          <p:cNvSpPr txBox="1">
            <a:spLocks noChangeArrowheads="1"/>
          </p:cNvSpPr>
          <p:nvPr/>
        </p:nvSpPr>
        <p:spPr bwMode="auto">
          <a:xfrm>
            <a:off x="0" y="0"/>
            <a:ext cx="3252788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14" name="Text Box 25"/>
          <p:cNvSpPr txBox="1">
            <a:spLocks noChangeArrowheads="1"/>
          </p:cNvSpPr>
          <p:nvPr/>
        </p:nvSpPr>
        <p:spPr bwMode="auto">
          <a:xfrm>
            <a:off x="4278313" y="0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89115" name="Text Box 26"/>
          <p:cNvSpPr txBox="1">
            <a:spLocks noChangeArrowheads="1"/>
          </p:cNvSpPr>
          <p:nvPr/>
        </p:nvSpPr>
        <p:spPr bwMode="auto">
          <a:xfrm>
            <a:off x="0" y="10156825"/>
            <a:ext cx="3252788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46437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4EE6D59-5A71-4399-AB6E-85F3083AD89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09132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934A79B-E0E0-44F3-80D2-CCC857FD8E53}" type="slidenum">
              <a:rPr lang="en-US" altLang="tr-TR" smtClean="0"/>
              <a:pPr/>
              <a:t>2</a:t>
            </a:fld>
            <a:endParaRPr lang="en-US" altLang="tr-TR" smtClean="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6855A62-E142-47BC-A56B-B1C2C50DDEF2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DDEFB89-18CB-4902-BBE7-29328083203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r>
              <a:rPr lang="tr-TR" smtClean="0"/>
              <a:t>epikutanöz fıstık immünoterapisinin güvenliğinin ve etkinliğinin değerlendirilmesi amaçlanmıştır. </a:t>
            </a:r>
          </a:p>
        </p:txBody>
      </p:sp>
    </p:spTree>
    <p:extLst>
      <p:ext uri="{BB962C8B-B14F-4D97-AF65-F5344CB8AC3E}">
        <p14:creationId xmlns:p14="http://schemas.microsoft.com/office/powerpoint/2010/main" val="106968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EB95323-48EC-44C1-8650-86D963C85FFA}" type="slidenum">
              <a:rPr lang="en-US" altLang="tr-TR" smtClean="0"/>
              <a:pPr/>
              <a:t>11</a:t>
            </a:fld>
            <a:endParaRPr lang="en-US" altLang="tr-TR" smtClean="0"/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2311EE4-2635-4D77-8D23-6491740FC51B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CC6E907-A507-45ED-A23A-58AF4BA95FCB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265183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8C34F7B-3B4E-4341-AC7A-F7B5FE9687D6}" type="slidenum">
              <a:rPr lang="en-US" altLang="tr-TR" smtClean="0"/>
              <a:pPr/>
              <a:t>12</a:t>
            </a:fld>
            <a:endParaRPr lang="en-US" altLang="tr-TR" smtClean="0"/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AD692A0-FECB-4798-9F65-586A1E3592D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7C85EAA-9078-4016-B461-5C283A14A424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70475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ECD4F61-A761-4905-A002-15F6F0C3118B}" type="slidenum">
              <a:rPr lang="en-US" altLang="tr-TR" smtClean="0"/>
              <a:pPr/>
              <a:t>13</a:t>
            </a:fld>
            <a:endParaRPr lang="en-US" altLang="tr-TR" smtClean="0"/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9A28DC3-D50E-4154-82EE-130CF615F78C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78F5FC-AD15-43AE-BDB0-5D45E071FBB7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08584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17C2464-2EFF-4409-95C9-1D1E6B639D54}" type="slidenum">
              <a:rPr lang="en-US" altLang="tr-TR" smtClean="0"/>
              <a:pPr/>
              <a:t>14</a:t>
            </a:fld>
            <a:endParaRPr lang="en-US" altLang="tr-TR" smtClean="0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D62CEC9-4E56-4BF3-8CDA-C095D12154F1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BF996F4-C6EE-490B-BB01-489EEFF29FA0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768966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6965F7E-0EBD-4123-991C-45C908D5764B}" type="slidenum">
              <a:rPr lang="en-US" altLang="tr-TR" smtClean="0"/>
              <a:pPr/>
              <a:t>15</a:t>
            </a:fld>
            <a:endParaRPr lang="en-US" altLang="tr-TR" smtClean="0"/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77AA7B5-9F11-49A6-B097-7AFE65C76FE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3988983-D378-4CCC-9A44-EBB1B0DCB7E2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247969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E61CAB1-CD69-48D0-95FB-77B694F55D55}" type="slidenum">
              <a:rPr lang="en-US" altLang="tr-TR" smtClean="0"/>
              <a:pPr/>
              <a:t>16</a:t>
            </a:fld>
            <a:endParaRPr lang="en-US" altLang="tr-TR" smtClean="0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3988E59-86F3-405B-BADB-543EECB8AD41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13D5BAF-E7D9-4633-B75B-B6F8E5B28F9D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4623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FFF81E2-B7F1-4953-8930-11B9D0566D8A}" type="slidenum">
              <a:rPr lang="en-US" altLang="tr-TR" smtClean="0"/>
              <a:pPr/>
              <a:t>17</a:t>
            </a:fld>
            <a:endParaRPr lang="en-US" altLang="tr-TR" smtClean="0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11D132F-F720-4944-AFB2-567C73A38D9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FB550FB-7DFE-44EF-8E6D-9596D70BFF34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95632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B7C02E8-6340-48D5-A93D-AF235F991E32}" type="slidenum">
              <a:rPr lang="en-US" altLang="tr-TR" smtClean="0"/>
              <a:pPr/>
              <a:t>18</a:t>
            </a:fld>
            <a:endParaRPr lang="en-US" altLang="tr-TR" smtClean="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36D0735-FE66-4852-A462-725592BE1BEB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5713F7C-838F-457B-AF87-F415724CE7D7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325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60676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7B70D19-5927-43C2-8EF1-5FABB4E51B76}" type="slidenum">
              <a:rPr lang="en-US" altLang="tr-TR" smtClean="0"/>
              <a:pPr/>
              <a:t>19</a:t>
            </a:fld>
            <a:endParaRPr lang="en-US" altLang="tr-TR" smtClean="0"/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64CB92B-83D2-4B38-B1A6-A6A2A9C54CC2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A9C19AD-86FF-4713-BABD-0FE88423C3FC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2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920889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23CA250-985B-4619-83AF-C5AE4C2F8341}" type="slidenum">
              <a:rPr lang="en-US" altLang="tr-TR" smtClean="0"/>
              <a:pPr/>
              <a:t>20</a:t>
            </a:fld>
            <a:endParaRPr lang="en-US" altLang="tr-TR" smtClean="0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B7F9AAE-2E77-4704-992C-048562F21AFD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2B687F4-B302-49FD-8263-DF1FF65738F3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47462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49FCA49-13BA-4033-AF58-282BAFAC1FA7}" type="slidenum">
              <a:rPr lang="en-US" altLang="tr-TR" smtClean="0"/>
              <a:pPr/>
              <a:t>3</a:t>
            </a:fld>
            <a:endParaRPr lang="en-US" altLang="tr-TR" smtClean="0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2109AE2-64E0-4160-A271-C888DE74BD04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6F4135C-7B95-4326-A9A2-58FD42B538FA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620892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15E8C6C-16B3-4D01-8039-C398A9D021C2}" type="slidenum">
              <a:rPr lang="en-US" altLang="tr-TR" smtClean="0"/>
              <a:pPr/>
              <a:t>21</a:t>
            </a:fld>
            <a:endParaRPr lang="en-US" altLang="tr-TR" smtClean="0"/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3E609D3-41D8-459E-83E6-184C35294D6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5153AD0-F484-456D-948A-7F6E826B4F92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317522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FEFBC09-6348-4D8B-B790-0EAD4B5F359D}" type="slidenum">
              <a:rPr lang="en-US" altLang="tr-TR" smtClean="0"/>
              <a:pPr/>
              <a:t>22</a:t>
            </a:fld>
            <a:endParaRPr lang="en-US" altLang="tr-TR" smtClean="0"/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A491925-DE5C-4D38-81E1-5987092947CD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A38C320-A604-485B-9E9A-4981F465231B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130574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9C94E59-04BB-48D0-8E7F-67080476DA11}" type="slidenum">
              <a:rPr lang="en-US" altLang="tr-TR" smtClean="0"/>
              <a:pPr/>
              <a:t>23</a:t>
            </a:fld>
            <a:endParaRPr lang="en-US" altLang="tr-TR" smtClean="0"/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EE50CC-C301-46A5-B289-F9FDA2C94E81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19A29B8-D375-4464-95AB-A4A672DF82B2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634699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A81D568-EFC3-4016-ABE0-EB300EC95F7C}" type="slidenum">
              <a:rPr lang="en-US" altLang="tr-TR" smtClean="0"/>
              <a:pPr/>
              <a:t>24</a:t>
            </a:fld>
            <a:endParaRPr lang="en-US" altLang="tr-TR" smtClean="0"/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FCDF1BE-75F8-4305-860B-5CB0BC9676B6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D90FCE-3C7F-4947-95D8-B5CB8A72B576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842734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2A78217-663F-4A97-9082-A425E0D2536A}" type="slidenum">
              <a:rPr lang="en-US" altLang="tr-TR" smtClean="0"/>
              <a:pPr/>
              <a:t>25</a:t>
            </a:fld>
            <a:endParaRPr lang="en-US" altLang="tr-TR" smtClean="0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6B5A30-5CF4-4C9C-93B9-3B4226620D6C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2475C8-B9A4-4D6F-8F1C-864EADB713DA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183215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26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605530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27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27404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28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Başarıyı etkileyen faktörleri değerlendirmek için </a:t>
            </a: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logistik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 regresyon analizi yapılmış ve sadece yaş anlamlı bulunmuş.</a:t>
            </a:r>
          </a:p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614124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29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574168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30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5311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8AE9916-F5F4-4F0F-BD10-41A797427819}" type="slidenum">
              <a:rPr lang="en-US" altLang="tr-TR" smtClean="0"/>
              <a:pPr/>
              <a:t>4</a:t>
            </a:fld>
            <a:endParaRPr lang="en-US" altLang="tr-TR" smtClean="0"/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FEBEABA-FF2C-48FC-B1CE-D32C6057F3B4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E5036F6-D02C-4816-8479-4D0BF4624BAC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63900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A34D39-9552-48B8-8373-74388CE4454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2887" cy="39925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2500" cy="4795837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02151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31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937804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32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r>
              <a:rPr lang="tr-TR" altLang="tr-TR" dirty="0" smtClean="0"/>
              <a:t>Tedavi dozları ve </a:t>
            </a:r>
            <a:r>
              <a:rPr lang="tr-TR" altLang="tr-TR" dirty="0" err="1" smtClean="0"/>
              <a:t>plasebo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nun</a:t>
            </a:r>
            <a:r>
              <a:rPr lang="tr-TR" altLang="tr-TR" dirty="0" smtClean="0"/>
              <a:t> yan etkiler açısından değerlendirilmesi</a:t>
            </a:r>
          </a:p>
        </p:txBody>
      </p:sp>
    </p:spTree>
    <p:extLst>
      <p:ext uri="{BB962C8B-B14F-4D97-AF65-F5344CB8AC3E}">
        <p14:creationId xmlns:p14="http://schemas.microsoft.com/office/powerpoint/2010/main" val="1290855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33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525174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34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246120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35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2817262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36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r>
              <a:rPr lang="tr-TR" altLang="tr-TR" dirty="0" err="1" smtClean="0"/>
              <a:t>Plasebo</a:t>
            </a:r>
            <a:r>
              <a:rPr lang="tr-TR" altLang="tr-TR" dirty="0" smtClean="0"/>
              <a:t> ile VP250 İN MEDİAN DEĞERİNDE ANLAMLI</a:t>
            </a:r>
            <a:r>
              <a:rPr lang="tr-TR" altLang="tr-TR" baseline="0" dirty="0" smtClean="0"/>
              <a:t> OLMAMAKLA BERABER FARK GÖRÜLMÜŞTÜR.</a:t>
            </a: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565074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37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0341319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38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070360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39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768831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40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537329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32A49A6-E865-4CCD-A08F-C82F264C7756}" type="slidenum">
              <a:rPr lang="en-US" altLang="tr-TR" smtClean="0"/>
              <a:pPr/>
              <a:t>5</a:t>
            </a:fld>
            <a:endParaRPr lang="en-US" altLang="tr-TR" smtClean="0"/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1AA6FDB-10D8-4AF5-8423-D0EF998531A7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03FD734-2BC6-4E7A-837A-F1DB7EFE2FE0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8434979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41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518813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156ECE-A734-411A-B1BA-E95BB7051BB9}" type="slidenum">
              <a:rPr lang="en-US" altLang="tr-TR" smtClean="0"/>
              <a:pPr/>
              <a:t>42</a:t>
            </a:fld>
            <a:endParaRPr lang="en-US" altLang="tr-TR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FD3DF8-3227-4B96-A5D2-0663DD736AA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172BBB-7AF7-4E38-8A04-D7BDC0CAF10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7040006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DD7AC63-B230-4ED1-82A4-52AF59AB7AAE}" type="slidenum">
              <a:rPr lang="en-US" altLang="tr-TR" smtClean="0"/>
              <a:pPr/>
              <a:t>43</a:t>
            </a:fld>
            <a:endParaRPr lang="en-US" altLang="tr-TR" smtClean="0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8DB04AC-B5B3-4C00-8ED6-72893245F60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7DD8CE-2484-4148-971E-99E5D8DF5CE1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r>
              <a:rPr lang="tr-TR" smtClean="0"/>
              <a:t>epikutanöz fıstık immünoterapisinin güvenliğinin ve etkinliğinin değerlendirilmesi amaçlanmıştır. </a:t>
            </a:r>
          </a:p>
        </p:txBody>
      </p:sp>
    </p:spTree>
    <p:extLst>
      <p:ext uri="{BB962C8B-B14F-4D97-AF65-F5344CB8AC3E}">
        <p14:creationId xmlns:p14="http://schemas.microsoft.com/office/powerpoint/2010/main" val="2969745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B8A4586-D621-494C-8FF5-8F50091801D7}" type="slidenum">
              <a:rPr lang="en-US" altLang="tr-TR" smtClean="0"/>
              <a:pPr/>
              <a:t>44</a:t>
            </a:fld>
            <a:endParaRPr lang="en-US" altLang="tr-TR" smtClean="0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FC70154-7BCA-4F74-8F83-032A4270F3DC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05F770E-BABF-4B5C-8CEE-5E5ABDE92BBB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IgG4; </a:t>
            </a: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IgE’ye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 antijen sunumunu bloke eder</a:t>
            </a: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499165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0F60BCB-82F5-4A58-8A3F-A0ED5EE8D962}" type="slidenum">
              <a:rPr lang="en-US" altLang="tr-TR" smtClean="0"/>
              <a:pPr/>
              <a:t>45</a:t>
            </a:fld>
            <a:endParaRPr lang="en-US" altLang="tr-TR" smtClean="0"/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5E6F34B-BD9E-4AE0-957B-20A280446CB7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7C428DB-4AD0-4C5C-A307-7E933618CFF4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4014164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F167187-D909-4D1D-80AA-E9121DCD4DC7}" type="slidenum">
              <a:rPr lang="en-US" altLang="tr-TR" smtClean="0"/>
              <a:pPr/>
              <a:t>46</a:t>
            </a:fld>
            <a:endParaRPr lang="en-US" altLang="tr-TR" smtClean="0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C6D2608-56BF-43F1-AC3F-4507B49724CA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AFFB0DF-716A-4081-8EA9-A18EE886E52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5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r>
              <a:rPr lang="tr-TR" altLang="tr-TR" dirty="0" smtClean="0"/>
              <a:t>TLR:</a:t>
            </a:r>
            <a:r>
              <a:rPr lang="tr-TR" altLang="tr-TR" baseline="0" dirty="0" smtClean="0"/>
              <a:t> TOLL LİKE RESEPTÖR</a:t>
            </a: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61054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47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6825667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48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8345522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49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104656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50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66928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96DE6F3-AEF7-42E1-B426-8C46970FE66E}" type="slidenum">
              <a:rPr lang="en-US" altLang="tr-TR" smtClean="0"/>
              <a:pPr/>
              <a:t>6</a:t>
            </a:fld>
            <a:endParaRPr lang="en-US" altLang="tr-TR" smtClean="0"/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EE4760F-F157-434A-840B-16971256D90C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4BDEBFB-757C-488C-8167-F738553A754D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6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2887" cy="39925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2500" cy="4795837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1310128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51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7820423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52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1855542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53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2575743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54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5175760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55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92406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56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6299625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57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4792775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58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7997696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59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6275374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60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72946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0DF3EDA-D7E5-4FD0-BFBF-2F70D574E30A}" type="slidenum">
              <a:rPr lang="en-US" altLang="tr-TR" smtClean="0"/>
              <a:pPr/>
              <a:t>7</a:t>
            </a:fld>
            <a:endParaRPr lang="en-US" altLang="tr-TR" smtClean="0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2FDDFD6-19ED-4FC6-90F5-7CF6DA9E7E78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9B9A812-44F1-4CF1-8318-6F3C14980DD5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2887" cy="39925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2500" cy="4795837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547061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61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974918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62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50633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63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9134140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64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823245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65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9807158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66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9537624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67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0667323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8C1AEB-1BAE-4EF5-8BAE-F0125074428B}" type="slidenum">
              <a:rPr lang="en-US" altLang="tr-TR" smtClean="0"/>
              <a:pPr/>
              <a:t>68</a:t>
            </a:fld>
            <a:endParaRPr lang="en-US" altLang="tr-TR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DF76ED7-6FCC-4F4D-9FB8-D57D1BD29B6F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7525E-6099-4DFB-8248-83BFE2F113E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377944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9C7B686-DD51-4C82-8C96-677D2F51194C}" type="slidenum">
              <a:rPr lang="en-US" altLang="tr-TR" smtClean="0"/>
              <a:pPr/>
              <a:t>8</a:t>
            </a:fld>
            <a:endParaRPr lang="en-US" altLang="tr-TR" smtClean="0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219A238-40DD-4E96-9FA5-5CF141D4C68B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451B45E-2AA9-40A8-9EA7-02694F96AFB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1261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6D3A568-8886-4091-A929-B20E358462B8}" type="slidenum">
              <a:rPr lang="en-US" altLang="tr-TR" smtClean="0"/>
              <a:pPr/>
              <a:t>9</a:t>
            </a:fld>
            <a:endParaRPr lang="en-US" altLang="tr-TR" smtClean="0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E564DF8-DEA4-4275-A1C4-F61AEA7612EB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DBA1947-9EAD-44DF-97BF-77433FD19BF1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56438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E92D8D2-309E-4196-B0BD-C4BD7A6639FC}" type="slidenum">
              <a:rPr lang="en-US" altLang="tr-TR" smtClean="0"/>
              <a:pPr/>
              <a:t>10</a:t>
            </a:fld>
            <a:endParaRPr lang="en-US" altLang="tr-TR" smtClean="0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80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3E88D3-9F15-46E3-A67D-0D525A422CFC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52787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2BD46D0-D1DA-4D54-8335-182308671559}" type="slidenum">
              <a:rPr lang="en-US" altLang="tr-TR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US" altLang="tr-T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1498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C3557-5BF9-4775-A894-E6F0806C38A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1DB0B-6C9F-4D0A-8EE1-43D4A758EB0B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7304088" y="303213"/>
            <a:ext cx="2266950" cy="644366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8450" cy="644366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84FE3-8ED3-48D5-AA72-929933D8129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080B9-A0E8-441C-8490-5FFD6D50251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E33A8-7ACB-420B-970B-A4C361B7672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7700" cy="4983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113338" y="1763713"/>
            <a:ext cx="4457700" cy="4983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1CDA3-1A31-4E09-B63F-7F93E5BCF69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F5725-9739-43E7-899A-D23BB70DC9B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6DEDE-C3E6-4C1D-8DCC-5D7F6287DC67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59E6F-943C-4EBC-9180-1ABC624919B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8D2D-4E6F-4C41-9340-E092BABA07B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65BA-D973-4351-BA40-F795BAC1DEB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7800" cy="1252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r-TR" smtClean="0"/>
              <a:t>Başlık metni biçimini düzenlemek için tıklayın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7800" cy="4983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r-TR" smtClean="0"/>
              <a:t>Anahat metni biçimini düzenlemek için tıklayın</a:t>
            </a:r>
          </a:p>
          <a:p>
            <a:pPr lvl="1"/>
            <a:r>
              <a:rPr lang="en-GB" altLang="tr-TR" smtClean="0"/>
              <a:t>İkinci Anahat Düzeyi</a:t>
            </a:r>
          </a:p>
          <a:p>
            <a:pPr lvl="2"/>
            <a:r>
              <a:rPr lang="en-GB" altLang="tr-TR" smtClean="0"/>
              <a:t>Üçüncü Anahat Düzeyi</a:t>
            </a:r>
          </a:p>
          <a:p>
            <a:pPr lvl="3"/>
            <a:r>
              <a:rPr lang="en-GB" altLang="tr-TR" smtClean="0"/>
              <a:t>Dördüncü Anahat Düzeyi</a:t>
            </a:r>
          </a:p>
          <a:p>
            <a:pPr lvl="4"/>
            <a:r>
              <a:rPr lang="en-GB" altLang="tr-TR" smtClean="0"/>
              <a:t>Beşinci Anahat Düzeyi</a:t>
            </a:r>
          </a:p>
          <a:p>
            <a:pPr lvl="4"/>
            <a:r>
              <a:rPr lang="en-GB" altLang="tr-TR" smtClean="0"/>
              <a:t>Altıncı Anahat Düzeyi</a:t>
            </a:r>
          </a:p>
          <a:p>
            <a:pPr lvl="4"/>
            <a:r>
              <a:rPr lang="en-GB" altLang="tr-TR" smtClean="0"/>
              <a:t>Yedinci Anahat Düzeyi</a:t>
            </a:r>
          </a:p>
          <a:p>
            <a:pPr lvl="4"/>
            <a:r>
              <a:rPr lang="en-GB" altLang="tr-TR" smtClean="0"/>
              <a:t>Sekizinci Anahat Düzeyi</a:t>
            </a:r>
          </a:p>
          <a:p>
            <a:pPr lvl="4"/>
            <a:r>
              <a:rPr lang="en-GB" altLang="tr-TR" smtClean="0"/>
              <a:t>Dokuzuncu Anahat Düzeyi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46325" cy="395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3BAB521-18BE-4AA2-A40C-FF41E0D14A7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900">
          <a:solidFill>
            <a:srgbClr val="000000"/>
          </a:solidFill>
          <a:latin typeface="Calibri" pitchFamily="34" charset="0"/>
          <a:ea typeface="Microsoft YaHei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3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2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2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2139950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tr-TR" dirty="0" err="1" smtClean="0">
                <a:latin typeface="Comic Sans MS" pitchFamily="66" charset="0"/>
              </a:rPr>
              <a:t>Uzm</a:t>
            </a:r>
            <a:r>
              <a:rPr lang="tr-TR" dirty="0" smtClean="0">
                <a:latin typeface="Comic Sans MS" pitchFamily="66" charset="0"/>
              </a:rPr>
              <a:t>. Dr. Deniz </a:t>
            </a:r>
            <a:r>
              <a:rPr lang="tr-TR" dirty="0" err="1" smtClean="0">
                <a:latin typeface="Comic Sans MS" pitchFamily="66" charset="0"/>
              </a:rPr>
              <a:t>Özçeker</a:t>
            </a:r>
            <a:endParaRPr lang="tr-TR" dirty="0" smtClean="0">
              <a:latin typeface="Comic Sans MS" pitchFamily="66" charset="0"/>
            </a:endParaRPr>
          </a:p>
          <a:p>
            <a:pPr>
              <a:defRPr/>
            </a:pPr>
            <a:r>
              <a:rPr lang="tr-TR" sz="2800" i="1" dirty="0" smtClean="0">
                <a:latin typeface="Comic Sans MS" pitchFamily="66" charset="0"/>
              </a:rPr>
              <a:t>Okmeydanı Eğitim ve Araştırma Hastanesi-İstanbul</a:t>
            </a:r>
          </a:p>
          <a:p>
            <a:pPr>
              <a:defRPr/>
            </a:pPr>
            <a:r>
              <a:rPr lang="tr-TR" sz="2800" dirty="0" smtClean="0">
                <a:latin typeface="Comic Sans MS" pitchFamily="66" charset="0"/>
              </a:rPr>
              <a:t>26/04/2017</a:t>
            </a:r>
            <a:endParaRPr lang="tr-TR" sz="2800" dirty="0">
              <a:latin typeface="Comic Sans MS" pitchFamily="66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/>
          <a:srcRect l="60236" t="5907" r="2362" b="57210"/>
          <a:stretch>
            <a:fillRect/>
          </a:stretch>
        </p:blipFill>
        <p:spPr bwMode="auto">
          <a:xfrm>
            <a:off x="1897063" y="422275"/>
            <a:ext cx="63579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325438" y="1708150"/>
            <a:ext cx="9286875" cy="304641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b="1" i="1" dirty="0">
                <a:solidFill>
                  <a:srgbClr val="FF0000"/>
                </a:solidFill>
                <a:latin typeface="Comic Sans MS" pitchFamily="66" charset="0"/>
              </a:rPr>
              <a:t>Çalışmaya alınma kriterleri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Çalışma süresince gebe olmamak 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4-11 yaş arası çocuklarda PEF değerinin &gt;%80 olması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Gönüllü olmak ve onam belgesini imzalamış olmak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325438" y="493713"/>
            <a:ext cx="9286875" cy="674052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b="1" i="1" dirty="0">
                <a:solidFill>
                  <a:srgbClr val="FF0000"/>
                </a:solidFill>
                <a:latin typeface="Comic Sans MS" pitchFamily="66" charset="0"/>
              </a:rPr>
              <a:t>Çalışmaya alınmama kriterleri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Ciddi anafilaksi öyküsü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olması</a:t>
            </a: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Son 30 gün içinde yeni araştırılmaya başlanan bir ilaç kullanmış olmak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Son 6 ay içinde besin alerjisi ile ilgili çalışmaya katılmış olmak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Gebelik veya emzirme 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Viaskin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-fıstık/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yama maddelerine karşı alerjisi olmak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alerjene (yulaf unu) karşı OPT’ de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reaksiyon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vermiş olmak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1684338"/>
            <a:ext cx="9286875" cy="45243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b="1" i="1" dirty="0">
                <a:solidFill>
                  <a:srgbClr val="FF0000"/>
                </a:solidFill>
                <a:latin typeface="Comic Sans MS" pitchFamily="66" charset="0"/>
              </a:rPr>
              <a:t>Çalışmaya alınmama kriterleri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Herhangi bir alerjene karşı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immünoterapi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alıyor olmak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Ciddi yada kontrol altında olmayan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atopik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dermatit olması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FEV1&lt;%80, orta veya ciddi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persistan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astımı olmak veya yüksek doz </a:t>
            </a:r>
            <a:r>
              <a:rPr lang="tr-TR" sz="2400" dirty="0" err="1" smtClean="0">
                <a:solidFill>
                  <a:schemeClr val="tx1"/>
                </a:solidFill>
                <a:latin typeface="Comic Sans MS" pitchFamily="66" charset="0"/>
              </a:rPr>
              <a:t>inhaler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kortikosteroid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kullanmak (günlük &gt;500µg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flutikazon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veya eş değeri)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279400"/>
            <a:ext cx="9286875" cy="637063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Steroid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kullanımı</a:t>
            </a:r>
          </a:p>
          <a:p>
            <a:pPr>
              <a:lnSpc>
                <a:spcPct val="1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     -son 1 yılda 1 aydan uzun süre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her gün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oral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steroid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kullanımı</a:t>
            </a:r>
          </a:p>
          <a:p>
            <a:pPr>
              <a:lnSpc>
                <a:spcPct val="1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     -son 1 ay içinde astım dışında bir nedenle oral ya da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paranteral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steroid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kullanımı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Son 1 yıl içinde astım nedeni ile hastaneye yatmış veya son 6 ay içerisinde acil servise başvurmuş olmak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Alerji ve astım nedeni ile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entübasyon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ya da mekanik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ventilasyon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gereksinimi öyküsü olması 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Son 1 yıl içinde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omalizumab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veya diğer biyolojik tedavilerden kullanmış olmak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635019"/>
            <a:ext cx="9286875" cy="600233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Son 30 gün içinde beta-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bloker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, ACE inhibitörü,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anjiotensin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reseptör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blokeri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veya kalsiyum kanal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blokeri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kullanmış olmak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Cilt testi veya OPT öncesi anti-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histaminik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tedavinin kesilememesi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Alkol veya ilaç bağımlılığı olması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Kardiyovasküler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hastalık, kontrolsüz hipertansiyon, aritmi, kronik akciğer hastalığı, aktif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eozinofilik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gastrointestinal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hastalık, immünolojik bozukluk, HIV enfeksiyonu olanlar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Başlık"/>
          <p:cNvSpPr>
            <a:spLocks noGrp="1"/>
          </p:cNvSpPr>
          <p:nvPr>
            <p:ph type="title"/>
          </p:nvPr>
        </p:nvSpPr>
        <p:spPr>
          <a:xfrm>
            <a:off x="468313" y="279400"/>
            <a:ext cx="9067800" cy="1252538"/>
          </a:xfrm>
        </p:spPr>
        <p:txBody>
          <a:bodyPr/>
          <a:lstStyle/>
          <a:p>
            <a: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 smtClean="0"/>
          </a:p>
        </p:txBody>
      </p:sp>
      <p:sp>
        <p:nvSpPr>
          <p:cNvPr id="7" name="6 Metin kutusu"/>
          <p:cNvSpPr txBox="1"/>
          <p:nvPr/>
        </p:nvSpPr>
        <p:spPr>
          <a:xfrm>
            <a:off x="325438" y="1422400"/>
            <a:ext cx="9286875" cy="526256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b="1" i="1" dirty="0">
                <a:solidFill>
                  <a:srgbClr val="FF0000"/>
                </a:solidFill>
                <a:latin typeface="Comic Sans MS" pitchFamily="66" charset="0"/>
              </a:rPr>
              <a:t>Kayıt ve </a:t>
            </a:r>
            <a:r>
              <a:rPr lang="tr-TR" sz="2400" b="1" i="1" dirty="0" err="1">
                <a:solidFill>
                  <a:srgbClr val="FF0000"/>
                </a:solidFill>
                <a:latin typeface="Comic Sans MS" pitchFamily="66" charset="0"/>
              </a:rPr>
              <a:t>randomizasyon</a:t>
            </a:r>
            <a:endParaRPr lang="tr-TR" sz="24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Toplam 75 katılımcı çift-kör ve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randomize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olarak 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Viaskin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100 µg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Viaskin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250 µg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Çalışma 52 hafta boyunca kör olarak </a:t>
            </a:r>
            <a:r>
              <a:rPr lang="tr-TR" sz="2400">
                <a:solidFill>
                  <a:schemeClr val="tx1"/>
                </a:solidFill>
                <a:latin typeface="Comic Sans MS" pitchFamily="66" charset="0"/>
              </a:rPr>
              <a:t>devam etmiş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279400"/>
            <a:ext cx="9286875" cy="674052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Viaskin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materyalleri de benzer olup, sadece fıstık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alerjeni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içermemektedir.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4-11 yaş arasındaki çocuklara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interskapular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bölgeye, 11 yaş üzerindekilere üst kol veya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interskapular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bölgelere saat yönünde dönecek şekilde rotasyonlu şekilde uygulandı.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1. hafta 3 saat/gün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2. hafta 6 saat/gün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3. hafta 12 saat/gün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22. gün’den sonra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24 saat/gün</a:t>
            </a: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bpol02\Desktop\images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2" y="4779969"/>
            <a:ext cx="2857500" cy="1600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279400"/>
            <a:ext cx="9286875" cy="72390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           </a:t>
            </a:r>
            <a:r>
              <a:rPr lang="tr-TR" sz="2400" dirty="0">
                <a:solidFill>
                  <a:srgbClr val="FF0000"/>
                </a:solidFill>
                <a:latin typeface="Comic Sans MS" pitchFamily="66" charset="0"/>
              </a:rPr>
              <a:t>Yama test sonuç değerlendirme skalası</a:t>
            </a:r>
          </a:p>
        </p:txBody>
      </p:sp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682625" y="1565275"/>
          <a:ext cx="8001056" cy="4343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29401"/>
                <a:gridCol w="2758472"/>
                <a:gridCol w="3113183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Derece 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Cilt reaksiyonu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800" dirty="0" smtClean="0">
                          <a:latin typeface="Comic Sans MS" pitchFamily="66" charset="0"/>
                        </a:rPr>
                        <a:t>(Klinik değerlendirme)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Cilt reaksiyonu</a:t>
                      </a:r>
                      <a:r>
                        <a:rPr lang="tr-TR" baseline="0" dirty="0" smtClean="0">
                          <a:latin typeface="Comic Sans MS" pitchFamily="66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baseline="0" dirty="0" smtClean="0">
                          <a:latin typeface="Comic Sans MS" pitchFamily="66" charset="0"/>
                        </a:rPr>
                        <a:t>(Katılımcı değerlendirmesi)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0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Negatif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Normal cilt, reaksiyon yok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1A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Sadece </a:t>
                      </a:r>
                      <a:r>
                        <a:rPr lang="tr-TR" dirty="0" err="1" smtClean="0">
                          <a:latin typeface="Comic Sans MS" pitchFamily="66" charset="0"/>
                        </a:rPr>
                        <a:t>eritem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Sadece kızarıklık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1B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err="1" smtClean="0">
                          <a:latin typeface="Comic Sans MS" pitchFamily="66" charset="0"/>
                        </a:rPr>
                        <a:t>Eritem</a:t>
                      </a:r>
                      <a:r>
                        <a:rPr lang="tr-TR" dirty="0" smtClean="0">
                          <a:latin typeface="Comic Sans MS" pitchFamily="66" charset="0"/>
                        </a:rPr>
                        <a:t>, </a:t>
                      </a:r>
                      <a:r>
                        <a:rPr lang="tr-TR" dirty="0" err="1" smtClean="0">
                          <a:latin typeface="Comic Sans MS" pitchFamily="66" charset="0"/>
                        </a:rPr>
                        <a:t>infiltrasyon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Kızarıklık ve gergin cilt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2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err="1" smtClean="0">
                          <a:latin typeface="Comic Sans MS" pitchFamily="66" charset="0"/>
                        </a:rPr>
                        <a:t>Eritem</a:t>
                      </a:r>
                      <a:r>
                        <a:rPr lang="tr-TR" dirty="0" smtClean="0">
                          <a:latin typeface="Comic Sans MS" pitchFamily="66" charset="0"/>
                        </a:rPr>
                        <a:t>, birkaç </a:t>
                      </a:r>
                      <a:r>
                        <a:rPr lang="tr-TR" dirty="0" err="1" smtClean="0">
                          <a:latin typeface="Comic Sans MS" pitchFamily="66" charset="0"/>
                        </a:rPr>
                        <a:t>papül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Kızarıklık ve birkaç şişlik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3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err="1" smtClean="0">
                          <a:latin typeface="Comic Sans MS" pitchFamily="66" charset="0"/>
                        </a:rPr>
                        <a:t>Eritem</a:t>
                      </a:r>
                      <a:r>
                        <a:rPr lang="tr-TR" dirty="0" smtClean="0">
                          <a:latin typeface="Comic Sans MS" pitchFamily="66" charset="0"/>
                        </a:rPr>
                        <a:t>, birden fazla veya yaygın </a:t>
                      </a:r>
                      <a:r>
                        <a:rPr lang="tr-TR" dirty="0" err="1" smtClean="0">
                          <a:latin typeface="Comic Sans MS" pitchFamily="66" charset="0"/>
                        </a:rPr>
                        <a:t>papül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Kızarıklık ve birden fazla veya yaygın şişlik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4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err="1" smtClean="0">
                          <a:latin typeface="Comic Sans MS" pitchFamily="66" charset="0"/>
                        </a:rPr>
                        <a:t>Eritem</a:t>
                      </a:r>
                      <a:r>
                        <a:rPr lang="tr-TR" dirty="0" smtClean="0">
                          <a:latin typeface="Comic Sans MS" pitchFamily="66" charset="0"/>
                        </a:rPr>
                        <a:t>, vezikül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dirty="0" smtClean="0">
                          <a:latin typeface="Comic Sans MS" pitchFamily="66" charset="0"/>
                        </a:rPr>
                        <a:t>Kızarıklık ve su kabarcığı</a:t>
                      </a:r>
                      <a:endParaRPr lang="tr-TR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1065193"/>
            <a:ext cx="9286875" cy="526256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Yama yerinde reaksiyon olduğunda yama çıkarıldı ve 3 gün ara verildi, izleminde 3-4 gün içinde 24 saatlik periyoda çıkıldı.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Gerekli durumda yama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uygulanan alan dışında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topikal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steroid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ve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kalsinörin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tedavileri kullanılmasına devam edildi.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Hastalar ile 2. ve 4. hafta başında ve 12., 24., 36. ve 52. haftaların sonunda telefon ile görüşülerek uyum ve yan etkiler hakkında bilgi alındı.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136525"/>
            <a:ext cx="9286875" cy="674052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          Çalışmaya </a:t>
            </a:r>
            <a:r>
              <a:rPr lang="tr-TR" sz="2400" dirty="0">
                <a:solidFill>
                  <a:srgbClr val="FF0000"/>
                </a:solidFill>
                <a:latin typeface="Comic Sans MS" pitchFamily="66" charset="0"/>
              </a:rPr>
              <a:t>uyum 2 </a:t>
            </a:r>
            <a:r>
              <a:rPr lang="tr-TR" sz="2400" dirty="0" err="1">
                <a:solidFill>
                  <a:srgbClr val="FF0000"/>
                </a:solidFill>
                <a:latin typeface="Comic Sans MS" pitchFamily="66" charset="0"/>
              </a:rPr>
              <a:t>metod</a:t>
            </a:r>
            <a:r>
              <a:rPr lang="tr-TR" sz="2400" dirty="0">
                <a:solidFill>
                  <a:srgbClr val="FF0000"/>
                </a:solidFill>
                <a:latin typeface="Comic Sans MS" pitchFamily="66" charset="0"/>
              </a:rPr>
              <a:t> ile değerlendirildi: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-İlk 6 ay tüm katılımcılar günlük tuttular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-6 aydan sonra ise sadece yan etkiler kayıt edildi.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Tüm katılımcılar skala ile reaksiyonları değerlendirdi.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Aynı zamanda sistemik reaksiyonlar görüldüğünde kayıt edilmesi istendi.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Herhangi bir sistemik reaksiyon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Yama alanında 4.derece reaksiyon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Üçten fazla 3.derece reaksiyon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Ardışık olarak 2 veya daha fazla sayıda 3. derece reaksiyon</a:t>
            </a:r>
          </a:p>
        </p:txBody>
      </p:sp>
      <p:pic>
        <p:nvPicPr>
          <p:cNvPr id="7170" name="Picture 2" descr="C:\Users\bpol02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7634" y="3922713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539750" y="3565525"/>
            <a:ext cx="8856663" cy="2928938"/>
          </a:xfrm>
          <a:prstGeom prst="rect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 lIns="100800" tIns="28080" rIns="100800" bIns="50400"/>
          <a:lstStyle/>
          <a:p>
            <a:pPr marL="341313" indent="-320675" algn="just" hangingPunct="1">
              <a:lnSpc>
                <a:spcPct val="150000"/>
              </a:lnSpc>
              <a:spcBef>
                <a:spcPts val="800"/>
              </a:spcBef>
              <a:spcAft>
                <a:spcPts val="1425"/>
              </a:spcAft>
              <a:buClrTx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Fıstık alerjisi yaşamı tehdit eden besin alerjilerinden biridir.</a:t>
            </a:r>
          </a:p>
          <a:p>
            <a:pPr marL="341313" indent="-320675" algn="just" hangingPunct="1">
              <a:lnSpc>
                <a:spcPct val="150000"/>
              </a:lnSpc>
              <a:spcBef>
                <a:spcPts val="800"/>
              </a:spcBef>
              <a:spcAft>
                <a:spcPts val="1425"/>
              </a:spcAft>
              <a:buClrTx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tr-TR" altLang="tr-TR" sz="2400" dirty="0" err="1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Prevelansı</a:t>
            </a: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 %0,5-1 arasında bildirilmiş olup artma eğilimindedir.</a:t>
            </a:r>
          </a:p>
          <a:p>
            <a:pPr marL="341313" indent="-320675" algn="just" hangingPunct="1">
              <a:lnSpc>
                <a:spcPct val="100000"/>
              </a:lnSpc>
              <a:spcBef>
                <a:spcPts val="800"/>
              </a:spcBef>
              <a:spcAft>
                <a:spcPts val="1425"/>
              </a:spcAft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tr-TR" altLang="tr-TR" sz="28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</a:endParaRPr>
          </a:p>
          <a:p>
            <a:pPr marL="341313" indent="-320675" hangingPunct="1">
              <a:lnSpc>
                <a:spcPct val="100000"/>
              </a:lnSpc>
              <a:spcBef>
                <a:spcPts val="800"/>
              </a:spcBef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tr-TR" altLang="tr-TR" sz="28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3248" t="19193" r="20965" b="56841"/>
          <a:stretch>
            <a:fillRect/>
          </a:stretch>
        </p:blipFill>
        <p:spPr bwMode="auto">
          <a:xfrm>
            <a:off x="611188" y="1136650"/>
            <a:ext cx="8858250" cy="207168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63780" t="14764" r="20079" b="81570"/>
          <a:stretch>
            <a:fillRect/>
          </a:stretch>
        </p:blipFill>
        <p:spPr bwMode="auto">
          <a:xfrm>
            <a:off x="7540625" y="2851150"/>
            <a:ext cx="18573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Oral </a:t>
            </a:r>
            <a:r>
              <a:rPr lang="tr-TR" dirty="0" err="1" smtClean="0">
                <a:solidFill>
                  <a:srgbClr val="FF0000"/>
                </a:solidFill>
                <a:latin typeface="Comic Sans MS" pitchFamily="66" charset="0"/>
              </a:rPr>
              <a:t>provakasyon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test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tr-TR" sz="2800" dirty="0" smtClean="0">
                <a:latin typeface="Comic Sans MS" pitchFamily="66" charset="0"/>
              </a:rPr>
              <a:t>Çalışmanın başlangıcında PRACTAL protokolüne uygun olarak OPT yapıldı ve kümülatif 1044 mg dozuna çıkıldı.</a:t>
            </a:r>
          </a:p>
          <a:p>
            <a:pPr>
              <a:lnSpc>
                <a:spcPct val="200000"/>
              </a:lnSpc>
              <a:defRPr/>
            </a:pPr>
            <a:r>
              <a:rPr lang="tr-TR" sz="2800" dirty="0" smtClean="0">
                <a:latin typeface="Comic Sans MS" pitchFamily="66" charset="0"/>
              </a:rPr>
              <a:t>Çalışma sonunda yeniden OPT yapıldı ve bu kez kümülatif doz olarak 5044 </a:t>
            </a:r>
            <a:r>
              <a:rPr lang="tr-TR" sz="2800" dirty="0" err="1" smtClean="0">
                <a:latin typeface="Comic Sans MS" pitchFamily="66" charset="0"/>
              </a:rPr>
              <a:t>mg’a</a:t>
            </a:r>
            <a:r>
              <a:rPr lang="tr-TR" sz="2800" dirty="0" smtClean="0">
                <a:latin typeface="Comic Sans MS" pitchFamily="66" charset="0"/>
              </a:rPr>
              <a:t> çıkıldı.</a:t>
            </a:r>
            <a:endParaRPr lang="tr-TR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idx="4294967295"/>
          </p:nvPr>
        </p:nvSpPr>
        <p:spPr>
          <a:xfrm>
            <a:off x="754063" y="565150"/>
            <a:ext cx="8313737" cy="6994525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tr-TR" sz="2400" dirty="0" smtClean="0">
                <a:latin typeface="Comic Sans MS" pitchFamily="66" charset="0"/>
              </a:rPr>
              <a:t>Fıstık ile deri testi çalışma başlangıcında, 24. ve 52. hafta sonunda uygulandı.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 err="1" smtClean="0">
                <a:latin typeface="Comic Sans MS" pitchFamily="66" charset="0"/>
              </a:rPr>
              <a:t>İmmünoCAP</a:t>
            </a:r>
            <a:r>
              <a:rPr lang="tr-TR" sz="2400" dirty="0" smtClean="0">
                <a:latin typeface="Comic Sans MS" pitchFamily="66" charset="0"/>
              </a:rPr>
              <a:t> yöntemi ile fıstık </a:t>
            </a:r>
            <a:r>
              <a:rPr lang="tr-TR" sz="2400" dirty="0" err="1" smtClean="0">
                <a:latin typeface="Comic Sans MS" pitchFamily="66" charset="0"/>
              </a:rPr>
              <a:t>spIg</a:t>
            </a:r>
            <a:r>
              <a:rPr lang="tr-TR" sz="2400" dirty="0" smtClean="0">
                <a:latin typeface="Comic Sans MS" pitchFamily="66" charset="0"/>
              </a:rPr>
              <a:t> E ve IgG4 seviyeleri ölçüldü.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 smtClean="0">
                <a:latin typeface="Comic Sans MS" pitchFamily="66" charset="0"/>
              </a:rPr>
              <a:t>Bazofil aktivasyon testi kullanıldı. </a:t>
            </a:r>
          </a:p>
          <a:p>
            <a:pPr>
              <a:lnSpc>
                <a:spcPct val="200000"/>
              </a:lnSpc>
              <a:defRPr/>
            </a:pPr>
            <a:r>
              <a:rPr lang="tr-TR" sz="2400" dirty="0" smtClean="0">
                <a:latin typeface="Comic Sans MS" pitchFamily="66" charset="0"/>
              </a:rPr>
              <a:t>Ayrıca fıstığa özgü akım </a:t>
            </a:r>
            <a:r>
              <a:rPr lang="tr-TR" sz="2400" dirty="0" err="1" smtClean="0">
                <a:latin typeface="Comic Sans MS" pitchFamily="66" charset="0"/>
              </a:rPr>
              <a:t>sitometri</a:t>
            </a:r>
            <a:r>
              <a:rPr lang="tr-TR" sz="2400" dirty="0" smtClean="0">
                <a:latin typeface="Comic Sans MS" pitchFamily="66" charset="0"/>
              </a:rPr>
              <a:t> kullanılarak T-hücre aktivasyonu (CD154, IL-4, IL-13, IL-10) değerlendirildi.</a:t>
            </a:r>
          </a:p>
          <a:p>
            <a:pPr>
              <a:lnSpc>
                <a:spcPct val="200000"/>
              </a:lnSpc>
              <a:defRPr/>
            </a:pPr>
            <a:endParaRPr lang="tr-TR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Başlık"/>
          <p:cNvSpPr>
            <a:spLocks noGrp="1"/>
          </p:cNvSpPr>
          <p:nvPr>
            <p:ph type="title"/>
          </p:nvPr>
        </p:nvSpPr>
        <p:spPr>
          <a:xfrm>
            <a:off x="468313" y="350838"/>
            <a:ext cx="9067800" cy="901700"/>
          </a:xfrm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 smtClean="0"/>
          </a:p>
        </p:txBody>
      </p:sp>
      <p:sp>
        <p:nvSpPr>
          <p:cNvPr id="4" name="3 Metin kutusu"/>
          <p:cNvSpPr txBox="1"/>
          <p:nvPr/>
        </p:nvSpPr>
        <p:spPr>
          <a:xfrm>
            <a:off x="2182813" y="1422400"/>
            <a:ext cx="4071937" cy="6080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Toplam değerlendirilen vaka sayısı</a:t>
            </a: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                      N:169</a:t>
            </a:r>
          </a:p>
        </p:txBody>
      </p:sp>
      <p:cxnSp>
        <p:nvCxnSpPr>
          <p:cNvPr id="24580" name="5 Düz Ok Bağlayıcısı"/>
          <p:cNvCxnSpPr>
            <a:cxnSpLocks noChangeShapeType="1"/>
          </p:cNvCxnSpPr>
          <p:nvPr/>
        </p:nvCxnSpPr>
        <p:spPr bwMode="auto">
          <a:xfrm flipV="1">
            <a:off x="4254500" y="2422525"/>
            <a:ext cx="21431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581" name="8 Düz Ok Bağlayıcısı"/>
          <p:cNvCxnSpPr>
            <a:cxnSpLocks noChangeShapeType="1"/>
            <a:stCxn id="4" idx="2"/>
          </p:cNvCxnSpPr>
          <p:nvPr/>
        </p:nvCxnSpPr>
        <p:spPr bwMode="auto">
          <a:xfrm rot="5400000">
            <a:off x="3879851" y="2368550"/>
            <a:ext cx="677862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12 Metin kutusu"/>
          <p:cNvSpPr txBox="1"/>
          <p:nvPr/>
        </p:nvSpPr>
        <p:spPr>
          <a:xfrm>
            <a:off x="6469063" y="1779588"/>
            <a:ext cx="3429000" cy="33559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sz="1600" dirty="0">
                <a:solidFill>
                  <a:schemeClr val="tx1"/>
                </a:solidFill>
                <a:latin typeface="Comic Sans MS" pitchFamily="66" charset="0"/>
              </a:rPr>
              <a:t>Çalışma dışı kalanlar (N:94)</a:t>
            </a:r>
          </a:p>
          <a:p>
            <a:pPr>
              <a:defRPr/>
            </a:pPr>
            <a:r>
              <a:rPr lang="tr-TR" sz="16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Aile kabul etmedi (N: 66)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-OPT ‘den geçemeyenler(N:9)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-Öyküsü uyumlu olmayanlar (N:4)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-Yakın zamanda başka bir  besin alerjisi çalışmasına katılanlar (N:4)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-Yaşı uygun olmayan (N:2)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1400" dirty="0" err="1">
                <a:solidFill>
                  <a:schemeClr val="tx1"/>
                </a:solidFill>
                <a:latin typeface="Comic Sans MS" pitchFamily="66" charset="0"/>
              </a:rPr>
              <a:t>OPT’de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 ile reaksiyon verenler (N:2)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1400" dirty="0" err="1">
                <a:solidFill>
                  <a:schemeClr val="tx1"/>
                </a:solidFill>
                <a:latin typeface="Comic Sans MS" pitchFamily="66" charset="0"/>
              </a:rPr>
              <a:t>OPT’i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 kabul etmeyenler (N:1)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1400" dirty="0" err="1">
                <a:solidFill>
                  <a:schemeClr val="tx1"/>
                </a:solidFill>
                <a:latin typeface="Comic Sans MS" pitchFamily="66" charset="0"/>
              </a:rPr>
              <a:t>Prik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 test ve </a:t>
            </a:r>
            <a:r>
              <a:rPr lang="tr-TR" sz="1400" dirty="0" err="1">
                <a:solidFill>
                  <a:schemeClr val="tx1"/>
                </a:solidFill>
                <a:latin typeface="Comic Sans MS" pitchFamily="66" charset="0"/>
              </a:rPr>
              <a:t>sp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Comic Sans MS" pitchFamily="66" charset="0"/>
              </a:rPr>
              <a:t>Ig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 E değeri yeterli olmayan (N:1)</a:t>
            </a:r>
          </a:p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-Alerjen </a:t>
            </a:r>
            <a:r>
              <a:rPr lang="tr-TR" sz="1400" dirty="0" err="1">
                <a:solidFill>
                  <a:schemeClr val="tx1"/>
                </a:solidFill>
                <a:latin typeface="Comic Sans MS" pitchFamily="66" charset="0"/>
              </a:rPr>
              <a:t>immünoterapi</a:t>
            </a:r>
            <a:r>
              <a:rPr lang="tr-TR" sz="1400" dirty="0">
                <a:solidFill>
                  <a:schemeClr val="tx1"/>
                </a:solidFill>
                <a:latin typeface="Comic Sans MS" pitchFamily="66" charset="0"/>
              </a:rPr>
              <a:t> alanlar (N: 1)</a:t>
            </a:r>
          </a:p>
          <a:p>
            <a:pPr>
              <a:defRPr/>
            </a:pPr>
            <a:r>
              <a:rPr lang="tr-TR" sz="1400">
                <a:solidFill>
                  <a:schemeClr val="tx1"/>
                </a:solidFill>
                <a:latin typeface="Comic Sans MS" pitchFamily="66" charset="0"/>
              </a:rPr>
              <a:t>-Diğer (N:4)</a:t>
            </a:r>
            <a:endParaRPr lang="tr-TR" sz="14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defRPr/>
            </a:pPr>
            <a:endParaRPr lang="tr-TR" sz="14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defRPr/>
            </a:pPr>
            <a:endParaRPr lang="tr-TR" sz="1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3111500" y="2779713"/>
            <a:ext cx="2286000" cy="3492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Randomize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(N:75) </a:t>
            </a:r>
          </a:p>
        </p:txBody>
      </p:sp>
      <p:cxnSp>
        <p:nvCxnSpPr>
          <p:cNvPr id="24584" name="9 Düz Ok Bağlayıcısı"/>
          <p:cNvCxnSpPr>
            <a:cxnSpLocks noChangeShapeType="1"/>
            <a:stCxn id="8" idx="2"/>
          </p:cNvCxnSpPr>
          <p:nvPr/>
        </p:nvCxnSpPr>
        <p:spPr bwMode="auto">
          <a:xfrm rot="5400000">
            <a:off x="4000500" y="3382963"/>
            <a:ext cx="50641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585" name="11 Düz Ok Bağlayıcısı"/>
          <p:cNvCxnSpPr>
            <a:cxnSpLocks noChangeShapeType="1"/>
          </p:cNvCxnSpPr>
          <p:nvPr/>
        </p:nvCxnSpPr>
        <p:spPr bwMode="auto">
          <a:xfrm rot="10800000">
            <a:off x="2039938" y="3422650"/>
            <a:ext cx="20716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13 Metin kutusu"/>
          <p:cNvSpPr txBox="1"/>
          <p:nvPr/>
        </p:nvSpPr>
        <p:spPr>
          <a:xfrm>
            <a:off x="468313" y="2755900"/>
            <a:ext cx="1500187" cy="13811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Çalışmadan ailenin isteği ile geri çekilen (N:1)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3325813" y="3708400"/>
            <a:ext cx="1857375" cy="6080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Çalışmaya katılan (N:74)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Başlık"/>
          <p:cNvSpPr>
            <a:spLocks noGrp="1"/>
          </p:cNvSpPr>
          <p:nvPr>
            <p:ph type="title"/>
          </p:nvPr>
        </p:nvSpPr>
        <p:spPr>
          <a:xfrm>
            <a:off x="468313" y="136525"/>
            <a:ext cx="9067800" cy="1143000"/>
          </a:xfrm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br>
              <a:rPr lang="tr-TR" altLang="tr-TR" sz="54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 smtClean="0"/>
          </a:p>
        </p:txBody>
      </p:sp>
      <p:sp>
        <p:nvSpPr>
          <p:cNvPr id="15" name="14 Metin kutusu"/>
          <p:cNvSpPr txBox="1"/>
          <p:nvPr/>
        </p:nvSpPr>
        <p:spPr>
          <a:xfrm>
            <a:off x="3540125" y="1493838"/>
            <a:ext cx="3143250" cy="3492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Çalışmaya katılan (N:74)</a:t>
            </a:r>
          </a:p>
        </p:txBody>
      </p:sp>
      <p:cxnSp>
        <p:nvCxnSpPr>
          <p:cNvPr id="25604" name="16 Düz Ok Bağlayıcısı"/>
          <p:cNvCxnSpPr>
            <a:cxnSpLocks noChangeShapeType="1"/>
          </p:cNvCxnSpPr>
          <p:nvPr/>
        </p:nvCxnSpPr>
        <p:spPr bwMode="auto">
          <a:xfrm rot="5400000">
            <a:off x="4038594" y="2209787"/>
            <a:ext cx="57785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17 Metin kutusu"/>
          <p:cNvSpPr txBox="1"/>
          <p:nvPr/>
        </p:nvSpPr>
        <p:spPr>
          <a:xfrm>
            <a:off x="3468688" y="2565400"/>
            <a:ext cx="1785937" cy="6080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VP100 (N:24)</a:t>
            </a: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4-6 yaş N:2</a:t>
            </a:r>
          </a:p>
        </p:txBody>
      </p:sp>
      <p:cxnSp>
        <p:nvCxnSpPr>
          <p:cNvPr id="25606" name="19 Düz Bağlayıcı"/>
          <p:cNvCxnSpPr>
            <a:cxnSpLocks noChangeShapeType="1"/>
            <a:stCxn id="15" idx="3"/>
          </p:cNvCxnSpPr>
          <p:nvPr/>
        </p:nvCxnSpPr>
        <p:spPr bwMode="auto">
          <a:xfrm flipV="1">
            <a:off x="6683375" y="1636713"/>
            <a:ext cx="2357438" cy="317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607" name="20 Düz Bağlayıcı"/>
          <p:cNvCxnSpPr>
            <a:cxnSpLocks noChangeShapeType="1"/>
          </p:cNvCxnSpPr>
          <p:nvPr/>
        </p:nvCxnSpPr>
        <p:spPr bwMode="auto">
          <a:xfrm flipV="1">
            <a:off x="1039813" y="1636713"/>
            <a:ext cx="2500312" cy="317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608" name="22 Düz Ok Bağlayıcısı"/>
          <p:cNvCxnSpPr>
            <a:cxnSpLocks noChangeShapeType="1"/>
          </p:cNvCxnSpPr>
          <p:nvPr/>
        </p:nvCxnSpPr>
        <p:spPr bwMode="auto">
          <a:xfrm rot="5400000">
            <a:off x="610394" y="2064544"/>
            <a:ext cx="8572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609" name="23 Düz Ok Bağlayıcısı"/>
          <p:cNvCxnSpPr>
            <a:cxnSpLocks noChangeShapeType="1"/>
          </p:cNvCxnSpPr>
          <p:nvPr/>
        </p:nvCxnSpPr>
        <p:spPr bwMode="auto">
          <a:xfrm rot="5400000">
            <a:off x="8612982" y="2064544"/>
            <a:ext cx="8572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24 Metin kutusu"/>
          <p:cNvSpPr txBox="1"/>
          <p:nvPr/>
        </p:nvSpPr>
        <p:spPr>
          <a:xfrm>
            <a:off x="7897813" y="2565400"/>
            <a:ext cx="1785937" cy="6080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VP250 (N:25)</a:t>
            </a: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4-6 yaş N:6</a:t>
            </a:r>
          </a:p>
        </p:txBody>
      </p:sp>
      <p:sp>
        <p:nvSpPr>
          <p:cNvPr id="26" name="25 Metin kutusu"/>
          <p:cNvSpPr txBox="1"/>
          <p:nvPr/>
        </p:nvSpPr>
        <p:spPr>
          <a:xfrm>
            <a:off x="182563" y="2565400"/>
            <a:ext cx="1785937" cy="6080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N:25)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4-6 yaş N:2</a:t>
            </a:r>
          </a:p>
        </p:txBody>
      </p:sp>
      <p:cxnSp>
        <p:nvCxnSpPr>
          <p:cNvPr id="25612" name="28 Düz Ok Bağlayıcısı"/>
          <p:cNvCxnSpPr>
            <a:cxnSpLocks noChangeShapeType="1"/>
            <a:stCxn id="26" idx="2"/>
          </p:cNvCxnSpPr>
          <p:nvPr/>
        </p:nvCxnSpPr>
        <p:spPr bwMode="auto">
          <a:xfrm rot="16200000" flipH="1">
            <a:off x="-31750" y="4279901"/>
            <a:ext cx="2249487" cy="36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613" name="29 Düz Ok Bağlayıcısı"/>
          <p:cNvCxnSpPr>
            <a:cxnSpLocks noChangeShapeType="1"/>
          </p:cNvCxnSpPr>
          <p:nvPr/>
        </p:nvCxnSpPr>
        <p:spPr bwMode="auto">
          <a:xfrm rot="16200000" flipH="1">
            <a:off x="3254375" y="4314826"/>
            <a:ext cx="2249487" cy="36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614" name="30 Düz Ok Bağlayıcısı"/>
          <p:cNvCxnSpPr>
            <a:cxnSpLocks noChangeShapeType="1"/>
          </p:cNvCxnSpPr>
          <p:nvPr/>
        </p:nvCxnSpPr>
        <p:spPr bwMode="auto">
          <a:xfrm rot="16200000" flipH="1">
            <a:off x="7862888" y="4314825"/>
            <a:ext cx="2249487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2" name="31 Metin kutusu"/>
          <p:cNvSpPr txBox="1"/>
          <p:nvPr/>
        </p:nvSpPr>
        <p:spPr>
          <a:xfrm>
            <a:off x="254000" y="5494338"/>
            <a:ext cx="2786063" cy="13811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52 hafta sonunda OPT yapılanlar (N:22)</a:t>
            </a: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4-6 yaş N:2</a:t>
            </a: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OPT kabul etmeyen (N:1)</a:t>
            </a:r>
          </a:p>
        </p:txBody>
      </p:sp>
      <p:sp>
        <p:nvSpPr>
          <p:cNvPr id="33" name="32 Metin kutusu"/>
          <p:cNvSpPr txBox="1"/>
          <p:nvPr/>
        </p:nvSpPr>
        <p:spPr>
          <a:xfrm>
            <a:off x="3254375" y="5494338"/>
            <a:ext cx="2786063" cy="8651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52 hafta sonunda OPT yapılanlar (N:21)</a:t>
            </a: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4-6 yaş N:2</a:t>
            </a:r>
          </a:p>
        </p:txBody>
      </p:sp>
      <p:sp>
        <p:nvSpPr>
          <p:cNvPr id="34" name="33 Metin kutusu"/>
          <p:cNvSpPr txBox="1"/>
          <p:nvPr/>
        </p:nvSpPr>
        <p:spPr>
          <a:xfrm>
            <a:off x="7040563" y="5637213"/>
            <a:ext cx="2786062" cy="8651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52 hafta sonunda OPT yapılanlar (N:25)</a:t>
            </a:r>
          </a:p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4-6 yaş N:6</a:t>
            </a:r>
          </a:p>
        </p:txBody>
      </p:sp>
      <p:cxnSp>
        <p:nvCxnSpPr>
          <p:cNvPr id="25618" name="35 Düz Ok Bağlayıcısı"/>
          <p:cNvCxnSpPr>
            <a:cxnSpLocks noChangeShapeType="1"/>
          </p:cNvCxnSpPr>
          <p:nvPr/>
        </p:nvCxnSpPr>
        <p:spPr bwMode="auto">
          <a:xfrm>
            <a:off x="1111250" y="3922713"/>
            <a:ext cx="42862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" name="36 Metin kutusu"/>
          <p:cNvSpPr txBox="1"/>
          <p:nvPr/>
        </p:nvSpPr>
        <p:spPr>
          <a:xfrm>
            <a:off x="1539875" y="3708400"/>
            <a:ext cx="1500188" cy="6080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chemeClr val="tx1"/>
                </a:solidFill>
                <a:latin typeface="Comic Sans MS" pitchFamily="66" charset="0"/>
              </a:rPr>
              <a:t>Çalışmayı tamamlayamayan (N:2)</a:t>
            </a:r>
          </a:p>
        </p:txBody>
      </p:sp>
      <p:sp>
        <p:nvSpPr>
          <p:cNvPr id="38" name="37 Metin kutusu"/>
          <p:cNvSpPr txBox="1"/>
          <p:nvPr/>
        </p:nvSpPr>
        <p:spPr>
          <a:xfrm>
            <a:off x="4897438" y="3779838"/>
            <a:ext cx="1500187" cy="6080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chemeClr val="tx1"/>
                </a:solidFill>
                <a:latin typeface="Comic Sans MS" pitchFamily="66" charset="0"/>
              </a:rPr>
              <a:t>Çalışmayı tamamlayamayan (N:3)</a:t>
            </a:r>
          </a:p>
        </p:txBody>
      </p:sp>
      <p:cxnSp>
        <p:nvCxnSpPr>
          <p:cNvPr id="25621" name="38 Düz Ok Bağlayıcısı"/>
          <p:cNvCxnSpPr>
            <a:cxnSpLocks noChangeShapeType="1"/>
          </p:cNvCxnSpPr>
          <p:nvPr/>
        </p:nvCxnSpPr>
        <p:spPr bwMode="auto">
          <a:xfrm>
            <a:off x="4468813" y="4075113"/>
            <a:ext cx="42862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706" t="8858" r="56561" b="39124"/>
          <a:stretch>
            <a:fillRect/>
          </a:stretch>
        </p:blipFill>
        <p:spPr>
          <a:xfrm>
            <a:off x="611188" y="1638300"/>
            <a:ext cx="8072437" cy="4856163"/>
          </a:xfrm>
          <a:noFill/>
        </p:spPr>
      </p:pic>
      <p:sp>
        <p:nvSpPr>
          <p:cNvPr id="6" name="5 Metin kutusu"/>
          <p:cNvSpPr txBox="1"/>
          <p:nvPr/>
        </p:nvSpPr>
        <p:spPr>
          <a:xfrm>
            <a:off x="2897188" y="3636961"/>
            <a:ext cx="3714750" cy="3492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Gruplar arasında fark yok!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968375" y="5351473"/>
            <a:ext cx="8501063" cy="133882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grubunda sadece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3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hasta 52 hafta sonunda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OPT’de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fıstığı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tolere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ederken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çalışma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grubunda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tolerasyon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anlamlı olarak daha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fazla bulunmuştur, ancak VP100 ve VP250 arasında fark saptanmamıştır.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312" t="59055" r="56561" b="4060"/>
          <a:stretch>
            <a:fillRect/>
          </a:stretch>
        </p:blipFill>
        <p:spPr>
          <a:xfrm>
            <a:off x="1039813" y="1708150"/>
            <a:ext cx="8143875" cy="3571875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968375" y="5637213"/>
            <a:ext cx="8501063" cy="1338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Yaşa göre değerlendirme yapıldığında da &lt;11 yaş da anlamlı olarak sonuçların daha başarılı olduğu görülmüştür.</a:t>
            </a:r>
          </a:p>
          <a:p>
            <a:pPr>
              <a:lnSpc>
                <a:spcPct val="150000"/>
              </a:lnSpc>
              <a:defRPr/>
            </a:pP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: 1 hasta, VP100: 10 hasta, VP250: 11 hasta)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8697" t="15048" r="65820" b="54943"/>
          <a:stretch>
            <a:fillRect/>
          </a:stretch>
        </p:blipFill>
        <p:spPr bwMode="auto">
          <a:xfrm>
            <a:off x="539719" y="1993887"/>
            <a:ext cx="886058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968375" y="5637213"/>
            <a:ext cx="8501063" cy="1292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Çalışma sonunda tüketilebilen fıstık miktarı her üç grup arasında anlamlı olarak fark idi.</a:t>
            </a:r>
          </a:p>
          <a:p>
            <a:pPr>
              <a:lnSpc>
                <a:spcPct val="150000"/>
              </a:lnSpc>
              <a:defRPr/>
            </a:pP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: 0 mg, VP100: 43 mg, VP250: 130 mg)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1382" t="16448" r="67538" b="36395"/>
          <a:stretch>
            <a:fillRect/>
          </a:stretch>
        </p:blipFill>
        <p:spPr bwMode="auto">
          <a:xfrm>
            <a:off x="1754164" y="1779573"/>
            <a:ext cx="6643734" cy="359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8375" t="18198" r="65283" b="28696"/>
          <a:stretch>
            <a:fillRect/>
          </a:stretch>
        </p:blipFill>
        <p:spPr bwMode="auto">
          <a:xfrm>
            <a:off x="968346" y="1851011"/>
            <a:ext cx="855437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Oval"/>
          <p:cNvSpPr/>
          <p:nvPr/>
        </p:nvSpPr>
        <p:spPr bwMode="auto">
          <a:xfrm>
            <a:off x="1325536" y="2422515"/>
            <a:ext cx="7429552" cy="7143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Genel reaksiyon oranı:%14,4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Bu reaksiyonların %79,8’i VP100 ve VP 250 grubunda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Çoğu reaksiyon hafif ve yama yeri ile sınırlı</a:t>
            </a:r>
          </a:p>
          <a:p>
            <a:pPr>
              <a:lnSpc>
                <a:spcPct val="200000"/>
              </a:lnSpc>
            </a:pPr>
            <a:r>
              <a:rPr lang="tr-TR" sz="2000" b="1" i="1" dirty="0" smtClean="0">
                <a:latin typeface="Comic Sans MS" pitchFamily="66" charset="0"/>
              </a:rPr>
              <a:t>Grade2 veya daha fazla reaksiyon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       -</a:t>
            </a:r>
            <a:r>
              <a:rPr lang="tr-TR" sz="2000" dirty="0" err="1" smtClean="0">
                <a:latin typeface="Comic Sans MS" pitchFamily="66" charset="0"/>
              </a:rPr>
              <a:t>Plasebo</a:t>
            </a:r>
            <a:r>
              <a:rPr lang="tr-TR" sz="2000" dirty="0" smtClean="0">
                <a:latin typeface="Comic Sans MS" pitchFamily="66" charset="0"/>
              </a:rPr>
              <a:t>: %1,6 (3 ve 4 yok)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       -VP100: %18,7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       -VP 250: %23, 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63600" y="993754"/>
            <a:ext cx="8640763" cy="4714909"/>
          </a:xfrm>
          <a:prstGeom prst="rect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 lIns="100800" tIns="28080" rIns="100800" bIns="50400"/>
          <a:lstStyle/>
          <a:p>
            <a:pPr marL="341313" indent="-320675" algn="just" hangingPunct="1">
              <a:lnSpc>
                <a:spcPct val="150000"/>
              </a:lnSpc>
              <a:spcBef>
                <a:spcPts val="700"/>
              </a:spcBef>
              <a:spcAft>
                <a:spcPts val="1425"/>
              </a:spcAft>
              <a:buClrTx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Günümüzde epinefrin </a:t>
            </a:r>
            <a:r>
              <a:rPr lang="tr-TR" altLang="tr-TR" sz="2400" dirty="0" smtClean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oto-enjektör </a:t>
            </a: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ve diyet kısıtlaması dışında FDA tarafından onaylanmış tedavisi bulunmamaktadır.</a:t>
            </a:r>
          </a:p>
          <a:p>
            <a:pPr marL="341313" indent="-320675" algn="just" hangingPunct="1">
              <a:lnSpc>
                <a:spcPct val="150000"/>
              </a:lnSpc>
              <a:spcBef>
                <a:spcPts val="700"/>
              </a:spcBef>
              <a:spcAft>
                <a:spcPts val="1425"/>
              </a:spcAft>
              <a:buClrTx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Diyet kısıtlaması ne kadar </a:t>
            </a:r>
            <a:r>
              <a:rPr lang="tr-TR" altLang="tr-TR" sz="2400" dirty="0" smtClean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yapılsa </a:t>
            </a: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da karşılaşma riski bulunmaktadır.</a:t>
            </a:r>
          </a:p>
          <a:p>
            <a:pPr marL="341313" indent="-320675" algn="just" hangingPunct="1">
              <a:lnSpc>
                <a:spcPct val="150000"/>
              </a:lnSpc>
              <a:spcBef>
                <a:spcPts val="700"/>
              </a:spcBef>
              <a:spcAft>
                <a:spcPts val="1425"/>
              </a:spcAft>
              <a:buClrTx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tr-TR" altLang="tr-TR" sz="2400" dirty="0" smtClean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Bu </a:t>
            </a: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nedenle fıstık alerjisinde </a:t>
            </a:r>
            <a:r>
              <a:rPr lang="tr-TR" altLang="tr-TR" sz="2400" dirty="0" err="1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immünoterapi</a:t>
            </a: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 </a:t>
            </a:r>
            <a:r>
              <a:rPr lang="tr-TR" altLang="tr-TR" sz="2400" dirty="0" smtClean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tedavisi </a:t>
            </a:r>
            <a:r>
              <a:rPr lang="tr-TR" altLang="tr-TR" sz="2400" dirty="0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seçeneği gündeme gelmiştir.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4104356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Sadece 12 yaşında bir hastada yama alanında </a:t>
            </a:r>
            <a:r>
              <a:rPr lang="tr-TR" sz="2000" dirty="0" err="1" smtClean="0">
                <a:latin typeface="Comic Sans MS" pitchFamily="66" charset="0"/>
              </a:rPr>
              <a:t>grade</a:t>
            </a:r>
            <a:r>
              <a:rPr lang="tr-TR" sz="2000" dirty="0" smtClean="0">
                <a:latin typeface="Comic Sans MS" pitchFamily="66" charset="0"/>
              </a:rPr>
              <a:t>-4 reaksiyon 34. günde görüldü.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Yama alanı dışına uzanan reaksiyonlar ise;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-</a:t>
            </a:r>
            <a:r>
              <a:rPr lang="tr-TR" sz="2000" dirty="0" err="1" smtClean="0">
                <a:latin typeface="Comic Sans MS" pitchFamily="66" charset="0"/>
              </a:rPr>
              <a:t>Plasebo</a:t>
            </a:r>
            <a:r>
              <a:rPr lang="tr-TR" sz="2000" dirty="0" smtClean="0">
                <a:latin typeface="Comic Sans MS" pitchFamily="66" charset="0"/>
              </a:rPr>
              <a:t>: %1,5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-VP 100: %8,9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-VP 250: %16,2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647254" y="6156101"/>
            <a:ext cx="8785546" cy="1180964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Yan etkiler için en sık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topikal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steroid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kullanılırken, epinefrin hiçbir hasta tarafından kullanılmamıştır.</a:t>
            </a:r>
          </a:p>
          <a:p>
            <a:endParaRPr lang="tr-T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2944818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Yama alanında katılımcı başına düşen reaksiyon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-</a:t>
            </a:r>
            <a:r>
              <a:rPr lang="tr-TR" sz="2000" dirty="0" err="1" smtClean="0">
                <a:latin typeface="Comic Sans MS" pitchFamily="66" charset="0"/>
              </a:rPr>
              <a:t>Plasebo</a:t>
            </a:r>
            <a:r>
              <a:rPr lang="tr-TR" sz="2000" dirty="0" smtClean="0">
                <a:latin typeface="Comic Sans MS" pitchFamily="66" charset="0"/>
              </a:rPr>
              <a:t>:%1,6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-VP 100:%92,8</a:t>
            </a:r>
          </a:p>
          <a:p>
            <a:pPr>
              <a:lnSpc>
                <a:spcPct val="20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-VP 250:%96,1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040048" y="5351473"/>
            <a:ext cx="3714776" cy="2011961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Çalışmaya uyum!</a:t>
            </a:r>
          </a:p>
          <a:p>
            <a:pPr>
              <a:lnSpc>
                <a:spcPct val="200000"/>
              </a:lnSpc>
              <a:buNone/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4-11 yaş:%97,1</a:t>
            </a:r>
          </a:p>
          <a:p>
            <a:pPr>
              <a:lnSpc>
                <a:spcPct val="200000"/>
              </a:lnSpc>
              <a:buNone/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&gt;11 yaş: %97,4</a:t>
            </a:r>
          </a:p>
          <a:p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9234" t="11549" r="65712" b="40595"/>
          <a:stretch>
            <a:fillRect/>
          </a:stretch>
        </p:blipFill>
        <p:spPr bwMode="auto">
          <a:xfrm>
            <a:off x="611156" y="1779573"/>
            <a:ext cx="885831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6540510" y="4129046"/>
            <a:ext cx="2357454" cy="87735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VP 100 ve VP 250 arasında fark yok!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10093" t="18898" r="66464" b="25547"/>
          <a:stretch>
            <a:fillRect/>
          </a:stretch>
        </p:blipFill>
        <p:spPr bwMode="auto">
          <a:xfrm>
            <a:off x="682594" y="1565259"/>
            <a:ext cx="7859581" cy="571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11167" t="14698" r="67860" b="31846"/>
          <a:stretch>
            <a:fillRect/>
          </a:stretch>
        </p:blipFill>
        <p:spPr bwMode="auto">
          <a:xfrm>
            <a:off x="1325536" y="1708135"/>
            <a:ext cx="7031128" cy="549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11704" t="14348" r="67538" b="36045"/>
          <a:stretch>
            <a:fillRect/>
          </a:stretch>
        </p:blipFill>
        <p:spPr bwMode="auto">
          <a:xfrm>
            <a:off x="1468412" y="1708135"/>
            <a:ext cx="6959615" cy="510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825470" y="3636961"/>
            <a:ext cx="8715436" cy="1119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Bazofil aktivasyon testi ile genel olarak tedavi sonuçları değerlendirildiğinde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0,01 µg dozunda fark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görülürken, yüksek dozlarda fark görülmemiştir.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BULGULAR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9341" t="15398" r="66571" b="22397"/>
          <a:stretch>
            <a:fillRect/>
          </a:stretch>
        </p:blipFill>
        <p:spPr bwMode="auto">
          <a:xfrm>
            <a:off x="1254098" y="1636697"/>
            <a:ext cx="7185979" cy="569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TARTIŞMA 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4802206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Hem fıstık hem de diğer besin alerjileri için etkili tedavi yöntemlerinin bulunması önem kazanmaktadır.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Bu çalışmada da anafilaksili olgular hariç </a:t>
            </a:r>
            <a:r>
              <a:rPr lang="tr-TR" sz="2000" dirty="0" err="1" smtClean="0">
                <a:latin typeface="Comic Sans MS" pitchFamily="66" charset="0"/>
              </a:rPr>
              <a:t>Viaskin</a:t>
            </a:r>
            <a:r>
              <a:rPr lang="tr-TR" sz="2000" dirty="0" smtClean="0">
                <a:latin typeface="Comic Sans MS" pitchFamily="66" charset="0"/>
              </a:rPr>
              <a:t> yama tedavisinin güvenli ve etkili olduğu görüldü.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Küçük yaşlardakilerde daha etkin bulunmuştur. 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Gelecekteki çalışmalarda küçük yaşlardaki immünolojik değişiklikler daha iyi gösterilebilir.</a:t>
            </a: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TARTIŞMA 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1587496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Çalışmaya uyum %97 idi. 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Faz-1 çalışmasında da benzer olarak %96 idi.</a:t>
            </a: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468280" y="3851275"/>
            <a:ext cx="9144064" cy="2308324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Çalışma sonunda VP250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grubundaki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hastalar ortalama 130mg, VP100 grubundaki hastalar ise 43 mg daha fazla fıstık tüketebildi.</a:t>
            </a:r>
          </a:p>
          <a:p>
            <a:pPr>
              <a:lnSpc>
                <a:spcPct val="20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Oral </a:t>
            </a: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İT’de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 ise daha fazla miktar tüketilebilirken anafilaksi de dahil olmak üzere birçok ciddi yan etki bildirilmiştir.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TARTIŞMA 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3159132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Dil altı </a:t>
            </a:r>
            <a:r>
              <a:rPr lang="tr-TR" sz="2000" dirty="0" err="1" smtClean="0">
                <a:latin typeface="Comic Sans MS" pitchFamily="66" charset="0"/>
              </a:rPr>
              <a:t>İT’nin</a:t>
            </a:r>
            <a:r>
              <a:rPr lang="tr-TR" sz="2000" dirty="0" smtClean="0">
                <a:latin typeface="Comic Sans MS" pitchFamily="66" charset="0"/>
              </a:rPr>
              <a:t>  de oral </a:t>
            </a:r>
            <a:r>
              <a:rPr lang="tr-TR" sz="2000" dirty="0" err="1" smtClean="0">
                <a:latin typeface="Comic Sans MS" pitchFamily="66" charset="0"/>
              </a:rPr>
              <a:t>İT’e</a:t>
            </a:r>
            <a:r>
              <a:rPr lang="tr-TR" sz="2000" dirty="0" smtClean="0">
                <a:latin typeface="Comic Sans MS" pitchFamily="66" charset="0"/>
              </a:rPr>
              <a:t> göre daha az yan etkileri bildirilmiştir.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Ancak bu yöntem ile de daha ılımlı dozlar tüketilebilmiştir.</a:t>
            </a:r>
          </a:p>
          <a:p>
            <a:pPr>
              <a:lnSpc>
                <a:spcPct val="200000"/>
              </a:lnSpc>
            </a:pPr>
            <a:r>
              <a:rPr lang="tr-TR" sz="2000" dirty="0" err="1" smtClean="0">
                <a:latin typeface="Comic Sans MS" pitchFamily="66" charset="0"/>
              </a:rPr>
              <a:t>Epikutanöz</a:t>
            </a:r>
            <a:r>
              <a:rPr lang="tr-TR" sz="2000" dirty="0" smtClean="0">
                <a:latin typeface="Comic Sans MS" pitchFamily="66" charset="0"/>
              </a:rPr>
              <a:t> İT çalışması 130 haftaya uzatılarak klinik etkinlik ve uyum değerlendirilecektir.</a:t>
            </a: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03238" y="779463"/>
            <a:ext cx="9055100" cy="5786437"/>
          </a:xfrm>
          <a:prstGeom prst="rect">
            <a:avLst/>
          </a:prstGeom>
          <a:noFill/>
          <a:ln w="25560" cap="sq">
            <a:solidFill>
              <a:srgbClr val="808080"/>
            </a:solidFill>
            <a:round/>
            <a:headEnd/>
            <a:tailEnd/>
          </a:ln>
        </p:spPr>
        <p:txBody>
          <a:bodyPr lIns="0" tIns="28080" rIns="0" bIns="0"/>
          <a:lstStyle/>
          <a:p>
            <a:pPr marL="342900" indent="-331788"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tr-TR" altLang="tr-TR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23" name="7 Dikdörtgen"/>
          <p:cNvSpPr>
            <a:spLocks noChangeArrowheads="1"/>
          </p:cNvSpPr>
          <p:nvPr/>
        </p:nvSpPr>
        <p:spPr bwMode="auto">
          <a:xfrm>
            <a:off x="539750" y="779463"/>
            <a:ext cx="900112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400" b="1" dirty="0">
                <a:solidFill>
                  <a:schemeClr val="tx1"/>
                </a:solidFill>
                <a:latin typeface="Comic Sans MS" pitchFamily="66" charset="0"/>
              </a:rPr>
              <a:t>Son yıllarda fıstık alerjisi </a:t>
            </a:r>
            <a:r>
              <a:rPr lang="tr-TR" sz="2400" b="1" dirty="0" smtClean="0">
                <a:solidFill>
                  <a:schemeClr val="tx1"/>
                </a:solidFill>
                <a:latin typeface="Comic Sans MS" pitchFamily="66" charset="0"/>
              </a:rPr>
              <a:t>tedavisinde;</a:t>
            </a:r>
            <a:endParaRPr lang="tr-TR" sz="2400" b="1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tr-TR" sz="2400" i="1" dirty="0" err="1">
                <a:solidFill>
                  <a:schemeClr val="tx1"/>
                </a:solidFill>
                <a:latin typeface="Comic Sans MS" pitchFamily="66" charset="0"/>
              </a:rPr>
              <a:t>Subkutanöz</a:t>
            </a:r>
            <a:r>
              <a:rPr lang="tr-TR" sz="2400" i="1" dirty="0">
                <a:solidFill>
                  <a:schemeClr val="tx1"/>
                </a:solidFill>
                <a:latin typeface="Comic Sans MS" pitchFamily="66" charset="0"/>
              </a:rPr>
              <a:t> İT: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Güvenilir olduğu kanıtlandı.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tr-TR" sz="2400" i="1" dirty="0" err="1">
                <a:solidFill>
                  <a:schemeClr val="tx1"/>
                </a:solidFill>
                <a:latin typeface="Comic Sans MS" pitchFamily="66" charset="0"/>
              </a:rPr>
              <a:t>Sublingual</a:t>
            </a:r>
            <a:r>
              <a:rPr lang="tr-TR" sz="2400" i="1" dirty="0">
                <a:solidFill>
                  <a:schemeClr val="tx1"/>
                </a:solidFill>
                <a:latin typeface="Comic Sans MS" pitchFamily="66" charset="0"/>
              </a:rPr>
              <a:t> İT: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İyi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tolere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edildiği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ancak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klinik faydalarının az olduğu 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tr-TR" sz="2400" i="1" dirty="0">
                <a:solidFill>
                  <a:schemeClr val="tx1"/>
                </a:solidFill>
                <a:latin typeface="Comic Sans MS" pitchFamily="66" charset="0"/>
              </a:rPr>
              <a:t>Oral İT: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Bildirilen yan etkilerinin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çok olmasına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rağmen çoğu hastada başarı sağladığı ancak küçük bir grupta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desensitizasyonda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başarılı olmadığı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gösterildi.</a:t>
            </a: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TARTIŞMA 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2263779"/>
            <a:ext cx="9067800" cy="2444752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İmmünolojik etkilerin değerlendirildiği ilk çalışmadır.</a:t>
            </a:r>
          </a:p>
          <a:p>
            <a:pPr>
              <a:lnSpc>
                <a:spcPct val="200000"/>
              </a:lnSpc>
              <a:buNone/>
            </a:pPr>
            <a:r>
              <a:rPr lang="tr-TR" sz="1400" dirty="0" smtClean="0">
                <a:latin typeface="Comic Sans MS" pitchFamily="66" charset="0"/>
              </a:rPr>
              <a:t>                           (fıstık </a:t>
            </a:r>
            <a:r>
              <a:rPr lang="tr-TR" sz="1400" dirty="0" err="1" smtClean="0">
                <a:latin typeface="Comic Sans MS" pitchFamily="66" charset="0"/>
              </a:rPr>
              <a:t>sp</a:t>
            </a:r>
            <a:r>
              <a:rPr lang="tr-TR" sz="1400" dirty="0" smtClean="0">
                <a:latin typeface="Comic Sans MS" pitchFamily="66" charset="0"/>
              </a:rPr>
              <a:t> IgG4, IgG4/</a:t>
            </a:r>
            <a:r>
              <a:rPr lang="tr-TR" sz="1400" dirty="0" err="1" smtClean="0">
                <a:latin typeface="Comic Sans MS" pitchFamily="66" charset="0"/>
              </a:rPr>
              <a:t>IgE</a:t>
            </a:r>
            <a:r>
              <a:rPr lang="tr-TR" sz="1400" dirty="0" smtClean="0">
                <a:latin typeface="Comic Sans MS" pitchFamily="66" charset="0"/>
              </a:rPr>
              <a:t>, TH2 yanıtları)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130 haftanın sonundaki sonuçlar daha önemli bilgiler verecektir.</a:t>
            </a: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TARTIŞMA 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4516454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  <a:buNone/>
            </a:pPr>
            <a:r>
              <a:rPr lang="tr-TR" sz="2800" b="1" i="1" dirty="0" smtClean="0">
                <a:latin typeface="Comic Sans MS" pitchFamily="66" charset="0"/>
              </a:rPr>
              <a:t>Kısıtlılıklar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Çalışma başında ve sonunda tüketilen miktarda 10 kat artış sınırının olması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Ciddi anafilaksi öyküsü olanların alınmaması</a:t>
            </a:r>
          </a:p>
          <a:p>
            <a:pPr>
              <a:lnSpc>
                <a:spcPct val="150000"/>
              </a:lnSpc>
            </a:pP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8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Sonuç olarak  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4516454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err="1" smtClean="0">
                <a:latin typeface="Comic Sans MS" pitchFamily="66" charset="0"/>
              </a:rPr>
              <a:t>Viaskin</a:t>
            </a:r>
            <a:r>
              <a:rPr lang="tr-TR" sz="2400" dirty="0" smtClean="0">
                <a:latin typeface="Comic Sans MS" pitchFamily="66" charset="0"/>
              </a:rPr>
              <a:t> ile </a:t>
            </a:r>
            <a:r>
              <a:rPr lang="tr-TR" sz="2400" dirty="0" err="1" smtClean="0">
                <a:latin typeface="Comic Sans MS" pitchFamily="66" charset="0"/>
              </a:rPr>
              <a:t>epikutanöz</a:t>
            </a:r>
            <a:r>
              <a:rPr lang="tr-TR" sz="2400" dirty="0" smtClean="0">
                <a:latin typeface="Comic Sans MS" pitchFamily="66" charset="0"/>
              </a:rPr>
              <a:t> İT hem klinik hem de immünolojik olarak etkili bulundu.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Lokal reaksiyonlar sık olmasına rağmen uyum oldukça yüksekti.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Klinik yanıtı değerlendirmek için daha uzun çalışma süresi gerekli olduğundan yakında 130 hafta sonuçları yayınlanacaktır.</a:t>
            </a:r>
          </a:p>
          <a:p>
            <a:pPr>
              <a:lnSpc>
                <a:spcPct val="150000"/>
              </a:lnSpc>
            </a:pP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8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tr-TR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25438" y="3994150"/>
            <a:ext cx="9358344" cy="2500313"/>
          </a:xfrm>
          <a:prstGeom prst="rect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 lIns="100800" tIns="28080" rIns="100800" bIns="50400"/>
          <a:lstStyle/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Alerjen spesifik </a:t>
            </a:r>
            <a:r>
              <a:rPr lang="tr-TR" sz="2400" dirty="0" err="1" smtClean="0">
                <a:solidFill>
                  <a:schemeClr val="tx1"/>
                </a:solidFill>
                <a:latin typeface="Comic Sans MS" pitchFamily="66" charset="0"/>
              </a:rPr>
              <a:t>immunoterapi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(AIT), </a:t>
            </a:r>
            <a:r>
              <a:rPr lang="tr-TR" sz="2400" dirty="0" err="1" smtClean="0">
                <a:solidFill>
                  <a:schemeClr val="tx1"/>
                </a:solidFill>
                <a:latin typeface="Comic Sans MS" pitchFamily="66" charset="0"/>
              </a:rPr>
              <a:t>respiratuvar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(astım/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rinit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) ya da </a:t>
            </a:r>
            <a:r>
              <a:rPr lang="tr-TR" sz="2400" dirty="0" err="1" smtClean="0">
                <a:solidFill>
                  <a:schemeClr val="tx1"/>
                </a:solidFill>
                <a:latin typeface="Comic Sans MS" pitchFamily="66" charset="0"/>
              </a:rPr>
              <a:t>venom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alerjisi gibi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IgE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ilişkili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hastalıklarda halen tek geçerli nedensel tedavi yöntemidir.</a:t>
            </a:r>
          </a:p>
          <a:p>
            <a:pPr marL="341313" indent="-320675" algn="just" hangingPunct="1">
              <a:lnSpc>
                <a:spcPct val="150000"/>
              </a:lnSpc>
              <a:spcBef>
                <a:spcPts val="800"/>
              </a:spcBef>
              <a:spcAft>
                <a:spcPts val="1425"/>
              </a:spcAft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tr-TR" altLang="tr-TR" sz="24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</a:endParaRPr>
          </a:p>
          <a:p>
            <a:pPr marL="341313" indent="-320675" algn="just" hangingPunct="1">
              <a:lnSpc>
                <a:spcPct val="100000"/>
              </a:lnSpc>
              <a:spcBef>
                <a:spcPts val="800"/>
              </a:spcBef>
              <a:spcAft>
                <a:spcPts val="1425"/>
              </a:spcAft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tr-TR" altLang="tr-TR" sz="28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</a:endParaRPr>
          </a:p>
          <a:p>
            <a:pPr marL="341313" indent="-320675" hangingPunct="1">
              <a:lnSpc>
                <a:spcPct val="100000"/>
              </a:lnSpc>
              <a:spcBef>
                <a:spcPts val="800"/>
              </a:spcBef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tr-TR" altLang="tr-TR" sz="28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l="3806" t="17348" r="59975" b="37648"/>
          <a:stretch>
            <a:fillRect/>
          </a:stretch>
        </p:blipFill>
        <p:spPr bwMode="auto">
          <a:xfrm>
            <a:off x="325438" y="269875"/>
            <a:ext cx="9286875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279400"/>
            <a:ext cx="9286875" cy="286226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AIT,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IgE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ilişkili reaksiyonların ve izleyen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inflamasyonun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şiddetini azaltır;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*T-hücre yanıtını yeniden yönlendirerek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*Düzenleyici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sitokin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sekresyonunu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arttırarak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*Alerjen spesifik IgG4 sentezini arttırarak</a:t>
            </a:r>
          </a:p>
          <a:p>
            <a:pPr lvl="2">
              <a:lnSpc>
                <a:spcPct val="200000"/>
              </a:lnSpc>
              <a:defRPr/>
            </a:pP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6875" y="3565525"/>
            <a:ext cx="9286875" cy="201136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AIT’in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klinik semptomlarda iyileşmeye ek olarak uzun süren bir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koruyucu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etkisi de bulunmaktadır.</a:t>
            </a:r>
          </a:p>
          <a:p>
            <a:pPr lvl="1">
              <a:lnSpc>
                <a:spcPct val="200000"/>
              </a:lnSpc>
              <a:defRPr/>
            </a:pPr>
            <a:r>
              <a:rPr lang="tr-TR" i="1" dirty="0">
                <a:solidFill>
                  <a:srgbClr val="FF0000"/>
                </a:solidFill>
                <a:latin typeface="Comic Sans MS" pitchFamily="66" charset="0"/>
              </a:rPr>
              <a:t>Özellikle </a:t>
            </a:r>
            <a:r>
              <a:rPr lang="tr-TR" i="1" dirty="0" err="1">
                <a:solidFill>
                  <a:srgbClr val="FF0000"/>
                </a:solidFill>
                <a:latin typeface="Comic Sans MS" pitchFamily="66" charset="0"/>
              </a:rPr>
              <a:t>rinitten</a:t>
            </a:r>
            <a:r>
              <a:rPr lang="tr-TR" i="1" dirty="0">
                <a:solidFill>
                  <a:srgbClr val="FF0000"/>
                </a:solidFill>
                <a:latin typeface="Comic Sans MS" pitchFamily="66" charset="0"/>
              </a:rPr>
              <a:t> astıma olan </a:t>
            </a:r>
            <a:r>
              <a:rPr lang="tr-TR" i="1" dirty="0" err="1" smtClean="0">
                <a:solidFill>
                  <a:srgbClr val="FF0000"/>
                </a:solidFill>
                <a:latin typeface="Comic Sans MS" pitchFamily="66" charset="0"/>
              </a:rPr>
              <a:t>progresyonu</a:t>
            </a:r>
            <a:r>
              <a:rPr lang="tr-TR" i="1" dirty="0" smtClean="0">
                <a:solidFill>
                  <a:srgbClr val="FF0000"/>
                </a:solidFill>
                <a:latin typeface="Comic Sans MS" pitchFamily="66" charset="0"/>
              </a:rPr>
              <a:t> önleyebilir.</a:t>
            </a:r>
            <a:endParaRPr lang="tr-TR" i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defRPr/>
            </a:pPr>
            <a:endParaRPr lang="tr-T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1636713"/>
            <a:ext cx="9286875" cy="286226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Yeni uygulama yolları,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rekombinan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moleküller ve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adjuvanlar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ile yapılan uygulamalar da önerilmekle birlikte AIT uygulaması için günümüzde doğrulanmış ve kabul görmüş yollar;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subkütan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(SCIT) 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sublingual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(SLIT)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468313" y="779463"/>
            <a:ext cx="9286875" cy="507831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Adjuvanlar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, alerjenlerin </a:t>
            </a: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antijenik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 etkisini güçlendirerek TH1 yönüne kaymayı destekler.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defRPr/>
            </a:pP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Bakterilerin hücre duvarından türetilen ve TLR-9’a bağlanan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adjuvanların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sağladığı ek klinik etki birçok çalışmada gösterilmiş ve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hazır preparatları da mevcuttur.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Bu etki son zamanlarda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SLIT’e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de uygulanmış (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aSLIT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: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adjuvanted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Sublingual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Immunotherapy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) fakat gerçek yaşam ortamında uzun süreli etkilerini ve koruyucu etkisini gösteren bir </a:t>
            </a:r>
            <a:r>
              <a:rPr lang="tr-TR">
                <a:solidFill>
                  <a:schemeClr val="tx1"/>
                </a:solidFill>
                <a:latin typeface="Comic Sans MS" pitchFamily="66" charset="0"/>
              </a:rPr>
              <a:t>çalışma </a:t>
            </a:r>
            <a:r>
              <a:rPr lang="tr-TR" smtClean="0">
                <a:solidFill>
                  <a:schemeClr val="tx1"/>
                </a:solidFill>
                <a:latin typeface="Comic Sans MS" pitchFamily="66" charset="0"/>
              </a:rPr>
              <a:t>bulunmamaktadır.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896938" y="1095375"/>
            <a:ext cx="8429625" cy="397033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Bu çalışmada;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gerçek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yaşam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ortamında ev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tozu akarına bağlı saf alerjik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rinit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gelişmiş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olan ve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sSLIT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(standart SLIT) ya da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aSLIT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tedavisi alan vakalarda 5 yıllık bir süreçte;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-Solunumsal işlevlerde değişiklikler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Bronşial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hiperreaktivite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gelişmesi</a:t>
            </a:r>
          </a:p>
          <a:p>
            <a:pPr lvl="1"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-Yeni bir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sensitizasyon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gelişmesi</a:t>
            </a:r>
          </a:p>
          <a:p>
            <a:pPr>
              <a:lnSpc>
                <a:spcPct val="200000"/>
              </a:lnSpc>
              <a:defRPr/>
            </a:pP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gibi hastalığı </a:t>
            </a:r>
            <a:r>
              <a:rPr lang="tr-TR" dirty="0" err="1">
                <a:solidFill>
                  <a:schemeClr val="tx1"/>
                </a:solidFill>
                <a:latin typeface="Comic Sans MS" pitchFamily="66" charset="0"/>
              </a:rPr>
              <a:t>modifiye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 eden etkilerin değerlendirilmesi amaçlanmıştır.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493821"/>
            <a:ext cx="9067800" cy="5500726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Çalışma gözlemsel, açık, </a:t>
            </a:r>
            <a:r>
              <a:rPr lang="tr-TR" sz="2400" dirty="0" err="1" smtClean="0">
                <a:latin typeface="Comic Sans MS" pitchFamily="66" charset="0"/>
              </a:rPr>
              <a:t>prospektif</a:t>
            </a:r>
            <a:r>
              <a:rPr lang="tr-TR" sz="2400" dirty="0" smtClean="0">
                <a:latin typeface="Comic Sans MS" pitchFamily="66" charset="0"/>
              </a:rPr>
              <a:t> ve gerçek yaşam ortamında yapılmıştır.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Bu sebepten </a:t>
            </a:r>
            <a:r>
              <a:rPr lang="tr-TR" sz="2000" dirty="0" err="1" smtClean="0">
                <a:latin typeface="Comic Sans MS" pitchFamily="66" charset="0"/>
              </a:rPr>
              <a:t>randomize</a:t>
            </a:r>
            <a:r>
              <a:rPr lang="tr-TR" sz="2000" dirty="0" smtClean="0">
                <a:latin typeface="Comic Sans MS" pitchFamily="66" charset="0"/>
              </a:rPr>
              <a:t> değil!!!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Çalışmada ev tozu akarına bağlı alerjik </a:t>
            </a:r>
            <a:r>
              <a:rPr lang="tr-TR" sz="2400" dirty="0" err="1" smtClean="0">
                <a:latin typeface="Comic Sans MS" pitchFamily="66" charset="0"/>
              </a:rPr>
              <a:t>rinit</a:t>
            </a:r>
            <a:r>
              <a:rPr lang="tr-TR" sz="2400" dirty="0" smtClean="0">
                <a:latin typeface="Comic Sans MS" pitchFamily="66" charset="0"/>
              </a:rPr>
              <a:t> gelişen ve tedavisi 2008-2009 yılları arasında başlamış 3 vaka grubu takip edildi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aSLIT</a:t>
            </a:r>
            <a:r>
              <a:rPr lang="tr-TR" sz="2000" dirty="0" smtClean="0">
                <a:latin typeface="Comic Sans MS" pitchFamily="66" charset="0"/>
              </a:rPr>
              <a:t> tedavisi alanlar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sSLIT</a:t>
            </a:r>
            <a:r>
              <a:rPr lang="tr-TR" sz="2000" dirty="0" smtClean="0">
                <a:latin typeface="Comic Sans MS" pitchFamily="66" charset="0"/>
              </a:rPr>
              <a:t> tedavisi alanlar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ve yalnızca ilaç tedavisi alanlar</a:t>
            </a:r>
          </a:p>
          <a:p>
            <a:pPr>
              <a:lnSpc>
                <a:spcPct val="150000"/>
              </a:lnSpc>
              <a:buNone/>
            </a:pP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493821"/>
            <a:ext cx="9067800" cy="4983162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tr-TR" dirty="0" smtClean="0">
                <a:latin typeface="Comic Sans MS" pitchFamily="66" charset="0"/>
              </a:rPr>
              <a:t>        </a:t>
            </a:r>
            <a:r>
              <a:rPr lang="tr-TR" i="1" dirty="0" smtClean="0">
                <a:latin typeface="Comic Sans MS" pitchFamily="66" charset="0"/>
              </a:rPr>
              <a:t>5 yıllık süreçte;</a:t>
            </a:r>
          </a:p>
          <a:p>
            <a:pPr lvl="1">
              <a:lnSpc>
                <a:spcPct val="150000"/>
              </a:lnSpc>
            </a:pPr>
            <a:r>
              <a:rPr lang="tr-TR" dirty="0" smtClean="0">
                <a:latin typeface="Comic Sans MS" pitchFamily="66" charset="0"/>
              </a:rPr>
              <a:t>Muhtemel astım başlangıcı</a:t>
            </a:r>
          </a:p>
          <a:p>
            <a:pPr lvl="1">
              <a:lnSpc>
                <a:spcPct val="150000"/>
              </a:lnSpc>
            </a:pPr>
            <a:r>
              <a:rPr lang="tr-TR" dirty="0" err="1" smtClean="0">
                <a:latin typeface="Comic Sans MS" pitchFamily="66" charset="0"/>
              </a:rPr>
              <a:t>Pulmoner</a:t>
            </a:r>
            <a:r>
              <a:rPr lang="tr-TR" dirty="0" smtClean="0">
                <a:latin typeface="Comic Sans MS" pitchFamily="66" charset="0"/>
              </a:rPr>
              <a:t> fonksiyonlardaki değişiklikler</a:t>
            </a:r>
          </a:p>
          <a:p>
            <a:pPr lvl="1">
              <a:lnSpc>
                <a:spcPct val="150000"/>
              </a:lnSpc>
            </a:pPr>
            <a:r>
              <a:rPr lang="tr-TR" dirty="0" err="1" smtClean="0">
                <a:latin typeface="Comic Sans MS" pitchFamily="66" charset="0"/>
              </a:rPr>
              <a:t>Bronşiyal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hiperreaktivite</a:t>
            </a:r>
            <a:r>
              <a:rPr lang="tr-TR" dirty="0" smtClean="0">
                <a:latin typeface="Comic Sans MS" pitchFamily="66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tr-TR" dirty="0" smtClean="0">
                <a:latin typeface="Comic Sans MS" pitchFamily="66" charset="0"/>
              </a:rPr>
              <a:t>Yeni </a:t>
            </a:r>
            <a:r>
              <a:rPr lang="tr-TR" dirty="0" err="1" smtClean="0">
                <a:latin typeface="Comic Sans MS" pitchFamily="66" charset="0"/>
              </a:rPr>
              <a:t>sensitizasyonların</a:t>
            </a:r>
            <a:r>
              <a:rPr lang="tr-TR" dirty="0" smtClean="0">
                <a:latin typeface="Comic Sans MS" pitchFamily="66" charset="0"/>
              </a:rPr>
              <a:t> başlayıp başlamadığı</a:t>
            </a: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2 Başlık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tr-TR" sz="3600" dirty="0" err="1" smtClean="0">
                <a:solidFill>
                  <a:srgbClr val="FF0000"/>
                </a:solidFill>
                <a:latin typeface="Comic Sans MS" pitchFamily="66" charset="0"/>
              </a:rPr>
              <a:t>Epikutanöz</a:t>
            </a:r>
            <a:r>
              <a:rPr lang="tr-TR" sz="3600" dirty="0" smtClean="0">
                <a:solidFill>
                  <a:srgbClr val="FF0000"/>
                </a:solidFill>
                <a:latin typeface="Comic Sans MS" pitchFamily="66" charset="0"/>
              </a:rPr>
              <a:t> İT</a:t>
            </a:r>
          </a:p>
        </p:txBody>
      </p:sp>
      <p:sp>
        <p:nvSpPr>
          <p:cNvPr id="6147" name="3 İçerik Yer Tutucusu"/>
          <p:cNvSpPr>
            <a:spLocks noGrp="1"/>
          </p:cNvSpPr>
          <p:nvPr>
            <p:ph idx="1"/>
          </p:nvPr>
        </p:nvSpPr>
        <p:spPr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Besin alerjilerinde gelişmekte olan bir tedavi yöntemi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Yetişkinlerde polen alerjilerinde faydalı olduğu gösterilmiştir.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Fare çalışmalarında </a:t>
            </a:r>
            <a:r>
              <a:rPr lang="tr-TR" sz="2400" dirty="0" err="1" smtClean="0">
                <a:latin typeface="Comic Sans MS" pitchFamily="66" charset="0"/>
              </a:rPr>
              <a:t>epikutanöz</a:t>
            </a:r>
            <a:r>
              <a:rPr lang="tr-TR" sz="2400" dirty="0" smtClean="0">
                <a:latin typeface="Comic Sans MS" pitchFamily="66" charset="0"/>
              </a:rPr>
              <a:t> alerjen uygulaması ile </a:t>
            </a:r>
            <a:r>
              <a:rPr lang="tr-TR" sz="2400" dirty="0" err="1" smtClean="0">
                <a:latin typeface="Comic Sans MS" pitchFamily="66" charset="0"/>
              </a:rPr>
              <a:t>dentritik</a:t>
            </a:r>
            <a:r>
              <a:rPr lang="tr-TR" sz="2400" dirty="0" smtClean="0">
                <a:latin typeface="Comic Sans MS" pitchFamily="66" charset="0"/>
              </a:rPr>
              <a:t> hücre aktivasyonu sonucu Th2 </a:t>
            </a:r>
            <a:r>
              <a:rPr lang="tr-TR" sz="2400" dirty="0" err="1" smtClean="0">
                <a:latin typeface="Comic Sans MS" pitchFamily="66" charset="0"/>
              </a:rPr>
              <a:t>immün</a:t>
            </a:r>
            <a:r>
              <a:rPr lang="tr-TR" sz="2400" dirty="0" smtClean="0">
                <a:latin typeface="Comic Sans MS" pitchFamily="66" charset="0"/>
              </a:rPr>
              <a:t> yanıtta değişiklikler olduğu gösterilmiştir.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493821"/>
            <a:ext cx="9067800" cy="5500726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Ev tozu akarı duyarlılığı deri </a:t>
            </a:r>
            <a:r>
              <a:rPr lang="tr-TR" sz="2400" dirty="0" err="1" smtClean="0">
                <a:latin typeface="Comic Sans MS" pitchFamily="66" charset="0"/>
              </a:rPr>
              <a:t>prick</a:t>
            </a:r>
            <a:r>
              <a:rPr lang="tr-TR" sz="2400" dirty="0" smtClean="0">
                <a:latin typeface="Comic Sans MS" pitchFamily="66" charset="0"/>
              </a:rPr>
              <a:t> testi (DPT) ve/veya CAP-RAST tahlili ile doğrulanmış orta/ağır şiddette </a:t>
            </a:r>
            <a:r>
              <a:rPr lang="tr-TR" sz="2400" dirty="0" err="1" smtClean="0">
                <a:latin typeface="Comic Sans MS" pitchFamily="66" charset="0"/>
              </a:rPr>
              <a:t>persistan</a:t>
            </a:r>
            <a:r>
              <a:rPr lang="tr-TR" sz="2400" dirty="0" smtClean="0">
                <a:latin typeface="Comic Sans MS" pitchFamily="66" charset="0"/>
              </a:rPr>
              <a:t> alerjik </a:t>
            </a:r>
            <a:r>
              <a:rPr lang="tr-TR" sz="2400" dirty="0" err="1" smtClean="0">
                <a:latin typeface="Comic Sans MS" pitchFamily="66" charset="0"/>
              </a:rPr>
              <a:t>rinit</a:t>
            </a:r>
            <a:r>
              <a:rPr lang="tr-TR" sz="2400" dirty="0" smtClean="0">
                <a:latin typeface="Comic Sans MS" pitchFamily="66" charset="0"/>
              </a:rPr>
              <a:t> vakaları çalışmaya dahil edildi.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Olguların hiç biri astım değildi ve bu durum;</a:t>
            </a:r>
          </a:p>
          <a:p>
            <a:pPr lvl="1">
              <a:lnSpc>
                <a:spcPct val="200000"/>
              </a:lnSpc>
            </a:pPr>
            <a:r>
              <a:rPr lang="tr-TR" sz="2000" i="1" u="sng" dirty="0" smtClean="0">
                <a:latin typeface="Comic Sans MS" pitchFamily="66" charset="0"/>
              </a:rPr>
              <a:t>Klinik öykü</a:t>
            </a:r>
          </a:p>
          <a:p>
            <a:pPr lvl="1">
              <a:lnSpc>
                <a:spcPct val="200000"/>
              </a:lnSpc>
            </a:pPr>
            <a:r>
              <a:rPr lang="tr-TR" sz="2000" i="1" u="sng" dirty="0" smtClean="0">
                <a:latin typeface="Comic Sans MS" pitchFamily="66" charset="0"/>
              </a:rPr>
              <a:t>Solunum fonksiyon testi (SFT)</a:t>
            </a:r>
          </a:p>
          <a:p>
            <a:pPr lvl="1"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ve </a:t>
            </a:r>
            <a:r>
              <a:rPr lang="tr-TR" sz="2000" i="1" u="sng" dirty="0" err="1" smtClean="0">
                <a:latin typeface="Comic Sans MS" pitchFamily="66" charset="0"/>
              </a:rPr>
              <a:t>metakolin</a:t>
            </a:r>
            <a:r>
              <a:rPr lang="tr-TR" sz="2000" i="1" u="sng" dirty="0" smtClean="0">
                <a:latin typeface="Comic Sans MS" pitchFamily="66" charset="0"/>
              </a:rPr>
              <a:t> </a:t>
            </a:r>
            <a:r>
              <a:rPr lang="tr-TR" sz="2000" i="1" u="sng" dirty="0" err="1" smtClean="0">
                <a:latin typeface="Comic Sans MS" pitchFamily="66" charset="0"/>
              </a:rPr>
              <a:t>provakasyon</a:t>
            </a:r>
            <a:r>
              <a:rPr lang="tr-TR" sz="2000" i="1" u="sng" dirty="0" smtClean="0">
                <a:latin typeface="Comic Sans MS" pitchFamily="66" charset="0"/>
              </a:rPr>
              <a:t> testi (</a:t>
            </a:r>
            <a:r>
              <a:rPr lang="tr-TR" sz="2000" i="1" u="sng" dirty="0" err="1" smtClean="0">
                <a:latin typeface="Comic Sans MS" pitchFamily="66" charset="0"/>
              </a:rPr>
              <a:t>MCh</a:t>
            </a:r>
            <a:r>
              <a:rPr lang="tr-TR" sz="2000" i="1" u="sng" dirty="0" smtClean="0">
                <a:latin typeface="Comic Sans MS" pitchFamily="66" charset="0"/>
              </a:rPr>
              <a:t>) </a:t>
            </a:r>
            <a:r>
              <a:rPr lang="tr-TR" sz="2000" dirty="0" smtClean="0">
                <a:latin typeface="Comic Sans MS" pitchFamily="66" charset="0"/>
              </a:rPr>
              <a:t>ile doğrulandı.</a:t>
            </a:r>
          </a:p>
          <a:p>
            <a:pPr>
              <a:lnSpc>
                <a:spcPct val="150000"/>
              </a:lnSpc>
              <a:buNone/>
            </a:pP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493821"/>
            <a:ext cx="9067800" cy="5500726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DPT için; ev tozu akarı, ot, huş ağacı, fesleğen, kuş tüyü, mantar, kedi ve köpek </a:t>
            </a:r>
            <a:r>
              <a:rPr lang="tr-TR" sz="2400" dirty="0" err="1" smtClean="0">
                <a:latin typeface="Comic Sans MS" pitchFamily="66" charset="0"/>
              </a:rPr>
              <a:t>ekstraktları</a:t>
            </a:r>
            <a:r>
              <a:rPr lang="tr-TR" sz="2400" dirty="0" smtClean="0">
                <a:latin typeface="Comic Sans MS" pitchFamily="66" charset="0"/>
              </a:rPr>
              <a:t> içeren ticari bir panel (</a:t>
            </a:r>
            <a:r>
              <a:rPr lang="tr-TR" sz="2400" dirty="0" err="1" smtClean="0">
                <a:latin typeface="Comic Sans MS" pitchFamily="66" charset="0"/>
              </a:rPr>
              <a:t>Alk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Abello</a:t>
            </a:r>
            <a:r>
              <a:rPr lang="tr-TR" sz="2400" dirty="0" smtClean="0">
                <a:latin typeface="Comic Sans MS" pitchFamily="66" charset="0"/>
              </a:rPr>
              <a:t>, </a:t>
            </a:r>
            <a:r>
              <a:rPr lang="tr-TR" sz="2400" dirty="0" err="1" smtClean="0">
                <a:latin typeface="Comic Sans MS" pitchFamily="66" charset="0"/>
              </a:rPr>
              <a:t>Lainate</a:t>
            </a:r>
            <a:r>
              <a:rPr lang="tr-TR" sz="2400" dirty="0" smtClean="0">
                <a:latin typeface="Comic Sans MS" pitchFamily="66" charset="0"/>
              </a:rPr>
              <a:t>, Milan, İtalya) kullanıldı.</a:t>
            </a:r>
          </a:p>
          <a:p>
            <a:pPr>
              <a:lnSpc>
                <a:spcPct val="150000"/>
              </a:lnSpc>
              <a:buNone/>
            </a:pP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Olguların çalışmaya alınabilmesi için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FEV1 değerlerinin beklenenin &gt;%80 olması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FEV1’de %20 düşüşe sebep olan </a:t>
            </a:r>
            <a:r>
              <a:rPr lang="tr-TR" sz="2000" dirty="0" err="1" smtClean="0">
                <a:latin typeface="Comic Sans MS" pitchFamily="66" charset="0"/>
              </a:rPr>
              <a:t>provakatif</a:t>
            </a:r>
            <a:r>
              <a:rPr lang="tr-TR" sz="2000" dirty="0" smtClean="0">
                <a:latin typeface="Comic Sans MS" pitchFamily="66" charset="0"/>
              </a:rPr>
              <a:t> doz olan &gt;1290 </a:t>
            </a:r>
            <a:r>
              <a:rPr lang="tr-TR" sz="2000" dirty="0" err="1" smtClean="0">
                <a:latin typeface="Comic Sans MS" pitchFamily="66" charset="0"/>
              </a:rPr>
              <a:t>mcg</a:t>
            </a:r>
            <a:r>
              <a:rPr lang="tr-TR" sz="2000" dirty="0" smtClean="0">
                <a:latin typeface="Comic Sans MS" pitchFamily="66" charset="0"/>
              </a:rPr>
              <a:t> </a:t>
            </a:r>
            <a:r>
              <a:rPr lang="tr-TR" sz="2000" dirty="0" err="1" smtClean="0">
                <a:latin typeface="Comic Sans MS" pitchFamily="66" charset="0"/>
              </a:rPr>
              <a:t>metakolin</a:t>
            </a:r>
            <a:r>
              <a:rPr lang="tr-TR" sz="2000" dirty="0" smtClean="0">
                <a:latin typeface="Comic Sans MS" pitchFamily="66" charset="0"/>
              </a:rPr>
              <a:t> ile yapılan </a:t>
            </a:r>
            <a:r>
              <a:rPr lang="tr-TR" sz="2000" dirty="0" err="1" smtClean="0">
                <a:latin typeface="Comic Sans MS" pitchFamily="66" charset="0"/>
              </a:rPr>
              <a:t>MCh</a:t>
            </a:r>
            <a:r>
              <a:rPr lang="tr-TR" sz="2000" dirty="0" smtClean="0">
                <a:latin typeface="Comic Sans MS" pitchFamily="66" charset="0"/>
              </a:rPr>
              <a:t> sonuçlarının negatif olması </a:t>
            </a:r>
          </a:p>
          <a:p>
            <a:pPr>
              <a:lnSpc>
                <a:spcPct val="150000"/>
              </a:lnSpc>
              <a:buNone/>
            </a:pP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279507"/>
            <a:ext cx="9067800" cy="607223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lvl="1">
              <a:lnSpc>
                <a:spcPct val="200000"/>
              </a:lnSpc>
              <a:buNone/>
            </a:pPr>
            <a:r>
              <a:rPr lang="tr-TR" sz="2000" b="1" dirty="0" smtClean="0">
                <a:solidFill>
                  <a:srgbClr val="FF0000"/>
                </a:solidFill>
                <a:latin typeface="Comic Sans MS" pitchFamily="66" charset="0"/>
              </a:rPr>
              <a:t>           </a:t>
            </a:r>
            <a:r>
              <a:rPr lang="tr-TR" sz="2000" b="1" dirty="0" smtClean="0">
                <a:solidFill>
                  <a:schemeClr val="tx1"/>
                </a:solidFill>
                <a:latin typeface="Comic Sans MS" pitchFamily="66" charset="0"/>
              </a:rPr>
              <a:t>Çalışmaya alınmama kriterleri</a:t>
            </a:r>
          </a:p>
          <a:p>
            <a:pPr lvl="1">
              <a:lnSpc>
                <a:spcPct val="200000"/>
              </a:lnSpc>
            </a:pPr>
            <a:r>
              <a:rPr lang="tr-TR" sz="2000" dirty="0" err="1" smtClean="0">
                <a:latin typeface="Comic Sans MS" pitchFamily="66" charset="0"/>
              </a:rPr>
              <a:t>Malignitesi</a:t>
            </a:r>
            <a:r>
              <a:rPr lang="tr-TR" sz="2000" dirty="0" smtClean="0">
                <a:latin typeface="Comic Sans MS" pitchFamily="66" charset="0"/>
              </a:rPr>
              <a:t> olanlar</a:t>
            </a:r>
          </a:p>
          <a:p>
            <a:pPr lvl="1">
              <a:lnSpc>
                <a:spcPct val="200000"/>
              </a:lnSpc>
            </a:pPr>
            <a:r>
              <a:rPr lang="tr-TR" sz="2000" dirty="0" err="1" smtClean="0">
                <a:latin typeface="Comic Sans MS" pitchFamily="66" charset="0"/>
              </a:rPr>
              <a:t>Otoimmun</a:t>
            </a:r>
            <a:r>
              <a:rPr lang="tr-TR" sz="2000" dirty="0" smtClean="0">
                <a:latin typeface="Comic Sans MS" pitchFamily="66" charset="0"/>
              </a:rPr>
              <a:t> hastalığı olanlar</a:t>
            </a:r>
          </a:p>
          <a:p>
            <a:pPr lvl="1">
              <a:lnSpc>
                <a:spcPct val="200000"/>
              </a:lnSpc>
            </a:pPr>
            <a:r>
              <a:rPr lang="tr-TR" sz="2000" dirty="0" err="1" smtClean="0">
                <a:latin typeface="Comic Sans MS" pitchFamily="66" charset="0"/>
              </a:rPr>
              <a:t>İmmun</a:t>
            </a:r>
            <a:r>
              <a:rPr lang="tr-TR" sz="2000" dirty="0" smtClean="0">
                <a:latin typeface="Comic Sans MS" pitchFamily="66" charset="0"/>
              </a:rPr>
              <a:t> yetmezliği olanlar</a:t>
            </a:r>
          </a:p>
          <a:p>
            <a:pPr lvl="1"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Nazal mekanik anomalisi olanlar (</a:t>
            </a:r>
            <a:r>
              <a:rPr lang="tr-TR" sz="2000" dirty="0" err="1" smtClean="0">
                <a:latin typeface="Comic Sans MS" pitchFamily="66" charset="0"/>
              </a:rPr>
              <a:t>septal</a:t>
            </a:r>
            <a:r>
              <a:rPr lang="tr-TR" sz="2000" dirty="0" smtClean="0">
                <a:latin typeface="Comic Sans MS" pitchFamily="66" charset="0"/>
              </a:rPr>
              <a:t> </a:t>
            </a:r>
            <a:r>
              <a:rPr lang="tr-TR" sz="2000" dirty="0" err="1" smtClean="0">
                <a:latin typeface="Comic Sans MS" pitchFamily="66" charset="0"/>
              </a:rPr>
              <a:t>deviasyon</a:t>
            </a:r>
            <a:r>
              <a:rPr lang="tr-TR" sz="2000" dirty="0" smtClean="0">
                <a:latin typeface="Comic Sans MS" pitchFamily="66" charset="0"/>
              </a:rPr>
              <a:t>,polip)</a:t>
            </a:r>
          </a:p>
          <a:p>
            <a:pPr lvl="1">
              <a:lnSpc>
                <a:spcPct val="200000"/>
              </a:lnSpc>
            </a:pPr>
            <a:r>
              <a:rPr lang="tr-TR" sz="2000" dirty="0" err="1" smtClean="0">
                <a:latin typeface="Comic Sans MS" pitchFamily="66" charset="0"/>
              </a:rPr>
              <a:t>Kardiyovasküler</a:t>
            </a:r>
            <a:r>
              <a:rPr lang="tr-TR" sz="2000" dirty="0" smtClean="0">
                <a:latin typeface="Comic Sans MS" pitchFamily="66" charset="0"/>
              </a:rPr>
              <a:t> hastalığı olanlar</a:t>
            </a:r>
          </a:p>
          <a:p>
            <a:pPr lvl="1"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Psikiyatrik hastalığı olanlar</a:t>
            </a:r>
          </a:p>
          <a:p>
            <a:pPr lvl="1">
              <a:lnSpc>
                <a:spcPct val="200000"/>
              </a:lnSpc>
            </a:pPr>
            <a:r>
              <a:rPr lang="tr-TR" sz="2000" dirty="0" smtClean="0">
                <a:latin typeface="Comic Sans MS" pitchFamily="66" charset="0"/>
              </a:rPr>
              <a:t>Gebeler </a:t>
            </a:r>
          </a:p>
          <a:p>
            <a:pPr>
              <a:lnSpc>
                <a:spcPct val="150000"/>
              </a:lnSpc>
              <a:buNone/>
            </a:pP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279507"/>
            <a:ext cx="9067800" cy="607223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800" dirty="0" smtClean="0">
                <a:latin typeface="Comic Sans MS" pitchFamily="66" charset="0"/>
              </a:rPr>
              <a:t>2008-2009 yılları arasında </a:t>
            </a:r>
            <a:r>
              <a:rPr lang="tr-TR" sz="2800" dirty="0" err="1" smtClean="0">
                <a:latin typeface="Comic Sans MS" pitchFamily="66" charset="0"/>
              </a:rPr>
              <a:t>alerjinik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rinit</a:t>
            </a:r>
            <a:r>
              <a:rPr lang="tr-TR" sz="2800" dirty="0" smtClean="0">
                <a:latin typeface="Comic Sans MS" pitchFamily="66" charset="0"/>
              </a:rPr>
              <a:t> tanısı almış tüm hastalara kılavuzlara uygun olarak SLIT önerildi.</a:t>
            </a:r>
          </a:p>
          <a:p>
            <a:pPr>
              <a:lnSpc>
                <a:spcPct val="150000"/>
              </a:lnSpc>
            </a:pPr>
            <a:r>
              <a:rPr lang="tr-TR" sz="2800" dirty="0" smtClean="0">
                <a:latin typeface="Comic Sans MS" pitchFamily="66" charset="0"/>
              </a:rPr>
              <a:t>Hastaların kişisel tercihlerine göre</a:t>
            </a:r>
          </a:p>
          <a:p>
            <a:pPr lvl="1">
              <a:lnSpc>
                <a:spcPct val="150000"/>
              </a:lnSpc>
            </a:pPr>
            <a:r>
              <a:rPr lang="tr-TR" sz="2400" i="1" u="sng" dirty="0" err="1" smtClean="0">
                <a:latin typeface="Comic Sans MS" pitchFamily="66" charset="0"/>
              </a:rPr>
              <a:t>aSLIT</a:t>
            </a:r>
            <a:r>
              <a:rPr lang="tr-TR" sz="2400" dirty="0" smtClean="0">
                <a:latin typeface="Comic Sans MS" pitchFamily="66" charset="0"/>
              </a:rPr>
              <a:t> (</a:t>
            </a:r>
            <a:r>
              <a:rPr lang="tr-TR" sz="2400" dirty="0" err="1" smtClean="0">
                <a:latin typeface="Comic Sans MS" pitchFamily="66" charset="0"/>
              </a:rPr>
              <a:t>Anallergo</a:t>
            </a:r>
            <a:r>
              <a:rPr lang="tr-TR" sz="2400" dirty="0" smtClean="0">
                <a:latin typeface="Comic Sans MS" pitchFamily="66" charset="0"/>
              </a:rPr>
              <a:t>, </a:t>
            </a:r>
            <a:r>
              <a:rPr lang="tr-TR" sz="2400" dirty="0" err="1" smtClean="0">
                <a:latin typeface="Comic Sans MS" pitchFamily="66" charset="0"/>
              </a:rPr>
              <a:t>Florence</a:t>
            </a:r>
            <a:r>
              <a:rPr lang="tr-TR" sz="2400" dirty="0" smtClean="0">
                <a:latin typeface="Comic Sans MS" pitchFamily="66" charset="0"/>
              </a:rPr>
              <a:t>, </a:t>
            </a:r>
            <a:r>
              <a:rPr lang="tr-TR" sz="2400" dirty="0" err="1" smtClean="0">
                <a:latin typeface="Comic Sans MS" pitchFamily="66" charset="0"/>
              </a:rPr>
              <a:t>Italy</a:t>
            </a:r>
            <a:r>
              <a:rPr lang="tr-TR" sz="2400" dirty="0" smtClean="0">
                <a:latin typeface="Comic Sans MS" pitchFamily="66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tr-TR" sz="2400" i="1" u="sng" dirty="0" err="1" smtClean="0">
                <a:latin typeface="Comic Sans MS" pitchFamily="66" charset="0"/>
              </a:rPr>
              <a:t>sSLIT</a:t>
            </a:r>
            <a:r>
              <a:rPr lang="tr-TR" sz="2400" i="1" u="sng" dirty="0" smtClean="0">
                <a:latin typeface="Comic Sans MS" pitchFamily="66" charset="0"/>
              </a:rPr>
              <a:t> </a:t>
            </a:r>
            <a:r>
              <a:rPr lang="tr-TR" sz="2400" dirty="0" smtClean="0">
                <a:latin typeface="Comic Sans MS" pitchFamily="66" charset="0"/>
              </a:rPr>
              <a:t>(</a:t>
            </a:r>
            <a:r>
              <a:rPr lang="tr-TR" sz="2400" dirty="0" err="1" smtClean="0">
                <a:latin typeface="Comic Sans MS" pitchFamily="66" charset="0"/>
              </a:rPr>
              <a:t>adjuvan</a:t>
            </a:r>
            <a:r>
              <a:rPr lang="tr-TR" sz="2400" dirty="0" smtClean="0">
                <a:latin typeface="Comic Sans MS" pitchFamily="66" charset="0"/>
              </a:rPr>
              <a:t> olmayan)</a:t>
            </a:r>
          </a:p>
          <a:p>
            <a:pPr lvl="1"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ya da </a:t>
            </a:r>
            <a:r>
              <a:rPr lang="tr-TR" sz="2400" i="1" u="sng" dirty="0" smtClean="0">
                <a:latin typeface="Comic Sans MS" pitchFamily="66" charset="0"/>
              </a:rPr>
              <a:t>yalnızca ilaç tedavisi </a:t>
            </a:r>
            <a:r>
              <a:rPr lang="tr-TR" sz="2400" dirty="0" smtClean="0">
                <a:latin typeface="Comic Sans MS" pitchFamily="66" charset="0"/>
              </a:rPr>
              <a:t>verildi.</a:t>
            </a:r>
            <a:endParaRPr lang="tr-TR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  <a:buNone/>
            </a:pP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279507"/>
            <a:ext cx="9067800" cy="607223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Tüm hastalara önerilen tedaviler;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Setrizin</a:t>
            </a:r>
            <a:r>
              <a:rPr lang="tr-TR" sz="2000" dirty="0" smtClean="0">
                <a:latin typeface="Comic Sans MS" pitchFamily="66" charset="0"/>
              </a:rPr>
              <a:t> 10 mg (1 tablet/gün)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Budesonid</a:t>
            </a:r>
            <a:r>
              <a:rPr lang="tr-TR" sz="2000" dirty="0" smtClean="0">
                <a:latin typeface="Comic Sans MS" pitchFamily="66" charset="0"/>
              </a:rPr>
              <a:t> nazal sprey (100 </a:t>
            </a:r>
            <a:r>
              <a:rPr lang="tr-TR" sz="2000" dirty="0" err="1" smtClean="0">
                <a:latin typeface="Comic Sans MS" pitchFamily="66" charset="0"/>
              </a:rPr>
              <a:t>mcg</a:t>
            </a:r>
            <a:r>
              <a:rPr lang="tr-TR" sz="2000" dirty="0" smtClean="0">
                <a:latin typeface="Comic Sans MS" pitchFamily="66" charset="0"/>
              </a:rPr>
              <a:t>: günde 2 kez)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İnhale</a:t>
            </a:r>
            <a:r>
              <a:rPr lang="tr-TR" sz="2000" dirty="0" smtClean="0">
                <a:latin typeface="Comic Sans MS" pitchFamily="66" charset="0"/>
              </a:rPr>
              <a:t> </a:t>
            </a:r>
            <a:r>
              <a:rPr lang="tr-TR" sz="2000" dirty="0" err="1" smtClean="0">
                <a:latin typeface="Comic Sans MS" pitchFamily="66" charset="0"/>
              </a:rPr>
              <a:t>salbutamol</a:t>
            </a:r>
            <a:r>
              <a:rPr lang="tr-TR" sz="2000" dirty="0" smtClean="0">
                <a:latin typeface="Comic Sans MS" pitchFamily="66" charset="0"/>
              </a:rPr>
              <a:t> (beklenmedik astım </a:t>
            </a:r>
            <a:r>
              <a:rPr lang="tr-TR" sz="2000" dirty="0" err="1" smtClean="0">
                <a:latin typeface="Comic Sans MS" pitchFamily="66" charset="0"/>
              </a:rPr>
              <a:t>epizodları</a:t>
            </a:r>
            <a:r>
              <a:rPr lang="tr-TR" sz="2000" dirty="0" smtClean="0">
                <a:latin typeface="Comic Sans MS" pitchFamily="66" charset="0"/>
              </a:rPr>
              <a:t> için: 2-4 kez)</a:t>
            </a: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5 yıl süren </a:t>
            </a:r>
            <a:r>
              <a:rPr lang="tr-TR" sz="2400" dirty="0" err="1" smtClean="0">
                <a:latin typeface="Comic Sans MS" pitchFamily="66" charset="0"/>
              </a:rPr>
              <a:t>SLIT’ten</a:t>
            </a:r>
            <a:r>
              <a:rPr lang="tr-TR" sz="2400" dirty="0" smtClean="0">
                <a:latin typeface="Comic Sans MS" pitchFamily="66" charset="0"/>
              </a:rPr>
              <a:t> önce (bazal) ve sonra değerlendirilen parametreler;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Klinik semptomların kaydedildiği günlük kartları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SFT sonuçları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MCh</a:t>
            </a:r>
            <a:r>
              <a:rPr lang="tr-TR" sz="2000" dirty="0" smtClean="0">
                <a:latin typeface="Comic Sans MS" pitchFamily="66" charset="0"/>
              </a:rPr>
              <a:t> sonuçları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DPT sonuçları</a:t>
            </a:r>
          </a:p>
          <a:p>
            <a:pPr lvl="1">
              <a:lnSpc>
                <a:spcPct val="150000"/>
              </a:lnSpc>
            </a:pPr>
            <a:endParaRPr lang="tr-TR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  <a:buNone/>
            </a:pP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279507"/>
            <a:ext cx="9067800" cy="607223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Klinik günlük kartları, ev tozu </a:t>
            </a:r>
            <a:r>
              <a:rPr lang="tr-TR" sz="2400" smtClean="0">
                <a:latin typeface="Comic Sans MS" pitchFamily="66" charset="0"/>
              </a:rPr>
              <a:t>akarlarına en fazla </a:t>
            </a:r>
            <a:r>
              <a:rPr lang="tr-TR" sz="2400" dirty="0" err="1" smtClean="0">
                <a:latin typeface="Comic Sans MS" pitchFamily="66" charset="0"/>
              </a:rPr>
              <a:t>maruziyetin</a:t>
            </a:r>
            <a:r>
              <a:rPr lang="tr-TR" sz="2400" dirty="0" smtClean="0">
                <a:latin typeface="Comic Sans MS" pitchFamily="66" charset="0"/>
              </a:rPr>
              <a:t> olabileceği zaman aralığı olan kasım-şubat ayları arasında tutuldu.</a:t>
            </a:r>
          </a:p>
          <a:p>
            <a:r>
              <a:rPr lang="tr-TR" sz="2400" i="1" dirty="0" smtClean="0">
                <a:latin typeface="Comic Sans MS" pitchFamily="66" charset="0"/>
              </a:rPr>
              <a:t>Burun akıntısı					</a:t>
            </a:r>
          </a:p>
          <a:p>
            <a:r>
              <a:rPr lang="tr-TR" sz="2400" i="1" dirty="0" smtClean="0">
                <a:latin typeface="Comic Sans MS" pitchFamily="66" charset="0"/>
              </a:rPr>
              <a:t>Burun kaşıntısı</a:t>
            </a:r>
          </a:p>
          <a:p>
            <a:r>
              <a:rPr lang="tr-TR" sz="2400" i="1" dirty="0" smtClean="0">
                <a:latin typeface="Comic Sans MS" pitchFamily="66" charset="0"/>
              </a:rPr>
              <a:t>Horlama						</a:t>
            </a:r>
          </a:p>
          <a:p>
            <a:r>
              <a:rPr lang="tr-TR" sz="2400" i="1" dirty="0" smtClean="0">
                <a:latin typeface="Comic Sans MS" pitchFamily="66" charset="0"/>
              </a:rPr>
              <a:t>Obstrüksiyon					</a:t>
            </a:r>
          </a:p>
          <a:p>
            <a:r>
              <a:rPr lang="tr-TR" sz="2400" i="1" dirty="0" err="1" smtClean="0">
                <a:latin typeface="Comic Sans MS" pitchFamily="66" charset="0"/>
              </a:rPr>
              <a:t>Konjunktival</a:t>
            </a:r>
            <a:r>
              <a:rPr lang="tr-TR" sz="2400" i="1" dirty="0" smtClean="0">
                <a:latin typeface="Comic Sans MS" pitchFamily="66" charset="0"/>
              </a:rPr>
              <a:t> kaşınma					</a:t>
            </a:r>
          </a:p>
          <a:p>
            <a:r>
              <a:rPr lang="tr-TR" sz="2400" i="1" dirty="0" smtClean="0">
                <a:latin typeface="Comic Sans MS" pitchFamily="66" charset="0"/>
              </a:rPr>
              <a:t>Göz yaşarması</a:t>
            </a:r>
          </a:p>
          <a:p>
            <a:r>
              <a:rPr lang="tr-TR" sz="2400" i="1" dirty="0" err="1" smtClean="0">
                <a:latin typeface="Comic Sans MS" pitchFamily="66" charset="0"/>
              </a:rPr>
              <a:t>Wheezing</a:t>
            </a:r>
            <a:endParaRPr lang="tr-TR" sz="2400" i="1" dirty="0" smtClean="0">
              <a:latin typeface="Comic Sans MS" pitchFamily="66" charset="0"/>
            </a:endParaRPr>
          </a:p>
          <a:p>
            <a:r>
              <a:rPr lang="tr-TR" sz="2400" i="1" dirty="0" smtClean="0">
                <a:latin typeface="Comic Sans MS" pitchFamily="66" charset="0"/>
              </a:rPr>
              <a:t>Öksürük</a:t>
            </a:r>
          </a:p>
          <a:p>
            <a:pPr lvl="1">
              <a:lnSpc>
                <a:spcPct val="15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  <a:buNone/>
            </a:pPr>
            <a:endParaRPr lang="tr-TR" sz="2400" dirty="0">
              <a:latin typeface="Comic Sans MS" pitchFamily="66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6111882" y="4858629"/>
            <a:ext cx="2428892" cy="349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0-----3 </a:t>
            </a: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skorlama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9 Sağ Ayraç"/>
          <p:cNvSpPr/>
          <p:nvPr/>
        </p:nvSpPr>
        <p:spPr bwMode="auto">
          <a:xfrm>
            <a:off x="4468808" y="2922581"/>
            <a:ext cx="785818" cy="4071966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10 Aşağı Bükülü Ok"/>
          <p:cNvSpPr/>
          <p:nvPr/>
        </p:nvSpPr>
        <p:spPr bwMode="auto">
          <a:xfrm>
            <a:off x="6326196" y="3922713"/>
            <a:ext cx="1216152" cy="731520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708135"/>
            <a:ext cx="9067800" cy="3286148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800" dirty="0" smtClean="0">
                <a:latin typeface="Comic Sans MS" pitchFamily="66" charset="0"/>
              </a:rPr>
              <a:t>Verilen her ilaç dozu 1 puan olarak </a:t>
            </a:r>
            <a:r>
              <a:rPr lang="tr-TR" sz="2800" dirty="0" err="1" smtClean="0">
                <a:latin typeface="Comic Sans MS" pitchFamily="66" charset="0"/>
              </a:rPr>
              <a:t>skorlandı</a:t>
            </a:r>
            <a:r>
              <a:rPr lang="tr-TR" sz="2800" dirty="0" smtClean="0">
                <a:latin typeface="Comic Sans MS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tr-TR" sz="2800" dirty="0" smtClean="0">
                <a:latin typeface="Comic Sans MS" pitchFamily="66" charset="0"/>
              </a:rPr>
              <a:t>Hastaların aylık olarak tedavi ve semptom skor ortalamaları istatistiksel olarak değerlendirildi.</a:t>
            </a:r>
          </a:p>
          <a:p>
            <a:pPr>
              <a:buNone/>
            </a:pPr>
            <a:endParaRPr lang="tr-TR" dirty="0" smtClean="0"/>
          </a:p>
          <a:p>
            <a:pPr lvl="1">
              <a:lnSpc>
                <a:spcPct val="15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  <a:buNone/>
            </a:pPr>
            <a:endParaRPr lang="tr-TR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BULGULAR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279507"/>
            <a:ext cx="9067800" cy="3643338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Çalışma başlangıcında hasta sayısı:142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5 yıllık süreçte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latin typeface="Comic Sans MS" pitchFamily="66" charset="0"/>
              </a:rPr>
              <a:t>Yalnızca ilaç alan alan gruptan 9 kişi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sSLIT</a:t>
            </a:r>
            <a:r>
              <a:rPr lang="tr-TR" sz="2000" dirty="0" smtClean="0">
                <a:latin typeface="Comic Sans MS" pitchFamily="66" charset="0"/>
              </a:rPr>
              <a:t> grubundan 5 kişi</a:t>
            </a:r>
          </a:p>
          <a:p>
            <a:pPr lvl="1">
              <a:lnSpc>
                <a:spcPct val="150000"/>
              </a:lnSpc>
            </a:pPr>
            <a:r>
              <a:rPr lang="tr-TR" sz="2000" dirty="0" err="1" smtClean="0">
                <a:latin typeface="Comic Sans MS" pitchFamily="66" charset="0"/>
              </a:rPr>
              <a:t>aSLIT</a:t>
            </a:r>
            <a:r>
              <a:rPr lang="tr-TR" sz="2000" dirty="0" smtClean="0">
                <a:latin typeface="Comic Sans MS" pitchFamily="66" charset="0"/>
              </a:rPr>
              <a:t> grubundan ise 4 kişi tedaviyi bıraktı.</a:t>
            </a:r>
          </a:p>
          <a:p>
            <a:pPr>
              <a:lnSpc>
                <a:spcPct val="150000"/>
              </a:lnSpc>
            </a:pP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  <a:buNone/>
            </a:pPr>
            <a:endParaRPr lang="tr-TR" sz="24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  <a:buNone/>
            </a:pPr>
            <a:endParaRPr lang="tr-TR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BULGULAR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1260" t="53753" r="26220" b="13438"/>
          <a:stretch>
            <a:fillRect/>
          </a:stretch>
        </p:blipFill>
        <p:spPr bwMode="auto">
          <a:xfrm>
            <a:off x="478824" y="1448213"/>
            <a:ext cx="9236256" cy="511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BULGULAR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47480" t="23937" r="23622" b="38215"/>
          <a:stretch>
            <a:fillRect/>
          </a:stretch>
        </p:blipFill>
        <p:spPr bwMode="auto">
          <a:xfrm>
            <a:off x="1254098" y="1565259"/>
            <a:ext cx="750098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Yuvarlatılmış Dikdörtgen"/>
          <p:cNvSpPr/>
          <p:nvPr/>
        </p:nvSpPr>
        <p:spPr bwMode="auto">
          <a:xfrm>
            <a:off x="1325536" y="5494349"/>
            <a:ext cx="6715172" cy="57150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7 Yuvarlatılmış Dikdörtgen"/>
          <p:cNvSpPr/>
          <p:nvPr/>
        </p:nvSpPr>
        <p:spPr bwMode="auto">
          <a:xfrm>
            <a:off x="1396974" y="3065457"/>
            <a:ext cx="5429288" cy="57150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5400" dirty="0" err="1" smtClean="0">
                <a:solidFill>
                  <a:srgbClr val="FF0000"/>
                </a:solidFill>
                <a:latin typeface="Comic Sans MS" pitchFamily="66" charset="0"/>
              </a:rPr>
              <a:t>Epikutanöz</a:t>
            </a:r>
            <a:r>
              <a:rPr lang="tr-TR" sz="5400" dirty="0" smtClean="0">
                <a:solidFill>
                  <a:srgbClr val="FF0000"/>
                </a:solidFill>
                <a:latin typeface="Comic Sans MS" pitchFamily="66" charset="0"/>
              </a:rPr>
              <a:t> İT</a:t>
            </a:r>
            <a:endParaRPr lang="tr-TR" dirty="0" smtClean="0">
              <a:solidFill>
                <a:srgbClr val="FF0000"/>
              </a:solidFill>
            </a:endParaRPr>
          </a:p>
        </p:txBody>
      </p:sp>
      <p:sp>
        <p:nvSpPr>
          <p:cNvPr id="7171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4302125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Pilot bir çalışmada; 19 inek sütü alerjisi olan süt çocuğuna uygulanan </a:t>
            </a:r>
            <a:r>
              <a:rPr lang="tr-TR" sz="2400" dirty="0" err="1" smtClean="0">
                <a:latin typeface="Comic Sans MS" pitchFamily="66" charset="0"/>
              </a:rPr>
              <a:t>EPİT’nin</a:t>
            </a:r>
            <a:r>
              <a:rPr lang="tr-TR" sz="2400" dirty="0" smtClean="0">
                <a:latin typeface="Comic Sans MS" pitchFamily="66" charset="0"/>
              </a:rPr>
              <a:t> 3 ay sonunda klinik iyileşme sağladığı görülmüştür.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Fıstık ile EPİT ile Faz-1 çalışmasında </a:t>
            </a:r>
            <a:r>
              <a:rPr lang="tr-TR" sz="2400" dirty="0" err="1" smtClean="0">
                <a:latin typeface="Comic Sans MS" pitchFamily="66" charset="0"/>
              </a:rPr>
              <a:t>Viaskin</a:t>
            </a:r>
            <a:r>
              <a:rPr lang="tr-TR" sz="2400" dirty="0" smtClean="0">
                <a:latin typeface="Comic Sans MS" pitchFamily="66" charset="0"/>
              </a:rPr>
              <a:t> 2 hafta süre ile uygulanmış ve güvenli bir şekilde </a:t>
            </a:r>
            <a:r>
              <a:rPr lang="tr-TR" sz="2400" dirty="0" err="1" smtClean="0">
                <a:latin typeface="Comic Sans MS" pitchFamily="66" charset="0"/>
              </a:rPr>
              <a:t>tolere</a:t>
            </a:r>
            <a:r>
              <a:rPr lang="tr-TR" sz="2400" dirty="0" smtClean="0">
                <a:latin typeface="Comic Sans MS" pitchFamily="66" charset="0"/>
              </a:rPr>
              <a:t> edilmiştir.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BULGULAR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0551" t="32336" r="26693" b="18058"/>
          <a:stretch>
            <a:fillRect/>
          </a:stretch>
        </p:blipFill>
        <p:spPr bwMode="auto">
          <a:xfrm>
            <a:off x="784250" y="1493821"/>
            <a:ext cx="78994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BULGULAR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3858" t="28136" r="52913" b="30656"/>
          <a:stretch>
            <a:fillRect/>
          </a:stretch>
        </p:blipFill>
        <p:spPr bwMode="auto">
          <a:xfrm>
            <a:off x="1682726" y="1636697"/>
            <a:ext cx="63579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BULGULAR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4331" t="22677" r="52677" b="36115"/>
          <a:stretch>
            <a:fillRect/>
          </a:stretch>
        </p:blipFill>
        <p:spPr bwMode="auto">
          <a:xfrm>
            <a:off x="1539850" y="1493821"/>
            <a:ext cx="750099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BULGULAR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3858" t="30236" r="52913" b="29396"/>
          <a:stretch>
            <a:fillRect/>
          </a:stretch>
        </p:blipFill>
        <p:spPr bwMode="auto">
          <a:xfrm>
            <a:off x="1539850" y="1636697"/>
            <a:ext cx="617060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TARTIŞMA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619597"/>
            <a:ext cx="9067800" cy="502061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Çalışma verileri </a:t>
            </a:r>
            <a:r>
              <a:rPr lang="tr-TR" sz="2400" dirty="0" err="1" smtClean="0">
                <a:latin typeface="Comic Sans MS" pitchFamily="66" charset="0"/>
              </a:rPr>
              <a:t>IT’in</a:t>
            </a:r>
            <a:r>
              <a:rPr lang="tr-TR" sz="2400" dirty="0" smtClean="0">
                <a:latin typeface="Comic Sans MS" pitchFamily="66" charset="0"/>
              </a:rPr>
              <a:t> astım gelişimini ve </a:t>
            </a:r>
            <a:r>
              <a:rPr lang="tr-TR" sz="2400" dirty="0" err="1" smtClean="0">
                <a:latin typeface="Comic Sans MS" pitchFamily="66" charset="0"/>
              </a:rPr>
              <a:t>pulmoner</a:t>
            </a:r>
            <a:r>
              <a:rPr lang="tr-TR" sz="2400" dirty="0" smtClean="0">
                <a:latin typeface="Comic Sans MS" pitchFamily="66" charset="0"/>
              </a:rPr>
              <a:t> fonksiyonları etkileyebileceğini doğrulaması açısından önemlidir.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Bu çalışma, objektif parametreler kullanılması ve IT başlanmasından 5 yıl sonrasını değerlendirmesi bakımından tektir.</a:t>
            </a:r>
          </a:p>
          <a:p>
            <a:pPr>
              <a:lnSpc>
                <a:spcPct val="150000"/>
              </a:lnSpc>
              <a:buNone/>
            </a:pPr>
            <a:endParaRPr lang="tr-TR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TARTIŞMA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851011"/>
            <a:ext cx="9067800" cy="464347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err="1" smtClean="0">
                <a:latin typeface="Comic Sans MS" pitchFamily="66" charset="0"/>
              </a:rPr>
              <a:t>AIT’in</a:t>
            </a:r>
            <a:r>
              <a:rPr lang="tr-TR" sz="2400" dirty="0" smtClean="0">
                <a:latin typeface="Comic Sans MS" pitchFamily="66" charset="0"/>
              </a:rPr>
              <a:t> solunumsal alerji vakalarında ilaç tüketim ihtiyacını ve klinik semptomları azalttığı güçlü bir şekilde gösterilmiştir.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Bir çok geniş çaplı çalışmada da özellikle ot, akar ve kuş tüyüne bağlı gelişen vakalarda bu olumlu etkiler gösterilmiştir.</a:t>
            </a:r>
          </a:p>
          <a:p>
            <a:pPr>
              <a:lnSpc>
                <a:spcPct val="150000"/>
              </a:lnSpc>
              <a:buNone/>
            </a:pPr>
            <a:endParaRPr lang="tr-TR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TARTIŞMA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279507"/>
            <a:ext cx="9067800" cy="607223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Daha önceki çalışmaların birçoğu </a:t>
            </a:r>
            <a:r>
              <a:rPr lang="tr-TR" sz="2400" dirty="0" err="1" smtClean="0">
                <a:latin typeface="Comic Sans MS" pitchFamily="66" charset="0"/>
              </a:rPr>
              <a:t>rinit</a:t>
            </a:r>
            <a:r>
              <a:rPr lang="tr-TR" sz="2400" dirty="0" smtClean="0">
                <a:latin typeface="Comic Sans MS" pitchFamily="66" charset="0"/>
              </a:rPr>
              <a:t> vakaları ile polen </a:t>
            </a:r>
            <a:r>
              <a:rPr lang="tr-TR" sz="2400" dirty="0" err="1" smtClean="0">
                <a:latin typeface="Comic Sans MS" pitchFamily="66" charset="0"/>
              </a:rPr>
              <a:t>ekstraktları</a:t>
            </a:r>
            <a:r>
              <a:rPr lang="tr-TR" sz="2400" dirty="0" smtClean="0">
                <a:latin typeface="Comic Sans MS" pitchFamily="66" charset="0"/>
              </a:rPr>
              <a:t> üzerine yapılmış iken çok daha azı akarlar ile astım vakaları üzerine yapılabilmiştir. Çünkü;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pitchFamily="66" charset="0"/>
              </a:rPr>
              <a:t>Akarlarla ilgili çalışma yapmanın vakalar arası değişken </a:t>
            </a:r>
            <a:r>
              <a:rPr lang="tr-TR" sz="2000" dirty="0" err="1" smtClean="0">
                <a:solidFill>
                  <a:schemeClr val="tx1"/>
                </a:solidFill>
                <a:latin typeface="Comic Sans MS" pitchFamily="66" charset="0"/>
              </a:rPr>
              <a:t>maruziyet</a:t>
            </a:r>
            <a:r>
              <a:rPr lang="tr-TR" sz="2000" dirty="0" smtClean="0">
                <a:solidFill>
                  <a:schemeClr val="tx1"/>
                </a:solidFill>
                <a:latin typeface="Comic Sans MS" pitchFamily="66" charset="0"/>
              </a:rPr>
              <a:t> ve daha uzun süre gözlem ihtiyacı gibi yöntemsel zorlukları olması.</a:t>
            </a:r>
          </a:p>
          <a:p>
            <a:pPr lvl="1"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pitchFamily="66" charset="0"/>
              </a:rPr>
              <a:t>Astım vakalarını değerlendirmenin, SFT gibi objektif ölçümler gerektirdiğinden diğer vakalara göre daha zor olması. </a:t>
            </a:r>
          </a:p>
          <a:p>
            <a:pPr lvl="1">
              <a:lnSpc>
                <a:spcPct val="15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Comic Sans MS" pitchFamily="66" charset="0"/>
              </a:rPr>
              <a:t>Yine de mevcut veriler AIT’ in astım üzerine de etkili olduğunu desteklemektedir.</a:t>
            </a:r>
          </a:p>
          <a:p>
            <a:pPr>
              <a:lnSpc>
                <a:spcPct val="150000"/>
              </a:lnSpc>
              <a:buNone/>
            </a:pPr>
            <a:endParaRPr lang="tr-TR" sz="16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>TARTIŞMA</a:t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691605"/>
            <a:ext cx="9067800" cy="4012498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400" dirty="0" err="1" smtClean="0">
                <a:latin typeface="Comic Sans MS" pitchFamily="66" charset="0"/>
              </a:rPr>
              <a:t>AİT’te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adjuvan</a:t>
            </a:r>
            <a:r>
              <a:rPr lang="tr-TR" sz="2400" dirty="0" smtClean="0">
                <a:latin typeface="Comic Sans MS" pitchFamily="66" charset="0"/>
              </a:rPr>
              <a:t> kullanımı birçok yayında önerilmekte ve </a:t>
            </a:r>
            <a:r>
              <a:rPr lang="tr-TR" sz="2400" dirty="0" err="1" smtClean="0">
                <a:latin typeface="Comic Sans MS" pitchFamily="66" charset="0"/>
              </a:rPr>
              <a:t>bakteriyal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adjuvan</a:t>
            </a:r>
            <a:r>
              <a:rPr lang="tr-TR" sz="2400" dirty="0" smtClean="0">
                <a:latin typeface="Comic Sans MS" pitchFamily="66" charset="0"/>
              </a:rPr>
              <a:t> içeren bazı ürünlerin günümüzde halihazırda müstahzarları da bulunmaktadır.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Genelde </a:t>
            </a:r>
            <a:r>
              <a:rPr lang="tr-TR" sz="2400" dirty="0" err="1" smtClean="0">
                <a:latin typeface="Comic Sans MS" pitchFamily="66" charset="0"/>
              </a:rPr>
              <a:t>AIT’e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adjuvan</a:t>
            </a:r>
            <a:r>
              <a:rPr lang="tr-TR" sz="2400" dirty="0" smtClean="0">
                <a:latin typeface="Comic Sans MS" pitchFamily="66" charset="0"/>
              </a:rPr>
              <a:t> eklemek; TH1 cevabını arttırdığından uygulanacak alerjen dozunun azaltılmasını sağlamaktadır.</a:t>
            </a:r>
            <a:endParaRPr lang="tr-TR" sz="16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800" dirty="0">
                <a:solidFill>
                  <a:srgbClr val="FF0000"/>
                </a:solidFill>
                <a:latin typeface="Comic Sans MS" pitchFamily="66" charset="0"/>
              </a:rPr>
              <a:t> Sonuç olarak; </a:t>
            </a:r>
            <a: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4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503238" y="1279507"/>
            <a:ext cx="9067800" cy="6072230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800" dirty="0" smtClean="0">
                <a:latin typeface="Comic Sans MS" pitchFamily="66" charset="0"/>
              </a:rPr>
              <a:t>Bu çalışma sonucunda; </a:t>
            </a:r>
            <a:r>
              <a:rPr lang="tr-TR" sz="2800" dirty="0" err="1" smtClean="0">
                <a:latin typeface="Comic Sans MS" pitchFamily="66" charset="0"/>
              </a:rPr>
              <a:t>SLIT’in</a:t>
            </a:r>
            <a:r>
              <a:rPr lang="tr-TR" sz="2800" dirty="0" smtClean="0">
                <a:latin typeface="Comic Sans MS" pitchFamily="66" charset="0"/>
              </a:rPr>
              <a:t>  </a:t>
            </a:r>
            <a:r>
              <a:rPr lang="tr-TR" sz="2800" dirty="0" err="1" smtClean="0">
                <a:latin typeface="Comic Sans MS" pitchFamily="66" charset="0"/>
              </a:rPr>
              <a:t>pulmoner</a:t>
            </a:r>
            <a:r>
              <a:rPr lang="tr-TR" sz="2800" dirty="0" smtClean="0">
                <a:latin typeface="Comic Sans MS" pitchFamily="66" charset="0"/>
              </a:rPr>
              <a:t> fonksiyonları üzerine olan etkileri gözlendi. Bu etkiler;</a:t>
            </a:r>
          </a:p>
          <a:p>
            <a:pPr lvl="1"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Astım semptomları gelişimini önleme</a:t>
            </a:r>
          </a:p>
          <a:p>
            <a:pPr lvl="1"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Yeni </a:t>
            </a:r>
            <a:r>
              <a:rPr lang="tr-TR" sz="2400" dirty="0" err="1" smtClean="0">
                <a:latin typeface="Comic Sans MS" pitchFamily="66" charset="0"/>
              </a:rPr>
              <a:t>sensitizasyon</a:t>
            </a:r>
            <a:r>
              <a:rPr lang="tr-TR" sz="2400" dirty="0" smtClean="0">
                <a:latin typeface="Comic Sans MS" pitchFamily="66" charset="0"/>
              </a:rPr>
              <a:t> gelişimini önleme</a:t>
            </a:r>
          </a:p>
          <a:p>
            <a:pPr lvl="1">
              <a:lnSpc>
                <a:spcPct val="200000"/>
              </a:lnSpc>
            </a:pPr>
            <a:r>
              <a:rPr lang="tr-TR" sz="2400" dirty="0" err="1" smtClean="0">
                <a:latin typeface="Comic Sans MS" pitchFamily="66" charset="0"/>
              </a:rPr>
              <a:t>Pulmoner</a:t>
            </a:r>
            <a:r>
              <a:rPr lang="tr-TR" sz="2400" dirty="0" smtClean="0">
                <a:latin typeface="Comic Sans MS" pitchFamily="66" charset="0"/>
              </a:rPr>
              <a:t> fonksiyonlarda değişim</a:t>
            </a:r>
          </a:p>
          <a:p>
            <a:pPr>
              <a:lnSpc>
                <a:spcPct val="150000"/>
              </a:lnSpc>
              <a:buNone/>
            </a:pPr>
            <a:endParaRPr lang="tr-TR" sz="16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5400" dirty="0" smtClean="0">
                <a:solidFill>
                  <a:srgbClr val="FF0000"/>
                </a:solidFill>
                <a:latin typeface="Comic Sans MS" pitchFamily="66" charset="0"/>
              </a:rPr>
              <a:t>Amaç </a:t>
            </a:r>
            <a:endParaRPr lang="tr-TR" dirty="0" smtClean="0">
              <a:solidFill>
                <a:srgbClr val="FF0000"/>
              </a:solidFill>
            </a:endParaRPr>
          </a:p>
        </p:txBody>
      </p:sp>
      <p:sp>
        <p:nvSpPr>
          <p:cNvPr id="8195" name="3 İçerik Yer Tutucusu"/>
          <p:cNvSpPr>
            <a:spLocks noGrp="1"/>
          </p:cNvSpPr>
          <p:nvPr>
            <p:ph idx="1"/>
          </p:nvPr>
        </p:nvSpPr>
        <p:spPr>
          <a:xfrm>
            <a:off x="503238" y="1763713"/>
            <a:ext cx="9067800" cy="3230562"/>
          </a:xfr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tr-TR" sz="2400" dirty="0" smtClean="0">
                <a:latin typeface="Comic Sans MS" pitchFamily="66" charset="0"/>
              </a:rPr>
              <a:t>Bu çalışmanın amacı; 52 hafta süre ile </a:t>
            </a:r>
            <a:r>
              <a:rPr lang="tr-TR" sz="2400" dirty="0" err="1" smtClean="0">
                <a:latin typeface="Comic Sans MS" pitchFamily="66" charset="0"/>
              </a:rPr>
              <a:t>Viaskin</a:t>
            </a:r>
            <a:r>
              <a:rPr lang="tr-TR" sz="2400" dirty="0" smtClean="0">
                <a:latin typeface="Comic Sans MS" pitchFamily="66" charset="0"/>
              </a:rPr>
              <a:t> EPİT olarak uygulandığında (100 ve 250 µg) klinik yanıt, güvenlik, dozlar arasında farklılık ve immünolojik değişiklikleri araştırmaktır.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96875" y="1493838"/>
            <a:ext cx="2786063" cy="3214687"/>
          </a:xfrm>
          <a:prstGeom prst="rect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 lIns="100800" tIns="28080" rIns="100800" bIns="50400"/>
          <a:lstStyle/>
          <a:p>
            <a:pPr marL="341313" indent="-320675" hangingPunct="1">
              <a:lnSpc>
                <a:spcPct val="100000"/>
              </a:lnSpc>
              <a:spcBef>
                <a:spcPts val="500"/>
              </a:spcBef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10700" algn="l"/>
              </a:tabLst>
            </a:pPr>
            <a:r>
              <a:rPr lang="tr-TR" altLang="tr-TR" sz="2000" i="1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-Multisentrik</a:t>
            </a:r>
          </a:p>
          <a:p>
            <a:pPr marL="341313" indent="-320675" hangingPunct="1">
              <a:lnSpc>
                <a:spcPct val="100000"/>
              </a:lnSpc>
              <a:spcBef>
                <a:spcPts val="500"/>
              </a:spcBef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10700" algn="l"/>
              </a:tabLst>
            </a:pPr>
            <a:r>
              <a:rPr lang="tr-TR" altLang="tr-TR" sz="2000" i="1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-Randomize</a:t>
            </a:r>
          </a:p>
          <a:p>
            <a:pPr marL="341313" indent="-320675" hangingPunct="1">
              <a:lnSpc>
                <a:spcPct val="100000"/>
              </a:lnSpc>
              <a:spcBef>
                <a:spcPts val="500"/>
              </a:spcBef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10700" algn="l"/>
              </a:tabLst>
            </a:pPr>
            <a:r>
              <a:rPr lang="tr-TR" altLang="tr-TR" sz="2000" i="1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-Çift-kör </a:t>
            </a:r>
          </a:p>
          <a:p>
            <a:pPr marL="341313" indent="-320675" hangingPunct="1">
              <a:lnSpc>
                <a:spcPct val="100000"/>
              </a:lnSpc>
              <a:spcBef>
                <a:spcPts val="500"/>
              </a:spcBef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10700" algn="l"/>
              </a:tabLst>
            </a:pPr>
            <a:r>
              <a:rPr lang="tr-TR" altLang="tr-TR" sz="2000" i="1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-Plasebo-kontrollü</a:t>
            </a:r>
          </a:p>
          <a:p>
            <a:pPr marL="341313" indent="-320675" hangingPunct="1">
              <a:lnSpc>
                <a:spcPct val="100000"/>
              </a:lnSpc>
              <a:spcBef>
                <a:spcPts val="500"/>
              </a:spcBef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10700" algn="l"/>
              </a:tabLst>
            </a:pPr>
            <a:r>
              <a:rPr lang="tr-TR" altLang="tr-TR" sz="2000" i="1">
                <a:solidFill>
                  <a:srgbClr val="000000"/>
                </a:solidFill>
                <a:latin typeface="Comic Sans MS" pitchFamily="66" charset="0"/>
                <a:ea typeface="Microsoft YaHei" pitchFamily="34" charset="-122"/>
              </a:rPr>
              <a:t>-Faz-2 </a:t>
            </a:r>
          </a:p>
        </p:txBody>
      </p:sp>
      <p:sp>
        <p:nvSpPr>
          <p:cNvPr id="9219" name="2 Başlık"/>
          <p:cNvSpPr>
            <a:spLocks noGrp="1"/>
          </p:cNvSpPr>
          <p:nvPr>
            <p:ph type="title"/>
          </p:nvPr>
        </p:nvSpPr>
        <p:spPr>
          <a:xfrm>
            <a:off x="468313" y="279400"/>
            <a:ext cx="9067800" cy="1252538"/>
          </a:xfrm>
        </p:spPr>
        <p:txBody>
          <a:bodyPr/>
          <a:lstStyle/>
          <a:p>
            <a: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smtClean="0"/>
          </a:p>
        </p:txBody>
      </p:sp>
      <p:sp>
        <p:nvSpPr>
          <p:cNvPr id="6" name="5 Metin kutusu"/>
          <p:cNvSpPr txBox="1"/>
          <p:nvPr/>
        </p:nvSpPr>
        <p:spPr>
          <a:xfrm>
            <a:off x="4040188" y="1779588"/>
            <a:ext cx="5572125" cy="265112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Çalışma sonunda hastalara çift-kör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plasebo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kontrollü oral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provakasyon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(OPT) testi uygulanmıştır.</a:t>
            </a:r>
          </a:p>
          <a:p>
            <a:pPr>
              <a:defRPr/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325438" y="4922838"/>
            <a:ext cx="9286875" cy="2308324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Çalışma sonunda OPT sonucunda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5044 mg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fıstık veya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başlangıçtaki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OPT sonucunda tüketilen fıstığın 10 katının yenilebiliyor olması başarı olarak kabul edilmiştir.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Başlık"/>
          <p:cNvSpPr>
            <a:spLocks noGrp="1"/>
          </p:cNvSpPr>
          <p:nvPr>
            <p:ph type="title"/>
          </p:nvPr>
        </p:nvSpPr>
        <p:spPr>
          <a:xfrm>
            <a:off x="468313" y="279400"/>
            <a:ext cx="9067800" cy="1252538"/>
          </a:xfrm>
        </p:spPr>
        <p:txBody>
          <a:bodyPr/>
          <a:lstStyle/>
          <a:p>
            <a: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  <a:t>YÖNTEM</a:t>
            </a:r>
            <a:br>
              <a:rPr lang="tr-TR" altLang="tr-TR" sz="5400" b="1" smtClean="0">
                <a:solidFill>
                  <a:srgbClr val="FF0000"/>
                </a:solidFill>
                <a:latin typeface="Comic Sans MS" pitchFamily="66" charset="0"/>
              </a:rPr>
            </a:br>
            <a:endParaRPr lang="tr-TR" smtClean="0"/>
          </a:p>
        </p:txBody>
      </p:sp>
      <p:sp>
        <p:nvSpPr>
          <p:cNvPr id="7" name="6 Metin kutusu"/>
          <p:cNvSpPr txBox="1"/>
          <p:nvPr/>
        </p:nvSpPr>
        <p:spPr>
          <a:xfrm>
            <a:off x="325438" y="1422400"/>
            <a:ext cx="9286875" cy="600233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2400" b="1" i="1" dirty="0">
                <a:solidFill>
                  <a:srgbClr val="FF0000"/>
                </a:solidFill>
                <a:latin typeface="Comic Sans MS" pitchFamily="66" charset="0"/>
              </a:rPr>
              <a:t>Çalışmaya alınma kriterleri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4-25 yaş arasında olmak </a:t>
            </a:r>
            <a:r>
              <a:rPr lang="tr-TR" dirty="0">
                <a:solidFill>
                  <a:schemeClr val="tx1"/>
                </a:solidFill>
                <a:latin typeface="Comic Sans MS" pitchFamily="66" charset="0"/>
              </a:rPr>
              <a:t>(cins, ırk, etnik köken fark etmeksizin)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Doktor tanılı fıstık alerjisi veya güçlü öykünün olması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Alerji deri testinde  pozitiflik (≥ 3mm negatif kontrol)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Fıstık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spIg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E ≥ 0.35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kU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/L (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İmmunocap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Çalışma öncesi yapılan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OPT’inde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kümülatif </a:t>
            </a:r>
            <a:r>
              <a:rPr lang="tr-TR" sz="2400" dirty="0" smtClean="0">
                <a:solidFill>
                  <a:schemeClr val="tx1"/>
                </a:solidFill>
                <a:latin typeface="Comic Sans MS" pitchFamily="66" charset="0"/>
              </a:rPr>
              <a:t>1044 mg 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dozun altında tepki vermiş olmak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 Teması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 Teması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tr-T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tr-T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Ofis Teması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is Teması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is Teması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is Teması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is Teması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is Teması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is Teması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3510</TotalTime>
  <Words>2691</Words>
  <Application>Microsoft Office PowerPoint</Application>
  <PresentationFormat>Özel</PresentationFormat>
  <Paragraphs>568</Paragraphs>
  <Slides>68</Slides>
  <Notes>67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69" baseType="lpstr">
      <vt:lpstr>Ofis Teması</vt:lpstr>
      <vt:lpstr>PowerPoint Sunusu</vt:lpstr>
      <vt:lpstr>PowerPoint Sunusu</vt:lpstr>
      <vt:lpstr>PowerPoint Sunusu</vt:lpstr>
      <vt:lpstr>PowerPoint Sunusu</vt:lpstr>
      <vt:lpstr>Epikutanöz İT</vt:lpstr>
      <vt:lpstr>Epikutanöz İT</vt:lpstr>
      <vt:lpstr>Amaç </vt:lpstr>
      <vt:lpstr> YÖNTEM </vt:lpstr>
      <vt:lpstr> YÖNTEM </vt:lpstr>
      <vt:lpstr>PowerPoint Sunusu</vt:lpstr>
      <vt:lpstr>PowerPoint Sunusu</vt:lpstr>
      <vt:lpstr>PowerPoint Sunusu</vt:lpstr>
      <vt:lpstr>PowerPoint Sunusu</vt:lpstr>
      <vt:lpstr>PowerPoint Sunusu</vt:lpstr>
      <vt:lpstr> YÖNTEM </vt:lpstr>
      <vt:lpstr>PowerPoint Sunusu</vt:lpstr>
      <vt:lpstr>PowerPoint Sunusu</vt:lpstr>
      <vt:lpstr>PowerPoint Sunusu</vt:lpstr>
      <vt:lpstr>PowerPoint Sunusu</vt:lpstr>
      <vt:lpstr>Oral provakasyon test</vt:lpstr>
      <vt:lpstr>PowerPoint Sunusu</vt:lpstr>
      <vt:lpstr>BULGULAR </vt:lpstr>
      <vt:lpstr> BULGULAR  </vt:lpstr>
      <vt:lpstr>BULGULAR </vt:lpstr>
      <vt:lpstr>BULGULAR </vt:lpstr>
      <vt:lpstr>BULGULAR </vt:lpstr>
      <vt:lpstr>BULGULAR </vt:lpstr>
      <vt:lpstr>BULGULAR </vt:lpstr>
      <vt:lpstr>BULGULAR </vt:lpstr>
      <vt:lpstr>Bulgular </vt:lpstr>
      <vt:lpstr>BULGULAR </vt:lpstr>
      <vt:lpstr>BULGULAR </vt:lpstr>
      <vt:lpstr>BULGULAR </vt:lpstr>
      <vt:lpstr>BULGULAR </vt:lpstr>
      <vt:lpstr>BULGULAR </vt:lpstr>
      <vt:lpstr>BULGULAR </vt:lpstr>
      <vt:lpstr>TARTIŞMA  </vt:lpstr>
      <vt:lpstr>TARTIŞMA  </vt:lpstr>
      <vt:lpstr>TARTIŞMA  </vt:lpstr>
      <vt:lpstr>TARTIŞMA  </vt:lpstr>
      <vt:lpstr>TARTIŞMA  </vt:lpstr>
      <vt:lpstr>Sonuç olarak  </vt:lpstr>
      <vt:lpstr>PowerPoint Sunusu</vt:lpstr>
      <vt:lpstr>PowerPoint Sunusu</vt:lpstr>
      <vt:lpstr>PowerPoint Sunusu</vt:lpstr>
      <vt:lpstr>PowerPoint Sunusu</vt:lpstr>
      <vt:lpstr>PowerPoint Sunusu</vt:lpstr>
      <vt:lpstr> YÖNTEM </vt:lpstr>
      <vt:lpstr> YÖNTEM </vt:lpstr>
      <vt:lpstr> YÖNTEM </vt:lpstr>
      <vt:lpstr> YÖNTEM </vt:lpstr>
      <vt:lpstr> YÖNTEM </vt:lpstr>
      <vt:lpstr> YÖNTEM </vt:lpstr>
      <vt:lpstr> YÖNTEM </vt:lpstr>
      <vt:lpstr> YÖNTEM </vt:lpstr>
      <vt:lpstr> YÖNTEM </vt:lpstr>
      <vt:lpstr> BULGULAR </vt:lpstr>
      <vt:lpstr> BULGULAR </vt:lpstr>
      <vt:lpstr> BULGULAR </vt:lpstr>
      <vt:lpstr> BULGULAR </vt:lpstr>
      <vt:lpstr> BULGULAR </vt:lpstr>
      <vt:lpstr> BULGULAR </vt:lpstr>
      <vt:lpstr> BULGULAR </vt:lpstr>
      <vt:lpstr> TARTIŞMA </vt:lpstr>
      <vt:lpstr> TARTIŞMA </vt:lpstr>
      <vt:lpstr> TARTIŞMA </vt:lpstr>
      <vt:lpstr> TARTIŞMA </vt:lpstr>
      <vt:lpstr>  Sonuç olarak;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BEOS</dc:creator>
  <cp:lastModifiedBy>PiTeknik</cp:lastModifiedBy>
  <cp:revision>310</cp:revision>
  <cp:lastPrinted>2016-08-22T12:03:44Z</cp:lastPrinted>
  <dcterms:created xsi:type="dcterms:W3CDTF">2009-04-16T08:32:32Z</dcterms:created>
  <dcterms:modified xsi:type="dcterms:W3CDTF">2017-04-25T13:35:54Z</dcterms:modified>
</cp:coreProperties>
</file>