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3"/>
  </p:notesMasterIdLst>
  <p:sldIdLst>
    <p:sldId id="380" r:id="rId2"/>
    <p:sldId id="495" r:id="rId3"/>
    <p:sldId id="496" r:id="rId4"/>
    <p:sldId id="491" r:id="rId5"/>
    <p:sldId id="522" r:id="rId6"/>
    <p:sldId id="492" r:id="rId7"/>
    <p:sldId id="493" r:id="rId8"/>
    <p:sldId id="466" r:id="rId9"/>
    <p:sldId id="502" r:id="rId10"/>
    <p:sldId id="520" r:id="rId11"/>
    <p:sldId id="467" r:id="rId12"/>
    <p:sldId id="483" r:id="rId13"/>
    <p:sldId id="484" r:id="rId14"/>
    <p:sldId id="468" r:id="rId15"/>
    <p:sldId id="482" r:id="rId16"/>
    <p:sldId id="481" r:id="rId17"/>
    <p:sldId id="471" r:id="rId18"/>
    <p:sldId id="469" r:id="rId19"/>
    <p:sldId id="503" r:id="rId20"/>
    <p:sldId id="513" r:id="rId21"/>
    <p:sldId id="473" r:id="rId22"/>
    <p:sldId id="486" r:id="rId23"/>
    <p:sldId id="524" r:id="rId24"/>
    <p:sldId id="479" r:id="rId25"/>
    <p:sldId id="480" r:id="rId26"/>
    <p:sldId id="465" r:id="rId27"/>
    <p:sldId id="487" r:id="rId28"/>
    <p:sldId id="515" r:id="rId29"/>
    <p:sldId id="440" r:id="rId30"/>
    <p:sldId id="488" r:id="rId31"/>
    <p:sldId id="434" r:id="rId32"/>
    <p:sldId id="437" r:id="rId33"/>
    <p:sldId id="430" r:id="rId34"/>
    <p:sldId id="431" r:id="rId35"/>
    <p:sldId id="442" r:id="rId36"/>
    <p:sldId id="518" r:id="rId37"/>
    <p:sldId id="373" r:id="rId38"/>
    <p:sldId id="494" r:id="rId39"/>
    <p:sldId id="412" r:id="rId40"/>
    <p:sldId id="490" r:id="rId41"/>
    <p:sldId id="521" r:id="rId42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9900"/>
    <a:srgbClr val="009966"/>
    <a:srgbClr val="CCFF99"/>
    <a:srgbClr val="FFCC99"/>
    <a:srgbClr val="336633"/>
    <a:srgbClr val="6600CC"/>
    <a:srgbClr val="FF00CC"/>
    <a:srgbClr val="FF6666"/>
    <a:srgbClr val="99CC66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085" autoAdjust="0"/>
  </p:normalViewPr>
  <p:slideViewPr>
    <p:cSldViewPr>
      <p:cViewPr varScale="1">
        <p:scale>
          <a:sx n="60" d="100"/>
          <a:sy n="60" d="100"/>
        </p:scale>
        <p:origin x="-165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6" d="100"/>
        <a:sy n="76" d="100"/>
      </p:scale>
      <p:origin x="0" y="-47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Üstbilgi Yer Tutucusu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5D37D8-7A81-4403-B6D7-5B7553D1A0FA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3 Slayt Görüntüsü Yer Tutucusu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4 Not Yer Tutucusu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CBA4F7-45D3-43A4-AF62-B9311E4565E8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6235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</a:t>
            </a:fld>
            <a:endParaRPr lang="tr-T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HAE atak sırasında </a:t>
            </a:r>
            <a:r>
              <a:rPr lang="tr-TR" dirty="0" err="1" smtClean="0"/>
              <a:t>nötrofili</a:t>
            </a:r>
            <a:r>
              <a:rPr lang="tr-TR" dirty="0" smtClean="0"/>
              <a:t> olabiliyor, C4 düşük bulursun</a:t>
            </a:r>
            <a:r>
              <a:rPr lang="tr-TR" baseline="0" dirty="0" smtClean="0"/>
              <a:t> ama büyük olasılıkla «not </a:t>
            </a:r>
            <a:r>
              <a:rPr lang="tr-TR" baseline="0" dirty="0" err="1" smtClean="0"/>
              <a:t>available</a:t>
            </a:r>
            <a:r>
              <a:rPr lang="tr-TR" baseline="0" dirty="0" smtClean="0"/>
              <a:t>» acil şartlarda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4274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tr-TR" sz="1200" b="1" dirty="0" smtClean="0"/>
              <a:t>Yeni doğan süresince </a:t>
            </a:r>
            <a:r>
              <a:rPr lang="tr-TR" sz="1200" b="1" dirty="0" err="1" smtClean="0"/>
              <a:t>kompleman</a:t>
            </a:r>
            <a:r>
              <a:rPr lang="tr-TR" sz="1200" b="1" dirty="0" smtClean="0"/>
              <a:t> düzeyi </a:t>
            </a:r>
            <a:r>
              <a:rPr lang="tr-TR" sz="1200" b="1" dirty="0" err="1" smtClean="0"/>
              <a:t>maternal</a:t>
            </a:r>
            <a:r>
              <a:rPr lang="tr-TR" sz="1200" b="1" dirty="0" smtClean="0"/>
              <a:t> düzeyden daha düşüktür.</a:t>
            </a:r>
            <a:endParaRPr lang="en-US" sz="1200" b="1" dirty="0" smtClean="0"/>
          </a:p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200" b="1" dirty="0" smtClean="0"/>
              <a:t>C1-inh</a:t>
            </a:r>
            <a:r>
              <a:rPr lang="tr-TR" sz="1200" b="1" dirty="0" smtClean="0"/>
              <a:t>.</a:t>
            </a:r>
            <a:r>
              <a:rPr lang="en-US" sz="1200" b="1" dirty="0" smtClean="0"/>
              <a:t> </a:t>
            </a:r>
            <a:r>
              <a:rPr lang="tr-TR" sz="1200" b="1" dirty="0" smtClean="0"/>
              <a:t>düzeyleri</a:t>
            </a:r>
            <a:r>
              <a:rPr lang="en-US" sz="1200" b="1" dirty="0" smtClean="0"/>
              <a:t> (a</a:t>
            </a:r>
            <a:r>
              <a:rPr lang="tr-TR" sz="1200" b="1" dirty="0" smtClean="0"/>
              <a:t>k</a:t>
            </a:r>
            <a:r>
              <a:rPr lang="en-US" sz="1200" b="1" dirty="0" err="1" smtClean="0"/>
              <a:t>tivit</a:t>
            </a:r>
            <a:r>
              <a:rPr lang="tr-TR" sz="1200" b="1" dirty="0" smtClean="0"/>
              <a:t>e</a:t>
            </a:r>
            <a:r>
              <a:rPr lang="en-US" sz="1200" b="1" dirty="0" smtClean="0"/>
              <a:t>/anti</a:t>
            </a:r>
            <a:r>
              <a:rPr lang="tr-TR" sz="1200" b="1" dirty="0" smtClean="0"/>
              <a:t>j</a:t>
            </a:r>
            <a:r>
              <a:rPr lang="en-US" sz="1200" b="1" dirty="0" smtClean="0"/>
              <a:t>en) </a:t>
            </a:r>
            <a:r>
              <a:rPr lang="tr-TR" sz="1200" b="1" dirty="0" smtClean="0"/>
              <a:t>erişkin düzeyin % </a:t>
            </a:r>
            <a:r>
              <a:rPr lang="en-US" sz="1200" b="1" dirty="0" smtClean="0"/>
              <a:t>60-70</a:t>
            </a:r>
            <a:r>
              <a:rPr lang="tr-TR" sz="1200" b="1" dirty="0" smtClean="0"/>
              <a:t> i kadardır</a:t>
            </a:r>
          </a:p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tr-TR" sz="1200" b="1" dirty="0" smtClean="0"/>
              <a:t>Düzey </a:t>
            </a:r>
            <a:r>
              <a:rPr lang="tr-TR" sz="1200" b="1" dirty="0" err="1" smtClean="0"/>
              <a:t>normalizasyonu</a:t>
            </a:r>
            <a:r>
              <a:rPr lang="en-US" sz="1200" b="1" dirty="0" smtClean="0"/>
              <a:t> &gt; 6 </a:t>
            </a:r>
            <a:r>
              <a:rPr lang="tr-TR" sz="1200" b="1" dirty="0" smtClean="0"/>
              <a:t>ay</a:t>
            </a:r>
            <a:endParaRPr lang="en-US" sz="1200" b="1" dirty="0" smtClean="0"/>
          </a:p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tr-TR" sz="1200" b="1" dirty="0" smtClean="0"/>
              <a:t>Çok erken dönemde test yapmaktan kaçınılmalıdır </a:t>
            </a:r>
            <a:r>
              <a:rPr lang="en-US" sz="1200" b="1" dirty="0" smtClean="0"/>
              <a:t>(</a:t>
            </a:r>
            <a:r>
              <a:rPr lang="tr-TR" sz="1200" b="1" dirty="0" smtClean="0"/>
              <a:t>yanlış HAÖ tanısı</a:t>
            </a:r>
            <a:r>
              <a:rPr lang="en-US" sz="1200" b="1" dirty="0" smtClean="0"/>
              <a:t>)!</a:t>
            </a:r>
          </a:p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1200" b="1" dirty="0" smtClean="0"/>
              <a:t>Test </a:t>
            </a:r>
            <a:r>
              <a:rPr lang="tr-TR" sz="1200" b="1" dirty="0" smtClean="0"/>
              <a:t>yaşı</a:t>
            </a:r>
            <a:r>
              <a:rPr lang="en-US" sz="1200" b="1" dirty="0" smtClean="0"/>
              <a:t> &gt; 6 </a:t>
            </a:r>
            <a:r>
              <a:rPr lang="tr-TR" sz="1200" b="1" dirty="0" smtClean="0"/>
              <a:t>aydır</a:t>
            </a:r>
            <a:r>
              <a:rPr lang="en-US" sz="1200" b="1" dirty="0" smtClean="0"/>
              <a:t> </a:t>
            </a:r>
            <a:r>
              <a:rPr lang="tr-TR" sz="1200" b="1" dirty="0" smtClean="0"/>
              <a:t>ve</a:t>
            </a:r>
            <a:r>
              <a:rPr lang="en-US" sz="1200" b="1" dirty="0" smtClean="0"/>
              <a:t> &gt;1 </a:t>
            </a:r>
            <a:r>
              <a:rPr lang="tr-TR" sz="1200" b="1" dirty="0" smtClean="0"/>
              <a:t>yaşından sonra doğrulanmalıdır</a:t>
            </a:r>
            <a:endParaRPr lang="en-US" sz="1200" b="1" dirty="0" smtClean="0"/>
          </a:p>
          <a:p>
            <a:pPr defTabSz="288925">
              <a:spcBef>
                <a:spcPct val="50000"/>
              </a:spcBef>
              <a:buFont typeface="Wingdings" pitchFamily="2" charset="2"/>
              <a:buChar char="ü"/>
            </a:pPr>
            <a:r>
              <a:rPr lang="tr-TR" sz="1200" b="1" dirty="0" smtClean="0"/>
              <a:t>Ataklar herhangi bir yaşta gelişebilir, ancak genellikle  5-11 yaşları arasında başlar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13549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Tip</a:t>
            </a:r>
            <a:r>
              <a:rPr lang="en-US" baseline="0" dirty="0" smtClean="0"/>
              <a:t> III de </a:t>
            </a:r>
            <a:r>
              <a:rPr lang="en-US" baseline="0" dirty="0" err="1" smtClean="0"/>
              <a:t>dudak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dil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sismesi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asfiksiye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neden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olabiliyor</a:t>
            </a:r>
            <a:endParaRPr lang="en-US" baseline="0" dirty="0" smtClean="0"/>
          </a:p>
          <a:p>
            <a:pPr lvl="1"/>
            <a:r>
              <a:rPr lang="tr-TR" dirty="0" smtClean="0"/>
              <a:t>Proteinin işlevinden bağımsız olarak, yardımcı yolaklar da bozuk: </a:t>
            </a:r>
            <a:r>
              <a:rPr lang="tr-TR" dirty="0" smtClean="0">
                <a:solidFill>
                  <a:srgbClr val="FF0000"/>
                </a:solidFill>
              </a:rPr>
              <a:t>%1</a:t>
            </a:r>
          </a:p>
          <a:p>
            <a:pPr lvl="2"/>
            <a:r>
              <a:rPr lang="tr-TR" dirty="0" smtClean="0"/>
              <a:t>Faktör-12 gen </a:t>
            </a:r>
            <a:r>
              <a:rPr lang="tr-TR" dirty="0" err="1" smtClean="0"/>
              <a:t>defekti</a:t>
            </a:r>
            <a:r>
              <a:rPr lang="tr-TR" dirty="0" smtClean="0"/>
              <a:t> veya diğer ilgili yapılarda bozukluk mevcut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03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Kalbitor</a:t>
            </a:r>
            <a:r>
              <a:rPr lang="en-US" dirty="0" smtClean="0"/>
              <a:t> </a:t>
            </a:r>
            <a:r>
              <a:rPr lang="en-US" dirty="0" err="1" smtClean="0"/>
              <a:t>insan</a:t>
            </a:r>
            <a:r>
              <a:rPr lang="en-US" dirty="0" smtClean="0"/>
              <a:t> </a:t>
            </a:r>
            <a:r>
              <a:rPr lang="en-US" dirty="0" err="1" smtClean="0"/>
              <a:t>plazmasindan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uretiliyor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anafilaksi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riski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var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30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26686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Yaklaşık 250 ml plazma içerir</a:t>
            </a:r>
          </a:p>
          <a:p>
            <a:r>
              <a:rPr lang="tr-TR" dirty="0" smtClean="0"/>
              <a:t>Tam kandan, şekilli elemanların uzaklaştırmasıyla elde edilir. -18 C’de saklanır.</a:t>
            </a:r>
          </a:p>
          <a:p>
            <a:r>
              <a:rPr lang="en-US" dirty="0" smtClean="0"/>
              <a:t>C1-INH </a:t>
            </a:r>
            <a:r>
              <a:rPr lang="en-US" dirty="0" err="1" smtClean="0"/>
              <a:t>için</a:t>
            </a:r>
            <a:r>
              <a:rPr lang="en-US" dirty="0" smtClean="0"/>
              <a:t> normal </a:t>
            </a:r>
            <a:r>
              <a:rPr lang="en-US" dirty="0" err="1" smtClean="0"/>
              <a:t>düzey</a:t>
            </a:r>
            <a:r>
              <a:rPr lang="en-US" dirty="0" smtClean="0"/>
              <a:t> </a:t>
            </a:r>
            <a:r>
              <a:rPr lang="en-US" dirty="0" err="1" smtClean="0"/>
              <a:t>aralığı</a:t>
            </a:r>
            <a:r>
              <a:rPr lang="en-US" dirty="0" smtClean="0"/>
              <a:t> </a:t>
            </a:r>
            <a:r>
              <a:rPr lang="tr-TR" dirty="0" smtClean="0"/>
              <a:t>0.</a:t>
            </a:r>
            <a:r>
              <a:rPr lang="en-US" dirty="0" smtClean="0"/>
              <a:t>1</a:t>
            </a:r>
            <a:r>
              <a:rPr lang="tr-TR" dirty="0" smtClean="0"/>
              <a:t>5</a:t>
            </a:r>
            <a:r>
              <a:rPr lang="en-US" dirty="0" smtClean="0"/>
              <a:t> – </a:t>
            </a:r>
            <a:r>
              <a:rPr lang="tr-TR" dirty="0" smtClean="0"/>
              <a:t>0.</a:t>
            </a:r>
            <a:r>
              <a:rPr lang="en-US" dirty="0" smtClean="0"/>
              <a:t>3</a:t>
            </a:r>
            <a:r>
              <a:rPr lang="tr-TR" dirty="0" smtClean="0"/>
              <a:t>5</a:t>
            </a:r>
            <a:r>
              <a:rPr lang="en-US" dirty="0" smtClean="0"/>
              <a:t> </a:t>
            </a:r>
            <a:r>
              <a:rPr lang="tr-TR" dirty="0" smtClean="0"/>
              <a:t>gr/L. </a:t>
            </a:r>
          </a:p>
          <a:p>
            <a:r>
              <a:rPr lang="tr-TR" dirty="0" smtClean="0"/>
              <a:t>1 Ünite = 1 ml plazmada bulunan C1-esteraz inhibitörüne eşittir.</a:t>
            </a:r>
          </a:p>
          <a:p>
            <a:r>
              <a:rPr lang="tr-TR" dirty="0" smtClean="0"/>
              <a:t>1 ünite TDP, 250 Ü C1-esteraz inhibitörü içerir. 1litre plazma = 2 </a:t>
            </a:r>
            <a:r>
              <a:rPr lang="tr-TR" dirty="0" err="1" smtClean="0"/>
              <a:t>Cinryze</a:t>
            </a:r>
            <a:r>
              <a:rPr lang="tr-TR" dirty="0" smtClean="0"/>
              <a:t> </a:t>
            </a:r>
            <a:r>
              <a:rPr lang="tr-TR" dirty="0" err="1" smtClean="0"/>
              <a:t>flakon</a:t>
            </a:r>
            <a:endParaRPr lang="tr-TR" dirty="0" smtClean="0"/>
          </a:p>
          <a:p>
            <a:endParaRPr lang="tr-TR" dirty="0" smtClean="0"/>
          </a:p>
          <a:p>
            <a:pPr lvl="1"/>
            <a:r>
              <a:rPr lang="tr-TR" dirty="0" smtClean="0"/>
              <a:t>1000 Ü C1-INH karşılamak için en az 4 ünite uygulanması gerekiyor.</a:t>
            </a:r>
          </a:p>
          <a:p>
            <a:pPr lvl="1"/>
            <a:r>
              <a:rPr lang="tr-TR" dirty="0" smtClean="0"/>
              <a:t>Kullanılabilir sıcaklığa ulaşmak için süre gerekir (1-2 saat).</a:t>
            </a:r>
          </a:p>
          <a:p>
            <a:pPr lvl="1"/>
            <a:r>
              <a:rPr lang="tr-TR" dirty="0" smtClean="0"/>
              <a:t>Hızlı uygulanması, hacim yüklenmesi nedeniyle önerilmez (1-2 saat/Ünite).</a:t>
            </a:r>
          </a:p>
          <a:p>
            <a:pPr lvl="1"/>
            <a:r>
              <a:rPr lang="tr-TR" dirty="0" err="1" smtClean="0"/>
              <a:t>Allerji</a:t>
            </a:r>
            <a:r>
              <a:rPr lang="tr-TR" dirty="0" smtClean="0"/>
              <a:t>, Hacim Yüklenmesi, Transfüzyona bağlı Akciğer ödemi (TRALİ), Enfeksiyon riski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Faktör içerdiğinden </a:t>
            </a:r>
            <a:r>
              <a:rPr lang="tr-TR" dirty="0" err="1" smtClean="0"/>
              <a:t>tromboz</a:t>
            </a:r>
            <a:r>
              <a:rPr lang="tr-TR" dirty="0" smtClean="0"/>
              <a:t> riski vardır.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37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41440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741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b="1" dirty="0" smtClean="0"/>
              <a:t>C1 inhibitörü </a:t>
            </a:r>
            <a:r>
              <a:rPr lang="tr-TR" sz="1200" b="1" dirty="0" err="1" smtClean="0"/>
              <a:t>inflamasyon</a:t>
            </a:r>
            <a:r>
              <a:rPr lang="tr-TR" sz="1200" b="1" dirty="0" smtClean="0"/>
              <a:t> da 2,5 kat artabilir.</a:t>
            </a:r>
          </a:p>
          <a:p>
            <a:endParaRPr lang="tr-TR" dirty="0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6</a:t>
            </a:fld>
            <a:endParaRPr lang="tr-T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sisteminin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proteinidir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dolaşımda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inaktif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haliyle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bulunur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protein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immünolojik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olaylar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sırasında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hale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geçer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kendinden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sonra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iki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C2’yi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yıkar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lağının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temel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regülatörüdür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C1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akti-ve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C1r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C1s’yi bloke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ederek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serin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proteaz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inhibitörünün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zaten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buradan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gelmekte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C4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C2’nin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oluşmasını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engeller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Böylece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klasik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kompleman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yolağının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aktive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olması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bas-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kılanır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Bu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nedenle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HAÖ’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̈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olgularda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ataklar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arasında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dahi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hemen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her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zaman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düşük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düzeydedir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C1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inhibitör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plazma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kallikreini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FXIIa’nın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inhibisyonundan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büyük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ölçüde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sorumludur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7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280566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1200" dirty="0" smtClean="0"/>
              <a:t>C1-INH-HAE’li fetüs </a:t>
            </a:r>
            <a:r>
              <a:rPr lang="tr-TR" sz="1200" dirty="0" err="1" smtClean="0"/>
              <a:t>maternal</a:t>
            </a:r>
            <a:r>
              <a:rPr lang="tr-TR" sz="1200" dirty="0" smtClean="0"/>
              <a:t> atak sıklığını etkileyebilir mi?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2064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dirty="0" smtClean="0"/>
              <a:t>1 ay sonra </a:t>
            </a:r>
            <a:r>
              <a:rPr lang="tr-TR" dirty="0" err="1" smtClean="0"/>
              <a:t>eritem</a:t>
            </a:r>
            <a:r>
              <a:rPr lang="tr-TR" dirty="0" smtClean="0"/>
              <a:t> </a:t>
            </a:r>
            <a:r>
              <a:rPr lang="tr-TR" dirty="0" err="1" smtClean="0"/>
              <a:t>marginatum</a:t>
            </a:r>
            <a:r>
              <a:rPr lang="tr-TR" dirty="0" smtClean="0"/>
              <a:t> (+), </a:t>
            </a:r>
            <a:r>
              <a:rPr lang="tr-TR" dirty="0" err="1" smtClean="0"/>
              <a:t>batinda</a:t>
            </a:r>
            <a:r>
              <a:rPr lang="tr-TR" dirty="0" smtClean="0"/>
              <a:t> bombelik, </a:t>
            </a:r>
            <a:r>
              <a:rPr lang="tr-TR" dirty="0" err="1" smtClean="0"/>
              <a:t>batinUSG</a:t>
            </a:r>
            <a:r>
              <a:rPr lang="tr-TR" dirty="0" smtClean="0"/>
              <a:t>: serbest </a:t>
            </a:r>
            <a:r>
              <a:rPr lang="tr-TR" dirty="0" err="1" smtClean="0"/>
              <a:t>sivi</a:t>
            </a:r>
            <a:endParaRPr lang="tr-TR" dirty="0" smtClean="0"/>
          </a:p>
          <a:p>
            <a:r>
              <a:rPr lang="en-US" dirty="0" smtClean="0"/>
              <a:t>Ilk </a:t>
            </a:r>
            <a:r>
              <a:rPr lang="en-US" dirty="0" err="1" smtClean="0"/>
              <a:t>atak</a:t>
            </a:r>
            <a:r>
              <a:rPr lang="en-US" dirty="0" smtClean="0"/>
              <a:t> ta </a:t>
            </a:r>
            <a:r>
              <a:rPr lang="en-US" dirty="0" err="1" smtClean="0"/>
              <a:t>tedavi</a:t>
            </a:r>
            <a:r>
              <a:rPr lang="en-US" dirty="0" smtClean="0"/>
              <a:t> </a:t>
            </a:r>
            <a:r>
              <a:rPr lang="en-US" dirty="0" err="1" smtClean="0"/>
              <a:t>verilmemisIkinci</a:t>
            </a:r>
            <a:r>
              <a:rPr lang="en-US" dirty="0" smtClean="0"/>
              <a:t> </a:t>
            </a:r>
            <a:r>
              <a:rPr lang="en-US" dirty="0" err="1" smtClean="0"/>
              <a:t>atakta</a:t>
            </a:r>
            <a:r>
              <a:rPr lang="en-US" dirty="0" smtClean="0"/>
              <a:t> C!-</a:t>
            </a:r>
            <a:r>
              <a:rPr lang="en-US" dirty="0" err="1" smtClean="0"/>
              <a:t>Inh</a:t>
            </a:r>
            <a:r>
              <a:rPr lang="en-US" dirty="0" smtClean="0"/>
              <a:t> </a:t>
            </a:r>
            <a:r>
              <a:rPr lang="en-US" dirty="0" err="1" smtClean="0"/>
              <a:t>verilmis</a:t>
            </a:r>
            <a:r>
              <a:rPr lang="en-US" dirty="0" smtClean="0"/>
              <a:t>, 30 </a:t>
            </a:r>
            <a:r>
              <a:rPr lang="en-US" dirty="0" err="1" smtClean="0"/>
              <a:t>dk</a:t>
            </a:r>
            <a:r>
              <a:rPr lang="en-US" dirty="0" smtClean="0"/>
              <a:t> da </a:t>
            </a:r>
            <a:r>
              <a:rPr lang="en-US" dirty="0" err="1" smtClean="0"/>
              <a:t>yanit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baslamis</a:t>
            </a:r>
            <a:r>
              <a:rPr lang="en-US" baseline="0" dirty="0" smtClean="0"/>
              <a:t> </a:t>
            </a:r>
            <a:r>
              <a:rPr lang="en-US" dirty="0" smtClean="0"/>
              <a:t>(250 U) (4 kg </a:t>
            </a:r>
            <a:r>
              <a:rPr lang="en-US" dirty="0" err="1" smtClean="0"/>
              <a:t>imis</a:t>
            </a:r>
            <a:r>
              <a:rPr lang="en-US" dirty="0" smtClean="0"/>
              <a:t>), tam </a:t>
            </a:r>
            <a:r>
              <a:rPr lang="en-US" dirty="0" err="1" smtClean="0"/>
              <a:t>duzelme</a:t>
            </a:r>
            <a:r>
              <a:rPr lang="en-US" baseline="0" dirty="0" smtClean="0"/>
              <a:t> 7 </a:t>
            </a:r>
            <a:r>
              <a:rPr lang="en-US" baseline="0" dirty="0" err="1" smtClean="0"/>
              <a:t>saat</a:t>
            </a:r>
            <a:endParaRPr lang="en-US" baseline="0" dirty="0" smtClean="0"/>
          </a:p>
          <a:p>
            <a:r>
              <a:rPr lang="en-US" baseline="0" dirty="0" smtClean="0"/>
              <a:t>5 haftalik-18 </a:t>
            </a:r>
            <a:r>
              <a:rPr lang="en-US" baseline="0" dirty="0" err="1" smtClean="0"/>
              <a:t>aylikarasinda</a:t>
            </a:r>
            <a:r>
              <a:rPr lang="en-US" baseline="0" dirty="0" smtClean="0"/>
              <a:t> 20 den </a:t>
            </a:r>
            <a:r>
              <a:rPr lang="en-US" baseline="0" dirty="0" err="1" smtClean="0"/>
              <a:t>fazla</a:t>
            </a:r>
            <a:r>
              <a:rPr lang="en-US" baseline="0" dirty="0" smtClean="0"/>
              <a:t> EM </a:t>
            </a:r>
            <a:r>
              <a:rPr lang="en-US" baseline="0" dirty="0" err="1" smtClean="0"/>
              <a:t>ama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baska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terinde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aniyoodem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yok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tedavisiz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izlenmis</a:t>
            </a:r>
            <a:endParaRPr lang="en-US" baseline="0" dirty="0" smtClean="0"/>
          </a:p>
          <a:p>
            <a:r>
              <a:rPr lang="en-US" baseline="0" dirty="0" smtClean="0"/>
              <a:t>2,5 yas-4 </a:t>
            </a:r>
            <a:r>
              <a:rPr lang="en-US" baseline="0" dirty="0" err="1" smtClean="0"/>
              <a:t>yas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arasi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tedavi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gerektiren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ataklari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olmus</a:t>
            </a:r>
            <a:r>
              <a:rPr lang="en-US" baseline="0" dirty="0" smtClean="0"/>
              <a:t>, </a:t>
            </a:r>
          </a:p>
          <a:p>
            <a:r>
              <a:rPr lang="en-US" baseline="0" dirty="0" smtClean="0"/>
              <a:t>4,5 </a:t>
            </a:r>
            <a:r>
              <a:rPr lang="en-US" baseline="0" dirty="0" err="1" smtClean="0"/>
              <a:t>yasinda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iken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asemptomatik</a:t>
            </a:r>
            <a:r>
              <a:rPr lang="en-US" baseline="0" dirty="0" smtClean="0"/>
              <a:t> (Mart 2015)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23029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7210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Kişiden</a:t>
            </a:r>
            <a:r>
              <a:rPr lang="tr-TR" baseline="0" dirty="0" smtClean="0"/>
              <a:t> kişiye, kişinin kendi içerisinde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9866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tr-TR" dirty="0" smtClean="0"/>
              <a:t>HAE atak sırasında </a:t>
            </a:r>
            <a:r>
              <a:rPr lang="tr-TR" dirty="0" err="1" smtClean="0"/>
              <a:t>nötrofili</a:t>
            </a:r>
            <a:r>
              <a:rPr lang="tr-TR" dirty="0" smtClean="0"/>
              <a:t> olabiliyor, C4 düşük bulursun</a:t>
            </a:r>
            <a:r>
              <a:rPr lang="tr-TR" baseline="0" dirty="0" smtClean="0"/>
              <a:t> ama büyük olasılıkla «not </a:t>
            </a:r>
            <a:r>
              <a:rPr lang="tr-TR" baseline="0" dirty="0" err="1" smtClean="0"/>
              <a:t>available</a:t>
            </a:r>
            <a:r>
              <a:rPr lang="tr-TR" baseline="0" dirty="0" smtClean="0"/>
              <a:t>» acil şartlarda</a:t>
            </a:r>
            <a:endParaRPr lang="en-US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CBA4F7-45D3-43A4-AF62-B9311E4565E8}" type="slidenum">
              <a:rPr lang="tr-TR" smtClean="0"/>
              <a:pPr/>
              <a:t>16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578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04986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299644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7793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5758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0214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13574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134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33351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01906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45441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1052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D6A56A-5C66-4305-9297-2431367A17F8}" type="datetimeFigureOut">
              <a:rPr lang="tr-TR" smtClean="0"/>
              <a:pPr/>
              <a:t>24.04.2017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DE156-D625-4F3E-9751-470DF59EF34B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6721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tr/url?sa=i&amp;rct=j&amp;q=&amp;esrc=s&amp;source=images&amp;cd=&amp;cad=rja&amp;uact=8&amp;ved=0CAcQjRw&amp;url=http://www.itf.istanbul.edu.tr/dermatoloji/&amp;ei=fcsKVfyLBsXTU8HOgYAD&amp;psig=AFQjCNFO8xGXBPX1bUUpDt2-_UaQVkmzEQ&amp;ust=142685720779838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QTEhUUExQVFhUXGSAbFxgXGB8dIBweHhweIBogHBggHSgiIRwpHCIfITEjJSkrLy8uHCAzODMsNygtLisBCgoKDg0OGxAQGywkICQvNC0sLCwsLCwsLCwsLCwsNCwsLCwsLCwsLCwsLCwsLCwsLCwsLCwsLCwsLCwsLCwsLP/AABEIALQAtAMBEQACEQEDEQH/xAAcAAACAwEBAQEAAAAAAAAAAAAFBgAEBwMBAgj/xABFEAACAQIEBAMFBQUECQUBAAABAgMEEQAFEiEGMUFREyJhBxQycYEjQlKRoTNicrHBFUSC0RYkQ1OSwuHw8WNzk6LSNP/EABsBAAEFAQEAAAAAAAAAAAAAAAABAgMEBQYH/8QANxEAAQMCBAQDBwMFAAMBAAAAAQACAwQRBRIhMRNBUWEiMnEGFIGRodHhI1LBJDNCsfBDwvEV/9oADAMBAAIRAxEAPwDccCFMCFMCFMCFMCF84VCr1tbHCpeV1RR1Y2/7+WGlwTmRvebNuUvPxcZDaip5Kj98/Zx/PxCN/wDCD9MRF7uSu+45BeVwb23Khoszm+KeCmUj4Y4zI3r5mIF7dbEemFtId7JeJRx7NLvXT/S8k4RU6nqKurkFt7ylFAHM6Ywv635YOF1N0nv9vIxo+Fz9bobleTZRK6JGFleSLxkLMxLJqsWuTv5tsHBanf8A6tUBo+yNPwRQH+7Rj1Fx/XBwGpjcUqhvISuH+glKt/DM0V/91M6foGwcFvJK7E5j57EdwCuNJk04W9LmbvpJUiVUmFxsRddJDA97/LBkeNij3qKTzxj1Gn3Xb+0q+C3jUyVC23enazf/ABva/wCYwXkG6BFTy+R5b67fMK9lXFNNO2gPol/3cgKP/wALWvhweOailo5Y9bXHUbI1fD9FVFl9A4EL3AhTAhTAhTAhTAhTAhTAhTAhTAhc5JQASSAALknaw9TgOiUA9EqzcRTVLGPL41dRcNUSbRqR0UWu59Rt88RF9zotBtHHEM9SfRo3/C70nCEWoSVLNVTD70nwj0SP4QP52F74BHzKjkrXEZI/C3oP5KK5hm8FO0KSuEaZtEQP3m7Dt0xIBZUjqiNsKhKntRrJoctnlgdo5EAYMtrjzC/McrYSyEK9oeZyLT5bLHIyBqynMmhioZGBurEfcN+RuOWFQgntG4gqaXNY5YTI0NNAslRErmzI0hVjovYsLg3PYYEJgyriBnr8yfxNdPBTxOi3uPMjsSNuqrgRdCMs4mkoshSvMMJd3DsiDQrCSSxO3Jrdd9+mEslvdP2bZ7BSmITyBDM/hxixJZj0AFz2/MYVIvrN8mgqVtPEkgHLUBt8jzGGlgO6minkiN2GyBvl9ZR70z+8xD/YzNZx/BLvf/F/4YGuarfFp6jSQZXdRt8kXyLiGKpBCkrIm0kT7Oh63X+uHNeDoq01K+LuOR5FFwcOuq69wqFMCFMCFMCFMCFMCFMCFQzfNY6aNpZm0ovXv6Ad8Nc4AKWCB8z8rBqluDLJq8rJVgxU/NKXe7djM1+f7ltvpiMAnVXXTMpvDEbu/d9k2IgRQFUAAWAGw9AOmJgLLOc43u5JcOa/2zl9VHCXpZ1Z4yushkZSdOsrawYDccviFzY4EiW8zrXzPI3ksUraFwzCx1JLDzIHQlbn037YEJrovaXRSLABIXmmC/ZRKXZSQL6gBsBfme2BCPcUZSKuknpidPioV1c7HobfPAhJJ4TzKpjpqaskplp6d0YtFqLyCP4Qb7DpfAhMT8L68wqKmQo0M9MIDHvfnc32tvgQk7JvZ9VUNJmscZEpqFVKfzb6V1gar7A6W+WBC7+07L/d+HBDaxjWBSOxDLf9b4ELpkcZkaXPcxUoqxk0kJ/2UQBIY/8AqPf05k9dhCVOEKqSaWSU18lFmVRJ4ghmQiGVGt4ShWtq2Fgw3ttvgQtdXOhTwwe/ywxTSnQbNZS/UKT09T3HfAkBuF7n/DyVNmBMU6/s5k2Zf8xfocMfGHBW6epdFodW9FUynP5EmFLWBVmP7KRdkmHdQeTDqvqMMbIb2KlmpWlnGhN28xzCZxiZUF7gQpgQpgQpgQpgQqGc5pHTRNLK2lF5+voO5w1zgFLBA+Z4Y3dAclymWaUVlaB4lvsYeYhU89+rnq23IYY1pJuVannZEzhRfE9fwu/tAz+ShopKiKHxXS219lB2LN1IHYfoN8S7Kgs3ps2liq6eenrKrMnZWkrIof2Soy/ZhIz5UIPQ+bY8uREuyNRtPJMmb5RGsqVMempgkbQSyGyttcaxuDueXW+BImDgvhqaKSsqazw/FrSuuKP4EVAygXPxEhrE+nrhUJkynJ4KVNFPDHEvZFAv8z1+uEQudfntNBtLPGhHMFgCPpzwwvaOanjpppPI0lCxx1SE2jMkvrDC7j5XVTv6YQStKmOHzgXcAPUgL3/TOHrDWD1NLL/+cHEHdJ7k/YOafiPupT8dULGxnCNe2mQFT+RGE4zL2TjhtTbRiPUtVHKt0dHXldSGH1tiQOB2VN8bmGzhZCONeGUzClameR4lJBuluY5Ag7Fb9NuQwqagcDVUF/7Tjpp6enUypVqtmTRa14bGznbdSLWPPAgapFqawy1EWYZrSGSkqg0VPECWaFeasYh8RZQTcb7X7YEqc/ZJWytTz6mkNGklqSSbZzHbe5IF1G1j6ntgSWTjm2WRVUJjkUOjj/wQe/rhHNuFJDO6B+ZqC5FmEtPKKOrfUSL08xO8qjmrD8a7b9b/AJxh2TQq5NC2Vhmi25jp+E1DEqz+y+sCFMCFMCS65zOACSQANyT0A5k4CbJRqQlDKITXzirlX/V4j/qqE31G5vKw78tPYX5YiAzFaMxFMwxN8x8x/hFs/wCK6SiaNamZYjJfSD2HMm3IdL4l2Wcs8p+NloJG11SZhl8zt9prUywM25Vk5vGb7WAtvytYiF2yvhOtgeWHK5okoKsCVai2porgghLEFiRaxJ2HY8xC0bhzJYqOnSngGmNBtc3JJ3JJ7k7nAhD834nCSeBTxtUz9UQ2CX6yPyUfr6YiMl9Gq5FSXbnkOVvf+FVTIKup3rKlkXn4NMSg+TS31N9LfM4QNcdypTUww/2W/F2/y2RTK+F6Snt4UEa2tuVBNxte53vh4Y1uyrSVUshu5yM4dqq11MGqVcqinV1Kuqsp5hgCPyOC1904EjYoBWcGUzNrjVoJPxwHQf02I9CLemGmMclbZiErRld4h0OoVUvX0Yu/+uxDmVGiUDf7u6ufyv6YZZzO6ktTz+XwO+iM5PnEFUhMTBgNmU7Mp3FmQ7jkefY4ka8FVJ6d8RyvGvVC+L+HHqnoWQhVpqhZWTlcAWFiOo7euHKFJXH2cNmGXzyrEfCoq7TPFr/bRxbNe3LmDY8rA74EJg9n9G1PLUrFcZa6RzUxZ7hdYOsLcmy7XIPI/PAlujdWKbMknhBYmGTQW0lTHIACCjEbkAg3H9cMewOCmp53QPzt+IX1wtmzvrp6iwqYLB7HZ1+7Ivof0P0wjTfQqSqgay0kfld9OxTDqxIqnK6l8CS68wqNEp8TyNUzJQRkhWXXUsDYrH0Xlzff6DELzfQLSow2KM1Lx2aO/wCEwVVXDTQl5GWKKMbk7BRyGJQLBZ7nEm5S5n0OWZvB4TzwyX/Zski60J6pff8ASxwJLJd4f4PQymjzCghmCJeGtjjCq6iws4B8snLle+/a5ELRMry6KmiWKFFjjQbAch1JP+ZwFAuSlyprZswdoqdmhpVuJKgDzSHqIb9B+Pcb4gOZ+2y0hHHSjM/V/IdPX7JhyjKIqaMRwIqKO3U9yeZPqcSgBqpS1Ek7szzdLlb7R6WKZ4mWXyGxYLcE+m9/0xA6qYHWWtFgFVLEJW215c0fyjPYKhdUMit3F9x8xzxO2RrtlmT0c1O4te03RMHDrKve6+sCF4cCEA4i4rp6NbyNqY8o0sWPfa+31xDJO1iv0GGz1bssYt3OyXqD2nwSSKjQyIGIAa4O5NhcD54ibWtcctlpz+zU0TC8OBI5JhzvhwTMJoXMFSvwyqL3H4XW41L6HFhzLi4WRBVGNpY8Xb0+y55DxC0kjU9QnhVKC5W9w6/jjPUenTDWOPNLU0uRglj1afp6oJxfwNA/j1IqKilWRL1YgFxKqAkkpYnVYncX5nbEqpoHlWV1OcRxh1ejylABFCGPiToLaS7dEI/mbX2bAhOmV50iVkmXmLwfCiR6c6riSOxDWFttBAHM7drYEEL44yo3QLWwC81OCSt7CSPYurflcHpiN4t4lfopGkmGXZ23Ypgy+sSaNJYzdHUMp9Dh7TcKlJGYnFruSs4VNVetqRFG8j/Cilj8gO2EcbBOjYXvyjmgXBFM3hGpkFpak+I3ov8As1HoF/Pc9cRx9Srda8F3DZ5W6D7q5nmXU9fDNSyFWBADhWGpDzU26HqL9sSqksZoOEllroMsrIIIzDqkadBpaqjAtGq2tbrq5nb03ELaOG+HaehiMNMmhCxci5JuedydzsAN+gGBCCZrM2YTvSRMVp4re8yKd2Jv9kp+nmPMemIT43WWlE0U0YkcLuPlB5d/sm2CBUUKoCqosANgAOVhiUCyz3PLjmO66DCptliftQytoqxpNOmOUAg9Cwtq+vI+uMusis7MF3vs5Vtlp+GTq3l2SlDKyMGUlWU3VhsQcVA4g3ut+WJkjS14uCt24Ez33qlRiwMi+WTvcdSPUWP1xsU8nEbqvNcVovdahzR5eSYwcT2WaEu8cZ6tNSyecJK6kRDqTtew9L/yxDPIGsK0sKo3VFS1tri+vosFJvcncnck9T3J6nGI4k6r0xrWsbYaAJm9n+QGqqVJBMUZDOw5XG6rf17Ys00WZ11j45iAp6ctaRmdp8Oq3VTjY2XnG26EcR5CtUg8xSZDqhlHNG9PTuOuGSNzKzS1JhNjqDuOq+OGc6NQjLIvhzxHTKnY9CvdTzBwMdyTqqnERDhq07FDuLp8yaRIKCOJFdSXqpGvoN7aRHb4uRB3+lsPVa3JBofZh4ZinjqpGrklV3qZbtrA2dNF9kKk2F78t8CQLQIplcXUqynqpBB6cxtgOuiEtcNH3epnoj8H7aD+Fida/INy/it0xEzeyv1P60bZuex9U14mWelXjj7XwKMEj3iTz25+Em8n57L/AIsQSG5stGgtHml/aNPVHsxrkghkmkNo41LN6BRc7YlAss+91k/Cmc5hRLLVz0DTxVr+8PJC15EVh5VKEeZVW1htYEm+FQnrJcyoM0MdTEBJJTMdJZSrRswIIN/5egPbAEDRXeK81eGILFYzzMI4gfxHqfRRdj6DDHnSys0kQeczthqVa4eyhaWBIV30jzN1Zj8TH5nCgZQm1E7ppC93NEsOCgCq5jXxwIXldUUdSbYa5wCfFC+V+VoSpNxzl094ZGJVvKSyHSfrbYeuK5qIX6FbLcIr4bSNbqOiCZl7MUMZelnZiRdFaxUjsHHp1xC+iadWFaVP7TSNeGVDPUhI1HUVFHU3QMkyHTpIO+9tOnmQTytz6YqML432XQVDaetpsztW23Wx8ScUijp0eRR4zr5Ygb+a29zt5QeZ/wA8ass2RtyuEosNfWzljPKOaxupqJ66pubvLKQAOg9Bc7Dr+eMkudK9d/HFBh9Ppo0c0/Qezingj8Wrmbyi72IVR9bavyOLrKNjRmeVzEvtDU1D+FTt326rpH7SKOBRHT07+GOVgEH5c/zwvvjG6AJo9nauc55Hi566pi4b40p6w6UJjk6I9gT/AA2Nj8gb4niqGyLKrsInoxd4uOoTKRie6yuaU+L4zTPHXxjePyVAH34mIuTtuVO4+oxC8ZfEtGjcJWOp3c/L2P5R+vqH8B5IAsj6C0YPJja6i478vriYbLPLXNJBWLZlLV1lNS11dV66GaYJPBBeNY0bykyPfez2DA3wIT/7PITSTVmXEN4cDiWnJufspbkLq7qwI33P0OBCvcbL4Rp6wf3eSz/+1JYSX+WzfT1xHJ4dVeoTnD4Tz29QmpcSBUSErUJ8XNZ22K08KRr6NISzb97AX9CMRDWQnsr77x0jR+43+Wis8Z8QPSQoYYvGnmkWKGO9gWIJNzbYBQT9MShUEs5h7SWpmMXubTGnRGrWgYaYC3NVBHmt8x17YEJ7oGjdRLEBplAfUBYsCBYnubW54Q7IS/QqanM5ZT+zpFEUfYu/mk69FC/mO2I/M+60JP0KVrOb9fgNPum3Eqz1RzeuEETysCVRSxA5m2GudlbdSwQmWRrAbXKwfiLiGatk1SHYH7OMbhb9B+JuQv19MY00zpCvSaDDoaKPTfmV5PwrWIupqaTT6C/6A3/TCGCTeyVuMUb3ZQ8XRLhLjKWibSwLw9Y+qn92/W/Q4lhqHRmx2VPE8HirG52aO5HkU8cUZvTCNK+GNKiRSFVw2yXvu47A7cuuLkzmBvEGq5ugpah0ppJSWNO46rL5DUVs9yGllfnYch/yqOW+M4l8zl2UYgw+GxsAPmVonA9JQU7qBMktWRzvtffyoeWL8IjYbN3XK4rLXVLS8tIj/wC1KUeN87rJn8OqQwqpusdjp266j8du42xVqJJHGztluYLR0kbM8Tsx5noq2R8H1VVYpGVT8b+UfTr+lsMjp5HqzWY1S0zrONz0CGZjl0tPJolRkddx/Qgj164jcx0brFW4KmCrYSw3C2b2fcR+90/n/axnS+4u22zW9f5g41qabiDVef4xhxpJ7DynUduyZ6mEOjIwurAgjuCLHEztQQslri05hyS3wK7JHJSO2p6V9AJ2JQ7xm3y2+YOGRaNyq7iAzOE4/wAhf4oVQ09NS1j5eI3qBVyNUuhQGOBTb4r8wXGw9enWVUVV4e9pEs8sLtShKKomaGCYP5tS/DrS22q1hbkbjfAUJ5zugE9PLCeUiFfzGx/PCOFwpIH5JA8ciqfBdd41FAx+LQFYdQy7EG+99uuGNdcKasi4czmqjwNdhVSkg+JVSEW7IRGPnst/rhIuZ7qWvPkZ0aPnv/K+eLqOCsji0VqU8scmuCZWRrOoKHyk2YbkEX54lCoJal4IqI6X3KgmiZKgua2qlOqRi1t1Cnc2vzP13JwIWiRolPABfyQx2ufwovX6DCE21TmtzOACCezyntRrIRZ52aZ9vvOxJ/y+QGI4QQ3VW8Rd+tl5N0HwR+trUiRpJCFRRdiegxI4houVVjjdI8MaNSsr4o9pLTAx08elDcM0gBLD0XkAR3336WxnS1Ydo1djh3s5kIknPoAkWjqmjdXQjUpuLgGx+v54pNJabrp5omSsLHbHdahwZ7QTO6wTp9oxsrpyJ35r93bsTffljSgqs5ykLisVwEwMM0TvCOR3VfjThWGokc0jJ7yovJAthqv19G/6fPDZ4Q4+HdS4Rik1MxoqAeGdnHkkPIs3eklLBQw+GSJ9g3cMLbEbjcbX5Ypxu4btV0lZSMrYgA7uHBatlK5fDRGQL4EVSLN4hOo6gfLfc2tewHTGlHw2svtdcPUe+TVPDJLy3p2WbcS8OGl0SxP4lO9jHMOna5HI9jtihLCYzmbtyXYYfiLapphmFnDcJv4O4kWtIhrYkkaNSyzMAQALatd9l+fI/TFmml4mj1g4vh5of1aZ1g7S32V7P/aRBDdKZfFcbAg2QfW2/wAh+eHyVbW+FqhovZ6efxyusPqlLiLPff6cPMgilhNlYAlZQwNwvY3UHmf1xVlk4jNRqtqhonUFTkjOZrt+o/664ezbMVhrQXcIhRg1zYH8N8JSvDXqb2hp3TU3hFzdbVRV8cyB4nV1PIqbjGsCCdF5/JE+N2WQWS8R4WbCwNqmnN+2qJh/yt/9sR2s+6t+eit+0/QhVOLMorEq0rcvMJkMRhljmNgwvqVg3cHp8sSqiguScJU8EGXx1FfEBRu8rxh1CvIxDISS3JDqttvfp1ELR4KtJNXhur6GKvpIOlhzU25H0OBGxSvwnKYfeoSVtHVSaemzhZO/TXb6YgjO9+q06pvEyP6tF/qP4Vv2cxWoImPN9Tn5sxJ/XDofKmYoQKp4HLRfVZwHl8qqj0sZVNWgAEBdRu1gDtc74lWeh0HspyxJUlSAq6MHW0j2BU3G17cxgQjnGFR4dFUseQib9Rb+uGv8pVikZnma3urGQRFaWBbWIiQEdjpF/wBcDPKE2d15XE9VlXtPz+SSpenVisUexAJGpiASW72FrDGbVzG+ULtPZzD2MhE7tSduytez3glJ094qASl7Rx9G7lvS+wHph1NShwzFQ43jT4n8CDQ8ylrP8yBmlQwRqiOyhACCtj+IWO/O3LfEEzrOsQtXD6cmJrw83PNCqOteKTxImKML2I6X+eIWuIN26LSkpmSsyS+IIpwlBNJVK0Unhst3klJ5Lfzlr8/rzvviaHO59ws7Ffd4aXI5txsG91oHFgoZoP7QVBOUIFgSA29rSC3IeuLswjLc4F1y+Huq45fc3HKD/wBos7zDNKiumRXbUxIWNBsoudrD+Z7fLFBznTOAPwXVw01Ph8TntHqeZWmcM0tNSqculkEksoLOhvp3G6qeQ2F7c+ZxoRBrBwydSuQrpJ6l/vkbcrW8/wCVnOdZyLPBDCtMmorKqm7OVNgHb07DbnzxRlkF8rRZdTQ0QOWeV/EPK/JduHeHUkhaqqZPDpkNhbnIR91e3bvgjhzDM7RNrcTcyQU8Dczz8ghucZv4+gCNYo4xZI13C33Y35kkgXPphkkpftyV2iovdruc7M525KZTwbbKjUkfbXEg/wDb22tbtv8AXFkU1oSeaxzjJOIiIHwbfHqhnBHET0k6gG8UjBXXpvYBh2I236jEVNMWOsVbxjDGVUJePMAtR4mjIrMukGx8V0PyaMsR+aD8saUnmC4imtwZR2H+/wAq3xRwfSZh4fvUZfw9WizFbarauRH4RiZUbofB7McrX+5xn+K5/rgQmSiy+OIuY0CmRi7kfeY2BY+tgPyGBG6xn2gVkkFfMI3KhyHI25lQL7jsBjPluHLssMax9M24vbRad7P2vl9N/Bb9Ti3D5VzeJt/q5D1Kv8RZwKSBpjFLKFIGiFdTm5tsvXEqoompwIQDjyMtl9SBzMZwx/lKt0BtUMPdEsnm1wRNa2qNTb5qDhWeUKGb+4fVYTxyb19T/H/JRjHn/ulej4OLUDB2W55Fo93i8Igx6BpIN9rY12WsLLzqrz8ZwfvdC+KuH6Oe0tVZdItr16PkL3336YbLHG7zBWqCtqoDkgJ15bpXyzhvJpmEccpdzyHiMCfkNr4rshgcbLYqK/FohneC0eit8R5ZSmD+z6aSOObYhCd2I+6zdz64dJGy3DadVXoqipE3vkzS5vMrPaOrqKCZlZLdHiceVwefoeWzC+KDXOhcuqkhgxGIOadeRG4Wk8KHL4aZqyNTCjkqTKbkEG1l3PXti/GYw3NawK5Kv9+lnFO85iOiz/iHh14x7zA5mp2N1lUkstiPjPMEd/TFOWJwOZpuF01BiEcn9PM3K8aEHY+iLcO5iuYzxwVyGUgfZOnlsAPP4ljuDYfW+JYpeMQ14vZUMQpXYdEZKZ1gdwefom/i9MtndEqqgK0V7KrkAX53A2vtizLwnaOKxcONfCDJAwm/O11z4e4XytmDwlJiBezPr+pQ/wBRgjhhGoS1eJYiGlkpLfhZOxAt0t2xZIFlhhxOoX564wpEiq6iOO2gMbAdLi5H0JxiTACQ2XqGFyvlo2ufvZa/nzfa5YDzM1/yhf8AzxqONy0f9svP4WjJPbp/7BNQxOs9UKHN4ZpJYo5AzwkCVRzUtewP5HAhXsCFhPtWa+YPboqj9MZ85BcuxwdpFMPVaZ7OBppDGTfwppY/+GRgP5Ytw+Wy53EnXlz9QD9E1DEqoKXwIVXNabxYZI+WtGUH5gjDXC4KfG7K4FCOBK3xaCna4J8MA27rt/TCRnM0KeujyzuHdZ37UshaKo94UExy8zb4WFhY/PpjNqoSHZguw9nK9skPAcdW7ei4cCcZmkJjmJaAja25U+nocJT1OTwnZS41g/vdnxaO590G4k4ilrJC0jeQEmNOijpt1a3X54ilmc9yv4dhkVI0Bo8XMoZR1TxOskbFXU3Vh0OImuLTcK/UQsmYWSC4O6v5VRSVlRpL2ZiXklb7o5s5+XTcdOWJGNMj7qjWSxUVMbN02DevZaTxwaX3KOZ7VLpZI5AQdTddbL02uRjQnDAy+65HCBUe9ljPBfcduyzKerlqCkQFxe0US8gTt5R39T64zy9z7NC7FsUNM0yv35uO60bgxqeiY0UsuuabeRALxqdPw37lefyGNCENi/TJuTuuTxQVFb/VsZZrdjzPdK+fZ/DDK8eXIIbEq8o+JiD8Kk3st/zxWllEZswLXw/D5Khgkq3Zug5fHugOT5PLVMyxBSQNTFmt+bHqcQNjL9Vr1dZFSMDnc9AAiGW8N1fllgK6gfKySre/pv8A974e2B+7VSqMTpHjJKDb0WjZxxQaSiQSurVhjtpBB83IsfQczi8+fKzXdcrTYaaurIjaRHffssz4Ryk1VXHGbkX1yE77A3N79zYb98UIWGSRdfitU2kpDl0NrALWs0XxM0pE6QxSyH5sVVTbvsR9T3xq/wDkHouCjOWle7qQPhumkYkCoLnHCqkkKATzIABPa/fCoK+jgSHdZnVcNpW1VXI5+GfQNzyEcZ6epOKYjzkldJFXGmhYy3K/1KZOF1EdZXw2A+0SYeokWx+upCT8xiePRxCy6r9SGN/ax+B/KMcQZsKWBpjFNLpIGiFNbm5tsuJVQSRV8a5m6s8eXJTRC/2tbME+V0sNJv0ub4EJo4ZeoktNLUQyRPEtlhF1D762D9QeVvTAhVuFm8Gpq6Q7Wfx4+2mTdrfJ7/8AEO2IWeE2WhV/qRMlHSx9R+Ew1tEkyNHIoZGFiD1xK5ocFSikdE4PjNisp4z9ny00TzxSsUW142AJ3PR7jYdiCfXGdPShozBdlhWPSVEjYJG6nn+EnZLlT1Mywx21Ne1zYbYpsjLzYLo6usZSxmV+yaMu9mdW5IkMcQB531H6AW/UjFllC52pKw5/aemYPA0klGuJaSkp6Y0EMgSd9NyRu9mGzsOWroDtid+Rrcjd1lUclTUVArJWksH09PRJ+W5nLQySQTR6oibTQNybkLg97AWPXFRkjmGx+S6KppIa5jZonWd/i4f6T9wPQ5ckMlTEWYAESGXdoxa5Xl26jmOuL0LYw0lq5bE5690jYZd+QHPukXO+HioappX8amvfxAfMhvvqvve/3hinJDbxtNwukosQDrU9Q3K/a3Ir3Kc5gldRmKtIiqAjrswt0bTuwP8AT1w1kjXGz0tXh88LCaI2J3HX0unjiPg5a2OJqKWNIgtggHkbe4a69fmD05dbskHEAybLm6HFTRvcKlpJv8R80g51wnVUf2jr5QbB0Ppz7jFGSF8ZXU0mK0tYcg36FThjhWatZjGVVQfO7Hqd+XM4WKB0mpRiOJw0ADS3U7WWxcL8NRUUemPzMfjcjdv8h2GNOOIRjRcJX4jNWSZn/AIbw6rzz1tUpUaj4EBIO3hagSd+Rc9Pw+uFj1OZFYRHCyIctT6lCanP80glSBFo62RY1MqLLolLC+o6fujlzGJVQKJZJxy8k0dPUZfV00rkgFlDRXAJ/ai1+XbtgQnFyAN+WEJslAudEr+z2nBpPFIAM8kk30dyRf1tYfTEUeyv177TZBs0AfJTNfsMxp5rDTOjQOf3h54/+YfQYXaS6SIcWmez9pv/AAmOs1aH0W16Tovy1W8t/S+JVQCwlaqKagyuB5mmnfMkNVFKbvfUwkDod9I2G+BCd/Z3ItPWV1JoMCvKZKaBuelQFldegQtYjfv2wIRrjJWhkgrkBPgErMo+9E9tR5c1Pm/PviGTQ5uiv0Z4rXQH/Lb1TRFKGAZSCpFwR1GJr3F1Rc3KbHkh/EOW+808sNwNa2Btex6HDJWZ2WVijqDTztlOwKwZxNR1B5pLE3P5Hn6qR+Yxi+KJy9Ja+GvpurSm+T2qVBWwhiDfiuxH0H/U4sur3EaBYrfZaG9y829AkyKGWqnsAZJZWv8AMnmfQD9LYrDNI7Tdbr3QUcOujWhaLxRwxBFRRPVzP40Q0613MlzcLZrk+h6fLF+WJmS7zquSw7EZn1bhTMGV3I7BINbnReFIFRI4lbUQt7s3Qux5kDFF0pIyjRdTBh7WTGZ7i5x68vRN/s1ystqEssfgTKQacsCXuNm09LW58/yGLdKw2s7Yrnsfqm5wY2nO0+b+FT4v4BelVpoW8SEbkH4lF/TmPXnhk9KW6hW8Nx9s7hDKLO68ihnDHGc9EjIgR0Y3Ae+x62sRzxHFVOiFldrsEhrXCQnKe3NV+KOKZq0qZdKqnwot7XPMm5Nz/K574ZLUOl3UuH4TFRXLTcnmVo3ss4faCJp3O84UqvZQCQT6m/5W740KSItbc7rkvaCvbUTBjNm80b4xzVoYRHDvUTHRCt7G/Vvko3xYe7SyyqOIOfmf5W6lWqGKKhpEV2VYoIxqc7DbmT9d8KxuVtlDNLxZC7qsey6iqnR6dYJIJJpJHrsyZbKYCdQ8KS+6stthy+pIcorJp9lVPFHWV0dDI8lAixBdTFlEtmL+G3Llu1u49MCE3cd1Zjo5Av7SW0UY7tIdI/niOU6aK3Qx55Rm2Gp9AjGWUoiiSMckUKD3sLXw5uyryPL3lx5oXxjlhnpZFQkSL54iOYdN1t9Ra2EkGl1PRzCKUE7Hf0V3IMzWpp4515SKDbseo+hwrDcXUc8RikLDySxxfX0OXTxz+5+LWz6hCIYru5UAN5rbbEXPO1+eHKFLOc5dnFQ8WZPFFFJSHVBSp5ndWI8RXk5XKjsd+QF8CNlqxAdPMuzLurdiNwRv8jhCMwsgXabhK+RSmin9ykv4TktSueQHMxH1HMdx8sRtdY5VpVAFSzjt3HmH8ptAxLrdZttLFDc3yCnqbeNErkcieY+vbDHxtfurVNWz0x/TdZL8vs0oSb6ZB6Bzb+eIDSR9FpN9oawC2ZFsvyKkoUaRI1QBfOxuTYc9ziRsbI9Qqc1bVVjgxzr66BYvxNnb1lQZTex8sanchb7Cw6nnbucZc8pmdou+w2ijo6fKd+ZT17PuByp8eqQX/wBnGwuVsfiPr2GLdNSi2Zy5vGsa4g4MDtOZ6pR4xy6elrHchl1SF4pALDncAHlcDa3p64rTtfG+63MKngq6QR7kCxC1ng3iBaynDXHiKAJV7N3+R5jGlDKHsuVxOJULqOcsOx2PZcsy4FopmLNDpYm5KErcnvY4HU0btbJ8OL1cIyteV95fwVRRFSsCll3DMSTf6nCNp4xsE2bFquYWe8o1W1KRI0kjBVUXJPQDExNhdUGMdIQ0apb4cp3qZjXTrYEaaVDe6xnmx/efbpsB1wxozHMr9S9sUYgj1/ce/RLvtWz5NcNM6yPTJIslcYgGKpe8ast7hGIJY9hYXJtiRZuh25LjQcWpNT5lmMjiSAgQ09KTcWFwpaO+zSOewNh16CVP3DFE0NLFG6RRuEBdYV0qGIu1hc9cCEJq3FTmccQPko18RwORkfaMH1Chj9T2GIfM6y0GfpUrnc3afAJsXE1lnrw4Ck5aJTyu9HXPTnaCpvJBtssnORPr8X5/SJos4laUv9RTiQeZuh9OSZ6ktpYooZwDpUnSCbbAtY2uetjiVZtgVluZcV5uZoYpUpsuWYOVeS8vwC5Ukba7bjlgTlf9mGb1Pu89XXVeqmZwIZJlEZIBK67clVjYBd9xe/cQnnO8pjqoWikvY7gg2KkbqynoQcNc26kgmdC7M3/6gmUZ3JBIKWuID7CKfks3T5LJ+7fDA62hVuanbIziw7cxzH4TXfEvos8jRfWBCA8dITQVAXn4Z62+f6Yjm8hV7DSBVRk9Vnnsp4fWaRqh7FYSAikXu5F7n5C1vU9Lb59FEHEuK6j2krnRsbTs/wAt/Ra+vLGoFxJQHjmiEtDOCBshYXHIrviKcXjIV/C5uFVMd3SN7F1PjVBFtIRLn1JbT9NmxToOa6P2pczLGOdyVq+NFcbquFZVpEjSSMFRRcseQGEJATo43SHK0XKUqeB8ydZZlKUaHVFE3OY8w8g6L2X1xFbiLRe9lGyzdZDuenYI/wAR1ksNNI9PEZpQLRxi27HYX35DmfliYCwWZ3WcZTV1eRtI1fH7xBUPrlrIgSyuQBaUfgBuBb6dsCEz03BmWVM0FfAkd1bWrREaGI5al5XB32sQQMFkhNkyZ9mq00DytvpHlXqzH4VHqTthrzYKemhMsgYPiqPBuVNBBeXeaUmSY/vN0+gsLdLYaxulypaycSP8PlGgTAMSXVMKEYEvdCOJ8n95hKhtEinXE45q4+E/0PoThr23GinpZuC+/I6EdQuXC2ee8xkMNM8Z0zJ+Ft//AKm1weuEY8FPqqbhOuPKdkF9qWRGrgjRnVKZJPFqjpJfw0Un7OwO/Q7X3HS4L1VCzTjanqMwipGZTTUsk6QUNMOek7GaQdLINhvbVztcsIWkUvtEo1ldBZKSIrEKksBGZOkaD71lFyw2AHbfAhNdfQxVEeiRVkjYfMG/Ig/1GGuaCnxSvidmYbJbMdXl/wAGusph92/2yDc7E/GLWABscMGZm+qvl0NTr5HfQ/ZG8m4lpqnaKQFhsUbysCOYKHe+Hh4OyqzUskXmCu5lSLNE8TXCupUkc7EdMDm3Fio4ZDG8PbuEN4T4bShiaNHZ9TamZrc7Ach0sMMiiEYsFaxCvkrZA94tYWRwYlVHZV66BZY3jb4XUqbdiLYCL6JzJMjg4HZDOGuHoqGJkjLEE6mZyLnYDcgAchiKNgjCt1lbLWSB797W0VOu4ujLGOkU1Uw+7GfKv8cm4UdfWx54Uy8ghlCbZ5TlH1+AXOk4aed1mr2WVxukKj7KPbfY31t+8cII76uTn1bY2lkAsDuTufsvip4sIhkq44TJSRRvewZZfFRyrL4bKLKLG56b/LEuyoeqCZBx+yVAjrXiMNVd6KqQFUdbjyMCSVdbgG52JsehwITZLxDC1YKEK0khQtJpAKxrtbxT01X2FjgQiOWZdFTxiKFFjjF9KqLAXNzYYEJZp2GY1QcG9JTHyHpLLtv2Kp0Pc4iHid2Wm4e6w2/zdv2H5TiBiVZfJe4Eq9wIXhwhQljiTLJUcVlIAZkFpI+QmT8JP4h90+pxFI03uFfpZmOaYJvKdj0KMZTmUdRGskRup+hB6gjoRytiVrgVUnhfA7K5JntM4Okr5aaQz+DTwCQzFQdelgurRbmSq6fT969sKUxI1DC1RpzGOlilyykLxxUYbzCMDzzaeRkPxENvy7A4EiL8NcTPQRyusE7UtRNEmW08jAOdQPiaTdrJ8JF9twNr4ELXjOLqpIDMLhSRc2tew62uL27jBoktroh+ccP09TbxolZhybkw+TDfDSy6nhqpIvI5DP8ARupi/wD5q6QDok6iUfRrhvqScMyEeU/NWTVwv/uxj1Gh+y9JzVF/uch/xr/0wfqjohvuTjrmb8iuEdbm5IvT0gHU622/XB+r2TiygGz3fILu9JmcnOemhFt9EbSG/wDiYfzwWkPRNz0bdmuPqQAvheC1kINXPPVEW8rnSlx18NbD874BH+43SnEHMFoWhvcb/Mphp6eOJLIqxoN7AAAdzh4a3kqL3vebuOqVuKuMQlHFNQtHM1RMsMLc11MxBNha9rHb0w5MGiF0may5bXtTV0xlpati1NPJbyv96JzytuLbAf0EqD5Xw/TtX1uVppmoJIxMQpv7tLewCNuAT2vtb53ELQOEuF4cvgEUIuTvJI3xSN3Y/wBOmDZBJvYKjntbLVS+50zaVA/1mcb+GDyRf/UO/wAtueIZCXeFvxWjTsbA3jyC5/xHU9fRMlBRpCixxrpRAAo9B/XEoGllQke57s7jclWsKmqYEKYEKYELy2BCVMzyaWnmeqogCW3mpzsJT0ZW+6/O5sb+nWJzcmoV+GdkjeFN8D0/CLZFnUdVH4kR5bMp2ZG6qw6HphzHhwVeenfA/K/4HqlziD2cxTSPJTzzUbTDTUCAgLKN76l5atz5vU98PUA7pdoIaenzrw6llhio6VVohIwCkG+twT9/ngQl/iXO3qWnzFNVifcssUbFne4llXre2wPrbYjAhbZk1G0NPFEztIyIFZ2NyxA3P54SyEB4r40FAxM1LUNAAt54wpUFjaxBYEW+WFQF80PtEopdNmlRmljiCvE6nXLq0Ai3I6TvyFueCyF81HtNyyN2jepAZGKsCrbEGx6d8JZCJcR8URUlGawhpYhpI8KxJDEAEXIFt7/LBZCp8O51X1EgaWiSmpyCbtMHkO11soAAB+tsKhIx4orKSrrax3eoo46kwSw9YlCgpJHc92IIAF7C57CEGzPh6JswpoEqWTLax2npmia2ibTYhDaykEiw6XttgQnzLOGq5i1JmDQV1EQNMjgrLccvKAbkd7/XAg6JtyPI6ejj8OmiSJb3IUcz3J5k/PAhBq3OZKqVqaiNgu09T0j/AHU/E9r/AMO3O+ITJnNm/NaLKdsDRJPudm8z69kdyXJ4qaIRxLZb3JO5YnmWPMn1xIxgYLBVJpnyuzOV+2HKFe4EKYEKYEKYEKYEL5IwJPRLudcNa5PeKd/AqQCNYFw47SL94evPEbmX8Q3V6CryN4bxmb/r0XGh4p0P4Nanu8nIMTeN+e6v0O17N+tsIH2NnJz6ElvEhOYdOY+CMZtk1PVKFqIY5VG41qDb5HpyHLEt7qhayV+LuD5pJqOoo3hU0QPhU8iHwzfn5lPlNgBy6XvgQmHhuuqJUY1VP7vIr6dIkDqwAHnU2HlJuLHfbBdCV/bCPFio6Tn7zVxow/cBux+m2BC99pB11mTxWvqqjJ/8ag8/ry62wl0JV4ZpcwmizSmpVpfCesqEd5i2oEkarKNiLEcxhUJ7quF9GTNQhtZWmKA2tqYC+wv1bAkugvslyaOWlpq1p6mWUJp+0mZlQi6sFS9rdPpgSrzI/Z+j1tdPWw61afVArNdLad20Xte9hcj7uC6EyZPwVSUwKompPG8aNH8yxPY7xKfh5n/sYEInnGcwUy6ppAt/hHNm5fCo3O5A27jCF4G6mhp5JTlYNUvTUtTmOzh6Wk6pf7WYfvbeRTvtz/pEQ5x7K6Hw0u3if15D7pqoKJIUEcSBEXkqiwxMAOSznyOkcXP1JVkYE1e4EKYEKYEKYEKYEKYEKYELxsCFWrqKOZCkqK6HmGFxhC0FOjldEczDYpbHDdRTEGhntGP7vMNSc7+V/iXrtv8ATEWQjZXveo5f7zdeo3X0vFxi2raeSnP+8H2kfz8QDb5MB9cLxMu6a6ia/WF1+2xRzLc3gnF4ZUkH7rA/mOeJA8FVZIJGecELvNTI5UsqsUN1LAEqe6noflhVHtuuNXlUUkkUrorSQ6jEx5qWADW+YAvg1RYKZZlMUHieCgTxZDJJb7zt8TH1NhgQrhwaJLnkucaKi2AVVHQAADCE2TgCUEreMqSM6RJ4sn4IQZGPyC3wwyjZWmUMrxmtYdToFUkqcxqQRHGlGn45T4klu4jFlB+ZOG+J2ylLKWLzOzHtoFeyjhaGF/Fa8055zS+Zvp0XbsBh7WDmoZqtzxlGjegR1Rh+yqr6wIUwIUwIUwIUwIUwIUwIUwIUwIUOBC8tgQFLYELwjCWCUFBMy4Qop7+JTxkm+4Gk789x1wxzQVZjrJ4/K4oPWcPe7hmgqqtLL8Pi6xt6SK1vpbEbmWFwSrkVRxXASMab9rH6EJDreNq6CV0E5cA7F1UnkOwGK3GeDutwYXSvYDlt6LifaTXn76D5IMLx3FI3B6UHY/NNHCtRU1sZeWsqEvfaPw1HO3WMn9cSR3fuVRrooaZwyMB9b/dMdNwLSNpaYSTsBa88jP8APYmw+gGJgwLMfiEw0YQ0dhZMVHl8UQtFGiDrpUC/ztiTKFTfK958RurAXDlGvQMBQoMCF7gQpgQpgQpgQpgQv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39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5" name="AutoShape 4" descr="data:image/jpeg;base64,/9j/4AAQSkZJRgABAQAAAQABAAD/2wCEAAkGBxQTEhUUExQVFhUXGSAbFxgXGB8dIBweHhweIBogHBggHSgiIRwpHCIfITEjJSkrLy8uHCAzODMsNygtLisBCgoKDg0OGxAQGywkICQvNC0sLCwsLCwsLCwsLCwsNCwsLCwsLCwsLCwsLCwsLCwsLCwsLCwsLCwsLCwsLCwsLP/AABEIALQAtAMBEQACEQEDEQH/xAAcAAACAwEBAQEAAAAAAAAAAAAFBgAEBwMBAgj/xABFEAACAQIEBAMFBQUECQUBAAABAgMEEQAFEiEGMUFREyJhBxQycYEjQlKRoTNicrHBFUSC0RYkQ1OSwuHw8WNzk6LSNP/EABsBAAEFAQEAAAAAAAAAAAAAAAABAgMEBQYH/8QANxEAAQMCBAQDBwMFAAMBAAAAAQACAwQRBRIhMRNBUWEiMnEGFIGRodHhI1LBJDNCsfBDwvEV/9oADAMBAAIRAxEAPwDccCFMCFMCFMCFMCF84VCr1tbHCpeV1RR1Y2/7+WGlwTmRvebNuUvPxcZDaip5Kj98/Zx/PxCN/wDCD9MRF7uSu+45BeVwb23Khoszm+KeCmUj4Y4zI3r5mIF7dbEemFtId7JeJRx7NLvXT/S8k4RU6nqKurkFt7ylFAHM6Ywv635YOF1N0nv9vIxo+Fz9bobleTZRK6JGFleSLxkLMxLJqsWuTv5tsHBanf8A6tUBo+yNPwRQH+7Rj1Fx/XBwGpjcUqhvISuH+glKt/DM0V/91M6foGwcFvJK7E5j57EdwCuNJk04W9LmbvpJUiVUmFxsRddJDA97/LBkeNij3qKTzxj1Gn3Xb+0q+C3jUyVC23enazf/ABva/wCYwXkG6BFTy+R5b67fMK9lXFNNO2gPol/3cgKP/wALWvhweOailo5Y9bXHUbI1fD9FVFl9A4EL3AhTAhTAhTAhTAhTAhTAhTAhTAhc5JQASSAALknaw9TgOiUA9EqzcRTVLGPL41dRcNUSbRqR0UWu59Rt88RF9zotBtHHEM9SfRo3/C70nCEWoSVLNVTD70nwj0SP4QP52F74BHzKjkrXEZI/C3oP5KK5hm8FO0KSuEaZtEQP3m7Dt0xIBZUjqiNsKhKntRrJoctnlgdo5EAYMtrjzC/McrYSyEK9oeZyLT5bLHIyBqynMmhioZGBurEfcN+RuOWFQgntG4gqaXNY5YTI0NNAslRErmzI0hVjovYsLg3PYYEJgyriBnr8yfxNdPBTxOi3uPMjsSNuqrgRdCMs4mkoshSvMMJd3DsiDQrCSSxO3Jrdd9+mEslvdP2bZ7BSmITyBDM/hxixJZj0AFz2/MYVIvrN8mgqVtPEkgHLUBt8jzGGlgO6minkiN2GyBvl9ZR70z+8xD/YzNZx/BLvf/F/4YGuarfFp6jSQZXdRt8kXyLiGKpBCkrIm0kT7Oh63X+uHNeDoq01K+LuOR5FFwcOuq69wqFMCFMCFMCFMCFMCFMCFQzfNY6aNpZm0ovXv6Ad8Nc4AKWCB8z8rBqluDLJq8rJVgxU/NKXe7djM1+f7ltvpiMAnVXXTMpvDEbu/d9k2IgRQFUAAWAGw9AOmJgLLOc43u5JcOa/2zl9VHCXpZ1Z4yushkZSdOsrawYDccviFzY4EiW8zrXzPI3ksUraFwzCx1JLDzIHQlbn037YEJrovaXRSLABIXmmC/ZRKXZSQL6gBsBfme2BCPcUZSKuknpidPioV1c7HobfPAhJJ4TzKpjpqaskplp6d0YtFqLyCP4Qb7DpfAhMT8L68wqKmQo0M9MIDHvfnc32tvgQk7JvZ9VUNJmscZEpqFVKfzb6V1gar7A6W+WBC7+07L/d+HBDaxjWBSOxDLf9b4ELpkcZkaXPcxUoqxk0kJ/2UQBIY/8AqPf05k9dhCVOEKqSaWSU18lFmVRJ4ghmQiGVGt4ShWtq2Fgw3ttvgQtdXOhTwwe/ywxTSnQbNZS/UKT09T3HfAkBuF7n/DyVNmBMU6/s5k2Zf8xfocMfGHBW6epdFodW9FUynP5EmFLWBVmP7KRdkmHdQeTDqvqMMbIb2KlmpWlnGhN28xzCZxiZUF7gQpgQpgQpgQpgQqGc5pHTRNLK2lF5+voO5w1zgFLBA+Z4Y3dAclymWaUVlaB4lvsYeYhU89+rnq23IYY1pJuVannZEzhRfE9fwu/tAz+ShopKiKHxXS219lB2LN1IHYfoN8S7Kgs3ps2liq6eenrKrMnZWkrIof2Soy/ZhIz5UIPQ+bY8uREuyNRtPJMmb5RGsqVMempgkbQSyGyttcaxuDueXW+BImDgvhqaKSsqazw/FrSuuKP4EVAygXPxEhrE+nrhUJkynJ4KVNFPDHEvZFAv8z1+uEQudfntNBtLPGhHMFgCPpzwwvaOanjpppPI0lCxx1SE2jMkvrDC7j5XVTv6YQStKmOHzgXcAPUgL3/TOHrDWD1NLL/+cHEHdJ7k/YOafiPupT8dULGxnCNe2mQFT+RGE4zL2TjhtTbRiPUtVHKt0dHXldSGH1tiQOB2VN8bmGzhZCONeGUzClameR4lJBuluY5Ag7Fb9NuQwqagcDVUF/7Tjpp6enUypVqtmTRa14bGznbdSLWPPAgapFqawy1EWYZrSGSkqg0VPECWaFeasYh8RZQTcb7X7YEqc/ZJWytTz6mkNGklqSSbZzHbe5IF1G1j6ntgSWTjm2WRVUJjkUOjj/wQe/rhHNuFJDO6B+ZqC5FmEtPKKOrfUSL08xO8qjmrD8a7b9b/AJxh2TQq5NC2Vhmi25jp+E1DEqz+y+sCFMCFMCS65zOACSQANyT0A5k4CbJRqQlDKITXzirlX/V4j/qqE31G5vKw78tPYX5YiAzFaMxFMwxN8x8x/hFs/wCK6SiaNamZYjJfSD2HMm3IdL4l2Wcs8p+NloJG11SZhl8zt9prUywM25Vk5vGb7WAtvytYiF2yvhOtgeWHK5okoKsCVai2porgghLEFiRaxJ2HY8xC0bhzJYqOnSngGmNBtc3JJ3JJ7k7nAhD834nCSeBTxtUz9UQ2CX6yPyUfr6YiMl9Gq5FSXbnkOVvf+FVTIKup3rKlkXn4NMSg+TS31N9LfM4QNcdypTUww/2W/F2/y2RTK+F6Snt4UEa2tuVBNxte53vh4Y1uyrSVUshu5yM4dqq11MGqVcqinV1Kuqsp5hgCPyOC1904EjYoBWcGUzNrjVoJPxwHQf02I9CLemGmMclbZiErRld4h0OoVUvX0Yu/+uxDmVGiUDf7u6ufyv6YZZzO6ktTz+XwO+iM5PnEFUhMTBgNmU7Mp3FmQ7jkefY4ka8FVJ6d8RyvGvVC+L+HHqnoWQhVpqhZWTlcAWFiOo7euHKFJXH2cNmGXzyrEfCoq7TPFr/bRxbNe3LmDY8rA74EJg9n9G1PLUrFcZa6RzUxZ7hdYOsLcmy7XIPI/PAlujdWKbMknhBYmGTQW0lTHIACCjEbkAg3H9cMewOCmp53QPzt+IX1wtmzvrp6iwqYLB7HZ1+7Ivof0P0wjTfQqSqgay0kfld9OxTDqxIqnK6l8CS68wqNEp8TyNUzJQRkhWXXUsDYrH0Xlzff6DELzfQLSow2KM1Lx2aO/wCEwVVXDTQl5GWKKMbk7BRyGJQLBZ7nEm5S5n0OWZvB4TzwyX/Zski60J6pff8ASxwJLJd4f4PQymjzCghmCJeGtjjCq6iws4B8snLle+/a5ELRMry6KmiWKFFjjQbAch1JP+ZwFAuSlyprZswdoqdmhpVuJKgDzSHqIb9B+Pcb4gOZ+2y0hHHSjM/V/IdPX7JhyjKIqaMRwIqKO3U9yeZPqcSgBqpS1Ek7szzdLlb7R6WKZ4mWXyGxYLcE+m9/0xA6qYHWWtFgFVLEJW215c0fyjPYKhdUMit3F9x8xzxO2RrtlmT0c1O4te03RMHDrKve6+sCF4cCEA4i4rp6NbyNqY8o0sWPfa+31xDJO1iv0GGz1bssYt3OyXqD2nwSSKjQyIGIAa4O5NhcD54ibWtcctlpz+zU0TC8OBI5JhzvhwTMJoXMFSvwyqL3H4XW41L6HFhzLi4WRBVGNpY8Xb0+y55DxC0kjU9QnhVKC5W9w6/jjPUenTDWOPNLU0uRglj1afp6oJxfwNA/j1IqKilWRL1YgFxKqAkkpYnVYncX5nbEqpoHlWV1OcRxh1ejylABFCGPiToLaS7dEI/mbX2bAhOmV50iVkmXmLwfCiR6c6riSOxDWFttBAHM7drYEEL44yo3QLWwC81OCSt7CSPYurflcHpiN4t4lfopGkmGXZ23Ypgy+sSaNJYzdHUMp9Dh7TcKlJGYnFruSs4VNVetqRFG8j/Cilj8gO2EcbBOjYXvyjmgXBFM3hGpkFpak+I3ov8As1HoF/Pc9cRx9Srda8F3DZ5W6D7q5nmXU9fDNSyFWBADhWGpDzU26HqL9sSqksZoOEllroMsrIIIzDqkadBpaqjAtGq2tbrq5nb03ELaOG+HaehiMNMmhCxci5JuedydzsAN+gGBCCZrM2YTvSRMVp4re8yKd2Jv9kp+nmPMemIT43WWlE0U0YkcLuPlB5d/sm2CBUUKoCqosANgAOVhiUCyz3PLjmO66DCptliftQytoqxpNOmOUAg9Cwtq+vI+uMusis7MF3vs5Vtlp+GTq3l2SlDKyMGUlWU3VhsQcVA4g3ut+WJkjS14uCt24Ez33qlRiwMi+WTvcdSPUWP1xsU8nEbqvNcVovdahzR5eSYwcT2WaEu8cZ6tNSyecJK6kRDqTtew9L/yxDPIGsK0sKo3VFS1tri+vosFJvcncnck9T3J6nGI4k6r0xrWsbYaAJm9n+QGqqVJBMUZDOw5XG6rf17Ys00WZ11j45iAp6ctaRmdp8Oq3VTjY2XnG26EcR5CtUg8xSZDqhlHNG9PTuOuGSNzKzS1JhNjqDuOq+OGc6NQjLIvhzxHTKnY9CvdTzBwMdyTqqnERDhq07FDuLp8yaRIKCOJFdSXqpGvoN7aRHb4uRB3+lsPVa3JBofZh4ZinjqpGrklV3qZbtrA2dNF9kKk2F78t8CQLQIplcXUqynqpBB6cxtgOuiEtcNH3epnoj8H7aD+Fida/INy/it0xEzeyv1P60bZuex9U14mWelXjj7XwKMEj3iTz25+Em8n57L/AIsQSG5stGgtHml/aNPVHsxrkghkmkNo41LN6BRc7YlAss+91k/Cmc5hRLLVz0DTxVr+8PJC15EVh5VKEeZVW1htYEm+FQnrJcyoM0MdTEBJJTMdJZSrRswIIN/5egPbAEDRXeK81eGILFYzzMI4gfxHqfRRdj6DDHnSys0kQeczthqVa4eyhaWBIV30jzN1Zj8TH5nCgZQm1E7ppC93NEsOCgCq5jXxwIXldUUdSbYa5wCfFC+V+VoSpNxzl094ZGJVvKSyHSfrbYeuK5qIX6FbLcIr4bSNbqOiCZl7MUMZelnZiRdFaxUjsHHp1xC+iadWFaVP7TSNeGVDPUhI1HUVFHU3QMkyHTpIO+9tOnmQTytz6YqML432XQVDaetpsztW23Wx8ScUijp0eRR4zr5Ygb+a29zt5QeZ/wA8ass2RtyuEosNfWzljPKOaxupqJ66pubvLKQAOg9Bc7Dr+eMkudK9d/HFBh9Ppo0c0/Qezingj8Wrmbyi72IVR9bavyOLrKNjRmeVzEvtDU1D+FTt326rpH7SKOBRHT07+GOVgEH5c/zwvvjG6AJo9nauc55Hi566pi4b40p6w6UJjk6I9gT/AA2Nj8gb4niqGyLKrsInoxd4uOoTKRie6yuaU+L4zTPHXxjePyVAH34mIuTtuVO4+oxC8ZfEtGjcJWOp3c/L2P5R+vqH8B5IAsj6C0YPJja6i478vriYbLPLXNJBWLZlLV1lNS11dV66GaYJPBBeNY0bykyPfez2DA3wIT/7PITSTVmXEN4cDiWnJufspbkLq7qwI33P0OBCvcbL4Rp6wf3eSz/+1JYSX+WzfT1xHJ4dVeoTnD4Tz29QmpcSBUSErUJ8XNZ22K08KRr6NISzb97AX9CMRDWQnsr77x0jR+43+Wis8Z8QPSQoYYvGnmkWKGO9gWIJNzbYBQT9MShUEs5h7SWpmMXubTGnRGrWgYaYC3NVBHmt8x17YEJ7oGjdRLEBplAfUBYsCBYnubW54Q7IS/QqanM5ZT+zpFEUfYu/mk69FC/mO2I/M+60JP0KVrOb9fgNPum3Eqz1RzeuEETysCVRSxA5m2GudlbdSwQmWRrAbXKwfiLiGatk1SHYH7OMbhb9B+JuQv19MY00zpCvSaDDoaKPTfmV5PwrWIupqaTT6C/6A3/TCGCTeyVuMUb3ZQ8XRLhLjKWibSwLw9Y+qn92/W/Q4lhqHRmx2VPE8HirG52aO5HkU8cUZvTCNK+GNKiRSFVw2yXvu47A7cuuLkzmBvEGq5ugpah0ppJSWNO46rL5DUVs9yGllfnYch/yqOW+M4l8zl2UYgw+GxsAPmVonA9JQU7qBMktWRzvtffyoeWL8IjYbN3XK4rLXVLS8tIj/wC1KUeN87rJn8OqQwqpusdjp266j8du42xVqJJHGztluYLR0kbM8Tsx5noq2R8H1VVYpGVT8b+UfTr+lsMjp5HqzWY1S0zrONz0CGZjl0tPJolRkddx/Qgj164jcx0brFW4KmCrYSw3C2b2fcR+90/n/axnS+4u22zW9f5g41qabiDVef4xhxpJ7DynUduyZ6mEOjIwurAgjuCLHEztQQslri05hyS3wK7JHJSO2p6V9AJ2JQ7xm3y2+YOGRaNyq7iAzOE4/wAhf4oVQ09NS1j5eI3qBVyNUuhQGOBTb4r8wXGw9enWVUVV4e9pEs8sLtShKKomaGCYP5tS/DrS22q1hbkbjfAUJ5zugE9PLCeUiFfzGx/PCOFwpIH5JA8ciqfBdd41FAx+LQFYdQy7EG+99uuGNdcKasi4czmqjwNdhVSkg+JVSEW7IRGPnst/rhIuZ7qWvPkZ0aPnv/K+eLqOCsji0VqU8scmuCZWRrOoKHyk2YbkEX54lCoJal4IqI6X3KgmiZKgua2qlOqRi1t1Cnc2vzP13JwIWiRolPABfyQx2ufwovX6DCE21TmtzOACCezyntRrIRZ52aZ9vvOxJ/y+QGI4QQ3VW8Rd+tl5N0HwR+trUiRpJCFRRdiegxI4houVVjjdI8MaNSsr4o9pLTAx08elDcM0gBLD0XkAR3336WxnS1Ydo1djh3s5kIknPoAkWjqmjdXQjUpuLgGx+v54pNJabrp5omSsLHbHdahwZ7QTO6wTp9oxsrpyJ35r93bsTffljSgqs5ykLisVwEwMM0TvCOR3VfjThWGokc0jJ7yovJAthqv19G/6fPDZ4Q4+HdS4Rik1MxoqAeGdnHkkPIs3eklLBQw+GSJ9g3cMLbEbjcbX5Ypxu4btV0lZSMrYgA7uHBatlK5fDRGQL4EVSLN4hOo6gfLfc2tewHTGlHw2svtdcPUe+TVPDJLy3p2WbcS8OGl0SxP4lO9jHMOna5HI9jtihLCYzmbtyXYYfiLapphmFnDcJv4O4kWtIhrYkkaNSyzMAQALatd9l+fI/TFmml4mj1g4vh5of1aZ1g7S32V7P/aRBDdKZfFcbAg2QfW2/wAh+eHyVbW+FqhovZ6efxyusPqlLiLPff6cPMgilhNlYAlZQwNwvY3UHmf1xVlk4jNRqtqhonUFTkjOZrt+o/664ezbMVhrQXcIhRg1zYH8N8JSvDXqb2hp3TU3hFzdbVRV8cyB4nV1PIqbjGsCCdF5/JE+N2WQWS8R4WbCwNqmnN+2qJh/yt/9sR2s+6t+eit+0/QhVOLMorEq0rcvMJkMRhljmNgwvqVg3cHp8sSqiguScJU8EGXx1FfEBRu8rxh1CvIxDISS3JDqttvfp1ELR4KtJNXhur6GKvpIOlhzU25H0OBGxSvwnKYfeoSVtHVSaemzhZO/TXb6YgjO9+q06pvEyP6tF/qP4Vv2cxWoImPN9Tn5sxJ/XDofKmYoQKp4HLRfVZwHl8qqj0sZVNWgAEBdRu1gDtc74lWeh0HspyxJUlSAq6MHW0j2BU3G17cxgQjnGFR4dFUseQib9Rb+uGv8pVikZnma3urGQRFaWBbWIiQEdjpF/wBcDPKE2d15XE9VlXtPz+SSpenVisUexAJGpiASW72FrDGbVzG+ULtPZzD2MhE7tSduytez3glJ094qASl7Rx9G7lvS+wHph1NShwzFQ43jT4n8CDQ8ylrP8yBmlQwRqiOyhACCtj+IWO/O3LfEEzrOsQtXD6cmJrw83PNCqOteKTxImKML2I6X+eIWuIN26LSkpmSsyS+IIpwlBNJVK0Unhst3klJ5Lfzlr8/rzvviaHO59ws7Ffd4aXI5txsG91oHFgoZoP7QVBOUIFgSA29rSC3IeuLswjLc4F1y+Huq45fc3HKD/wBos7zDNKiumRXbUxIWNBsoudrD+Z7fLFBznTOAPwXVw01Ph8TntHqeZWmcM0tNSqculkEksoLOhvp3G6qeQ2F7c+ZxoRBrBwydSuQrpJ6l/vkbcrW8/wCVnOdZyLPBDCtMmorKqm7OVNgHb07DbnzxRlkF8rRZdTQ0QOWeV/EPK/JduHeHUkhaqqZPDpkNhbnIR91e3bvgjhzDM7RNrcTcyQU8Dczz8ghucZv4+gCNYo4xZI13C33Y35kkgXPphkkpftyV2iovdruc7M525KZTwbbKjUkfbXEg/wDb22tbtv8AXFkU1oSeaxzjJOIiIHwbfHqhnBHET0k6gG8UjBXXpvYBh2I236jEVNMWOsVbxjDGVUJePMAtR4mjIrMukGx8V0PyaMsR+aD8saUnmC4imtwZR2H+/wAq3xRwfSZh4fvUZfw9WizFbarauRH4RiZUbofB7McrX+5xn+K5/rgQmSiy+OIuY0CmRi7kfeY2BY+tgPyGBG6xn2gVkkFfMI3KhyHI25lQL7jsBjPluHLssMax9M24vbRad7P2vl9N/Bb9Ti3D5VzeJt/q5D1Kv8RZwKSBpjFLKFIGiFdTm5tsvXEqoompwIQDjyMtl9SBzMZwx/lKt0BtUMPdEsnm1wRNa2qNTb5qDhWeUKGb+4fVYTxyb19T/H/JRjHn/ulej4OLUDB2W55Fo93i8Igx6BpIN9rY12WsLLzqrz8ZwfvdC+KuH6Oe0tVZdItr16PkL3336YbLHG7zBWqCtqoDkgJ15bpXyzhvJpmEccpdzyHiMCfkNr4rshgcbLYqK/FohneC0eit8R5ZSmD+z6aSOObYhCd2I+6zdz64dJGy3DadVXoqipE3vkzS5vMrPaOrqKCZlZLdHiceVwefoeWzC+KDXOhcuqkhgxGIOadeRG4Wk8KHL4aZqyNTCjkqTKbkEG1l3PXti/GYw3NawK5Kv9+lnFO85iOiz/iHh14x7zA5mp2N1lUkstiPjPMEd/TFOWJwOZpuF01BiEcn9PM3K8aEHY+iLcO5iuYzxwVyGUgfZOnlsAPP4ljuDYfW+JYpeMQ14vZUMQpXYdEZKZ1gdwefom/i9MtndEqqgK0V7KrkAX53A2vtizLwnaOKxcONfCDJAwm/O11z4e4XytmDwlJiBezPr+pQ/wBRgjhhGoS1eJYiGlkpLfhZOxAt0t2xZIFlhhxOoX564wpEiq6iOO2gMbAdLi5H0JxiTACQ2XqGFyvlo2ufvZa/nzfa5YDzM1/yhf8AzxqONy0f9svP4WjJPbp/7BNQxOs9UKHN4ZpJYo5AzwkCVRzUtewP5HAhXsCFhPtWa+YPboqj9MZ85BcuxwdpFMPVaZ7OBppDGTfwppY/+GRgP5Ytw+Wy53EnXlz9QD9E1DEqoKXwIVXNabxYZI+WtGUH5gjDXC4KfG7K4FCOBK3xaCna4J8MA27rt/TCRnM0KeujyzuHdZ37UshaKo94UExy8zb4WFhY/PpjNqoSHZguw9nK9skPAcdW7ei4cCcZmkJjmJaAja25U+nocJT1OTwnZS41g/vdnxaO590G4k4ilrJC0jeQEmNOijpt1a3X54ilmc9yv4dhkVI0Bo8XMoZR1TxOskbFXU3Vh0OImuLTcK/UQsmYWSC4O6v5VRSVlRpL2ZiXklb7o5s5+XTcdOWJGNMj7qjWSxUVMbN02DevZaTxwaX3KOZ7VLpZI5AQdTddbL02uRjQnDAy+65HCBUe9ljPBfcduyzKerlqCkQFxe0US8gTt5R39T64zy9z7NC7FsUNM0yv35uO60bgxqeiY0UsuuabeRALxqdPw37lefyGNCENi/TJuTuuTxQVFb/VsZZrdjzPdK+fZ/DDK8eXIIbEq8o+JiD8Kk3st/zxWllEZswLXw/D5Khgkq3Zug5fHugOT5PLVMyxBSQNTFmt+bHqcQNjL9Vr1dZFSMDnc9AAiGW8N1fllgK6gfKySre/pv8A974e2B+7VSqMTpHjJKDb0WjZxxQaSiQSurVhjtpBB83IsfQczi8+fKzXdcrTYaaurIjaRHffssz4Ryk1VXHGbkX1yE77A3N79zYb98UIWGSRdfitU2kpDl0NrALWs0XxM0pE6QxSyH5sVVTbvsR9T3xq/wDkHouCjOWle7qQPhumkYkCoLnHCqkkKATzIABPa/fCoK+jgSHdZnVcNpW1VXI5+GfQNzyEcZ6epOKYjzkldJFXGmhYy3K/1KZOF1EdZXw2A+0SYeokWx+upCT8xiePRxCy6r9SGN/ax+B/KMcQZsKWBpjFNLpIGiFNbm5tsuJVQSRV8a5m6s8eXJTRC/2tbME+V0sNJv0ub4EJo4ZeoktNLUQyRPEtlhF1D762D9QeVvTAhVuFm8Gpq6Q7Wfx4+2mTdrfJ7/8AEO2IWeE2WhV/qRMlHSx9R+Ew1tEkyNHIoZGFiD1xK5ocFSikdE4PjNisp4z9ny00TzxSsUW142AJ3PR7jYdiCfXGdPShozBdlhWPSVEjYJG6nn+EnZLlT1Mywx21Ne1zYbYpsjLzYLo6usZSxmV+yaMu9mdW5IkMcQB531H6AW/UjFllC52pKw5/aemYPA0klGuJaSkp6Y0EMgSd9NyRu9mGzsOWroDtid+Rrcjd1lUclTUVArJWksH09PRJ+W5nLQySQTR6oibTQNybkLg97AWPXFRkjmGx+S6KppIa5jZonWd/i4f6T9wPQ5ckMlTEWYAESGXdoxa5Xl26jmOuL0LYw0lq5bE5690jYZd+QHPukXO+HioappX8amvfxAfMhvvqvve/3hinJDbxtNwukosQDrU9Q3K/a3Ir3Kc5gldRmKtIiqAjrswt0bTuwP8AT1w1kjXGz0tXh88LCaI2J3HX0unjiPg5a2OJqKWNIgtggHkbe4a69fmD05dbskHEAybLm6HFTRvcKlpJv8R80g51wnVUf2jr5QbB0Ppz7jFGSF8ZXU0mK0tYcg36FThjhWatZjGVVQfO7Hqd+XM4WKB0mpRiOJw0ADS3U7WWxcL8NRUUemPzMfjcjdv8h2GNOOIRjRcJX4jNWSZn/AIbw6rzz1tUpUaj4EBIO3hagSd+Rc9Pw+uFj1OZFYRHCyIctT6lCanP80glSBFo62RY1MqLLolLC+o6fujlzGJVQKJZJxy8k0dPUZfV00rkgFlDRXAJ/ai1+XbtgQnFyAN+WEJslAudEr+z2nBpPFIAM8kk30dyRf1tYfTEUeyv177TZBs0AfJTNfsMxp5rDTOjQOf3h54/+YfQYXaS6SIcWmez9pv/AAmOs1aH0W16Tovy1W8t/S+JVQCwlaqKagyuB5mmnfMkNVFKbvfUwkDod9I2G+BCd/Z3ItPWV1JoMCvKZKaBuelQFldegQtYjfv2wIRrjJWhkgrkBPgErMo+9E9tR5c1Pm/PviGTQ5uiv0Z4rXQH/Lb1TRFKGAZSCpFwR1GJr3F1Rc3KbHkh/EOW+808sNwNa2Btex6HDJWZ2WVijqDTztlOwKwZxNR1B5pLE3P5Hn6qR+Yxi+KJy9Ja+GvpurSm+T2qVBWwhiDfiuxH0H/U4sur3EaBYrfZaG9y829AkyKGWqnsAZJZWv8AMnmfQD9LYrDNI7Tdbr3QUcOujWhaLxRwxBFRRPVzP40Q0613MlzcLZrk+h6fLF+WJmS7zquSw7EZn1bhTMGV3I7BINbnReFIFRI4lbUQt7s3Qux5kDFF0pIyjRdTBh7WTGZ7i5x68vRN/s1ystqEssfgTKQacsCXuNm09LW58/yGLdKw2s7Yrnsfqm5wY2nO0+b+FT4v4BelVpoW8SEbkH4lF/TmPXnhk9KW6hW8Nx9s7hDKLO68ihnDHGc9EjIgR0Y3Ae+x62sRzxHFVOiFldrsEhrXCQnKe3NV+KOKZq0qZdKqnwot7XPMm5Nz/K574ZLUOl3UuH4TFRXLTcnmVo3ss4faCJp3O84UqvZQCQT6m/5W740KSItbc7rkvaCvbUTBjNm80b4xzVoYRHDvUTHRCt7G/Vvko3xYe7SyyqOIOfmf5W6lWqGKKhpEV2VYoIxqc7DbmT9d8KxuVtlDNLxZC7qsey6iqnR6dYJIJJpJHrsyZbKYCdQ8KS+6stthy+pIcorJp9lVPFHWV0dDI8lAixBdTFlEtmL+G3Llu1u49MCE3cd1Zjo5Av7SW0UY7tIdI/niOU6aK3Qx55Rm2Gp9AjGWUoiiSMckUKD3sLXw5uyryPL3lx5oXxjlhnpZFQkSL54iOYdN1t9Ra2EkGl1PRzCKUE7Hf0V3IMzWpp4515SKDbseo+hwrDcXUc8RikLDySxxfX0OXTxz+5+LWz6hCIYru5UAN5rbbEXPO1+eHKFLOc5dnFQ8WZPFFFJSHVBSp5ndWI8RXk5XKjsd+QF8CNlqxAdPMuzLurdiNwRv8jhCMwsgXabhK+RSmin9ykv4TktSueQHMxH1HMdx8sRtdY5VpVAFSzjt3HmH8ptAxLrdZttLFDc3yCnqbeNErkcieY+vbDHxtfurVNWz0x/TdZL8vs0oSb6ZB6Bzb+eIDSR9FpN9oawC2ZFsvyKkoUaRI1QBfOxuTYc9ziRsbI9Qqc1bVVjgxzr66BYvxNnb1lQZTex8sanchb7Cw6nnbucZc8pmdou+w2ijo6fKd+ZT17PuByp8eqQX/wBnGwuVsfiPr2GLdNSi2Zy5vGsa4g4MDtOZ6pR4xy6elrHchl1SF4pALDncAHlcDa3p64rTtfG+63MKngq6QR7kCxC1ng3iBaynDXHiKAJV7N3+R5jGlDKHsuVxOJULqOcsOx2PZcsy4FopmLNDpYm5KErcnvY4HU0btbJ8OL1cIyteV95fwVRRFSsCll3DMSTf6nCNp4xsE2bFquYWe8o1W1KRI0kjBVUXJPQDExNhdUGMdIQ0apb4cp3qZjXTrYEaaVDe6xnmx/efbpsB1wxozHMr9S9sUYgj1/ce/RLvtWz5NcNM6yPTJIslcYgGKpe8ast7hGIJY9hYXJtiRZuh25LjQcWpNT5lmMjiSAgQ09KTcWFwpaO+zSOewNh16CVP3DFE0NLFG6RRuEBdYV0qGIu1hc9cCEJq3FTmccQPko18RwORkfaMH1Chj9T2GIfM6y0GfpUrnc3afAJsXE1lnrw4Ck5aJTyu9HXPTnaCpvJBtssnORPr8X5/SJos4laUv9RTiQeZuh9OSZ6ktpYooZwDpUnSCbbAtY2uetjiVZtgVluZcV5uZoYpUpsuWYOVeS8vwC5Ukba7bjlgTlf9mGb1Pu89XXVeqmZwIZJlEZIBK67clVjYBd9xe/cQnnO8pjqoWikvY7gg2KkbqynoQcNc26kgmdC7M3/6gmUZ3JBIKWuID7CKfks3T5LJ+7fDA62hVuanbIziw7cxzH4TXfEvos8jRfWBCA8dITQVAXn4Z62+f6Yjm8hV7DSBVRk9Vnnsp4fWaRqh7FYSAikXu5F7n5C1vU9Lb59FEHEuK6j2krnRsbTs/wAt/Ra+vLGoFxJQHjmiEtDOCBshYXHIrviKcXjIV/C5uFVMd3SN7F1PjVBFtIRLn1JbT9NmxToOa6P2pczLGOdyVq+NFcbquFZVpEjSSMFRRcseQGEJATo43SHK0XKUqeB8ydZZlKUaHVFE3OY8w8g6L2X1xFbiLRe9lGyzdZDuenYI/wAR1ksNNI9PEZpQLRxi27HYX35DmfliYCwWZ3WcZTV1eRtI1fH7xBUPrlrIgSyuQBaUfgBuBb6dsCEz03BmWVM0FfAkd1bWrREaGI5al5XB32sQQMFkhNkyZ9mq00DytvpHlXqzH4VHqTthrzYKemhMsgYPiqPBuVNBBeXeaUmSY/vN0+gsLdLYaxulypaycSP8PlGgTAMSXVMKEYEvdCOJ8n95hKhtEinXE45q4+E/0PoThr23GinpZuC+/I6EdQuXC2ee8xkMNM8Z0zJ+Ft//AKm1weuEY8FPqqbhOuPKdkF9qWRGrgjRnVKZJPFqjpJfw0Un7OwO/Q7X3HS4L1VCzTjanqMwipGZTTUsk6QUNMOek7GaQdLINhvbVztcsIWkUvtEo1ldBZKSIrEKksBGZOkaD71lFyw2AHbfAhNdfQxVEeiRVkjYfMG/Ig/1GGuaCnxSvidmYbJbMdXl/wAGusph92/2yDc7E/GLWABscMGZm+qvl0NTr5HfQ/ZG8m4lpqnaKQFhsUbysCOYKHe+Hh4OyqzUskXmCu5lSLNE8TXCupUkc7EdMDm3Fio4ZDG8PbuEN4T4bShiaNHZ9TamZrc7Ach0sMMiiEYsFaxCvkrZA94tYWRwYlVHZV66BZY3jb4XUqbdiLYCL6JzJMjg4HZDOGuHoqGJkjLEE6mZyLnYDcgAchiKNgjCt1lbLWSB797W0VOu4ujLGOkU1Uw+7GfKv8cm4UdfWx54Uy8ghlCbZ5TlH1+AXOk4aed1mr2WVxukKj7KPbfY31t+8cII76uTn1bY2lkAsDuTufsvip4sIhkq44TJSRRvewZZfFRyrL4bKLKLG56b/LEuyoeqCZBx+yVAjrXiMNVd6KqQFUdbjyMCSVdbgG52JsehwITZLxDC1YKEK0khQtJpAKxrtbxT01X2FjgQiOWZdFTxiKFFjjF9KqLAXNzYYEJZp2GY1QcG9JTHyHpLLtv2Kp0Pc4iHid2Wm4e6w2/zdv2H5TiBiVZfJe4Eq9wIXhwhQljiTLJUcVlIAZkFpI+QmT8JP4h90+pxFI03uFfpZmOaYJvKdj0KMZTmUdRGskRup+hB6gjoRytiVrgVUnhfA7K5JntM4Okr5aaQz+DTwCQzFQdelgurRbmSq6fT969sKUxI1DC1RpzGOlilyykLxxUYbzCMDzzaeRkPxENvy7A4EiL8NcTPQRyusE7UtRNEmW08jAOdQPiaTdrJ8JF9twNr4ELXjOLqpIDMLhSRc2tew62uL27jBoktroh+ccP09TbxolZhybkw+TDfDSy6nhqpIvI5DP8ARupi/wD5q6QDok6iUfRrhvqScMyEeU/NWTVwv/uxj1Gh+y9JzVF/uch/xr/0wfqjohvuTjrmb8iuEdbm5IvT0gHU622/XB+r2TiygGz3fILu9JmcnOemhFt9EbSG/wDiYfzwWkPRNz0bdmuPqQAvheC1kINXPPVEW8rnSlx18NbD874BH+43SnEHMFoWhvcb/Mphp6eOJLIqxoN7AAAdzh4a3kqL3vebuOqVuKuMQlHFNQtHM1RMsMLc11MxBNha9rHb0w5MGiF0may5bXtTV0xlpati1NPJbyv96JzytuLbAf0EqD5Xw/TtX1uVppmoJIxMQpv7tLewCNuAT2vtb53ELQOEuF4cvgEUIuTvJI3xSN3Y/wBOmDZBJvYKjntbLVS+50zaVA/1mcb+GDyRf/UO/wAtueIZCXeFvxWjTsbA3jyC5/xHU9fRMlBRpCixxrpRAAo9B/XEoGllQke57s7jclWsKmqYEKYEKYELy2BCVMzyaWnmeqogCW3mpzsJT0ZW+6/O5sb+nWJzcmoV+GdkjeFN8D0/CLZFnUdVH4kR5bMp2ZG6qw6HphzHhwVeenfA/K/4HqlziD2cxTSPJTzzUbTDTUCAgLKN76l5atz5vU98PUA7pdoIaenzrw6llhio6VVohIwCkG+twT9/ngQl/iXO3qWnzFNVifcssUbFne4llXre2wPrbYjAhbZk1G0NPFEztIyIFZ2NyxA3P54SyEB4r40FAxM1LUNAAt54wpUFjaxBYEW+WFQF80PtEopdNmlRmljiCvE6nXLq0Ai3I6TvyFueCyF81HtNyyN2jepAZGKsCrbEGx6d8JZCJcR8URUlGawhpYhpI8KxJDEAEXIFt7/LBZCp8O51X1EgaWiSmpyCbtMHkO11soAAB+tsKhIx4orKSrrax3eoo46kwSw9YlCgpJHc92IIAF7C57CEGzPh6JswpoEqWTLax2npmia2ibTYhDaykEiw6XttgQnzLOGq5i1JmDQV1EQNMjgrLccvKAbkd7/XAg6JtyPI6ejj8OmiSJb3IUcz3J5k/PAhBq3OZKqVqaiNgu09T0j/AHU/E9r/AMO3O+ITJnNm/NaLKdsDRJPudm8z69kdyXJ4qaIRxLZb3JO5YnmWPMn1xIxgYLBVJpnyuzOV+2HKFe4EKYEKYEKYEKYEL5IwJPRLudcNa5PeKd/AqQCNYFw47SL94evPEbmX8Q3V6CryN4bxmb/r0XGh4p0P4Nanu8nIMTeN+e6v0O17N+tsIH2NnJz6ElvEhOYdOY+CMZtk1PVKFqIY5VG41qDb5HpyHLEt7qhayV+LuD5pJqOoo3hU0QPhU8iHwzfn5lPlNgBy6XvgQmHhuuqJUY1VP7vIr6dIkDqwAHnU2HlJuLHfbBdCV/bCPFio6Tn7zVxow/cBux+m2BC99pB11mTxWvqqjJ/8ag8/ry62wl0JV4ZpcwmizSmpVpfCesqEd5i2oEkarKNiLEcxhUJ7quF9GTNQhtZWmKA2tqYC+wv1bAkugvslyaOWlpq1p6mWUJp+0mZlQi6sFS9rdPpgSrzI/Z+j1tdPWw61afVArNdLad20Xte9hcj7uC6EyZPwVSUwKompPG8aNH8yxPY7xKfh5n/sYEInnGcwUy6ppAt/hHNm5fCo3O5A27jCF4G6mhp5JTlYNUvTUtTmOzh6Wk6pf7WYfvbeRTvtz/pEQ5x7K6Hw0u3if15D7pqoKJIUEcSBEXkqiwxMAOSznyOkcXP1JVkYE1e4EKYEKYEKYEKYEKYEKYELxsCFWrqKOZCkqK6HmGFxhC0FOjldEczDYpbHDdRTEGhntGP7vMNSc7+V/iXrtv8ATEWQjZXveo5f7zdeo3X0vFxi2raeSnP+8H2kfz8QDb5MB9cLxMu6a6ia/WF1+2xRzLc3gnF4ZUkH7rA/mOeJA8FVZIJGecELvNTI5UsqsUN1LAEqe6noflhVHtuuNXlUUkkUrorSQ6jEx5qWADW+YAvg1RYKZZlMUHieCgTxZDJJb7zt8TH1NhgQrhwaJLnkucaKi2AVVHQAADCE2TgCUEreMqSM6RJ4sn4IQZGPyC3wwyjZWmUMrxmtYdToFUkqcxqQRHGlGn45T4klu4jFlB+ZOG+J2ylLKWLzOzHtoFeyjhaGF/Fa8055zS+Zvp0XbsBh7WDmoZqtzxlGjegR1Rh+yqr6wIUwIUwIUwIUwIUwIUwIUwIUwIUOBC8tgQFLYELwjCWCUFBMy4Qop7+JTxkm+4Gk789x1wxzQVZjrJ4/K4oPWcPe7hmgqqtLL8Pi6xt6SK1vpbEbmWFwSrkVRxXASMab9rH6EJDreNq6CV0E5cA7F1UnkOwGK3GeDutwYXSvYDlt6LifaTXn76D5IMLx3FI3B6UHY/NNHCtRU1sZeWsqEvfaPw1HO3WMn9cSR3fuVRrooaZwyMB9b/dMdNwLSNpaYSTsBa88jP8APYmw+gGJgwLMfiEw0YQ0dhZMVHl8UQtFGiDrpUC/ztiTKFTfK958RurAXDlGvQMBQoMCF7gQpgQpgQpgQpgQv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2063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7" name="AutoShape 6" descr="data:image/jpeg;base64,/9j/4AAQSkZJRgABAQAAAQABAAD/2wCEAAkGBxQTEhUUExQVFhUXGSAbFxgXGB8dIBweHhweIBogHBggHSgiIRwpHCIfITEjJSkrLy8uHCAzODMsNygtLisBCgoKDg0OGxAQGywkICQvNC0sLCwsLCwsLCwsLCwsNCwsLCwsLCwsLCwsLCwsLCwsLCwsLCwsLCwsLCwsLCwsLP/AABEIALQAtAMBEQACEQEDEQH/xAAcAAACAwEBAQEAAAAAAAAAAAAFBgAEBwMBAgj/xABFEAACAQIEBAMFBQUECQUBAAABAgMEEQAFEiEGMUFREyJhBxQycYEjQlKRoTNicrHBFUSC0RYkQ1OSwuHw8WNzk6LSNP/EABsBAAEFAQEAAAAAAAAAAAAAAAABAgMEBQYH/8QANxEAAQMCBAQDBwMFAAMBAAAAAQACAwQRBRIhMRNBUWEiMnEGFIGRodHhI1LBJDNCsfBDwvEV/9oADAMBAAIRAxEAPwDccCFMCFMCFMCFMCF84VCr1tbHCpeV1RR1Y2/7+WGlwTmRvebNuUvPxcZDaip5Kj98/Zx/PxCN/wDCD9MRF7uSu+45BeVwb23Khoszm+KeCmUj4Y4zI3r5mIF7dbEemFtId7JeJRx7NLvXT/S8k4RU6nqKurkFt7ylFAHM6Ywv635YOF1N0nv9vIxo+Fz9bobleTZRK6JGFleSLxkLMxLJqsWuTv5tsHBanf8A6tUBo+yNPwRQH+7Rj1Fx/XBwGpjcUqhvISuH+glKt/DM0V/91M6foGwcFvJK7E5j57EdwCuNJk04W9LmbvpJUiVUmFxsRddJDA97/LBkeNij3qKTzxj1Gn3Xb+0q+C3jUyVC23enazf/ABva/wCYwXkG6BFTy+R5b67fMK9lXFNNO2gPol/3cgKP/wALWvhweOailo5Y9bXHUbI1fD9FVFl9A4EL3AhTAhTAhTAhTAhTAhTAhTAhTAhc5JQASSAALknaw9TgOiUA9EqzcRTVLGPL41dRcNUSbRqR0UWu59Rt88RF9zotBtHHEM9SfRo3/C70nCEWoSVLNVTD70nwj0SP4QP52F74BHzKjkrXEZI/C3oP5KK5hm8FO0KSuEaZtEQP3m7Dt0xIBZUjqiNsKhKntRrJoctnlgdo5EAYMtrjzC/McrYSyEK9oeZyLT5bLHIyBqynMmhioZGBurEfcN+RuOWFQgntG4gqaXNY5YTI0NNAslRErmzI0hVjovYsLg3PYYEJgyriBnr8yfxNdPBTxOi3uPMjsSNuqrgRdCMs4mkoshSvMMJd3DsiDQrCSSxO3Jrdd9+mEslvdP2bZ7BSmITyBDM/hxixJZj0AFz2/MYVIvrN8mgqVtPEkgHLUBt8jzGGlgO6minkiN2GyBvl9ZR70z+8xD/YzNZx/BLvf/F/4YGuarfFp6jSQZXdRt8kXyLiGKpBCkrIm0kT7Oh63X+uHNeDoq01K+LuOR5FFwcOuq69wqFMCFMCFMCFMCFMCFMCFQzfNY6aNpZm0ovXv6Ad8Nc4AKWCB8z8rBqluDLJq8rJVgxU/NKXe7djM1+f7ltvpiMAnVXXTMpvDEbu/d9k2IgRQFUAAWAGw9AOmJgLLOc43u5JcOa/2zl9VHCXpZ1Z4yushkZSdOsrawYDccviFzY4EiW8zrXzPI3ksUraFwzCx1JLDzIHQlbn037YEJrovaXRSLABIXmmC/ZRKXZSQL6gBsBfme2BCPcUZSKuknpidPioV1c7HobfPAhJJ4TzKpjpqaskplp6d0YtFqLyCP4Qb7DpfAhMT8L68wqKmQo0M9MIDHvfnc32tvgQk7JvZ9VUNJmscZEpqFVKfzb6V1gar7A6W+WBC7+07L/d+HBDaxjWBSOxDLf9b4ELpkcZkaXPcxUoqxk0kJ/2UQBIY/8AqPf05k9dhCVOEKqSaWSU18lFmVRJ4ghmQiGVGt4ShWtq2Fgw3ttvgQtdXOhTwwe/ywxTSnQbNZS/UKT09T3HfAkBuF7n/DyVNmBMU6/s5k2Zf8xfocMfGHBW6epdFodW9FUynP5EmFLWBVmP7KRdkmHdQeTDqvqMMbIb2KlmpWlnGhN28xzCZxiZUF7gQpgQpgQpgQpgQqGc5pHTRNLK2lF5+voO5w1zgFLBA+Z4Y3dAclymWaUVlaB4lvsYeYhU89+rnq23IYY1pJuVannZEzhRfE9fwu/tAz+ShopKiKHxXS219lB2LN1IHYfoN8S7Kgs3ps2liq6eenrKrMnZWkrIof2Soy/ZhIz5UIPQ+bY8uREuyNRtPJMmb5RGsqVMempgkbQSyGyttcaxuDueXW+BImDgvhqaKSsqazw/FrSuuKP4EVAygXPxEhrE+nrhUJkynJ4KVNFPDHEvZFAv8z1+uEQudfntNBtLPGhHMFgCPpzwwvaOanjpppPI0lCxx1SE2jMkvrDC7j5XVTv6YQStKmOHzgXcAPUgL3/TOHrDWD1NLL/+cHEHdJ7k/YOafiPupT8dULGxnCNe2mQFT+RGE4zL2TjhtTbRiPUtVHKt0dHXldSGH1tiQOB2VN8bmGzhZCONeGUzClameR4lJBuluY5Ag7Fb9NuQwqagcDVUF/7Tjpp6enUypVqtmTRa14bGznbdSLWPPAgapFqawy1EWYZrSGSkqg0VPECWaFeasYh8RZQTcb7X7YEqc/ZJWytTz6mkNGklqSSbZzHbe5IF1G1j6ntgSWTjm2WRVUJjkUOjj/wQe/rhHNuFJDO6B+ZqC5FmEtPKKOrfUSL08xO8qjmrD8a7b9b/AJxh2TQq5NC2Vhmi25jp+E1DEqz+y+sCFMCFMCS65zOACSQANyT0A5k4CbJRqQlDKITXzirlX/V4j/qqE31G5vKw78tPYX5YiAzFaMxFMwxN8x8x/hFs/wCK6SiaNamZYjJfSD2HMm3IdL4l2Wcs8p+NloJG11SZhl8zt9prUywM25Vk5vGb7WAtvytYiF2yvhOtgeWHK5okoKsCVai2porgghLEFiRaxJ2HY8xC0bhzJYqOnSngGmNBtc3JJ3JJ7k7nAhD834nCSeBTxtUz9UQ2CX6yPyUfr6YiMl9Gq5FSXbnkOVvf+FVTIKup3rKlkXn4NMSg+TS31N9LfM4QNcdypTUww/2W/F2/y2RTK+F6Snt4UEa2tuVBNxte53vh4Y1uyrSVUshu5yM4dqq11MGqVcqinV1Kuqsp5hgCPyOC1904EjYoBWcGUzNrjVoJPxwHQf02I9CLemGmMclbZiErRld4h0OoVUvX0Yu/+uxDmVGiUDf7u6ufyv6YZZzO6ktTz+XwO+iM5PnEFUhMTBgNmU7Mp3FmQ7jkefY4ka8FVJ6d8RyvGvVC+L+HHqnoWQhVpqhZWTlcAWFiOo7euHKFJXH2cNmGXzyrEfCoq7TPFr/bRxbNe3LmDY8rA74EJg9n9G1PLUrFcZa6RzUxZ7hdYOsLcmy7XIPI/PAlujdWKbMknhBYmGTQW0lTHIACCjEbkAg3H9cMewOCmp53QPzt+IX1wtmzvrp6iwqYLB7HZ1+7Ivof0P0wjTfQqSqgay0kfld9OxTDqxIqnK6l8CS68wqNEp8TyNUzJQRkhWXXUsDYrH0Xlzff6DELzfQLSow2KM1Lx2aO/wCEwVVXDTQl5GWKKMbk7BRyGJQLBZ7nEm5S5n0OWZvB4TzwyX/Zski60J6pff8ASxwJLJd4f4PQymjzCghmCJeGtjjCq6iws4B8snLle+/a5ELRMry6KmiWKFFjjQbAch1JP+ZwFAuSlyprZswdoqdmhpVuJKgDzSHqIb9B+Pcb4gOZ+2y0hHHSjM/V/IdPX7JhyjKIqaMRwIqKO3U9yeZPqcSgBqpS1Ek7szzdLlb7R6WKZ4mWXyGxYLcE+m9/0xA6qYHWWtFgFVLEJW215c0fyjPYKhdUMit3F9x8xzxO2RrtlmT0c1O4te03RMHDrKve6+sCF4cCEA4i4rp6NbyNqY8o0sWPfa+31xDJO1iv0GGz1bssYt3OyXqD2nwSSKjQyIGIAa4O5NhcD54ibWtcctlpz+zU0TC8OBI5JhzvhwTMJoXMFSvwyqL3H4XW41L6HFhzLi4WRBVGNpY8Xb0+y55DxC0kjU9QnhVKC5W9w6/jjPUenTDWOPNLU0uRglj1afp6oJxfwNA/j1IqKilWRL1YgFxKqAkkpYnVYncX5nbEqpoHlWV1OcRxh1ejylABFCGPiToLaS7dEI/mbX2bAhOmV50iVkmXmLwfCiR6c6riSOxDWFttBAHM7drYEEL44yo3QLWwC81OCSt7CSPYurflcHpiN4t4lfopGkmGXZ23Ypgy+sSaNJYzdHUMp9Dh7TcKlJGYnFruSs4VNVetqRFG8j/Cilj8gO2EcbBOjYXvyjmgXBFM3hGpkFpak+I3ov8As1HoF/Pc9cRx9Srda8F3DZ5W6D7q5nmXU9fDNSyFWBADhWGpDzU26HqL9sSqksZoOEllroMsrIIIzDqkadBpaqjAtGq2tbrq5nb03ELaOG+HaehiMNMmhCxci5JuedydzsAN+gGBCCZrM2YTvSRMVp4re8yKd2Jv9kp+nmPMemIT43WWlE0U0YkcLuPlB5d/sm2CBUUKoCqosANgAOVhiUCyz3PLjmO66DCptliftQytoqxpNOmOUAg9Cwtq+vI+uMusis7MF3vs5Vtlp+GTq3l2SlDKyMGUlWU3VhsQcVA4g3ut+WJkjS14uCt24Ez33qlRiwMi+WTvcdSPUWP1xsU8nEbqvNcVovdahzR5eSYwcT2WaEu8cZ6tNSyecJK6kRDqTtew9L/yxDPIGsK0sKo3VFS1tri+vosFJvcncnck9T3J6nGI4k6r0xrWsbYaAJm9n+QGqqVJBMUZDOw5XG6rf17Ys00WZ11j45iAp6ctaRmdp8Oq3VTjY2XnG26EcR5CtUg8xSZDqhlHNG9PTuOuGSNzKzS1JhNjqDuOq+OGc6NQjLIvhzxHTKnY9CvdTzBwMdyTqqnERDhq07FDuLp8yaRIKCOJFdSXqpGvoN7aRHb4uRB3+lsPVa3JBofZh4ZinjqpGrklV3qZbtrA2dNF9kKk2F78t8CQLQIplcXUqynqpBB6cxtgOuiEtcNH3epnoj8H7aD+Fida/INy/it0xEzeyv1P60bZuex9U14mWelXjj7XwKMEj3iTz25+Em8n57L/AIsQSG5stGgtHml/aNPVHsxrkghkmkNo41LN6BRc7YlAss+91k/Cmc5hRLLVz0DTxVr+8PJC15EVh5VKEeZVW1htYEm+FQnrJcyoM0MdTEBJJTMdJZSrRswIIN/5egPbAEDRXeK81eGILFYzzMI4gfxHqfRRdj6DDHnSys0kQeczthqVa4eyhaWBIV30jzN1Zj8TH5nCgZQm1E7ppC93NEsOCgCq5jXxwIXldUUdSbYa5wCfFC+V+VoSpNxzl094ZGJVvKSyHSfrbYeuK5qIX6FbLcIr4bSNbqOiCZl7MUMZelnZiRdFaxUjsHHp1xC+iadWFaVP7TSNeGVDPUhI1HUVFHU3QMkyHTpIO+9tOnmQTytz6YqML432XQVDaetpsztW23Wx8ScUijp0eRR4zr5Ygb+a29zt5QeZ/wA8ass2RtyuEosNfWzljPKOaxupqJ66pubvLKQAOg9Bc7Dr+eMkudK9d/HFBh9Ppo0c0/Qezingj8Wrmbyi72IVR9bavyOLrKNjRmeVzEvtDU1D+FTt326rpH7SKOBRHT07+GOVgEH5c/zwvvjG6AJo9nauc55Hi566pi4b40p6w6UJjk6I9gT/AA2Nj8gb4niqGyLKrsInoxd4uOoTKRie6yuaU+L4zTPHXxjePyVAH34mIuTtuVO4+oxC8ZfEtGjcJWOp3c/L2P5R+vqH8B5IAsj6C0YPJja6i478vriYbLPLXNJBWLZlLV1lNS11dV66GaYJPBBeNY0bykyPfez2DA3wIT/7PITSTVmXEN4cDiWnJufspbkLq7qwI33P0OBCvcbL4Rp6wf3eSz/+1JYSX+WzfT1xHJ4dVeoTnD4Tz29QmpcSBUSErUJ8XNZ22K08KRr6NISzb97AX9CMRDWQnsr77x0jR+43+Wis8Z8QPSQoYYvGnmkWKGO9gWIJNzbYBQT9MShUEs5h7SWpmMXubTGnRGrWgYaYC3NVBHmt8x17YEJ7oGjdRLEBplAfUBYsCBYnubW54Q7IS/QqanM5ZT+zpFEUfYu/mk69FC/mO2I/M+60JP0KVrOb9fgNPum3Eqz1RzeuEETysCVRSxA5m2GudlbdSwQmWRrAbXKwfiLiGatk1SHYH7OMbhb9B+JuQv19MY00zpCvSaDDoaKPTfmV5PwrWIupqaTT6C/6A3/TCGCTeyVuMUb3ZQ8XRLhLjKWibSwLw9Y+qn92/W/Q4lhqHRmx2VPE8HirG52aO5HkU8cUZvTCNK+GNKiRSFVw2yXvu47A7cuuLkzmBvEGq5ugpah0ppJSWNO46rL5DUVs9yGllfnYch/yqOW+M4l8zl2UYgw+GxsAPmVonA9JQU7qBMktWRzvtffyoeWL8IjYbN3XK4rLXVLS8tIj/wC1KUeN87rJn8OqQwqpusdjp266j8du42xVqJJHGztluYLR0kbM8Tsx5noq2R8H1VVYpGVT8b+UfTr+lsMjp5HqzWY1S0zrONz0CGZjl0tPJolRkddx/Qgj164jcx0brFW4KmCrYSw3C2b2fcR+90/n/axnS+4u22zW9f5g41qabiDVef4xhxpJ7DynUduyZ6mEOjIwurAgjuCLHEztQQslri05hyS3wK7JHJSO2p6V9AJ2JQ7xm3y2+YOGRaNyq7iAzOE4/wAhf4oVQ09NS1j5eI3qBVyNUuhQGOBTb4r8wXGw9enWVUVV4e9pEs8sLtShKKomaGCYP5tS/DrS22q1hbkbjfAUJ5zugE9PLCeUiFfzGx/PCOFwpIH5JA8ciqfBdd41FAx+LQFYdQy7EG+99uuGNdcKasi4czmqjwNdhVSkg+JVSEW7IRGPnst/rhIuZ7qWvPkZ0aPnv/K+eLqOCsji0VqU8scmuCZWRrOoKHyk2YbkEX54lCoJal4IqI6X3KgmiZKgua2qlOqRi1t1Cnc2vzP13JwIWiRolPABfyQx2ufwovX6DCE21TmtzOACCezyntRrIRZ52aZ9vvOxJ/y+QGI4QQ3VW8Rd+tl5N0HwR+trUiRpJCFRRdiegxI4houVVjjdI8MaNSsr4o9pLTAx08elDcM0gBLD0XkAR3336WxnS1Ydo1djh3s5kIknPoAkWjqmjdXQjUpuLgGx+v54pNJabrp5omSsLHbHdahwZ7QTO6wTp9oxsrpyJ35r93bsTffljSgqs5ykLisVwEwMM0TvCOR3VfjThWGokc0jJ7yovJAthqv19G/6fPDZ4Q4+HdS4Rik1MxoqAeGdnHkkPIs3eklLBQw+GSJ9g3cMLbEbjcbX5Ypxu4btV0lZSMrYgA7uHBatlK5fDRGQL4EVSLN4hOo6gfLfc2tewHTGlHw2svtdcPUe+TVPDJLy3p2WbcS8OGl0SxP4lO9jHMOna5HI9jtihLCYzmbtyXYYfiLapphmFnDcJv4O4kWtIhrYkkaNSyzMAQALatd9l+fI/TFmml4mj1g4vh5of1aZ1g7S32V7P/aRBDdKZfFcbAg2QfW2/wAh+eHyVbW+FqhovZ6efxyusPqlLiLPff6cPMgilhNlYAlZQwNwvY3UHmf1xVlk4jNRqtqhonUFTkjOZrt+o/664ezbMVhrQXcIhRg1zYH8N8JSvDXqb2hp3TU3hFzdbVRV8cyB4nV1PIqbjGsCCdF5/JE+N2WQWS8R4WbCwNqmnN+2qJh/yt/9sR2s+6t+eit+0/QhVOLMorEq0rcvMJkMRhljmNgwvqVg3cHp8sSqiguScJU8EGXx1FfEBRu8rxh1CvIxDISS3JDqttvfp1ELR4KtJNXhur6GKvpIOlhzU25H0OBGxSvwnKYfeoSVtHVSaemzhZO/TXb6YgjO9+q06pvEyP6tF/qP4Vv2cxWoImPN9Tn5sxJ/XDofKmYoQKp4HLRfVZwHl8qqj0sZVNWgAEBdRu1gDtc74lWeh0HspyxJUlSAq6MHW0j2BU3G17cxgQjnGFR4dFUseQib9Rb+uGv8pVikZnma3urGQRFaWBbWIiQEdjpF/wBcDPKE2d15XE9VlXtPz+SSpenVisUexAJGpiASW72FrDGbVzG+ULtPZzD2MhE7tSduytez3glJ094qASl7Rx9G7lvS+wHph1NShwzFQ43jT4n8CDQ8ylrP8yBmlQwRqiOyhACCtj+IWO/O3LfEEzrOsQtXD6cmJrw83PNCqOteKTxImKML2I6X+eIWuIN26LSkpmSsyS+IIpwlBNJVK0Unhst3klJ5Lfzlr8/rzvviaHO59ws7Ffd4aXI5txsG91oHFgoZoP7QVBOUIFgSA29rSC3IeuLswjLc4F1y+Huq45fc3HKD/wBos7zDNKiumRXbUxIWNBsoudrD+Z7fLFBznTOAPwXVw01Ph8TntHqeZWmcM0tNSqculkEksoLOhvp3G6qeQ2F7c+ZxoRBrBwydSuQrpJ6l/vkbcrW8/wCVnOdZyLPBDCtMmorKqm7OVNgHb07DbnzxRlkF8rRZdTQ0QOWeV/EPK/JduHeHUkhaqqZPDpkNhbnIR91e3bvgjhzDM7RNrcTcyQU8Dczz8ghucZv4+gCNYo4xZI13C33Y35kkgXPphkkpftyV2iovdruc7M525KZTwbbKjUkfbXEg/wDb22tbtv8AXFkU1oSeaxzjJOIiIHwbfHqhnBHET0k6gG8UjBXXpvYBh2I236jEVNMWOsVbxjDGVUJePMAtR4mjIrMukGx8V0PyaMsR+aD8saUnmC4imtwZR2H+/wAq3xRwfSZh4fvUZfw9WizFbarauRH4RiZUbofB7McrX+5xn+K5/rgQmSiy+OIuY0CmRi7kfeY2BY+tgPyGBG6xn2gVkkFfMI3KhyHI25lQL7jsBjPluHLssMax9M24vbRad7P2vl9N/Bb9Ti3D5VzeJt/q5D1Kv8RZwKSBpjFLKFIGiFdTm5tsvXEqoompwIQDjyMtl9SBzMZwx/lKt0BtUMPdEsnm1wRNa2qNTb5qDhWeUKGb+4fVYTxyb19T/H/JRjHn/ulej4OLUDB2W55Fo93i8Igx6BpIN9rY12WsLLzqrz8ZwfvdC+KuH6Oe0tVZdItr16PkL3336YbLHG7zBWqCtqoDkgJ15bpXyzhvJpmEccpdzyHiMCfkNr4rshgcbLYqK/FohneC0eit8R5ZSmD+z6aSOObYhCd2I+6zdz64dJGy3DadVXoqipE3vkzS5vMrPaOrqKCZlZLdHiceVwefoeWzC+KDXOhcuqkhgxGIOadeRG4Wk8KHL4aZqyNTCjkqTKbkEG1l3PXti/GYw3NawK5Kv9+lnFO85iOiz/iHh14x7zA5mp2N1lUkstiPjPMEd/TFOWJwOZpuF01BiEcn9PM3K8aEHY+iLcO5iuYzxwVyGUgfZOnlsAPP4ljuDYfW+JYpeMQ14vZUMQpXYdEZKZ1gdwefom/i9MtndEqqgK0V7KrkAX53A2vtizLwnaOKxcONfCDJAwm/O11z4e4XytmDwlJiBezPr+pQ/wBRgjhhGoS1eJYiGlkpLfhZOxAt0t2xZIFlhhxOoX564wpEiq6iOO2gMbAdLi5H0JxiTACQ2XqGFyvlo2ufvZa/nzfa5YDzM1/yhf8AzxqONy0f9svP4WjJPbp/7BNQxOs9UKHN4ZpJYo5AzwkCVRzUtewP5HAhXsCFhPtWa+YPboqj9MZ85BcuxwdpFMPVaZ7OBppDGTfwppY/+GRgP5Ytw+Wy53EnXlz9QD9E1DEqoKXwIVXNabxYZI+WtGUH5gjDXC4KfG7K4FCOBK3xaCna4J8MA27rt/TCRnM0KeujyzuHdZ37UshaKo94UExy8zb4WFhY/PpjNqoSHZguw9nK9skPAcdW7ei4cCcZmkJjmJaAja25U+nocJT1OTwnZS41g/vdnxaO590G4k4ilrJC0jeQEmNOijpt1a3X54ilmc9yv4dhkVI0Bo8XMoZR1TxOskbFXU3Vh0OImuLTcK/UQsmYWSC4O6v5VRSVlRpL2ZiXklb7o5s5+XTcdOWJGNMj7qjWSxUVMbN02DevZaTxwaX3KOZ7VLpZI5AQdTddbL02uRjQnDAy+65HCBUe9ljPBfcduyzKerlqCkQFxe0US8gTt5R39T64zy9z7NC7FsUNM0yv35uO60bgxqeiY0UsuuabeRALxqdPw37lefyGNCENi/TJuTuuTxQVFb/VsZZrdjzPdK+fZ/DDK8eXIIbEq8o+JiD8Kk3st/zxWllEZswLXw/D5Khgkq3Zug5fHugOT5PLVMyxBSQNTFmt+bHqcQNjL9Vr1dZFSMDnc9AAiGW8N1fllgK6gfKySre/pv8A974e2B+7VSqMTpHjJKDb0WjZxxQaSiQSurVhjtpBB83IsfQczi8+fKzXdcrTYaaurIjaRHffssz4Ryk1VXHGbkX1yE77A3N79zYb98UIWGSRdfitU2kpDl0NrALWs0XxM0pE6QxSyH5sVVTbvsR9T3xq/wDkHouCjOWle7qQPhumkYkCoLnHCqkkKATzIABPa/fCoK+jgSHdZnVcNpW1VXI5+GfQNzyEcZ6epOKYjzkldJFXGmhYy3K/1KZOF1EdZXw2A+0SYeokWx+upCT8xiePRxCy6r9SGN/ax+B/KMcQZsKWBpjFNLpIGiFNbm5tsuJVQSRV8a5m6s8eXJTRC/2tbME+V0sNJv0ub4EJo4ZeoktNLUQyRPEtlhF1D762D9QeVvTAhVuFm8Gpq6Q7Wfx4+2mTdrfJ7/8AEO2IWeE2WhV/qRMlHSx9R+Ew1tEkyNHIoZGFiD1xK5ocFSikdE4PjNisp4z9ny00TzxSsUW142AJ3PR7jYdiCfXGdPShozBdlhWPSVEjYJG6nn+EnZLlT1Mywx21Ne1zYbYpsjLzYLo6usZSxmV+yaMu9mdW5IkMcQB531H6AW/UjFllC52pKw5/aemYPA0klGuJaSkp6Y0EMgSd9NyRu9mGzsOWroDtid+Rrcjd1lUclTUVArJWksH09PRJ+W5nLQySQTR6oibTQNybkLg97AWPXFRkjmGx+S6KppIa5jZonWd/i4f6T9wPQ5ckMlTEWYAESGXdoxa5Xl26jmOuL0LYw0lq5bE5690jYZd+QHPukXO+HioappX8amvfxAfMhvvqvve/3hinJDbxtNwukosQDrU9Q3K/a3Ir3Kc5gldRmKtIiqAjrswt0bTuwP8AT1w1kjXGz0tXh88LCaI2J3HX0unjiPg5a2OJqKWNIgtggHkbe4a69fmD05dbskHEAybLm6HFTRvcKlpJv8R80g51wnVUf2jr5QbB0Ppz7jFGSF8ZXU0mK0tYcg36FThjhWatZjGVVQfO7Hqd+XM4WKB0mpRiOJw0ADS3U7WWxcL8NRUUemPzMfjcjdv8h2GNOOIRjRcJX4jNWSZn/AIbw6rzz1tUpUaj4EBIO3hagSd+Rc9Pw+uFj1OZFYRHCyIctT6lCanP80glSBFo62RY1MqLLolLC+o6fujlzGJVQKJZJxy8k0dPUZfV00rkgFlDRXAJ/ai1+XbtgQnFyAN+WEJslAudEr+z2nBpPFIAM8kk30dyRf1tYfTEUeyv177TZBs0AfJTNfsMxp5rDTOjQOf3h54/+YfQYXaS6SIcWmez9pv/AAmOs1aH0W16Tovy1W8t/S+JVQCwlaqKagyuB5mmnfMkNVFKbvfUwkDod9I2G+BCd/Z3ItPWV1JoMCvKZKaBuelQFldegQtYjfv2wIRrjJWhkgrkBPgErMo+9E9tR5c1Pm/PviGTQ5uiv0Z4rXQH/Lb1TRFKGAZSCpFwR1GJr3F1Rc3KbHkh/EOW+808sNwNa2Btex6HDJWZ2WVijqDTztlOwKwZxNR1B5pLE3P5Hn6qR+Yxi+KJy9Ja+GvpurSm+T2qVBWwhiDfiuxH0H/U4sur3EaBYrfZaG9y829AkyKGWqnsAZJZWv8AMnmfQD9LYrDNI7Tdbr3QUcOujWhaLxRwxBFRRPVzP40Q0613MlzcLZrk+h6fLF+WJmS7zquSw7EZn1bhTMGV3I7BINbnReFIFRI4lbUQt7s3Qux5kDFF0pIyjRdTBh7WTGZ7i5x68vRN/s1ystqEssfgTKQacsCXuNm09LW58/yGLdKw2s7Yrnsfqm5wY2nO0+b+FT4v4BelVpoW8SEbkH4lF/TmPXnhk9KW6hW8Nx9s7hDKLO68ihnDHGc9EjIgR0Y3Ae+x62sRzxHFVOiFldrsEhrXCQnKe3NV+KOKZq0qZdKqnwot7XPMm5Nz/K574ZLUOl3UuH4TFRXLTcnmVo3ss4faCJp3O84UqvZQCQT6m/5W740KSItbc7rkvaCvbUTBjNm80b4xzVoYRHDvUTHRCt7G/Vvko3xYe7SyyqOIOfmf5W6lWqGKKhpEV2VYoIxqc7DbmT9d8KxuVtlDNLxZC7qsey6iqnR6dYJIJJpJHrsyZbKYCdQ8KS+6stthy+pIcorJp9lVPFHWV0dDI8lAixBdTFlEtmL+G3Llu1u49MCE3cd1Zjo5Av7SW0UY7tIdI/niOU6aK3Qx55Rm2Gp9AjGWUoiiSMckUKD3sLXw5uyryPL3lx5oXxjlhnpZFQkSL54iOYdN1t9Ra2EkGl1PRzCKUE7Hf0V3IMzWpp4515SKDbseo+hwrDcXUc8RikLDySxxfX0OXTxz+5+LWz6hCIYru5UAN5rbbEXPO1+eHKFLOc5dnFQ8WZPFFFJSHVBSp5ndWI8RXk5XKjsd+QF8CNlqxAdPMuzLurdiNwRv8jhCMwsgXabhK+RSmin9ykv4TktSueQHMxH1HMdx8sRtdY5VpVAFSzjt3HmH8ptAxLrdZttLFDc3yCnqbeNErkcieY+vbDHxtfurVNWz0x/TdZL8vs0oSb6ZB6Bzb+eIDSR9FpN9oawC2ZFsvyKkoUaRI1QBfOxuTYc9ziRsbI9Qqc1bVVjgxzr66BYvxNnb1lQZTex8sanchb7Cw6nnbucZc8pmdou+w2ijo6fKd+ZT17PuByp8eqQX/wBnGwuVsfiPr2GLdNSi2Zy5vGsa4g4MDtOZ6pR4xy6elrHchl1SF4pALDncAHlcDa3p64rTtfG+63MKngq6QR7kCxC1ng3iBaynDXHiKAJV7N3+R5jGlDKHsuVxOJULqOcsOx2PZcsy4FopmLNDpYm5KErcnvY4HU0btbJ8OL1cIyteV95fwVRRFSsCll3DMSTf6nCNp4xsE2bFquYWe8o1W1KRI0kjBVUXJPQDExNhdUGMdIQ0apb4cp3qZjXTrYEaaVDe6xnmx/efbpsB1wxozHMr9S9sUYgj1/ce/RLvtWz5NcNM6yPTJIslcYgGKpe8ast7hGIJY9hYXJtiRZuh25LjQcWpNT5lmMjiSAgQ09KTcWFwpaO+zSOewNh16CVP3DFE0NLFG6RRuEBdYV0qGIu1hc9cCEJq3FTmccQPko18RwORkfaMH1Chj9T2GIfM6y0GfpUrnc3afAJsXE1lnrw4Ck5aJTyu9HXPTnaCpvJBtssnORPr8X5/SJos4laUv9RTiQeZuh9OSZ6ktpYooZwDpUnSCbbAtY2uetjiVZtgVluZcV5uZoYpUpsuWYOVeS8vwC5Ukba7bjlgTlf9mGb1Pu89XXVeqmZwIZJlEZIBK67clVjYBd9xe/cQnnO8pjqoWikvY7gg2KkbqynoQcNc26kgmdC7M3/6gmUZ3JBIKWuID7CKfks3T5LJ+7fDA62hVuanbIziw7cxzH4TXfEvos8jRfWBCA8dITQVAXn4Z62+f6Yjm8hV7DSBVRk9Vnnsp4fWaRqh7FYSAikXu5F7n5C1vU9Lb59FEHEuK6j2krnRsbTs/wAt/Ra+vLGoFxJQHjmiEtDOCBshYXHIrviKcXjIV/C5uFVMd3SN7F1PjVBFtIRLn1JbT9NmxToOa6P2pczLGOdyVq+NFcbquFZVpEjSSMFRRcseQGEJATo43SHK0XKUqeB8ydZZlKUaHVFE3OY8w8g6L2X1xFbiLRe9lGyzdZDuenYI/wAR1ksNNI9PEZpQLRxi27HYX35DmfliYCwWZ3WcZTV1eRtI1fH7xBUPrlrIgSyuQBaUfgBuBb6dsCEz03BmWVM0FfAkd1bWrREaGI5al5XB32sQQMFkhNkyZ9mq00DytvpHlXqzH4VHqTthrzYKemhMsgYPiqPBuVNBBeXeaUmSY/vN0+gsLdLYaxulypaycSP8PlGgTAMSXVMKEYEvdCOJ8n95hKhtEinXE45q4+E/0PoThr23GinpZuC+/I6EdQuXC2ee8xkMNM8Z0zJ+Ft//AKm1weuEY8FPqqbhOuPKdkF9qWRGrgjRnVKZJPFqjpJfw0Un7OwO/Q7X3HS4L1VCzTjanqMwipGZTTUsk6QUNMOek7GaQdLINhvbVztcsIWkUvtEo1ldBZKSIrEKksBGZOkaD71lFyw2AHbfAhNdfQxVEeiRVkjYfMG/Ig/1GGuaCnxSvidmYbJbMdXl/wAGusph92/2yDc7E/GLWABscMGZm+qvl0NTr5HfQ/ZG8m4lpqnaKQFhsUbysCOYKHe+Hh4OyqzUskXmCu5lSLNE8TXCupUkc7EdMDm3Fio4ZDG8PbuEN4T4bShiaNHZ9TamZrc7Ach0sMMiiEYsFaxCvkrZA94tYWRwYlVHZV66BZY3jb4XUqbdiLYCL6JzJMjg4HZDOGuHoqGJkjLEE6mZyLnYDcgAchiKNgjCt1lbLWSB797W0VOu4ujLGOkU1Uw+7GfKv8cm4UdfWx54Uy8ghlCbZ5TlH1+AXOk4aed1mr2WVxukKj7KPbfY31t+8cII76uTn1bY2lkAsDuTufsvip4sIhkq44TJSRRvewZZfFRyrL4bKLKLG56b/LEuyoeqCZBx+yVAjrXiMNVd6KqQFUdbjyMCSVdbgG52JsehwITZLxDC1YKEK0khQtJpAKxrtbxT01X2FjgQiOWZdFTxiKFFjjF9KqLAXNzYYEJZp2GY1QcG9JTHyHpLLtv2Kp0Pc4iHid2Wm4e6w2/zdv2H5TiBiVZfJe4Eq9wIXhwhQljiTLJUcVlIAZkFpI+QmT8JP4h90+pxFI03uFfpZmOaYJvKdj0KMZTmUdRGskRup+hB6gjoRytiVrgVUnhfA7K5JntM4Okr5aaQz+DTwCQzFQdelgurRbmSq6fT969sKUxI1DC1RpzGOlilyykLxxUYbzCMDzzaeRkPxENvy7A4EiL8NcTPQRyusE7UtRNEmW08jAOdQPiaTdrJ8JF9twNr4ELXjOLqpIDMLhSRc2tew62uL27jBoktroh+ccP09TbxolZhybkw+TDfDSy6nhqpIvI5DP8ARupi/wD5q6QDok6iUfRrhvqScMyEeU/NWTVwv/uxj1Gh+y9JzVF/uch/xr/0wfqjohvuTjrmb8iuEdbm5IvT0gHU622/XB+r2TiygGz3fILu9JmcnOemhFt9EbSG/wDiYfzwWkPRNz0bdmuPqQAvheC1kINXPPVEW8rnSlx18NbD874BH+43SnEHMFoWhvcb/Mphp6eOJLIqxoN7AAAdzh4a3kqL3vebuOqVuKuMQlHFNQtHM1RMsMLc11MxBNha9rHb0w5MGiF0may5bXtTV0xlpati1NPJbyv96JzytuLbAf0EqD5Xw/TtX1uVppmoJIxMQpv7tLewCNuAT2vtb53ELQOEuF4cvgEUIuTvJI3xSN3Y/wBOmDZBJvYKjntbLVS+50zaVA/1mcb+GDyRf/UO/wAtueIZCXeFvxWjTsbA3jyC5/xHU9fRMlBRpCixxrpRAAo9B/XEoGllQke57s7jclWsKmqYEKYEKYELy2BCVMzyaWnmeqogCW3mpzsJT0ZW+6/O5sb+nWJzcmoV+GdkjeFN8D0/CLZFnUdVH4kR5bMp2ZG6qw6HphzHhwVeenfA/K/4HqlziD2cxTSPJTzzUbTDTUCAgLKN76l5atz5vU98PUA7pdoIaenzrw6llhio6VVohIwCkG+twT9/ngQl/iXO3qWnzFNVifcssUbFne4llXre2wPrbYjAhbZk1G0NPFEztIyIFZ2NyxA3P54SyEB4r40FAxM1LUNAAt54wpUFjaxBYEW+WFQF80PtEopdNmlRmljiCvE6nXLq0Ai3I6TvyFueCyF81HtNyyN2jepAZGKsCrbEGx6d8JZCJcR8URUlGawhpYhpI8KxJDEAEXIFt7/LBZCp8O51X1EgaWiSmpyCbtMHkO11soAAB+tsKhIx4orKSrrax3eoo46kwSw9YlCgpJHc92IIAF7C57CEGzPh6JswpoEqWTLax2npmia2ibTYhDaykEiw6XttgQnzLOGq5i1JmDQV1EQNMjgrLccvKAbkd7/XAg6JtyPI6ejj8OmiSJb3IUcz3J5k/PAhBq3OZKqVqaiNgu09T0j/AHU/E9r/AMO3O+ITJnNm/NaLKdsDRJPudm8z69kdyXJ4qaIRxLZb3JO5YnmWPMn1xIxgYLBVJpnyuzOV+2HKFe4EKYEKYEKYEKYEL5IwJPRLudcNa5PeKd/AqQCNYFw47SL94evPEbmX8Q3V6CryN4bxmb/r0XGh4p0P4Nanu8nIMTeN+e6v0O17N+tsIH2NnJz6ElvEhOYdOY+CMZtk1PVKFqIY5VG41qDb5HpyHLEt7qhayV+LuD5pJqOoo3hU0QPhU8iHwzfn5lPlNgBy6XvgQmHhuuqJUY1VP7vIr6dIkDqwAHnU2HlJuLHfbBdCV/bCPFio6Tn7zVxow/cBux+m2BC99pB11mTxWvqqjJ/8ag8/ry62wl0JV4ZpcwmizSmpVpfCesqEd5i2oEkarKNiLEcxhUJ7quF9GTNQhtZWmKA2tqYC+wv1bAkugvslyaOWlpq1p6mWUJp+0mZlQi6sFS9rdPpgSrzI/Z+j1tdPWw61afVArNdLad20Xte9hcj7uC6EyZPwVSUwKompPG8aNH8yxPY7xKfh5n/sYEInnGcwUy6ppAt/hHNm5fCo3O5A27jCF4G6mhp5JTlYNUvTUtTmOzh6Wk6pf7WYfvbeRTvtz/pEQ5x7K6Hw0u3if15D7pqoKJIUEcSBEXkqiwxMAOSznyOkcXP1JVkYE1e4EKYEKYEKYEKYEKYEKYELxsCFWrqKOZCkqK6HmGFxhC0FOjldEczDYpbHDdRTEGhntGP7vMNSc7+V/iXrtv8ATEWQjZXveo5f7zdeo3X0vFxi2raeSnP+8H2kfz8QDb5MB9cLxMu6a6ia/WF1+2xRzLc3gnF4ZUkH7rA/mOeJA8FVZIJGecELvNTI5UsqsUN1LAEqe6noflhVHtuuNXlUUkkUrorSQ6jEx5qWADW+YAvg1RYKZZlMUHieCgTxZDJJb7zt8TH1NhgQrhwaJLnkucaKi2AVVHQAADCE2TgCUEreMqSM6RJ4sn4IQZGPyC3wwyjZWmUMrxmtYdToFUkqcxqQRHGlGn45T4klu4jFlB+ZOG+J2ylLKWLzOzHtoFeyjhaGF/Fa8055zS+Zvp0XbsBh7WDmoZqtzxlGjegR1Rh+yqr6wIUwIUwIUwIUwIUwIUwIUwIUwIUOBC8tgQFLYELwjCWCUFBMy4Qop7+JTxkm+4Gk789x1wxzQVZjrJ4/K4oPWcPe7hmgqqtLL8Pi6xt6SK1vpbEbmWFwSrkVRxXASMab9rH6EJDreNq6CV0E5cA7F1UnkOwGK3GeDutwYXSvYDlt6LifaTXn76D5IMLx3FI3B6UHY/NNHCtRU1sZeWsqEvfaPw1HO3WMn9cSR3fuVRrooaZwyMB9b/dMdNwLSNpaYSTsBa88jP8APYmw+gGJgwLMfiEw0YQ0dhZMVHl8UQtFGiDrpUC/ztiTKFTfK958RurAXDlGvQMBQoMCF7gQpgQpgQpgQpgQv//Z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587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0" y="2636912"/>
            <a:ext cx="9144000" cy="1728192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>ANJİYOODEMLİ ÇOCUKTA TANI AYIRICI TANI</a:t>
            </a:r>
            <a: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tr-TR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tr-TR" sz="3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55259" y="4437112"/>
            <a:ext cx="9115301" cy="24208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tr-TR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Prof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2400" b="1" dirty="0" err="1" smtClean="0">
                <a:solidFill>
                  <a:schemeClr val="accent1">
                    <a:lumMod val="50000"/>
                  </a:schemeClr>
                </a:solidFill>
              </a:rPr>
              <a:t>Dr</a:t>
            </a: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Zeynep Tamay</a:t>
            </a:r>
          </a:p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İstanbul Tıp Fakültesi, Çocuk Sağlığı ve Hastalıkları AD, </a:t>
            </a:r>
          </a:p>
          <a:p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Çocuk Alerji BD</a:t>
            </a:r>
            <a:endParaRPr lang="tr-TR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032" name="Picture 8" descr="http://www.itf.istanbul.edu.tr/dermatoloji/tip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8038" y="5677325"/>
            <a:ext cx="1187624" cy="118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25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7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/>
              <a:t>Klinik bulgular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smtClean="0">
                <a:solidFill>
                  <a:schemeClr val="bg1">
                    <a:lumMod val="75000"/>
                  </a:schemeClr>
                </a:solidFill>
              </a:rPr>
              <a:t>Erişkinlerle benzer</a:t>
            </a:r>
          </a:p>
          <a:p>
            <a:pPr marL="0" indent="0">
              <a:buNone/>
            </a:pPr>
            <a:endParaRPr lang="tr-TR" sz="2400" dirty="0" smtClean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tr-TR" sz="2400" dirty="0" smtClean="0">
                <a:solidFill>
                  <a:schemeClr val="bg1">
                    <a:lumMod val="75000"/>
                  </a:schemeClr>
                </a:solidFill>
              </a:rPr>
              <a:t>Tekrarlayan </a:t>
            </a:r>
            <a:r>
              <a:rPr lang="tr-TR" sz="2400" dirty="0" err="1" smtClean="0">
                <a:solidFill>
                  <a:schemeClr val="bg1">
                    <a:lumMod val="75000"/>
                  </a:schemeClr>
                </a:solidFill>
              </a:rPr>
              <a:t>anjiyoödem</a:t>
            </a:r>
            <a:r>
              <a:rPr lang="tr-TR" sz="2400" dirty="0" smtClean="0">
                <a:solidFill>
                  <a:schemeClr val="bg1">
                    <a:lumMod val="75000"/>
                  </a:schemeClr>
                </a:solidFill>
              </a:rPr>
              <a:t> atakları </a:t>
            </a:r>
            <a:endParaRPr lang="tr-TR" sz="2400" dirty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err="1" smtClean="0"/>
              <a:t>Prodromal</a:t>
            </a:r>
            <a:r>
              <a:rPr lang="tr-TR" sz="2400" dirty="0" smtClean="0"/>
              <a:t> belirtiler	%</a:t>
            </a:r>
            <a:r>
              <a:rPr lang="tr-TR" sz="2400" dirty="0"/>
              <a:t>42-58 (+)</a:t>
            </a:r>
          </a:p>
          <a:p>
            <a:endParaRPr lang="tr-TR" sz="2400" dirty="0"/>
          </a:p>
          <a:p>
            <a:pPr lvl="1"/>
            <a:r>
              <a:rPr lang="tr-TR" sz="2400" dirty="0"/>
              <a:t>Karıncalanma, huzursuzluk  (1-2 saat önce)</a:t>
            </a:r>
          </a:p>
          <a:p>
            <a:pPr lvl="1"/>
            <a:r>
              <a:rPr lang="tr-TR" sz="2400" dirty="0" err="1"/>
              <a:t>Eritema</a:t>
            </a:r>
            <a:r>
              <a:rPr lang="tr-TR" sz="2400" dirty="0"/>
              <a:t> </a:t>
            </a:r>
            <a:r>
              <a:rPr lang="tr-TR" sz="2400" dirty="0" err="1"/>
              <a:t>marginatum</a:t>
            </a:r>
            <a:r>
              <a:rPr lang="tr-TR" sz="2400" dirty="0"/>
              <a:t> benzeri </a:t>
            </a:r>
            <a:r>
              <a:rPr lang="tr-TR" sz="2400" dirty="0" smtClean="0"/>
              <a:t>döküntü</a:t>
            </a:r>
          </a:p>
          <a:p>
            <a:pPr marL="457200" lvl="1" indent="0">
              <a:buNone/>
            </a:pPr>
            <a:endParaRPr lang="tr-TR" sz="2400" dirty="0"/>
          </a:p>
          <a:p>
            <a:r>
              <a:rPr lang="tr-TR" sz="2400" dirty="0"/>
              <a:t>Aile öyküsü </a:t>
            </a:r>
          </a:p>
          <a:p>
            <a:pPr marL="0" indent="0">
              <a:buNone/>
            </a:pPr>
            <a:endParaRPr 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009499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/>
              <a:t>Semptomların başlangıç yaşı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824536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400" dirty="0" smtClean="0"/>
              <a:t>Doğumdan sonra herhangi bir zaman</a:t>
            </a:r>
          </a:p>
          <a:p>
            <a:pPr marL="0" indent="0">
              <a:buNone/>
            </a:pPr>
            <a:r>
              <a:rPr lang="tr-TR" sz="2400" dirty="0" smtClean="0"/>
              <a:t>             «</a:t>
            </a:r>
            <a:r>
              <a:rPr lang="tr-TR" sz="2400" i="1" dirty="0" err="1" smtClean="0"/>
              <a:t>In</a:t>
            </a:r>
            <a:r>
              <a:rPr lang="tr-TR" sz="2400" i="1" dirty="0" smtClean="0"/>
              <a:t> </a:t>
            </a:r>
            <a:r>
              <a:rPr lang="tr-TR" sz="2400" i="1" dirty="0" err="1" smtClean="0"/>
              <a:t>utero</a:t>
            </a:r>
            <a:r>
              <a:rPr lang="tr-TR" sz="2400" dirty="0" smtClean="0"/>
              <a:t>» </a:t>
            </a:r>
            <a:r>
              <a:rPr lang="tr-TR" sz="2400" dirty="0" err="1" smtClean="0"/>
              <a:t>anjiyoödem</a:t>
            </a:r>
            <a:r>
              <a:rPr lang="tr-TR" sz="2400" dirty="0" smtClean="0"/>
              <a:t> henüz bildirilmemiş</a:t>
            </a:r>
          </a:p>
          <a:p>
            <a:endParaRPr lang="tr-TR" sz="2400" dirty="0" smtClean="0"/>
          </a:p>
          <a:p>
            <a:r>
              <a:rPr lang="tr-TR" sz="2400" dirty="0" smtClean="0"/>
              <a:t>Süt çocukluğunda çok nadir</a:t>
            </a:r>
          </a:p>
          <a:p>
            <a:pPr lvl="1"/>
            <a:r>
              <a:rPr lang="tr-TR" sz="2400" dirty="0" smtClean="0"/>
              <a:t>Süt çocukluğunda kolik?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Başlangıç:  4,4 yaş-18 yaş (ortalama 10 yaş)</a:t>
            </a:r>
          </a:p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Ne kadar erken başlangıç o kadar ciddi seyir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10540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484784"/>
            <a:ext cx="7124700" cy="3886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67544" y="5661248"/>
            <a:ext cx="7848872" cy="860748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Aile öyküsü (+), 3 günlükken yaygın </a:t>
            </a:r>
            <a:r>
              <a:rPr lang="tr-TR" sz="1400" dirty="0" err="1" smtClean="0">
                <a:latin typeface="Arial"/>
                <a:cs typeface="Arial"/>
              </a:rPr>
              <a:t>eritema</a:t>
            </a:r>
            <a:r>
              <a:rPr lang="tr-TR" sz="1400" dirty="0" smtClean="0">
                <a:latin typeface="Arial"/>
                <a:cs typeface="Arial"/>
              </a:rPr>
              <a:t> </a:t>
            </a:r>
            <a:r>
              <a:rPr lang="tr-TR" sz="1400" dirty="0" err="1" smtClean="0">
                <a:latin typeface="Arial"/>
                <a:cs typeface="Arial"/>
              </a:rPr>
              <a:t>marginatum</a:t>
            </a:r>
            <a:r>
              <a:rPr lang="tr-TR" sz="1400" dirty="0" smtClean="0">
                <a:latin typeface="Arial"/>
                <a:cs typeface="Arial"/>
              </a:rPr>
              <a:t> (EM)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Batın </a:t>
            </a:r>
            <a:r>
              <a:rPr lang="tr-TR" sz="1400" dirty="0">
                <a:latin typeface="Arial"/>
                <a:cs typeface="Arial"/>
              </a:rPr>
              <a:t>USG: </a:t>
            </a:r>
            <a:r>
              <a:rPr lang="tr-TR" sz="1400" dirty="0" smtClean="0">
                <a:latin typeface="Arial"/>
                <a:cs typeface="Arial"/>
              </a:rPr>
              <a:t>Batında </a:t>
            </a:r>
            <a:r>
              <a:rPr lang="tr-TR" sz="1400" dirty="0">
                <a:latin typeface="Arial"/>
                <a:cs typeface="Arial"/>
              </a:rPr>
              <a:t>minimal serbest </a:t>
            </a:r>
            <a:r>
              <a:rPr lang="tr-TR" sz="1400" dirty="0" smtClean="0">
                <a:latin typeface="Arial"/>
                <a:cs typeface="Arial"/>
              </a:rPr>
              <a:t>sıvı      </a:t>
            </a:r>
            <a:endParaRPr lang="tr-TR" sz="1400" dirty="0">
              <a:latin typeface="Arial"/>
              <a:cs typeface="Arial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C1-INH</a:t>
            </a:r>
            <a:r>
              <a:rPr lang="tr-TR" sz="1400" b="1" dirty="0" smtClean="0">
                <a:latin typeface="Arial"/>
                <a:cs typeface="Arial"/>
              </a:rPr>
              <a:t>: 4,7</a:t>
            </a:r>
            <a:r>
              <a:rPr lang="tr-TR" sz="1400" dirty="0" smtClean="0">
                <a:latin typeface="Arial"/>
                <a:cs typeface="Arial"/>
              </a:rPr>
              <a:t> mg/dl (N: 15-36), C1-INH </a:t>
            </a:r>
            <a:r>
              <a:rPr lang="tr-TR" sz="1400" dirty="0" err="1" smtClean="0">
                <a:latin typeface="Arial"/>
                <a:cs typeface="Arial"/>
              </a:rPr>
              <a:t>fn</a:t>
            </a:r>
            <a:r>
              <a:rPr lang="tr-TR" sz="1400" dirty="0" smtClean="0">
                <a:latin typeface="Arial"/>
                <a:cs typeface="Arial"/>
              </a:rPr>
              <a:t>: %</a:t>
            </a:r>
            <a:r>
              <a:rPr lang="tr-TR" sz="1400" b="1" dirty="0" smtClean="0">
                <a:latin typeface="Arial"/>
                <a:cs typeface="Arial"/>
              </a:rPr>
              <a:t>13</a:t>
            </a:r>
            <a:r>
              <a:rPr lang="tr-TR" sz="1400" dirty="0" smtClean="0">
                <a:latin typeface="Arial"/>
                <a:cs typeface="Arial"/>
              </a:rPr>
              <a:t> (N&gt;%68) C4: </a:t>
            </a:r>
            <a:r>
              <a:rPr lang="tr-TR" sz="1400" b="1" dirty="0" smtClean="0">
                <a:latin typeface="Arial"/>
                <a:cs typeface="Arial"/>
              </a:rPr>
              <a:t>7,5</a:t>
            </a:r>
            <a:r>
              <a:rPr lang="tr-TR" sz="1400" dirty="0" smtClean="0">
                <a:latin typeface="Arial"/>
                <a:cs typeface="Arial"/>
              </a:rPr>
              <a:t> mg/dl (N:10-40)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11967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0232" y="836712"/>
            <a:ext cx="2264544" cy="23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1297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-20846"/>
            <a:ext cx="7975848" cy="518295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7504" y="5301208"/>
            <a:ext cx="9001000" cy="1481944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Doğduğunda vücudunda EM (+), </a:t>
            </a:r>
            <a:r>
              <a:rPr lang="tr-TR" sz="1400" dirty="0" err="1" smtClean="0">
                <a:latin typeface="Arial"/>
                <a:cs typeface="Arial"/>
              </a:rPr>
              <a:t>anjiyoödem</a:t>
            </a:r>
            <a:r>
              <a:rPr lang="tr-TR" sz="1400" dirty="0" smtClean="0">
                <a:latin typeface="Arial"/>
                <a:cs typeface="Arial"/>
              </a:rPr>
              <a:t> yok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3 ay sonra tekrar aynı klinik tablo, EM (+)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İlk HAE atağı 5 yaşında (yüz, </a:t>
            </a:r>
            <a:r>
              <a:rPr lang="tr-TR" sz="1400" dirty="0" err="1" smtClean="0">
                <a:latin typeface="Arial"/>
                <a:cs typeface="Arial"/>
              </a:rPr>
              <a:t>ekstremitelerde</a:t>
            </a:r>
            <a:r>
              <a:rPr lang="tr-TR" sz="1400" dirty="0" smtClean="0">
                <a:latin typeface="Arial"/>
                <a:cs typeface="Arial"/>
              </a:rPr>
              <a:t>, koltukaltında) , 3 günde </a:t>
            </a:r>
            <a:r>
              <a:rPr lang="tr-TR" sz="1400" dirty="0" err="1" smtClean="0">
                <a:latin typeface="Arial"/>
                <a:cs typeface="Arial"/>
              </a:rPr>
              <a:t>spontan</a:t>
            </a:r>
            <a:r>
              <a:rPr lang="tr-TR" sz="1400" dirty="0" smtClean="0">
                <a:latin typeface="Arial"/>
                <a:cs typeface="Arial"/>
              </a:rPr>
              <a:t> düzelme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10 yaşında tekrarlayan </a:t>
            </a:r>
            <a:r>
              <a:rPr lang="tr-TR" sz="1400" dirty="0" err="1" smtClean="0">
                <a:latin typeface="Arial"/>
                <a:cs typeface="Arial"/>
              </a:rPr>
              <a:t>subkutan</a:t>
            </a:r>
            <a:r>
              <a:rPr lang="tr-TR" sz="1400" dirty="0" smtClean="0">
                <a:latin typeface="Arial"/>
                <a:cs typeface="Arial"/>
              </a:rPr>
              <a:t> ataklar</a:t>
            </a:r>
          </a:p>
          <a:p>
            <a:pPr marL="285750" indent="-285750">
              <a:lnSpc>
                <a:spcPct val="130000"/>
              </a:lnSpc>
              <a:buFont typeface="Arial"/>
              <a:buChar char="•"/>
            </a:pPr>
            <a:r>
              <a:rPr lang="tr-TR" sz="1400" dirty="0" smtClean="0">
                <a:latin typeface="Arial"/>
                <a:cs typeface="Arial"/>
              </a:rPr>
              <a:t>C1-INH: %233 (N;%64-166) , C1-INH </a:t>
            </a:r>
            <a:r>
              <a:rPr lang="tr-TR" sz="1400" dirty="0" err="1" smtClean="0">
                <a:latin typeface="Arial"/>
                <a:cs typeface="Arial"/>
              </a:rPr>
              <a:t>fn</a:t>
            </a:r>
            <a:r>
              <a:rPr lang="tr-TR" sz="1400" dirty="0" smtClean="0">
                <a:latin typeface="Arial"/>
                <a:cs typeface="Arial"/>
              </a:rPr>
              <a:t>: %22,5 (N&gt;%68) C4: %15 mg/dl (N:%36-144)</a:t>
            </a:r>
          </a:p>
        </p:txBody>
      </p:sp>
    </p:spTree>
    <p:extLst>
      <p:ext uri="{BB962C8B-B14F-4D97-AF65-F5344CB8AC3E}">
        <p14:creationId xmlns:p14="http://schemas.microsoft.com/office/powerpoint/2010/main" val="2593718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/>
              <a:t>Atakların sıklığı ve ciddiyeti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 smtClean="0"/>
              <a:t>Değişken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Özellikle kız çocuklarında </a:t>
            </a:r>
            <a:r>
              <a:rPr lang="tr-TR" sz="2800" dirty="0" err="1" smtClean="0"/>
              <a:t>pubertede</a:t>
            </a:r>
            <a:r>
              <a:rPr lang="tr-TR" sz="2800" dirty="0" smtClean="0"/>
              <a:t> artış </a:t>
            </a:r>
          </a:p>
          <a:p>
            <a:pPr marL="0" indent="0">
              <a:buNone/>
            </a:pPr>
            <a:r>
              <a:rPr lang="tr-TR" sz="2800" dirty="0"/>
              <a:t> </a:t>
            </a:r>
            <a:r>
              <a:rPr lang="tr-TR" sz="2800" dirty="0" smtClean="0"/>
              <a:t>  </a:t>
            </a:r>
            <a:r>
              <a:rPr lang="tr-TR" sz="2800" i="1" dirty="0" smtClean="0"/>
              <a:t>(östrojen içeren akne ilaçları, doğum kontrol hapları)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Erkeklerde </a:t>
            </a:r>
            <a:r>
              <a:rPr lang="tr-TR" sz="2800" dirty="0" err="1" smtClean="0"/>
              <a:t>puberte</a:t>
            </a:r>
            <a:r>
              <a:rPr lang="tr-TR" sz="2800" dirty="0" smtClean="0"/>
              <a:t> ile ilişkili bir durum saptanmamış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23649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Unvan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Lokalizasyon</a:t>
            </a:r>
            <a:br>
              <a:rPr lang="tr-TR" b="1" dirty="0" smtClean="0"/>
            </a:b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2339752" y="2924944"/>
            <a:ext cx="3744416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800" b="1" dirty="0"/>
              <a:t>Her yeri tutabilir !!</a:t>
            </a:r>
            <a:br>
              <a:rPr lang="tr-TR" sz="2800" b="1" dirty="0"/>
            </a:br>
            <a:endParaRPr lang="en-US" sz="2800" b="1" dirty="0"/>
          </a:p>
        </p:txBody>
      </p:sp>
      <p:sp>
        <p:nvSpPr>
          <p:cNvPr id="6" name="Text Placeholder 4"/>
          <p:cNvSpPr txBox="1">
            <a:spLocks/>
          </p:cNvSpPr>
          <p:nvPr/>
        </p:nvSpPr>
        <p:spPr>
          <a:xfrm>
            <a:off x="395536" y="3861048"/>
            <a:ext cx="8208912" cy="223224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dirty="0" err="1" smtClean="0"/>
              <a:t>Submukozal</a:t>
            </a:r>
            <a:r>
              <a:rPr lang="en-US" sz="2800" dirty="0" smtClean="0"/>
              <a:t> </a:t>
            </a:r>
            <a:r>
              <a:rPr lang="en-US" sz="2800" dirty="0" err="1" smtClean="0"/>
              <a:t>ödem</a:t>
            </a:r>
            <a:endParaRPr lang="en-US" sz="2800" dirty="0" smtClean="0"/>
          </a:p>
          <a:p>
            <a:r>
              <a:rPr lang="tr-TR" sz="2800" dirty="0"/>
              <a:t>Barsak tutulumu çok sık (%80-90)</a:t>
            </a:r>
          </a:p>
          <a:p>
            <a:pPr lvl="1"/>
            <a:r>
              <a:rPr lang="tr-TR" dirty="0"/>
              <a:t>Karın ağrısı, bulantı, kusma, atak sonrası sulu </a:t>
            </a:r>
            <a:r>
              <a:rPr lang="tr-TR" dirty="0" err="1"/>
              <a:t>diare</a:t>
            </a:r>
            <a:endParaRPr lang="tr-TR" dirty="0"/>
          </a:p>
          <a:p>
            <a:pPr marL="0" indent="0"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84784"/>
            <a:ext cx="8291264" cy="1396751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sz="2800" dirty="0" err="1"/>
              <a:t>Subkutan</a:t>
            </a:r>
            <a:r>
              <a:rPr lang="en-US" sz="2800" dirty="0"/>
              <a:t> </a:t>
            </a:r>
            <a:r>
              <a:rPr lang="en-US" sz="2800" dirty="0" err="1"/>
              <a:t>ödem</a:t>
            </a:r>
            <a:endParaRPr lang="en-US" sz="2800" dirty="0"/>
          </a:p>
          <a:p>
            <a:pPr marL="857250" lvl="2" indent="-457200"/>
            <a:r>
              <a:rPr lang="tr-TR" sz="2800" dirty="0"/>
              <a:t>En sık ve en çok </a:t>
            </a:r>
            <a:r>
              <a:rPr lang="tr-TR" sz="2800" dirty="0" err="1"/>
              <a:t>ekstremitelerde</a:t>
            </a:r>
            <a:endParaRPr lang="tr-TR" sz="2800" dirty="0"/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66844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3" grpId="0" build="p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3600" b="1" dirty="0" smtClean="0"/>
              <a:t>Bağırsak tutulumunda ayırıcı tanı</a:t>
            </a:r>
            <a:endParaRPr lang="en-US" sz="36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5536" y="1700808"/>
            <a:ext cx="8434263" cy="3528392"/>
          </a:xfr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1"/>
            <a:r>
              <a:rPr lang="tr-TR" sz="2600" dirty="0" smtClean="0"/>
              <a:t>Akut apandisit</a:t>
            </a:r>
          </a:p>
          <a:p>
            <a:pPr lvl="1"/>
            <a:r>
              <a:rPr lang="tr-TR" sz="2600" dirty="0" err="1" smtClean="0">
                <a:solidFill>
                  <a:srgbClr val="000000"/>
                </a:solidFill>
              </a:rPr>
              <a:t>Mezenter</a:t>
            </a:r>
            <a:r>
              <a:rPr lang="tr-TR" sz="2600" dirty="0" smtClean="0">
                <a:solidFill>
                  <a:srgbClr val="000000"/>
                </a:solidFill>
              </a:rPr>
              <a:t> </a:t>
            </a:r>
            <a:r>
              <a:rPr lang="tr-TR" sz="2600" dirty="0" err="1" smtClean="0">
                <a:solidFill>
                  <a:srgbClr val="000000"/>
                </a:solidFill>
              </a:rPr>
              <a:t>lenfadenit</a:t>
            </a:r>
            <a:endParaRPr lang="tr-TR" sz="2600" dirty="0" smtClean="0">
              <a:solidFill>
                <a:srgbClr val="000000"/>
              </a:solidFill>
            </a:endParaRPr>
          </a:p>
          <a:p>
            <a:pPr lvl="1"/>
            <a:r>
              <a:rPr lang="tr-TR" sz="2600" dirty="0" err="1" smtClean="0"/>
              <a:t>İntusssupsepsiyon</a:t>
            </a:r>
            <a:endParaRPr lang="tr-TR" sz="2600" dirty="0" smtClean="0"/>
          </a:p>
          <a:p>
            <a:pPr lvl="1"/>
            <a:r>
              <a:rPr lang="tr-TR" sz="2600" dirty="0" err="1" smtClean="0"/>
              <a:t>İntestinal</a:t>
            </a:r>
            <a:r>
              <a:rPr lang="tr-TR" sz="2600" dirty="0" smtClean="0"/>
              <a:t> </a:t>
            </a:r>
            <a:r>
              <a:rPr lang="tr-TR" sz="2600" dirty="0" err="1"/>
              <a:t>torsiyon</a:t>
            </a:r>
            <a:r>
              <a:rPr lang="tr-TR" sz="2600" dirty="0"/>
              <a:t> ile birlikte kısmi </a:t>
            </a:r>
            <a:r>
              <a:rPr lang="tr-TR" sz="2600" dirty="0" err="1" smtClean="0"/>
              <a:t>malrotasyon</a:t>
            </a:r>
            <a:endParaRPr lang="tr-TR" sz="2600" dirty="0"/>
          </a:p>
          <a:p>
            <a:pPr lvl="1"/>
            <a:r>
              <a:rPr lang="tr-TR" sz="2600" dirty="0" err="1" smtClean="0"/>
              <a:t>Meckel</a:t>
            </a:r>
            <a:r>
              <a:rPr lang="tr-TR" sz="2600" dirty="0" smtClean="0"/>
              <a:t> </a:t>
            </a:r>
            <a:r>
              <a:rPr lang="tr-TR" sz="2600" dirty="0" err="1" smtClean="0"/>
              <a:t>divertiküliti</a:t>
            </a:r>
            <a:endParaRPr lang="tr-TR" sz="2600" dirty="0" smtClean="0"/>
          </a:p>
          <a:p>
            <a:pPr lvl="1"/>
            <a:r>
              <a:rPr lang="tr-TR" sz="2600" dirty="0" err="1" smtClean="0">
                <a:solidFill>
                  <a:schemeClr val="tx1"/>
                </a:solidFill>
              </a:rPr>
              <a:t>Polikistik</a:t>
            </a:r>
            <a:r>
              <a:rPr lang="tr-TR" sz="2600" dirty="0" smtClean="0">
                <a:solidFill>
                  <a:schemeClr val="tx1"/>
                </a:solidFill>
              </a:rPr>
              <a:t> </a:t>
            </a:r>
            <a:r>
              <a:rPr lang="tr-TR" sz="2600" dirty="0" err="1" smtClean="0"/>
              <a:t>over</a:t>
            </a:r>
            <a:endParaRPr lang="tr-TR" sz="2600" dirty="0" smtClean="0"/>
          </a:p>
          <a:p>
            <a:pPr lvl="1"/>
            <a:r>
              <a:rPr lang="tr-TR" sz="2600" dirty="0" err="1" smtClean="0"/>
              <a:t>Ovaryan</a:t>
            </a:r>
            <a:r>
              <a:rPr lang="tr-TR" sz="2600" dirty="0" smtClean="0"/>
              <a:t> </a:t>
            </a:r>
            <a:r>
              <a:rPr lang="tr-TR" sz="2600" dirty="0"/>
              <a:t>veya </a:t>
            </a:r>
            <a:r>
              <a:rPr lang="tr-TR" sz="2600" dirty="0" err="1" smtClean="0"/>
              <a:t>testiküler</a:t>
            </a:r>
            <a:r>
              <a:rPr lang="tr-TR" sz="2600" dirty="0" smtClean="0"/>
              <a:t> </a:t>
            </a:r>
            <a:r>
              <a:rPr lang="tr-TR" sz="2600" dirty="0" err="1" smtClean="0"/>
              <a:t>torsiyon</a:t>
            </a:r>
            <a:endParaRPr lang="tr-TR" sz="2600" dirty="0"/>
          </a:p>
          <a:p>
            <a:pPr lvl="1"/>
            <a:r>
              <a:rPr lang="tr-TR" sz="2800" b="1" dirty="0" smtClean="0"/>
              <a:t>FMF </a:t>
            </a:r>
          </a:p>
          <a:p>
            <a:pPr marL="0" indent="0">
              <a:buNone/>
            </a:pPr>
            <a:endParaRPr lang="tr-TR" sz="2600" dirty="0"/>
          </a:p>
          <a:p>
            <a:endParaRPr lang="en-US" dirty="0"/>
          </a:p>
          <a:p>
            <a:pPr marL="0" indent="0">
              <a:buNone/>
            </a:pPr>
            <a:endParaRPr lang="tr-TR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6228184" y="2060848"/>
            <a:ext cx="1758564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b="1" dirty="0" smtClean="0"/>
              <a:t>AKUT BATIN</a:t>
            </a:r>
            <a:endParaRPr lang="en-US" sz="2400" b="1" dirty="0"/>
          </a:p>
        </p:txBody>
      </p:sp>
      <p:sp>
        <p:nvSpPr>
          <p:cNvPr id="12" name="Rectangle 11"/>
          <p:cNvSpPr/>
          <p:nvPr/>
        </p:nvSpPr>
        <p:spPr>
          <a:xfrm>
            <a:off x="323528" y="5445224"/>
            <a:ext cx="8424936" cy="904863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Batın BT</a:t>
            </a:r>
          </a:p>
          <a:p>
            <a:pPr marL="342900" lvl="0" indent="-342900" defTabSz="4572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</a:rPr>
              <a:t>Batın USG (</a:t>
            </a:r>
            <a:r>
              <a:rPr lang="tr-TR" sz="2400" dirty="0" err="1">
                <a:solidFill>
                  <a:prstClr val="black"/>
                </a:solidFill>
              </a:rPr>
              <a:t>Replasman</a:t>
            </a:r>
            <a:r>
              <a:rPr lang="tr-TR" sz="2400" dirty="0">
                <a:solidFill>
                  <a:prstClr val="black"/>
                </a:solidFill>
              </a:rPr>
              <a:t>  öncesi ve sonrası)</a:t>
            </a: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228184" y="3717032"/>
            <a:ext cx="2232248" cy="1200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tr-TR" sz="2400" b="1" dirty="0"/>
              <a:t>%20-30 olgu gereksiz </a:t>
            </a:r>
            <a:r>
              <a:rPr lang="tr-TR" sz="2400" b="1" dirty="0" err="1"/>
              <a:t>laparatomi</a:t>
            </a:r>
            <a:r>
              <a:rPr lang="tr-TR" sz="2400" b="1" dirty="0"/>
              <a:t> </a:t>
            </a:r>
            <a:r>
              <a:rPr lang="tr-TR" sz="2400" b="1" dirty="0">
                <a:sym typeface="Wingdings" pitchFamily="2" charset="2"/>
              </a:rPr>
              <a:t>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251436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5536" y="2348880"/>
            <a:ext cx="8496944" cy="1728192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r-TR" dirty="0" smtClean="0"/>
              <a:t>11-45 yaş (ortalama 26 yaş)</a:t>
            </a:r>
          </a:p>
          <a:p>
            <a:pPr lvl="1"/>
            <a:r>
              <a:rPr lang="tr-TR" dirty="0" smtClean="0"/>
              <a:t>En erken 3 yaş</a:t>
            </a:r>
          </a:p>
          <a:p>
            <a:pPr lvl="1"/>
            <a:r>
              <a:rPr lang="tr-TR" dirty="0" err="1"/>
              <a:t>A</a:t>
            </a:r>
            <a:r>
              <a:rPr lang="tr-TR" dirty="0" err="1" smtClean="0"/>
              <a:t>sfiksiye</a:t>
            </a:r>
            <a:r>
              <a:rPr lang="tr-TR" dirty="0" smtClean="0"/>
              <a:t> bağlı ölüm nadir</a:t>
            </a:r>
          </a:p>
        </p:txBody>
      </p:sp>
      <p:sp>
        <p:nvSpPr>
          <p:cNvPr id="5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49694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smtClean="0"/>
              <a:t>Lokalizasyon</a:t>
            </a:r>
            <a:br>
              <a:rPr lang="tr-TR" b="1" dirty="0" smtClean="0"/>
            </a:br>
            <a:endParaRPr lang="en-US" b="1" dirty="0"/>
          </a:p>
        </p:txBody>
      </p:sp>
      <p:sp>
        <p:nvSpPr>
          <p:cNvPr id="6" name="Rectangle 5"/>
          <p:cNvSpPr/>
          <p:nvPr/>
        </p:nvSpPr>
        <p:spPr>
          <a:xfrm>
            <a:off x="395536" y="1268760"/>
            <a:ext cx="8496944" cy="10402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tr-TR" sz="2800" dirty="0">
                <a:solidFill>
                  <a:prstClr val="black"/>
                </a:solidFill>
              </a:rPr>
              <a:t>Üst solunum yollarında  </a:t>
            </a:r>
            <a:r>
              <a:rPr lang="tr-TR" sz="2800" dirty="0" smtClean="0">
                <a:solidFill>
                  <a:prstClr val="black"/>
                </a:solidFill>
              </a:rPr>
              <a:t>ödem</a:t>
            </a:r>
          </a:p>
          <a:p>
            <a:pPr lvl="0" defTabSz="457200">
              <a:spcBef>
                <a:spcPct val="20000"/>
              </a:spcBef>
            </a:pPr>
            <a:endParaRPr lang="tr-TR" sz="2800" dirty="0">
              <a:solidFill>
                <a:prstClr val="black"/>
              </a:solidFill>
            </a:endParaRPr>
          </a:p>
        </p:txBody>
      </p:sp>
      <p:sp>
        <p:nvSpPr>
          <p:cNvPr id="7" name="İçerik Yer Tutucusu 2"/>
          <p:cNvSpPr txBox="1">
            <a:spLocks/>
          </p:cNvSpPr>
          <p:nvPr/>
        </p:nvSpPr>
        <p:spPr>
          <a:xfrm>
            <a:off x="395536" y="4121696"/>
            <a:ext cx="8496944" cy="27363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tr-TR" b="1" dirty="0" smtClean="0"/>
              <a:t>Ayırıcı tanı: 	</a:t>
            </a:r>
            <a:r>
              <a:rPr lang="tr-TR" dirty="0" smtClean="0"/>
              <a:t>	Anafilaksi (besin)</a:t>
            </a:r>
          </a:p>
          <a:p>
            <a:pPr marL="457200" lvl="1" indent="0">
              <a:buFont typeface="Arial"/>
              <a:buNone/>
            </a:pPr>
            <a:r>
              <a:rPr lang="tr-TR" dirty="0" smtClean="0"/>
              <a:t>					</a:t>
            </a:r>
            <a:r>
              <a:rPr lang="tr-TR" dirty="0" err="1" smtClean="0"/>
              <a:t>Krup</a:t>
            </a:r>
            <a:r>
              <a:rPr lang="tr-TR" dirty="0" smtClean="0"/>
              <a:t> </a:t>
            </a:r>
          </a:p>
          <a:p>
            <a:pPr marL="457200" lvl="1" indent="0">
              <a:buFont typeface="Arial"/>
              <a:buNone/>
            </a:pPr>
            <a:r>
              <a:rPr lang="tr-TR" dirty="0" smtClean="0"/>
              <a:t>					</a:t>
            </a:r>
            <a:r>
              <a:rPr lang="tr-TR" dirty="0" err="1" smtClean="0"/>
              <a:t>Psödokrup</a:t>
            </a:r>
            <a:endParaRPr lang="tr-TR" dirty="0" smtClean="0"/>
          </a:p>
          <a:p>
            <a:pPr marL="457200" lvl="1" indent="0">
              <a:buFont typeface="Arial"/>
              <a:buNone/>
            </a:pPr>
            <a:r>
              <a:rPr lang="tr-TR" dirty="0" smtClean="0"/>
              <a:t>                        	Yabancı cisim </a:t>
            </a:r>
            <a:r>
              <a:rPr lang="tr-TR" dirty="0" err="1" smtClean="0"/>
              <a:t>aspirasyonu</a:t>
            </a:r>
            <a:endParaRPr lang="tr-TR" dirty="0" smtClean="0"/>
          </a:p>
          <a:p>
            <a:pPr marL="457200" lvl="1" indent="0">
              <a:buFont typeface="Arial"/>
              <a:buNone/>
            </a:pPr>
            <a:r>
              <a:rPr lang="tr-TR" dirty="0" smtClean="0"/>
              <a:t>					Akut </a:t>
            </a:r>
            <a:r>
              <a:rPr lang="tr-TR" dirty="0" err="1" smtClean="0"/>
              <a:t>epiglotit</a:t>
            </a:r>
            <a:endParaRPr lang="tr-TR" dirty="0" smtClean="0"/>
          </a:p>
        </p:txBody>
      </p:sp>
      <p:sp>
        <p:nvSpPr>
          <p:cNvPr id="8" name="5 Metin kutusu"/>
          <p:cNvSpPr txBox="1"/>
          <p:nvPr/>
        </p:nvSpPr>
        <p:spPr>
          <a:xfrm>
            <a:off x="1763688" y="4725144"/>
            <a:ext cx="6048672" cy="198002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3200" dirty="0"/>
              <a:t>Anafilaksi </a:t>
            </a:r>
            <a:r>
              <a:rPr lang="tr-TR" sz="3200" dirty="0" smtClean="0"/>
              <a:t> tedavisine </a:t>
            </a:r>
            <a:r>
              <a:rPr lang="tr-TR" sz="3200" dirty="0"/>
              <a:t>YANITSIZ</a:t>
            </a:r>
          </a:p>
          <a:p>
            <a:pPr>
              <a:lnSpc>
                <a:spcPct val="200000"/>
              </a:lnSpc>
              <a:buFont typeface="Arial" pitchFamily="34" charset="0"/>
              <a:buChar char="•"/>
            </a:pPr>
            <a:r>
              <a:rPr lang="tr-TR" sz="3200" dirty="0"/>
              <a:t>Ürtiker  EŞLİK </a:t>
            </a:r>
            <a:r>
              <a:rPr lang="en-US" sz="3200" dirty="0" smtClean="0"/>
              <a:t>ETMEZ</a:t>
            </a:r>
          </a:p>
        </p:txBody>
      </p:sp>
    </p:spTree>
    <p:extLst>
      <p:ext uri="{BB962C8B-B14F-4D97-AF65-F5344CB8AC3E}">
        <p14:creationId xmlns:p14="http://schemas.microsoft.com/office/powerpoint/2010/main" val="1691611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/>
              <a:t>T</a:t>
            </a:r>
            <a:r>
              <a:rPr lang="tr-TR" sz="4000" b="1" dirty="0" smtClean="0"/>
              <a:t>etikleyiciler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tr-TR" sz="2800" dirty="0" smtClean="0"/>
              <a:t>Genellikle tetikleyici saptanmıyor</a:t>
            </a:r>
          </a:p>
          <a:p>
            <a:pPr marL="0" indent="0">
              <a:buNone/>
            </a:pPr>
            <a:endParaRPr lang="tr-TR" sz="2800" dirty="0" smtClean="0"/>
          </a:p>
          <a:p>
            <a:pPr>
              <a:lnSpc>
                <a:spcPct val="120000"/>
              </a:lnSpc>
            </a:pPr>
            <a:r>
              <a:rPr lang="tr-TR" sz="2800" dirty="0" smtClean="0"/>
              <a:t>Mekanik travma, basınç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/>
              <a:t>Mental</a:t>
            </a:r>
            <a:r>
              <a:rPr lang="tr-TR" sz="2800" dirty="0" smtClean="0"/>
              <a:t> </a:t>
            </a:r>
            <a:r>
              <a:rPr lang="tr-TR" sz="2800" dirty="0" err="1" smtClean="0"/>
              <a:t>stress</a:t>
            </a:r>
            <a:endParaRPr lang="tr-TR" sz="2800" dirty="0" smtClean="0"/>
          </a:p>
          <a:p>
            <a:r>
              <a:rPr lang="tr-TR" sz="2800" dirty="0"/>
              <a:t>Medikal girişim (cerrahi, diş çekimi</a:t>
            </a:r>
            <a:r>
              <a:rPr lang="tr-TR" sz="28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tr-TR" sz="2800" dirty="0" smtClean="0"/>
              <a:t>Solunum yolu enfeksiyonları</a:t>
            </a:r>
          </a:p>
          <a:p>
            <a:pPr>
              <a:lnSpc>
                <a:spcPct val="120000"/>
              </a:lnSpc>
            </a:pPr>
            <a:r>
              <a:rPr lang="tr-TR" sz="2800" dirty="0" err="1" smtClean="0"/>
              <a:t>Menstruasyon</a:t>
            </a:r>
            <a:r>
              <a:rPr lang="tr-TR" sz="2800" dirty="0" smtClean="0"/>
              <a:t>, </a:t>
            </a:r>
            <a:r>
              <a:rPr lang="tr-TR" sz="2800" dirty="0" err="1" smtClean="0"/>
              <a:t>ovulasyon</a:t>
            </a:r>
            <a:endParaRPr lang="tr-TR" sz="2800" dirty="0" smtClean="0"/>
          </a:p>
          <a:p>
            <a:pPr>
              <a:lnSpc>
                <a:spcPct val="120000"/>
              </a:lnSpc>
            </a:pPr>
            <a:r>
              <a:rPr lang="tr-TR" sz="2800" dirty="0" smtClean="0"/>
              <a:t>Oral </a:t>
            </a:r>
            <a:r>
              <a:rPr lang="tr-TR" sz="2800" dirty="0" err="1" smtClean="0"/>
              <a:t>kontraseptifler</a:t>
            </a:r>
            <a:r>
              <a:rPr lang="tr-TR" sz="2800" dirty="0" smtClean="0"/>
              <a:t>, </a:t>
            </a:r>
            <a:r>
              <a:rPr lang="tr-TR" sz="2800" dirty="0" err="1" smtClean="0"/>
              <a:t>ACEI’ler</a:t>
            </a:r>
            <a:endParaRPr lang="tr-TR" sz="28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027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144016" y="1484784"/>
            <a:ext cx="8964488" cy="4171399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620713" indent="-620713" eaLnBrk="1" hangingPunct="1">
              <a:lnSpc>
                <a:spcPct val="140000"/>
              </a:lnSpc>
              <a:spcAft>
                <a:spcPts val="1200"/>
              </a:spcAft>
            </a:pPr>
            <a:r>
              <a:rPr lang="tr-TR" b="1" u="sng" dirty="0" smtClean="0"/>
              <a:t>Anahtar nokta</a:t>
            </a:r>
            <a:r>
              <a:rPr lang="tr-TR" b="1" dirty="0" smtClean="0"/>
              <a:t>: 					Öykü ve klinik</a:t>
            </a:r>
            <a:endParaRPr lang="en-US" b="1" dirty="0" smtClean="0"/>
          </a:p>
          <a:p>
            <a:pPr marL="620713" indent="-620713" eaLnBrk="1" hangingPunct="1">
              <a:lnSpc>
                <a:spcPct val="140000"/>
              </a:lnSpc>
              <a:spcAft>
                <a:spcPts val="1200"/>
              </a:spcAft>
            </a:pPr>
            <a:r>
              <a:rPr lang="tr-TR" b="1" u="sng" dirty="0" smtClean="0"/>
              <a:t>Tarama testi</a:t>
            </a:r>
            <a:r>
              <a:rPr lang="tr-TR" b="1" dirty="0" smtClean="0"/>
              <a:t>: </a:t>
            </a:r>
            <a:r>
              <a:rPr lang="en-US" b="1" dirty="0" smtClean="0"/>
              <a:t> 						</a:t>
            </a:r>
            <a:r>
              <a:rPr lang="tr-TR" b="1" dirty="0" smtClean="0">
                <a:solidFill>
                  <a:srgbClr val="009966"/>
                </a:solidFill>
              </a:rPr>
              <a:t>Serum </a:t>
            </a:r>
            <a:r>
              <a:rPr lang="en-US" b="1" dirty="0" smtClean="0">
                <a:solidFill>
                  <a:srgbClr val="009966"/>
                </a:solidFill>
              </a:rPr>
              <a:t>C4 </a:t>
            </a:r>
            <a:r>
              <a:rPr lang="tr-TR" b="1" dirty="0" smtClean="0">
                <a:solidFill>
                  <a:srgbClr val="009966"/>
                </a:solidFill>
              </a:rPr>
              <a:t>   </a:t>
            </a:r>
          </a:p>
          <a:p>
            <a:pPr marL="620713" indent="-620713">
              <a:lnSpc>
                <a:spcPct val="140000"/>
              </a:lnSpc>
              <a:spcAft>
                <a:spcPts val="1200"/>
              </a:spcAft>
            </a:pPr>
            <a:r>
              <a:rPr lang="tr-TR" b="1" u="sng" dirty="0" smtClean="0">
                <a:solidFill>
                  <a:srgbClr val="000000"/>
                </a:solidFill>
              </a:rPr>
              <a:t>Kesin tan</a:t>
            </a:r>
            <a:r>
              <a:rPr lang="tr-TR" b="1" u="sng" dirty="0" smtClean="0"/>
              <a:t>ı</a:t>
            </a:r>
            <a:r>
              <a:rPr lang="tr-TR" b="1" dirty="0" smtClean="0"/>
              <a:t>: </a:t>
            </a:r>
            <a:r>
              <a:rPr lang="tr-TR" b="1" dirty="0" smtClean="0">
                <a:solidFill>
                  <a:srgbClr val="FF0000"/>
                </a:solidFill>
              </a:rPr>
              <a:t>							</a:t>
            </a:r>
            <a:r>
              <a:rPr lang="tr-TR" b="1" dirty="0" smtClean="0">
                <a:solidFill>
                  <a:srgbClr val="009966"/>
                </a:solidFill>
              </a:rPr>
              <a:t>Serum </a:t>
            </a:r>
            <a:r>
              <a:rPr lang="en-US" b="1" dirty="0" smtClean="0">
                <a:solidFill>
                  <a:srgbClr val="009966"/>
                </a:solidFill>
              </a:rPr>
              <a:t>C1 </a:t>
            </a:r>
            <a:r>
              <a:rPr lang="en-US" b="1" dirty="0" err="1" smtClean="0">
                <a:solidFill>
                  <a:srgbClr val="009966"/>
                </a:solidFill>
              </a:rPr>
              <a:t>inh</a:t>
            </a:r>
            <a:r>
              <a:rPr lang="tr-TR" b="1" dirty="0" smtClean="0">
                <a:solidFill>
                  <a:srgbClr val="009966"/>
                </a:solidFill>
              </a:rPr>
              <a:t>  </a:t>
            </a:r>
            <a:r>
              <a:rPr lang="tr-TR" b="1" dirty="0" smtClean="0">
                <a:solidFill>
                  <a:srgbClr val="FF0000"/>
                </a:solidFill>
              </a:rPr>
              <a:t>								     	</a:t>
            </a:r>
            <a:r>
              <a:rPr lang="tr-TR" sz="2800" b="1" i="1" dirty="0" smtClean="0">
                <a:solidFill>
                  <a:srgbClr val="000000"/>
                </a:solidFill>
              </a:rPr>
              <a:t>(</a:t>
            </a:r>
            <a:r>
              <a:rPr lang="tr-TR" sz="2800" b="1" i="1" dirty="0" smtClean="0"/>
              <a:t>kantitatif/fonksiyonel) </a:t>
            </a:r>
          </a:p>
          <a:p>
            <a:pPr marL="0" indent="0">
              <a:lnSpc>
                <a:spcPct val="140000"/>
              </a:lnSpc>
              <a:spcAft>
                <a:spcPts val="1200"/>
              </a:spcAft>
              <a:buNone/>
            </a:pPr>
            <a:endParaRPr lang="tr-TR" dirty="0" smtClean="0"/>
          </a:p>
        </p:txBody>
      </p:sp>
      <p:sp>
        <p:nvSpPr>
          <p:cNvPr id="36868" name="TextBox 3"/>
          <p:cNvSpPr txBox="1">
            <a:spLocks noChangeArrowheads="1"/>
          </p:cNvSpPr>
          <p:nvPr/>
        </p:nvSpPr>
        <p:spPr bwMode="auto">
          <a:xfrm>
            <a:off x="0" y="6237288"/>
            <a:ext cx="4953000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900">
                <a:solidFill>
                  <a:schemeClr val="bg1"/>
                </a:solidFill>
              </a:rPr>
              <a:t>Lunn M, Allergy and Asthma Proceedings 2010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239" y="260648"/>
            <a:ext cx="9036496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400" b="1" dirty="0" smtClean="0">
                <a:solidFill>
                  <a:schemeClr val="tx1"/>
                </a:solidFill>
              </a:rPr>
              <a:t>Tanı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2" name="Down Arrow 1"/>
          <p:cNvSpPr/>
          <p:nvPr/>
        </p:nvSpPr>
        <p:spPr>
          <a:xfrm>
            <a:off x="7524328" y="2636912"/>
            <a:ext cx="288032" cy="432048"/>
          </a:xfrm>
          <a:prstGeom prst="downArrow">
            <a:avLst/>
          </a:prstGeom>
          <a:solidFill>
            <a:srgbClr val="009966"/>
          </a:solidFill>
          <a:ln>
            <a:solidFill>
              <a:srgbClr val="009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8028384" y="3573016"/>
            <a:ext cx="288032" cy="432048"/>
          </a:xfrm>
          <a:prstGeom prst="downArrow">
            <a:avLst/>
          </a:prstGeom>
          <a:solidFill>
            <a:srgbClr val="009966"/>
          </a:solidFill>
          <a:ln>
            <a:solidFill>
              <a:srgbClr val="009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3465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68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4" y="274638"/>
            <a:ext cx="8820472" cy="1143000"/>
          </a:xfr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000" b="1" dirty="0" err="1" smtClean="0">
                <a:solidFill>
                  <a:srgbClr val="000000"/>
                </a:solidFill>
                <a:cs typeface="Arial"/>
              </a:rPr>
              <a:t>Anjiyoödem</a:t>
            </a:r>
            <a:endParaRPr lang="en-US" sz="4000" b="1" dirty="0">
              <a:solidFill>
                <a:srgbClr val="000000"/>
              </a:solidFill>
              <a:cs typeface="Arial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48464" cy="5112568"/>
          </a:xfrm>
          <a:ln>
            <a:noFill/>
          </a:ln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tr-TR" sz="2800" b="1" dirty="0" err="1" smtClean="0">
                <a:latin typeface="+mj-lt"/>
              </a:rPr>
              <a:t>Subkutan</a:t>
            </a:r>
            <a:r>
              <a:rPr lang="tr-TR" sz="2800" dirty="0" smtClean="0">
                <a:latin typeface="+mj-lt"/>
              </a:rPr>
              <a:t> </a:t>
            </a:r>
            <a:endParaRPr lang="tr-TR" sz="2800" dirty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tr-TR" sz="2800" b="1" dirty="0" err="1" smtClean="0">
                <a:latin typeface="+mj-lt"/>
              </a:rPr>
              <a:t>Submukozal</a:t>
            </a:r>
            <a:endParaRPr lang="tr-TR" sz="2800" dirty="0" smtClean="0">
              <a:latin typeface="+mj-lt"/>
            </a:endParaRPr>
          </a:p>
          <a:p>
            <a:pPr>
              <a:lnSpc>
                <a:spcPct val="130000"/>
              </a:lnSpc>
            </a:pPr>
            <a:r>
              <a:rPr lang="tr-TR" sz="2800" dirty="0" smtClean="0">
                <a:latin typeface="+mj-lt"/>
                <a:cs typeface="Arial"/>
              </a:rPr>
              <a:t>Çoğunlukla ÜRTİKER eşlik eder</a:t>
            </a:r>
          </a:p>
          <a:p>
            <a:pPr>
              <a:lnSpc>
                <a:spcPct val="130000"/>
              </a:lnSpc>
            </a:pPr>
            <a:r>
              <a:rPr lang="tr-TR" sz="3600" b="1" dirty="0" smtClean="0">
                <a:latin typeface="+mj-lt"/>
                <a:cs typeface="Arial"/>
              </a:rPr>
              <a:t>%10   </a:t>
            </a:r>
            <a:r>
              <a:rPr lang="tr-TR" sz="3600" dirty="0" smtClean="0">
                <a:solidFill>
                  <a:srgbClr val="009966"/>
                </a:solidFill>
                <a:latin typeface="+mj-lt"/>
                <a:cs typeface="Arial"/>
              </a:rPr>
              <a:t>“</a:t>
            </a:r>
            <a:r>
              <a:rPr lang="tr-TR" sz="3600" b="1" dirty="0" smtClean="0">
                <a:solidFill>
                  <a:srgbClr val="009966"/>
                </a:solidFill>
                <a:latin typeface="+mj-lt"/>
                <a:cs typeface="Arial"/>
              </a:rPr>
              <a:t>TEK BAŞINA” </a:t>
            </a:r>
          </a:p>
          <a:p>
            <a:pPr marL="0" indent="0">
              <a:buNone/>
            </a:pPr>
            <a:endParaRPr lang="tr-TR" dirty="0" smtClean="0">
              <a:latin typeface="Comic Sans MS" pitchFamily="66" charset="0"/>
            </a:endParaRPr>
          </a:p>
          <a:p>
            <a:endParaRPr lang="en-US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21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288" y="1268413"/>
            <a:ext cx="8280400" cy="5256212"/>
          </a:xfrm>
          <a:ln>
            <a:solidFill>
              <a:schemeClr val="accent1">
                <a:lumMod val="75000"/>
              </a:schemeClr>
            </a:solidFill>
          </a:ln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smtClean="0"/>
              <a:t>B hücreli </a:t>
            </a:r>
            <a:r>
              <a:rPr lang="tr-TR" sz="2800" dirty="0" err="1" smtClean="0"/>
              <a:t>lenfomalarda</a:t>
            </a:r>
            <a:endParaRPr lang="tr-TR" sz="28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err="1" smtClean="0"/>
              <a:t>Monoklonal</a:t>
            </a:r>
            <a:r>
              <a:rPr lang="tr-TR" sz="2800" dirty="0" smtClean="0"/>
              <a:t> </a:t>
            </a:r>
            <a:r>
              <a:rPr lang="tr-TR" sz="2800" dirty="0" err="1" smtClean="0"/>
              <a:t>gammopatilerde</a:t>
            </a:r>
            <a:endParaRPr lang="tr-TR" sz="28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err="1" smtClean="0"/>
              <a:t>Otoimmun</a:t>
            </a:r>
            <a:r>
              <a:rPr lang="tr-TR" sz="2800" dirty="0" smtClean="0"/>
              <a:t> hastalıklar sırasında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endParaRPr lang="tr-TR" sz="2800" dirty="0" smtClean="0"/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smtClean="0"/>
              <a:t>C1 inhibitör düzeyi düşük veya  Anti-C1 INH (</a:t>
            </a:r>
            <a:r>
              <a:rPr lang="tr-TR" sz="2800" dirty="0" err="1" smtClean="0"/>
              <a:t>IgG</a:t>
            </a:r>
            <a:r>
              <a:rPr lang="tr-TR" sz="2800" dirty="0" smtClean="0"/>
              <a:t> )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smtClean="0"/>
              <a:t>Tanı: </a:t>
            </a:r>
            <a:r>
              <a:rPr lang="tr-TR" sz="2800" u="sng" dirty="0" smtClean="0"/>
              <a:t>serum C1q</a:t>
            </a:r>
            <a:r>
              <a:rPr lang="tr-TR" sz="2800" u="sng" dirty="0" smtClean="0">
                <a:sym typeface="Wingdings"/>
              </a:rPr>
              <a:t></a:t>
            </a: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defRPr/>
            </a:pPr>
            <a:r>
              <a:rPr lang="tr-TR" sz="2800" dirty="0" smtClean="0">
                <a:sym typeface="Wingdings"/>
              </a:rPr>
              <a:t>Akut ataklarda: C1 </a:t>
            </a:r>
            <a:r>
              <a:rPr lang="tr-TR" sz="2800" dirty="0" err="1" smtClean="0">
                <a:sym typeface="Wingdings"/>
              </a:rPr>
              <a:t>inh</a:t>
            </a:r>
            <a:r>
              <a:rPr lang="tr-TR" sz="2800" dirty="0" smtClean="0">
                <a:sym typeface="Wingdings"/>
              </a:rPr>
              <a:t> konsantresi ; </a:t>
            </a:r>
            <a:r>
              <a:rPr lang="tr-TR" sz="2800" dirty="0" err="1" smtClean="0">
                <a:sym typeface="Wingdings"/>
              </a:rPr>
              <a:t>plazmaferez</a:t>
            </a:r>
            <a:endParaRPr lang="tr-TR" sz="2800" dirty="0" smtClean="0">
              <a:sym typeface="Wingdings"/>
            </a:endParaRPr>
          </a:p>
          <a:p>
            <a:pPr eaLnBrk="1" fontAlgn="auto" hangingPunct="1">
              <a:lnSpc>
                <a:spcPct val="150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sz="2800" dirty="0" smtClean="0">
                <a:sym typeface="Wingdings"/>
              </a:rPr>
              <a:t>                                 </a:t>
            </a:r>
            <a:r>
              <a:rPr lang="tr-TR" sz="2800" dirty="0" err="1" smtClean="0">
                <a:sym typeface="Wingdings"/>
              </a:rPr>
              <a:t>Lenfomayı</a:t>
            </a:r>
            <a:r>
              <a:rPr lang="tr-TR" sz="2800" dirty="0" smtClean="0">
                <a:sym typeface="Wingdings"/>
              </a:rPr>
              <a:t> tedavi et!!</a:t>
            </a:r>
            <a:endParaRPr lang="tr-TR" sz="2800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16632"/>
            <a:ext cx="828092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 err="1">
                <a:solidFill>
                  <a:schemeClr val="tx1"/>
                </a:solidFill>
              </a:rPr>
              <a:t>Edinsel</a:t>
            </a:r>
            <a:r>
              <a:rPr lang="tr-TR" sz="4000" b="1" dirty="0">
                <a:solidFill>
                  <a:schemeClr val="tx1"/>
                </a:solidFill>
              </a:rPr>
              <a:t> </a:t>
            </a:r>
            <a:r>
              <a:rPr lang="tr-TR" sz="4000" b="1" dirty="0" smtClean="0">
                <a:solidFill>
                  <a:schemeClr val="tx1"/>
                </a:solidFill>
              </a:rPr>
              <a:t>C1-INH </a:t>
            </a:r>
            <a:r>
              <a:rPr lang="tr-TR" sz="4000" b="1" dirty="0">
                <a:solidFill>
                  <a:schemeClr val="tx1"/>
                </a:solidFill>
              </a:rPr>
              <a:t>eksikliği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940152" y="2348880"/>
            <a:ext cx="2016224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/>
              <a:t>ÇOCUKLARDA ÇOK NADIR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1171089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tr-TR" b="1" dirty="0" smtClean="0"/>
              <a:t>Prenatal tanı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39552" y="1772816"/>
            <a:ext cx="8229600" cy="1612775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1"/>
            <a:r>
              <a:rPr lang="tr-TR" dirty="0" smtClean="0"/>
              <a:t>Ailede mutasyon belirlendiyse</a:t>
            </a:r>
          </a:p>
          <a:p>
            <a:pPr lvl="2"/>
            <a:r>
              <a:rPr lang="tr-TR" sz="2800" dirty="0" err="1" smtClean="0"/>
              <a:t>Koryon</a:t>
            </a:r>
            <a:r>
              <a:rPr lang="tr-TR" sz="2800" dirty="0" smtClean="0"/>
              <a:t> </a:t>
            </a:r>
            <a:r>
              <a:rPr lang="tr-TR" sz="2800" dirty="0" err="1" smtClean="0"/>
              <a:t>villüs</a:t>
            </a:r>
            <a:r>
              <a:rPr lang="tr-TR" sz="2800" dirty="0" smtClean="0"/>
              <a:t> </a:t>
            </a:r>
            <a:r>
              <a:rPr lang="tr-TR" sz="2800" dirty="0" err="1" smtClean="0"/>
              <a:t>biopsisi</a:t>
            </a:r>
            <a:endParaRPr lang="tr-TR" sz="2800" dirty="0" smtClean="0"/>
          </a:p>
          <a:p>
            <a:pPr lvl="2"/>
            <a:r>
              <a:rPr lang="tr-TR" sz="2800" dirty="0" err="1" smtClean="0"/>
              <a:t>Amniyosentez</a:t>
            </a:r>
            <a:endParaRPr lang="tr-TR" sz="2800" dirty="0" smtClean="0"/>
          </a:p>
          <a:p>
            <a:pPr marL="914400" lvl="2" indent="0">
              <a:buNone/>
            </a:pPr>
            <a:endParaRPr lang="tr-TR" dirty="0" smtClean="0"/>
          </a:p>
        </p:txBody>
      </p:sp>
      <p:sp>
        <p:nvSpPr>
          <p:cNvPr id="4" name="Rectangle 3"/>
          <p:cNvSpPr/>
          <p:nvPr/>
        </p:nvSpPr>
        <p:spPr>
          <a:xfrm>
            <a:off x="611560" y="4077072"/>
            <a:ext cx="7992888" cy="147117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lvl="0" indent="-342900" defTabSz="457200">
              <a:spcBef>
                <a:spcPct val="20000"/>
              </a:spcBef>
              <a:buFont typeface="Arial"/>
              <a:buChar char="•"/>
            </a:pPr>
            <a:r>
              <a:rPr lang="tr-TR" sz="2800" i="1" dirty="0">
                <a:solidFill>
                  <a:prstClr val="black"/>
                </a:solidFill>
              </a:rPr>
              <a:t>C1-INH-HAE’li hastaların %8-10’nda C1-INH (SERPING1) geninde mutasyon saptanamıyor</a:t>
            </a:r>
            <a:r>
              <a:rPr lang="tr-TR" sz="2800" dirty="0">
                <a:solidFill>
                  <a:prstClr val="black"/>
                </a:solidFill>
              </a:rPr>
              <a:t> </a:t>
            </a:r>
          </a:p>
          <a:p>
            <a:pPr lvl="1" defTabSz="457200">
              <a:spcBef>
                <a:spcPct val="20000"/>
              </a:spcBef>
            </a:pPr>
            <a:r>
              <a:rPr lang="tr-TR" sz="2800" dirty="0">
                <a:solidFill>
                  <a:prstClr val="black"/>
                </a:solidFill>
              </a:rPr>
              <a:t>        </a:t>
            </a:r>
            <a:endParaRPr lang="en-US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579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İçerik Yer Tutucusu"/>
          <p:cNvSpPr>
            <a:spLocks noGrp="1"/>
          </p:cNvSpPr>
          <p:nvPr>
            <p:ph sz="half" idx="2"/>
          </p:nvPr>
        </p:nvSpPr>
        <p:spPr>
          <a:xfrm>
            <a:off x="683568" y="1916832"/>
            <a:ext cx="3744416" cy="25922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tr-TR" sz="2000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Tip I</a:t>
            </a:r>
            <a:endParaRPr lang="tr-TR" sz="20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>
                <a:latin typeface="Arial"/>
                <a:cs typeface="Arial"/>
              </a:rPr>
              <a:t>%80-85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srgbClr val="009900"/>
                </a:solidFill>
                <a:latin typeface="Arial"/>
                <a:cs typeface="Arial"/>
              </a:rPr>
              <a:t>C1 </a:t>
            </a:r>
            <a:r>
              <a:rPr lang="tr-TR" b="1" dirty="0" err="1" smtClean="0">
                <a:solidFill>
                  <a:srgbClr val="009900"/>
                </a:solidFill>
                <a:latin typeface="Arial"/>
                <a:cs typeface="Arial"/>
              </a:rPr>
              <a:t>inh</a:t>
            </a:r>
            <a:r>
              <a:rPr lang="tr-TR" b="1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r>
              <a:rPr lang="tr-TR" b="1" dirty="0" smtClean="0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r>
              <a:rPr lang="tr-TR" b="1" dirty="0" smtClean="0">
                <a:solidFill>
                  <a:srgbClr val="009900"/>
                </a:solidFill>
                <a:latin typeface="Arial"/>
                <a:cs typeface="Arial"/>
              </a:rPr>
              <a:t> </a:t>
            </a:r>
            <a:endParaRPr lang="tr-TR" b="1" dirty="0">
              <a:solidFill>
                <a:srgbClr val="009900"/>
              </a:solidFill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b="1" dirty="0">
                <a:solidFill>
                  <a:srgbClr val="009900"/>
                </a:solidFill>
                <a:latin typeface="Arial"/>
                <a:cs typeface="Arial"/>
              </a:rPr>
              <a:t>C1 </a:t>
            </a:r>
            <a:r>
              <a:rPr lang="tr-TR" b="1" dirty="0" err="1" smtClean="0">
                <a:solidFill>
                  <a:srgbClr val="009900"/>
                </a:solidFill>
                <a:latin typeface="Arial"/>
                <a:cs typeface="Arial"/>
              </a:rPr>
              <a:t>inh</a:t>
            </a:r>
            <a:r>
              <a:rPr lang="tr-TR" b="1" dirty="0" smtClean="0">
                <a:solidFill>
                  <a:srgbClr val="009900"/>
                </a:solidFill>
                <a:latin typeface="Arial"/>
                <a:cs typeface="Arial"/>
              </a:rPr>
              <a:t> fonksiyonu </a:t>
            </a:r>
            <a:r>
              <a:rPr lang="tr-TR" b="1" dirty="0" smtClean="0">
                <a:solidFill>
                  <a:srgbClr val="009900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b="1" dirty="0">
              <a:solidFill>
                <a:srgbClr val="009900"/>
              </a:solidFill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tr-TR" dirty="0">
                <a:latin typeface="Arial"/>
                <a:cs typeface="Arial"/>
              </a:rPr>
              <a:t>Normalin %5-%30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tr-TR" sz="2000" b="1" dirty="0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4008" y="1916832"/>
            <a:ext cx="3753743" cy="2592288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Clr>
                <a:schemeClr val="hlink"/>
              </a:buClr>
              <a:defRPr/>
            </a:pPr>
            <a:endParaRPr lang="tr-TR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eaLnBrk="1" fontAlgn="auto" hangingPunct="1">
              <a:spcAft>
                <a:spcPts val="0"/>
              </a:spcAft>
              <a:buClr>
                <a:schemeClr val="tx2">
                  <a:lumMod val="75000"/>
                </a:schemeClr>
              </a:buClr>
              <a:defRPr/>
            </a:pPr>
            <a:r>
              <a:rPr lang="tr-TR" sz="20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Tip II</a:t>
            </a:r>
            <a:r>
              <a:rPr lang="tr-TR" sz="2000" b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</a:t>
            </a:r>
          </a:p>
          <a:p>
            <a:pPr lvl="1" eaLnBrk="1" fontAlgn="auto" hangingPunct="1">
              <a:spcAft>
                <a:spcPts val="0"/>
              </a:spcAft>
              <a:buClr>
                <a:srgbClr val="0000FF"/>
              </a:buClr>
              <a:buFont typeface="Arial" pitchFamily="34" charset="0"/>
              <a:buNone/>
              <a:defRPr/>
            </a:pPr>
            <a:r>
              <a:rPr lang="tr-TR" b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%15-20</a:t>
            </a:r>
          </a:p>
          <a:p>
            <a:pPr lvl="1" eaLnBrk="1" fontAlgn="auto" hangingPunct="1">
              <a:spcAft>
                <a:spcPts val="0"/>
              </a:spcAft>
              <a:buClr>
                <a:srgbClr val="0000FF"/>
              </a:buClr>
              <a:buFont typeface="Arial" pitchFamily="34" charset="0"/>
              <a:buNone/>
              <a:defRPr/>
            </a:pPr>
            <a:r>
              <a:rPr lang="tr-TR" b="1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C1 </a:t>
            </a:r>
            <a:r>
              <a:rPr lang="tr-TR" b="1" dirty="0" err="1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inh</a:t>
            </a:r>
            <a:r>
              <a:rPr lang="tr-TR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N </a:t>
            </a:r>
            <a:r>
              <a:rPr lang="tr-TR" b="1" dirty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, </a:t>
            </a:r>
            <a:r>
              <a:rPr lang="tr-TR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</a:t>
            </a:r>
            <a:endParaRPr lang="tr-TR" b="1" dirty="0">
              <a:solidFill>
                <a:srgbClr val="0099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lvl="1" eaLnBrk="1" fontAlgn="auto" hangingPunct="1">
              <a:spcAft>
                <a:spcPts val="0"/>
              </a:spcAft>
              <a:buClr>
                <a:srgbClr val="0000FF"/>
              </a:buClr>
              <a:buFont typeface="Arial" pitchFamily="34" charset="0"/>
              <a:buNone/>
              <a:defRPr/>
            </a:pPr>
            <a:r>
              <a:rPr lang="tr-T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Mutant</a:t>
            </a:r>
            <a:r>
              <a:rPr lang="tr-TR" b="1" dirty="0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 protein</a:t>
            </a:r>
          </a:p>
          <a:p>
            <a:pPr lvl="1" eaLnBrk="1" fontAlgn="auto" hangingPunct="1">
              <a:spcAft>
                <a:spcPts val="0"/>
              </a:spcAft>
              <a:buClr>
                <a:srgbClr val="0000FF"/>
              </a:buClr>
              <a:buFont typeface="Arial" pitchFamily="34" charset="0"/>
              <a:buNone/>
              <a:defRPr/>
            </a:pPr>
            <a:r>
              <a:rPr lang="tr-TR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Arial"/>
                <a:cs typeface="Arial"/>
              </a:rPr>
              <a:t>Disfonksiyonel</a:t>
            </a:r>
            <a:endParaRPr lang="tr-TR" b="1" dirty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eaLnBrk="1" fontAlgn="auto" hangingPunct="1">
              <a:spcAft>
                <a:spcPts val="0"/>
              </a:spcAft>
              <a:defRPr/>
            </a:pPr>
            <a:endParaRPr lang="tr-TR" sz="2200" dirty="0"/>
          </a:p>
        </p:txBody>
      </p:sp>
      <p:sp>
        <p:nvSpPr>
          <p:cNvPr id="7" name="6 Dikdörtgen"/>
          <p:cNvSpPr/>
          <p:nvPr/>
        </p:nvSpPr>
        <p:spPr>
          <a:xfrm>
            <a:off x="2051720" y="4623865"/>
            <a:ext cx="5590803" cy="1847685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lnSpc>
                <a:spcPct val="110000"/>
              </a:lnSpc>
              <a:buFont typeface="Arial"/>
              <a:buChar char="•"/>
            </a:pPr>
            <a:r>
              <a:rPr lang="tr-TR" sz="2400" b="1" dirty="0" smtClean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Tip III</a:t>
            </a:r>
            <a:endParaRPr lang="tr-TR" sz="2400" b="1" dirty="0" smtClean="0"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tr-TR" sz="2000" dirty="0" smtClean="0">
                <a:latin typeface="Arial"/>
                <a:cs typeface="Arial"/>
              </a:rPr>
              <a:t>Tipik </a:t>
            </a:r>
            <a:r>
              <a:rPr lang="tr-TR" sz="2000" dirty="0">
                <a:latin typeface="Arial"/>
                <a:cs typeface="Arial"/>
              </a:rPr>
              <a:t>klinik bulgular</a:t>
            </a:r>
          </a:p>
          <a:p>
            <a:pPr lvl="1">
              <a:lnSpc>
                <a:spcPct val="110000"/>
              </a:lnSpc>
            </a:pPr>
            <a:r>
              <a:rPr lang="tr-TR" sz="2000" dirty="0">
                <a:latin typeface="Arial"/>
                <a:cs typeface="Arial"/>
              </a:rPr>
              <a:t>-</a:t>
            </a:r>
            <a:r>
              <a:rPr lang="tr-TR" sz="2000" b="1" dirty="0">
                <a:solidFill>
                  <a:srgbClr val="009900"/>
                </a:solidFill>
                <a:latin typeface="Arial"/>
                <a:cs typeface="Arial"/>
              </a:rPr>
              <a:t>C1 </a:t>
            </a:r>
            <a:r>
              <a:rPr lang="tr-TR" sz="2000" b="1" dirty="0" err="1" smtClean="0">
                <a:solidFill>
                  <a:srgbClr val="009900"/>
                </a:solidFill>
                <a:latin typeface="Arial"/>
                <a:cs typeface="Arial"/>
              </a:rPr>
              <a:t>inh</a:t>
            </a:r>
            <a:r>
              <a:rPr lang="tr-TR" sz="2000" b="1" dirty="0" smtClean="0">
                <a:solidFill>
                  <a:srgbClr val="009900"/>
                </a:solidFill>
                <a:latin typeface="Arial"/>
                <a:cs typeface="Arial"/>
              </a:rPr>
              <a:t> N, </a:t>
            </a:r>
            <a:r>
              <a:rPr lang="tr-TR" sz="2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cs typeface="Arial"/>
              </a:rPr>
              <a:t>C4 normal</a:t>
            </a:r>
            <a:endParaRPr lang="tr-TR" sz="2000" b="1" dirty="0">
              <a:solidFill>
                <a:srgbClr val="009900"/>
              </a:solidFill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tr-TR" sz="2000" dirty="0" smtClean="0">
                <a:latin typeface="Arial"/>
                <a:cs typeface="Arial"/>
              </a:rPr>
              <a:t>-FXII mutasyonu</a:t>
            </a:r>
            <a:endParaRPr lang="tr-TR" sz="2000" dirty="0">
              <a:latin typeface="Arial"/>
              <a:cs typeface="Arial"/>
            </a:endParaRPr>
          </a:p>
          <a:p>
            <a:pPr lvl="1">
              <a:lnSpc>
                <a:spcPct val="110000"/>
              </a:lnSpc>
            </a:pPr>
            <a:r>
              <a:rPr lang="tr-TR" sz="2000" dirty="0" smtClean="0">
                <a:latin typeface="Arial"/>
                <a:cs typeface="Arial"/>
              </a:rPr>
              <a:t>-</a:t>
            </a:r>
            <a:r>
              <a:rPr lang="tr-TR" sz="2000" dirty="0">
                <a:latin typeface="Arial"/>
                <a:cs typeface="Arial"/>
              </a:rPr>
              <a:t>Kadın hastalar</a:t>
            </a:r>
          </a:p>
        </p:txBody>
      </p:sp>
      <p:sp>
        <p:nvSpPr>
          <p:cNvPr id="32771" name="6 Metin Yer Tutucusu"/>
          <p:cNvSpPr>
            <a:spLocks noGrp="1"/>
          </p:cNvSpPr>
          <p:nvPr>
            <p:ph type="body" idx="1"/>
          </p:nvPr>
        </p:nvSpPr>
        <p:spPr>
          <a:xfrm>
            <a:off x="2987824" y="1988840"/>
            <a:ext cx="1368152" cy="64807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C4 ↓</a:t>
            </a:r>
          </a:p>
        </p:txBody>
      </p:sp>
      <p:sp>
        <p:nvSpPr>
          <p:cNvPr id="8" name="6 Metin Yer Tutucusu"/>
          <p:cNvSpPr>
            <a:spLocks noGrp="1"/>
          </p:cNvSpPr>
          <p:nvPr>
            <p:ph type="body" idx="1"/>
          </p:nvPr>
        </p:nvSpPr>
        <p:spPr>
          <a:xfrm>
            <a:off x="7020272" y="2060848"/>
            <a:ext cx="1296144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C4 ↓</a:t>
            </a:r>
          </a:p>
        </p:txBody>
      </p:sp>
      <p:sp>
        <p:nvSpPr>
          <p:cNvPr id="9" name="6 Metin Yer Tutucusu"/>
          <p:cNvSpPr>
            <a:spLocks noGrp="1"/>
          </p:cNvSpPr>
          <p:nvPr>
            <p:ph type="body" idx="1"/>
          </p:nvPr>
        </p:nvSpPr>
        <p:spPr>
          <a:xfrm>
            <a:off x="6300192" y="4653136"/>
            <a:ext cx="1296144" cy="639762"/>
          </a:xfr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tr-TR" sz="3200" dirty="0" smtClean="0">
                <a:solidFill>
                  <a:schemeClr val="bg1"/>
                </a:solidFill>
              </a:rPr>
              <a:t>C4 N</a:t>
            </a:r>
          </a:p>
        </p:txBody>
      </p:sp>
      <p:sp>
        <p:nvSpPr>
          <p:cNvPr id="10" name="Unvan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tr-TR" b="1" dirty="0" err="1" smtClean="0"/>
              <a:t>Postnatal</a:t>
            </a:r>
            <a:r>
              <a:rPr lang="tr-TR" b="1" dirty="0" smtClean="0"/>
              <a:t> tanı</a:t>
            </a:r>
            <a:br>
              <a:rPr lang="tr-TR" b="1" dirty="0" smtClean="0"/>
            </a:b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059832" y="1196752"/>
            <a:ext cx="3291023" cy="5847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3200" b="1" i="1" dirty="0"/>
              <a:t>Erişkinlere benzer</a:t>
            </a:r>
          </a:p>
        </p:txBody>
      </p:sp>
      <p:sp>
        <p:nvSpPr>
          <p:cNvPr id="12" name="İçerik Yer Tutucusu 2"/>
          <p:cNvSpPr txBox="1">
            <a:spLocks/>
          </p:cNvSpPr>
          <p:nvPr/>
        </p:nvSpPr>
        <p:spPr>
          <a:xfrm>
            <a:off x="539552" y="4548130"/>
            <a:ext cx="8352928" cy="22768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/>
              <a:buChar char="•"/>
            </a:pPr>
            <a:r>
              <a:rPr lang="tr-TR" sz="2600" i="1" dirty="0" err="1" smtClean="0">
                <a:sym typeface="Wingdings" panose="05000000000000000000" pitchFamily="2" charset="2"/>
              </a:rPr>
              <a:t>Edinsel</a:t>
            </a:r>
            <a:r>
              <a:rPr lang="tr-TR" sz="2600" i="1" dirty="0" smtClean="0">
                <a:sym typeface="Wingdings" panose="05000000000000000000" pitchFamily="2" charset="2"/>
              </a:rPr>
              <a:t> HAE çocuklarda çok nadir, C1q rutin olarak istemeye gerek yok</a:t>
            </a:r>
          </a:p>
          <a:p>
            <a:pPr marL="457200" indent="-457200">
              <a:buFont typeface="Arial"/>
              <a:buChar char="•"/>
            </a:pPr>
            <a:r>
              <a:rPr lang="tr-TR" sz="2600" i="1" dirty="0" smtClean="0">
                <a:sym typeface="Wingdings" panose="05000000000000000000" pitchFamily="2" charset="2"/>
              </a:rPr>
              <a:t>C2,C3, CH50’nin HAE tanısında yeri YOK</a:t>
            </a:r>
          </a:p>
          <a:p>
            <a:endParaRPr lang="en-US" sz="2600" i="1" dirty="0"/>
          </a:p>
        </p:txBody>
      </p:sp>
    </p:spTree>
    <p:extLst>
      <p:ext uri="{BB962C8B-B14F-4D97-AF65-F5344CB8AC3E}">
        <p14:creationId xmlns:p14="http://schemas.microsoft.com/office/powerpoint/2010/main" val="3371604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327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build="p" animBg="1"/>
      <p:bldP spid="7" grpId="0" animBg="1"/>
      <p:bldP spid="32771" grpId="0" build="p" animBg="1"/>
      <p:bldP spid="8" grpId="0" build="p" animBg="1"/>
      <p:bldP spid="9" grpId="0" build="p" animBg="1"/>
      <p:bldP spid="3" grpId="0" animBg="1"/>
      <p:bldP spid="1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o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2825876"/>
              </p:ext>
            </p:extLst>
          </p:nvPr>
        </p:nvGraphicFramePr>
        <p:xfrm>
          <a:off x="723819" y="2636912"/>
          <a:ext cx="7560840" cy="2682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304256">
                  <a:extLst>
                    <a:ext uri="{9D8B030D-6E8A-4147-A177-3AD203B41FA5}">
                      <a16:colId xmlns:a16="http://schemas.microsoft.com/office/drawing/2014/main" xmlns="" val="3344680212"/>
                    </a:ext>
                  </a:extLst>
                </a:gridCol>
                <a:gridCol w="5256584">
                  <a:extLst>
                    <a:ext uri="{9D8B030D-6E8A-4147-A177-3AD203B41FA5}">
                      <a16:colId xmlns:a16="http://schemas.microsoft.com/office/drawing/2014/main" xmlns="" val="886914685"/>
                    </a:ext>
                  </a:extLst>
                </a:gridCol>
              </a:tblGrid>
              <a:tr h="149736"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Yaş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tr-TR" sz="2400" dirty="0" smtClean="0"/>
                        <a:t>C4 ve C1-INH düzeyi </a:t>
                      </a:r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53566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Kordon kanında 	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en düşük (%62-70 erişkin düzey)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765968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&lt;1 yaş	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40000"/>
                        </a:lnSpc>
                      </a:pPr>
                      <a:r>
                        <a:rPr lang="tr-TR" sz="2000" b="1" dirty="0" smtClean="0"/>
                        <a:t>erişkinlere göre normalden düşük olabiliyor 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22870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tr-TR" sz="2000" b="1" dirty="0" smtClean="0"/>
                        <a:t>1 yaşa doğru 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giderek artıyor</a:t>
                      </a:r>
                    </a:p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7851484"/>
                  </a:ext>
                </a:extLst>
              </a:tr>
            </a:tbl>
          </a:graphicData>
        </a:graphic>
      </p:graphicFrame>
      <p:sp>
        <p:nvSpPr>
          <p:cNvPr id="3" name="Dikdörtgen 2"/>
          <p:cNvSpPr/>
          <p:nvPr/>
        </p:nvSpPr>
        <p:spPr>
          <a:xfrm>
            <a:off x="752491" y="1660040"/>
            <a:ext cx="7200800" cy="48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lang="tr-TR" sz="2000" b="1" dirty="0" err="1"/>
              <a:t>Yd</a:t>
            </a:r>
            <a:r>
              <a:rPr lang="tr-TR" sz="2000" b="1" dirty="0"/>
              <a:t> da serum </a:t>
            </a:r>
            <a:r>
              <a:rPr lang="tr-TR" sz="2000" b="1" dirty="0" err="1"/>
              <a:t>kompleman</a:t>
            </a:r>
            <a:r>
              <a:rPr lang="tr-TR" sz="2000" b="1" dirty="0"/>
              <a:t> düzeyleri DT ve GH ‘a bağlı olarak değişir</a:t>
            </a:r>
          </a:p>
        </p:txBody>
      </p:sp>
      <p:sp>
        <p:nvSpPr>
          <p:cNvPr id="4" name="Unvan 1"/>
          <p:cNvSpPr txBox="1">
            <a:spLocks/>
          </p:cNvSpPr>
          <p:nvPr/>
        </p:nvSpPr>
        <p:spPr>
          <a:xfrm>
            <a:off x="251520" y="188640"/>
            <a:ext cx="8640960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4000" b="1" smtClean="0"/>
              <a:t>Post-natal tanı</a:t>
            </a:r>
            <a:r>
              <a:rPr lang="en-US" sz="4000" b="1" smtClean="0"/>
              <a:t> (&lt;</a:t>
            </a:r>
            <a:r>
              <a:rPr lang="tr-TR" sz="4000" b="1" smtClean="0"/>
              <a:t>1 yaş)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14597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Pediyatrik</a:t>
            </a:r>
            <a:r>
              <a:rPr lang="tr-TR" sz="2400" b="1" dirty="0" smtClean="0"/>
              <a:t> CI-INH eksikliğinde tanı</a:t>
            </a:r>
            <a:endParaRPr lang="tr-T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771800" y="980728"/>
            <a:ext cx="2448272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err="1"/>
              <a:t>A</a:t>
            </a:r>
            <a:r>
              <a:rPr lang="tr-TR" dirty="0" err="1" smtClean="0"/>
              <a:t>semptomatik</a:t>
            </a:r>
            <a:r>
              <a:rPr lang="tr-TR" dirty="0" smtClean="0"/>
              <a:t> çocuk</a:t>
            </a:r>
          </a:p>
          <a:p>
            <a:pPr algn="ctr"/>
            <a:r>
              <a:rPr lang="tr-TR" dirty="0" smtClean="0"/>
              <a:t>Aile </a:t>
            </a:r>
            <a:r>
              <a:rPr lang="tr-TR" dirty="0"/>
              <a:t>öyküsü (+)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63888" y="1844824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YD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283968" y="3212976"/>
            <a:ext cx="331236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C1-INH düzeyi ve fonksiyonu 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C4</a:t>
            </a:r>
            <a:endParaRPr lang="tr-TR" dirty="0"/>
          </a:p>
        </p:txBody>
      </p:sp>
      <p:sp>
        <p:nvSpPr>
          <p:cNvPr id="8" name="TextBox 7"/>
          <p:cNvSpPr txBox="1"/>
          <p:nvPr/>
        </p:nvSpPr>
        <p:spPr>
          <a:xfrm>
            <a:off x="6516216" y="1907540"/>
            <a:ext cx="144016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 smtClean="0"/>
              <a:t>Süt çocuğu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4005064"/>
            <a:ext cx="2736304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1 yaşını geçince tekrarla</a:t>
            </a:r>
          </a:p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067944" y="5301208"/>
            <a:ext cx="4392488" cy="92333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tr-TR" dirty="0" smtClean="0"/>
              <a:t>En az 2 kere kontrol et   (birisi  &gt;1 yas olmalı) </a:t>
            </a:r>
          </a:p>
          <a:p>
            <a:endParaRPr lang="tr-TR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132856"/>
            <a:ext cx="1584176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/>
              <a:t>Ailede</a:t>
            </a:r>
            <a:r>
              <a:rPr lang="en-US" dirty="0" smtClean="0"/>
              <a:t> </a:t>
            </a:r>
            <a:r>
              <a:rPr lang="en-US" dirty="0" err="1" smtClean="0"/>
              <a:t>mutasyon</a:t>
            </a:r>
            <a:r>
              <a:rPr lang="en-US" dirty="0" smtClean="0"/>
              <a:t> (+)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23528" y="3429000"/>
            <a:ext cx="1800200" cy="175432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tr-TR" dirty="0"/>
              <a:t>Kordon </a:t>
            </a:r>
            <a:r>
              <a:rPr lang="tr-TR" dirty="0" smtClean="0"/>
              <a:t>kanında</a:t>
            </a:r>
          </a:p>
          <a:p>
            <a:r>
              <a:rPr lang="tr-TR" dirty="0" smtClean="0"/>
              <a:t>         veya </a:t>
            </a:r>
          </a:p>
          <a:p>
            <a:r>
              <a:rPr lang="tr-TR" dirty="0" err="1" smtClean="0"/>
              <a:t>Periferik</a:t>
            </a:r>
            <a:r>
              <a:rPr lang="tr-TR" dirty="0" smtClean="0"/>
              <a:t> </a:t>
            </a:r>
            <a:r>
              <a:rPr lang="tr-TR" dirty="0"/>
              <a:t>kanda  </a:t>
            </a:r>
            <a:r>
              <a:rPr lang="tr-TR" dirty="0" smtClean="0"/>
              <a:t>     </a:t>
            </a:r>
          </a:p>
          <a:p>
            <a:r>
              <a:rPr lang="tr-TR" dirty="0"/>
              <a:t> </a:t>
            </a:r>
            <a:r>
              <a:rPr lang="tr-TR" dirty="0" smtClean="0"/>
              <a:t>  </a:t>
            </a:r>
          </a:p>
          <a:p>
            <a:r>
              <a:rPr lang="tr-TR" dirty="0"/>
              <a:t> </a:t>
            </a:r>
            <a:r>
              <a:rPr lang="tr-TR" dirty="0" smtClean="0"/>
              <a:t>  DNA analizi  </a:t>
            </a:r>
            <a:endParaRPr lang="tr-TR" dirty="0"/>
          </a:p>
          <a:p>
            <a:endParaRPr lang="tr-TR" dirty="0"/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6516216" y="2420888"/>
            <a:ext cx="648072" cy="72008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83968" y="2492896"/>
            <a:ext cx="1008112" cy="6480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347864" y="2348880"/>
            <a:ext cx="1666141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dirty="0">
                <a:solidFill>
                  <a:prstClr val="black"/>
                </a:solidFill>
              </a:rPr>
              <a:t>Kordon kanında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516216" y="2411596"/>
            <a:ext cx="1596711" cy="369332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dirty="0" err="1">
                <a:solidFill>
                  <a:prstClr val="black"/>
                </a:solidFill>
              </a:rPr>
              <a:t>Periferik</a:t>
            </a:r>
            <a:r>
              <a:rPr lang="tr-TR" dirty="0">
                <a:solidFill>
                  <a:prstClr val="black"/>
                </a:solidFill>
              </a:rPr>
              <a:t> kanda  </a:t>
            </a:r>
          </a:p>
        </p:txBody>
      </p:sp>
    </p:spTree>
    <p:extLst>
      <p:ext uri="{BB962C8B-B14F-4D97-AF65-F5344CB8AC3E}">
        <p14:creationId xmlns:p14="http://schemas.microsoft.com/office/powerpoint/2010/main" val="392386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51520" y="-171400"/>
            <a:ext cx="8229600" cy="1143000"/>
          </a:xfrm>
        </p:spPr>
        <p:txBody>
          <a:bodyPr>
            <a:normAutofit/>
          </a:bodyPr>
          <a:lstStyle/>
          <a:p>
            <a:r>
              <a:rPr lang="tr-TR" sz="2400" b="1" dirty="0" err="1" smtClean="0"/>
              <a:t>Pediyatrik</a:t>
            </a:r>
            <a:r>
              <a:rPr lang="tr-TR" sz="2400" b="1" dirty="0" smtClean="0"/>
              <a:t> CI-INH eksikliğinde tanı</a:t>
            </a:r>
            <a:endParaRPr lang="tr-TR" sz="2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411760" y="1196752"/>
            <a:ext cx="4032448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dirty="0" smtClean="0"/>
              <a:t>Nedeni bilinmeyen </a:t>
            </a:r>
            <a:r>
              <a:rPr lang="tr-TR" dirty="0" err="1" smtClean="0"/>
              <a:t>anjiyoödemli</a:t>
            </a:r>
            <a:r>
              <a:rPr lang="tr-TR" dirty="0" smtClean="0"/>
              <a:t> çocuk</a:t>
            </a:r>
          </a:p>
          <a:p>
            <a:pPr algn="ctr"/>
            <a:r>
              <a:rPr lang="tr-TR" dirty="0" smtClean="0"/>
              <a:t>Aile </a:t>
            </a:r>
            <a:r>
              <a:rPr lang="tr-TR" dirty="0"/>
              <a:t>öyküsü </a:t>
            </a:r>
            <a:r>
              <a:rPr lang="tr-TR" dirty="0" smtClean="0"/>
              <a:t>(±) </a:t>
            </a:r>
            <a:endParaRPr lang="tr-TR" dirty="0"/>
          </a:p>
        </p:txBody>
      </p:sp>
      <p:sp>
        <p:nvSpPr>
          <p:cNvPr id="7" name="TextBox 6"/>
          <p:cNvSpPr txBox="1"/>
          <p:nvPr/>
        </p:nvSpPr>
        <p:spPr>
          <a:xfrm>
            <a:off x="2627784" y="2132856"/>
            <a:ext cx="367240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C1-INH düzeyi ve fonksiyonu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C4</a:t>
            </a:r>
            <a:endParaRPr lang="tr-TR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4797152"/>
            <a:ext cx="2088232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tr-TR" dirty="0" smtClean="0"/>
          </a:p>
          <a:p>
            <a:r>
              <a:rPr lang="tr-TR" dirty="0" smtClean="0"/>
              <a:t> HAE-Tip III ???</a:t>
            </a:r>
          </a:p>
          <a:p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827584" y="2924944"/>
            <a:ext cx="1264664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</a:rPr>
              <a:t>Düzeyler </a:t>
            </a:r>
            <a:r>
              <a:rPr lang="tr-TR" dirty="0" smtClean="0">
                <a:solidFill>
                  <a:prstClr val="black"/>
                </a:solidFill>
                <a:latin typeface="Wingdings"/>
                <a:ea typeface="Wingdings"/>
                <a:cs typeface="Wingdings"/>
                <a:sym typeface="Wingdings"/>
              </a:rPr>
              <a:t></a:t>
            </a:r>
            <a:endParaRPr lang="tr-TR" dirty="0">
              <a:solidFill>
                <a:prstClr val="black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588224" y="2924944"/>
            <a:ext cx="1207970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/>
            <a:r>
              <a:rPr lang="tr-TR" dirty="0" smtClean="0">
                <a:solidFill>
                  <a:prstClr val="black"/>
                </a:solidFill>
              </a:rPr>
              <a:t>Düzeyler</a:t>
            </a:r>
            <a:r>
              <a:rPr lang="tr-TR" b="1" dirty="0" smtClean="0">
                <a:solidFill>
                  <a:prstClr val="black"/>
                </a:solidFill>
              </a:rPr>
              <a:t> N</a:t>
            </a:r>
            <a:endParaRPr lang="tr-TR" b="1" dirty="0">
              <a:solidFill>
                <a:prstClr val="black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4437112"/>
            <a:ext cx="2952328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tr-TR" dirty="0" smtClean="0"/>
              <a:t>Testi 3 ay içinde tekrarla      </a:t>
            </a:r>
          </a:p>
          <a:p>
            <a:r>
              <a:rPr lang="tr-TR" dirty="0"/>
              <a:t> </a:t>
            </a:r>
            <a:r>
              <a:rPr lang="tr-TR" dirty="0" smtClean="0"/>
              <a:t>          (1 </a:t>
            </a:r>
            <a:r>
              <a:rPr lang="tr-TR" dirty="0"/>
              <a:t>yaşını </a:t>
            </a:r>
            <a:r>
              <a:rPr lang="tr-TR" dirty="0" smtClean="0"/>
              <a:t>geçince)</a:t>
            </a:r>
          </a:p>
          <a:p>
            <a:pPr marL="285750" indent="-285750">
              <a:buFont typeface="Arial"/>
              <a:buChar char="•"/>
            </a:pPr>
            <a:r>
              <a:rPr lang="tr-TR" dirty="0" smtClean="0"/>
              <a:t>1.° akrabaları tara</a:t>
            </a:r>
            <a:endParaRPr lang="tr-TR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573016"/>
            <a:ext cx="115212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HAE (+)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660232" y="3717032"/>
            <a:ext cx="1152128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HAE (-)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9592" y="5661248"/>
            <a:ext cx="1512168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DNA </a:t>
            </a:r>
            <a:r>
              <a:rPr lang="en-US" sz="2000" dirty="0" err="1" smtClean="0"/>
              <a:t>analizi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8090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5" grpId="0" animBg="1"/>
      <p:bldP spid="2" grpId="0" animBg="1"/>
      <p:bldP spid="3" grpId="0" animBg="1"/>
      <p:bldP spid="1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/>
          <p:cNvSpPr txBox="1">
            <a:spLocks/>
          </p:cNvSpPr>
          <p:nvPr/>
        </p:nvSpPr>
        <p:spPr>
          <a:xfrm>
            <a:off x="467544" y="0"/>
            <a:ext cx="8136904" cy="147002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TEDAVi</a:t>
            </a:r>
            <a:endParaRPr lang="en-US" b="1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536" y="1484784"/>
            <a:ext cx="9736464" cy="42159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804248" y="5373216"/>
            <a:ext cx="1728192" cy="360040"/>
          </a:xfrm>
          <a:prstGeom prst="rect">
            <a:avLst/>
          </a:prstGeom>
          <a:noFill/>
          <a:ln w="38100" cmpd="sng">
            <a:solidFill>
              <a:srgbClr val="00996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36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8136904" cy="1470025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TEDAVi</a:t>
            </a:r>
            <a:endParaRPr lang="en-US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611560" y="2060848"/>
            <a:ext cx="8229600" cy="4525963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Önleyici tedbirler </a:t>
            </a:r>
            <a:endParaRPr lang="tr-TR" sz="2800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Akut atakların tedavisi</a:t>
            </a:r>
          </a:p>
          <a:p>
            <a:pPr marL="457200" indent="-457200" algn="l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 Kısa süreli </a:t>
            </a:r>
            <a:r>
              <a:rPr lang="tr-TR" dirty="0" err="1" smtClean="0">
                <a:solidFill>
                  <a:schemeClr val="tx1"/>
                </a:solidFill>
              </a:rPr>
              <a:t>profilaksi</a:t>
            </a:r>
            <a:endParaRPr lang="tr-TR" dirty="0" smtClean="0">
              <a:solidFill>
                <a:schemeClr val="tx1"/>
              </a:solidFill>
            </a:endParaRPr>
          </a:p>
          <a:p>
            <a:pPr marL="457200" indent="-457200" algn="l">
              <a:lnSpc>
                <a:spcPct val="140000"/>
              </a:lnSpc>
              <a:spcBef>
                <a:spcPct val="50000"/>
              </a:spcBef>
              <a:buFont typeface="Arial"/>
              <a:buChar char="•"/>
            </a:pPr>
            <a:r>
              <a:rPr lang="tr-TR" dirty="0" smtClean="0">
                <a:solidFill>
                  <a:schemeClr val="tx1"/>
                </a:solidFill>
              </a:rPr>
              <a:t>Uzun süreli </a:t>
            </a:r>
            <a:r>
              <a:rPr lang="tr-TR" dirty="0" err="1" smtClean="0">
                <a:solidFill>
                  <a:schemeClr val="tx1"/>
                </a:solidFill>
              </a:rPr>
              <a:t>profilaksi</a:t>
            </a:r>
            <a:endParaRPr lang="tr-TR" dirty="0" smtClean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endParaRPr lang="tr-TR" sz="3600" b="1" dirty="0"/>
          </a:p>
        </p:txBody>
      </p:sp>
    </p:spTree>
    <p:extLst>
      <p:ext uri="{BB962C8B-B14F-4D97-AF65-F5344CB8AC3E}">
        <p14:creationId xmlns:p14="http://schemas.microsoft.com/office/powerpoint/2010/main" val="1959980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504056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dirty="0" smtClean="0"/>
              <a:t>Hasta ve hasta yakınlarının eğitimi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Tetikleyici faktörler     </a:t>
            </a:r>
            <a:r>
              <a:rPr lang="tr-TR" sz="2800" i="1" dirty="0" smtClean="0"/>
              <a:t>(enfeksiyon, diş çekimi </a:t>
            </a:r>
            <a:r>
              <a:rPr lang="tr-TR" sz="2800" i="1" dirty="0" err="1" smtClean="0"/>
              <a:t>vs</a:t>
            </a:r>
            <a:r>
              <a:rPr lang="tr-TR" sz="2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Tetikleyici ilaçlar            </a:t>
            </a:r>
            <a:r>
              <a:rPr lang="tr-TR" sz="2800" i="1" dirty="0" smtClean="0"/>
              <a:t>(OKS, ACE </a:t>
            </a:r>
            <a:r>
              <a:rPr lang="tr-TR" sz="2800" i="1" dirty="0" err="1" smtClean="0"/>
              <a:t>inh</a:t>
            </a:r>
            <a:r>
              <a:rPr lang="tr-TR" sz="2800" i="1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Aile taraması</a:t>
            </a:r>
          </a:p>
          <a:p>
            <a:pPr>
              <a:lnSpc>
                <a:spcPct val="150000"/>
              </a:lnSpc>
            </a:pPr>
            <a:r>
              <a:rPr lang="tr-TR" dirty="0" smtClean="0"/>
              <a:t>Acil durum kartı</a:t>
            </a:r>
            <a:endParaRPr lang="tr-TR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8092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kumimoji="0" lang="tr-TR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Arial"/>
              </a:rPr>
              <a:t>Önlemler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6478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8929485" cy="5948833"/>
          </a:xfrm>
          <a:prstGeom prst="rect">
            <a:avLst/>
          </a:prstGeom>
          <a:noFill/>
          <a:ln w="9525">
            <a:solidFill>
              <a:srgbClr val="CCFF9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4355976" y="3140968"/>
            <a:ext cx="4464496" cy="792088"/>
          </a:xfrm>
          <a:prstGeom prst="roundRect">
            <a:avLst/>
          </a:prstGeom>
          <a:noFill/>
          <a:ln w="28575">
            <a:solidFill>
              <a:srgbClr val="66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5" name="Yuvarlatılmış Dikdörtgen 4"/>
          <p:cNvSpPr/>
          <p:nvPr/>
        </p:nvSpPr>
        <p:spPr>
          <a:xfrm>
            <a:off x="395536" y="2717953"/>
            <a:ext cx="1296144" cy="1215104"/>
          </a:xfrm>
          <a:prstGeom prst="roundRect">
            <a:avLst/>
          </a:prstGeom>
          <a:noFill/>
          <a:ln w="28575">
            <a:solidFill>
              <a:srgbClr val="FF00C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Yuvarlatılmış Dikdörtgen 5"/>
          <p:cNvSpPr/>
          <p:nvPr/>
        </p:nvSpPr>
        <p:spPr>
          <a:xfrm>
            <a:off x="1835696" y="1898272"/>
            <a:ext cx="2232248" cy="607552"/>
          </a:xfrm>
          <a:prstGeom prst="roundRect">
            <a:avLst/>
          </a:prstGeom>
          <a:noFill/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Yuvarlatılmış Dikdörtgen 6"/>
          <p:cNvSpPr/>
          <p:nvPr/>
        </p:nvSpPr>
        <p:spPr>
          <a:xfrm>
            <a:off x="4932040" y="1287509"/>
            <a:ext cx="1584176" cy="607552"/>
          </a:xfrm>
          <a:prstGeom prst="roundRect">
            <a:avLst/>
          </a:prstGeom>
          <a:noFill/>
          <a:ln w="28575">
            <a:solidFill>
              <a:srgbClr val="AB07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Yuvarlatılmış Dikdörtgen 7"/>
          <p:cNvSpPr/>
          <p:nvPr/>
        </p:nvSpPr>
        <p:spPr>
          <a:xfrm>
            <a:off x="1777030" y="3314560"/>
            <a:ext cx="1642842" cy="607552"/>
          </a:xfrm>
          <a:prstGeom prst="roundRect">
            <a:avLst/>
          </a:prstGeom>
          <a:noFill/>
          <a:ln w="28575">
            <a:solidFill>
              <a:srgbClr val="AB070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025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 bwMode="auto">
          <a:xfrm>
            <a:off x="179512" y="1710589"/>
            <a:ext cx="8712968" cy="4588949"/>
          </a:xfrm>
          <a:prstGeom prst="rect">
            <a:avLst/>
          </a:prstGeom>
          <a:ln>
            <a:noFill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>
            <a:spAutoFit/>
          </a:bodyPr>
          <a:lstStyle/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</a:t>
            </a:r>
            <a:r>
              <a:rPr lang="tr-TR" dirty="0" err="1" smtClean="0"/>
              <a:t>lerjik</a:t>
            </a:r>
            <a:r>
              <a:rPr lang="tr-TR" dirty="0" smtClean="0"/>
              <a:t> (besin, ilaç, arı-böcek) </a:t>
            </a:r>
            <a:endParaRPr lang="en-US" dirty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tr-TR" dirty="0" smtClean="0"/>
              <a:t>Anafilaksi</a:t>
            </a:r>
            <a:endParaRPr lang="en-US" dirty="0" smtClean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tr-TR" dirty="0" err="1" smtClean="0"/>
              <a:t>İdyopatik</a:t>
            </a:r>
            <a:endParaRPr lang="tr-TR" dirty="0" smtClean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err="1" smtClean="0"/>
              <a:t>Rad</a:t>
            </a:r>
            <a:r>
              <a:rPr lang="tr-TR" dirty="0" err="1" smtClean="0"/>
              <a:t>yokontrast</a:t>
            </a:r>
            <a:r>
              <a:rPr lang="tr-TR" dirty="0" smtClean="0"/>
              <a:t> maddeler</a:t>
            </a:r>
            <a:endParaRPr lang="en-US" dirty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/>
              <a:t>NSAID </a:t>
            </a:r>
            <a:r>
              <a:rPr lang="tr-TR" dirty="0" smtClean="0"/>
              <a:t>ve </a:t>
            </a:r>
            <a:r>
              <a:rPr lang="en-US" dirty="0" smtClean="0"/>
              <a:t>ASA</a:t>
            </a:r>
            <a:endParaRPr lang="en-US" dirty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en-US" dirty="0" smtClean="0"/>
              <a:t>ACE inhibit</a:t>
            </a:r>
            <a:r>
              <a:rPr lang="tr-TR" dirty="0" err="1" smtClean="0"/>
              <a:t>örleri</a:t>
            </a:r>
            <a:endParaRPr lang="en-US" dirty="0" smtClean="0"/>
          </a:p>
          <a:p>
            <a:pPr marL="938213" lvl="1" indent="-538163">
              <a:spcAft>
                <a:spcPts val="600"/>
              </a:spcAft>
              <a:buFont typeface="Arial" pitchFamily="34" charset="0"/>
              <a:buChar char="•"/>
            </a:pPr>
            <a:r>
              <a:rPr lang="tr-TR" b="1" dirty="0" err="1" smtClean="0"/>
              <a:t>Herediter</a:t>
            </a:r>
            <a:r>
              <a:rPr lang="tr-TR" b="1" dirty="0" smtClean="0"/>
              <a:t> </a:t>
            </a:r>
            <a:r>
              <a:rPr lang="tr-TR" b="1" dirty="0" err="1" smtClean="0"/>
              <a:t>anjiyoödem</a:t>
            </a:r>
            <a:endParaRPr lang="tr-TR" b="1" dirty="0" smtClean="0"/>
          </a:p>
          <a:p>
            <a:pPr marL="938213" lvl="1" indent="-538163">
              <a:spcAft>
                <a:spcPts val="600"/>
              </a:spcAft>
              <a:buNone/>
            </a:pPr>
            <a:r>
              <a:rPr lang="tr-TR" b="1" dirty="0" smtClean="0"/>
              <a:t> 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268760"/>
            <a:ext cx="1946151" cy="2169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C:\Users\zeynep\Desktop\hae ile ilgili resimler\ARAŞİDONİK ASİD PATHWAY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92080" y="2204864"/>
            <a:ext cx="3490935" cy="2420888"/>
          </a:xfrm>
          <a:prstGeom prst="rect">
            <a:avLst/>
          </a:prstGeom>
          <a:noFill/>
        </p:spPr>
      </p:pic>
      <p:sp>
        <p:nvSpPr>
          <p:cNvPr id="7" name="6 Yuvarlatılmış Dikdörtgen"/>
          <p:cNvSpPr/>
          <p:nvPr/>
        </p:nvSpPr>
        <p:spPr>
          <a:xfrm>
            <a:off x="6804248" y="3356992"/>
            <a:ext cx="1872208" cy="1440160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cxnSp>
        <p:nvCxnSpPr>
          <p:cNvPr id="8" name="7 Düz Bağlayıcı"/>
          <p:cNvCxnSpPr/>
          <p:nvPr/>
        </p:nvCxnSpPr>
        <p:spPr>
          <a:xfrm>
            <a:off x="6084168" y="2996952"/>
            <a:ext cx="792088" cy="288032"/>
          </a:xfrm>
          <a:prstGeom prst="line">
            <a:avLst/>
          </a:prstGeom>
          <a:ln w="38100">
            <a:solidFill>
              <a:srgbClr val="0099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9 Metin kutusu"/>
          <p:cNvSpPr txBox="1"/>
          <p:nvPr/>
        </p:nvSpPr>
        <p:spPr>
          <a:xfrm>
            <a:off x="5364088" y="2708920"/>
            <a:ext cx="864096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b="1" dirty="0" smtClean="0"/>
              <a:t>NSAID</a:t>
            </a:r>
            <a:endParaRPr lang="tr-TR" b="1" dirty="0"/>
          </a:p>
        </p:txBody>
      </p:sp>
      <p:sp>
        <p:nvSpPr>
          <p:cNvPr id="15" name="14 Yuvarlatılmış Dikdörtgen"/>
          <p:cNvSpPr/>
          <p:nvPr/>
        </p:nvSpPr>
        <p:spPr>
          <a:xfrm>
            <a:off x="467544" y="1654169"/>
            <a:ext cx="4968552" cy="2304256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6" name="15 Yuvarlatılmış Dikdörtgen"/>
          <p:cNvSpPr/>
          <p:nvPr/>
        </p:nvSpPr>
        <p:spPr>
          <a:xfrm>
            <a:off x="505856" y="4048904"/>
            <a:ext cx="4824536" cy="504056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7" name="16 Yuvarlatılmış Dikdörtgen"/>
          <p:cNvSpPr/>
          <p:nvPr/>
        </p:nvSpPr>
        <p:spPr>
          <a:xfrm>
            <a:off x="485728" y="4635114"/>
            <a:ext cx="4824536" cy="504056"/>
          </a:xfrm>
          <a:prstGeom prst="roundRect">
            <a:avLst/>
          </a:prstGeom>
          <a:noFill/>
          <a:ln w="38100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Rounded Rectangle 1"/>
          <p:cNvSpPr/>
          <p:nvPr/>
        </p:nvSpPr>
        <p:spPr>
          <a:xfrm>
            <a:off x="557736" y="5228038"/>
            <a:ext cx="4752528" cy="576064"/>
          </a:xfrm>
          <a:prstGeom prst="roundRect">
            <a:avLst/>
          </a:prstGeom>
          <a:noFill/>
          <a:ln w="38100" cmpd="sng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49932" y="115622"/>
            <a:ext cx="8820472" cy="11430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smtClean="0">
                <a:solidFill>
                  <a:srgbClr val="000000"/>
                </a:solidFill>
                <a:cs typeface="Arial"/>
              </a:rPr>
              <a:t>Anjiyoödem</a:t>
            </a:r>
            <a:endParaRPr lang="en-US" sz="4000" b="1" dirty="0">
              <a:solidFill>
                <a:srgbClr val="000000"/>
              </a:solidFill>
              <a:cs typeface="Arial"/>
            </a:endParaRPr>
          </a:p>
        </p:txBody>
      </p:sp>
      <p:pic>
        <p:nvPicPr>
          <p:cNvPr id="1026" name="Picture 2" descr="ace inhibitors angioedema bradykinin ile ilgili görsel sonucu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6665" y="981246"/>
            <a:ext cx="5553847" cy="3000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Yuvarlatılmış Dikdörtgen 2"/>
          <p:cNvSpPr/>
          <p:nvPr/>
        </p:nvSpPr>
        <p:spPr>
          <a:xfrm>
            <a:off x="5004048" y="1959876"/>
            <a:ext cx="720080" cy="244988"/>
          </a:xfrm>
          <a:prstGeom prst="roundRect">
            <a:avLst/>
          </a:prstGeom>
          <a:noFill/>
          <a:ln w="28575">
            <a:solidFill>
              <a:srgbClr val="0099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2075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5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5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0" dur="5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0" grpId="0" animBg="1"/>
      <p:bldP spid="10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2" grpId="0" animBg="1"/>
      <p:bldP spid="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412776"/>
            <a:ext cx="8712968" cy="252028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tr-TR" sz="2400" dirty="0" smtClean="0"/>
              <a:t>C1-INH yerine koyma</a:t>
            </a:r>
          </a:p>
          <a:p>
            <a:pPr lvl="1">
              <a:lnSpc>
                <a:spcPct val="120000"/>
              </a:lnSpc>
            </a:pPr>
            <a:r>
              <a:rPr lang="tr-TR" sz="2400" b="1" dirty="0"/>
              <a:t>p</a:t>
            </a:r>
            <a:r>
              <a:rPr lang="tr-TR" sz="2400" b="1" dirty="0" smtClean="0"/>
              <a:t>d-C1-INH 	(CINRYZE®)</a:t>
            </a:r>
            <a:r>
              <a:rPr lang="tr-TR" sz="2400" dirty="0"/>
              <a:t> </a:t>
            </a:r>
            <a:r>
              <a:rPr lang="tr-TR" sz="2400" b="1" dirty="0" smtClean="0">
                <a:solidFill>
                  <a:srgbClr val="000000"/>
                </a:solidFill>
              </a:rPr>
              <a:t>HER YAŞTA </a:t>
            </a:r>
            <a:r>
              <a:rPr lang="tr-TR" sz="2400" dirty="0" smtClean="0"/>
              <a:t>(20 </a:t>
            </a:r>
            <a:r>
              <a:rPr lang="tr-TR" sz="2400" dirty="0"/>
              <a:t>Ü/</a:t>
            </a:r>
            <a:r>
              <a:rPr lang="tr-TR" sz="2400" dirty="0" smtClean="0"/>
              <a:t>kg iv  &lt;12 yaş) </a:t>
            </a:r>
          </a:p>
          <a:p>
            <a:pPr marL="457200" lvl="1" indent="0">
              <a:lnSpc>
                <a:spcPct val="120000"/>
              </a:lnSpc>
              <a:buNone/>
            </a:pPr>
            <a:r>
              <a:rPr lang="tr-TR" sz="2400" dirty="0" smtClean="0"/>
              <a:t>										(1000 Ü  iv       ≥</a:t>
            </a:r>
            <a:r>
              <a:rPr lang="tr-TR" sz="2400" dirty="0"/>
              <a:t>12 </a:t>
            </a:r>
            <a:r>
              <a:rPr lang="tr-TR" sz="2400" dirty="0" smtClean="0"/>
              <a:t>yaş)</a:t>
            </a:r>
          </a:p>
          <a:p>
            <a:pPr marL="457200" lvl="1" indent="0">
              <a:lnSpc>
                <a:spcPct val="120000"/>
              </a:lnSpc>
              <a:buNone/>
            </a:pPr>
            <a:endParaRPr lang="tr-TR" sz="2400" dirty="0" smtClean="0"/>
          </a:p>
          <a:p>
            <a:pPr lvl="1">
              <a:lnSpc>
                <a:spcPct val="120000"/>
              </a:lnSpc>
            </a:pPr>
            <a:r>
              <a:rPr lang="tr-TR" sz="2000" dirty="0"/>
              <a:t>r</a:t>
            </a:r>
            <a:r>
              <a:rPr lang="tr-TR" sz="2000" dirty="0" smtClean="0"/>
              <a:t>h-C1-INH 	(RUCONEST®)       		                (50 Ü/kg iv       ≥13 yaş)     </a:t>
            </a:r>
            <a:endParaRPr lang="tr-TR" sz="2000" dirty="0"/>
          </a:p>
          <a:p>
            <a:pPr marL="0" indent="0">
              <a:lnSpc>
                <a:spcPct val="120000"/>
              </a:lnSpc>
              <a:buNone/>
            </a:pPr>
            <a:endParaRPr lang="en-US" sz="2000" dirty="0"/>
          </a:p>
        </p:txBody>
      </p:sp>
      <p:sp>
        <p:nvSpPr>
          <p:cNvPr id="4" name="Title 4"/>
          <p:cNvSpPr txBox="1">
            <a:spLocks/>
          </p:cNvSpPr>
          <p:nvPr/>
        </p:nvSpPr>
        <p:spPr>
          <a:xfrm>
            <a:off x="179512" y="116633"/>
            <a:ext cx="8784976" cy="122413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smtClean="0"/>
              <a:t>TEDAVi</a:t>
            </a:r>
            <a:endParaRPr lang="en-US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251520" y="4077072"/>
            <a:ext cx="8712968" cy="10081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 smtClean="0"/>
              <a:t>Kallikrein</a:t>
            </a:r>
            <a:r>
              <a:rPr lang="tr-TR" sz="2400" dirty="0" smtClean="0"/>
              <a:t> </a:t>
            </a:r>
            <a:r>
              <a:rPr lang="tr-TR" sz="2400" dirty="0" err="1" smtClean="0"/>
              <a:t>inh</a:t>
            </a:r>
            <a:r>
              <a:rPr lang="tr-TR" sz="2400" dirty="0" smtClean="0"/>
              <a:t>. “</a:t>
            </a:r>
            <a:r>
              <a:rPr lang="tr-TR" sz="2400" dirty="0" err="1" smtClean="0"/>
              <a:t>ecallantide</a:t>
            </a:r>
            <a:r>
              <a:rPr lang="tr-TR" sz="2400" dirty="0" smtClean="0"/>
              <a:t>”  (KALBITOR®)    (≥ 12 yaş)  30 mg </a:t>
            </a:r>
            <a:r>
              <a:rPr lang="tr-TR" sz="2400" dirty="0" err="1" smtClean="0"/>
              <a:t>sc</a:t>
            </a:r>
            <a:r>
              <a:rPr lang="tr-TR" sz="2400" dirty="0" smtClean="0"/>
              <a:t>           </a:t>
            </a:r>
            <a:endParaRPr lang="en-US" sz="24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79512" y="5229200"/>
            <a:ext cx="8784976" cy="936104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400" dirty="0" err="1" smtClean="0"/>
              <a:t>Bradikinin</a:t>
            </a:r>
            <a:r>
              <a:rPr lang="tr-TR" sz="2400" dirty="0" smtClean="0"/>
              <a:t> B2 </a:t>
            </a:r>
            <a:r>
              <a:rPr lang="tr-TR" sz="2400" dirty="0" err="1" smtClean="0"/>
              <a:t>res</a:t>
            </a:r>
            <a:r>
              <a:rPr lang="tr-TR" sz="2400" dirty="0" smtClean="0"/>
              <a:t> </a:t>
            </a:r>
            <a:r>
              <a:rPr lang="tr-TR" sz="2400" dirty="0" err="1" smtClean="0"/>
              <a:t>antg</a:t>
            </a:r>
            <a:r>
              <a:rPr lang="tr-TR" sz="2400" dirty="0" smtClean="0"/>
              <a:t>. “</a:t>
            </a:r>
            <a:r>
              <a:rPr lang="tr-TR" sz="2400" dirty="0" err="1" smtClean="0"/>
              <a:t>icabitant</a:t>
            </a:r>
            <a:r>
              <a:rPr lang="tr-TR" sz="2400" dirty="0" smtClean="0"/>
              <a:t>”	FIRAZYR®       (≥ 18 yaş) 	</a:t>
            </a:r>
            <a:r>
              <a:rPr lang="tr-TR" sz="2400" dirty="0" err="1" smtClean="0"/>
              <a:t>sc</a:t>
            </a:r>
            <a:endParaRPr lang="tr-TR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452320" y="4623519"/>
            <a:ext cx="1512168" cy="461665"/>
          </a:xfrm>
          <a:prstGeom prst="rect">
            <a:avLst/>
          </a:prstGeom>
          <a:solidFill>
            <a:srgbClr val="009966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/>
              <a:t>Anafilaksi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8502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6" grpId="0" animBg="1"/>
      <p:bldP spid="7" grpId="0" animBg="1"/>
      <p:bldP spid="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052736"/>
            <a:ext cx="8208912" cy="1152128"/>
          </a:xfr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tr-TR" sz="2400" dirty="0"/>
              <a:t>Diş çekimi veya cerrahi </a:t>
            </a:r>
            <a:r>
              <a:rPr lang="tr-TR" sz="2400" dirty="0" smtClean="0"/>
              <a:t>öncesi</a:t>
            </a:r>
            <a:endParaRPr lang="tr-TR" sz="2400" dirty="0"/>
          </a:p>
          <a:p>
            <a:r>
              <a:rPr lang="tr-TR" sz="2400" dirty="0" err="1"/>
              <a:t>Tramva</a:t>
            </a:r>
            <a:r>
              <a:rPr lang="tr-TR" sz="2400" dirty="0"/>
              <a:t> </a:t>
            </a:r>
            <a:r>
              <a:rPr lang="tr-TR" sz="2400" dirty="0" smtClean="0"/>
              <a:t>sonrası</a:t>
            </a:r>
          </a:p>
          <a:p>
            <a:endParaRPr lang="tr-TR" sz="2400" dirty="0"/>
          </a:p>
          <a:p>
            <a:pPr marL="0" indent="0">
              <a:buNone/>
            </a:pPr>
            <a:endParaRPr lang="tr-TR" dirty="0"/>
          </a:p>
          <a:p>
            <a:endParaRPr lang="tr-TR" dirty="0"/>
          </a:p>
          <a:p>
            <a:pPr>
              <a:lnSpc>
                <a:spcPct val="130000"/>
              </a:lnSpc>
            </a:pPr>
            <a:endParaRPr lang="tr-TR" b="1" dirty="0" smtClean="0">
              <a:latin typeface="+mj-lt"/>
              <a:cs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116632"/>
            <a:ext cx="8136904" cy="864096"/>
          </a:xfrm>
          <a:prstGeom prst="rect">
            <a:avLst/>
          </a:prstGeom>
          <a:noFill/>
          <a:ln w="38100" cmpd="sng">
            <a:noFill/>
          </a:ln>
          <a:effectLst/>
        </p:spPr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/>
              <a:t>Kısa süreli </a:t>
            </a:r>
            <a:r>
              <a:rPr lang="tr-TR" sz="4000" b="1" dirty="0" err="1"/>
              <a:t>profilaksi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95536" y="908720"/>
            <a:ext cx="8208912" cy="1512168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tr-TR" sz="2400" dirty="0" smtClean="0"/>
          </a:p>
          <a:p>
            <a:r>
              <a:rPr lang="tr-TR" sz="2400" dirty="0" smtClean="0"/>
              <a:t>C1 inhibitör (1000 Ü veya 15-30 Ü/kg)</a:t>
            </a:r>
          </a:p>
          <a:p>
            <a:pPr marL="0" indent="0">
              <a:buFont typeface="Arial"/>
              <a:buNone/>
            </a:pPr>
            <a:r>
              <a:rPr lang="tr-TR" sz="2400" dirty="0" smtClean="0"/>
              <a:t>		</a:t>
            </a:r>
            <a:r>
              <a:rPr lang="tr-TR" sz="2400" i="1" dirty="0" smtClean="0"/>
              <a:t>Girişimden 1-2 saat önce </a:t>
            </a:r>
          </a:p>
          <a:p>
            <a:pPr marL="0" indent="0">
              <a:buNone/>
            </a:pPr>
            <a:endParaRPr lang="tr-TR" dirty="0" smtClean="0"/>
          </a:p>
          <a:p>
            <a:pPr>
              <a:lnSpc>
                <a:spcPct val="130000"/>
              </a:lnSpc>
            </a:pPr>
            <a:endParaRPr lang="tr-TR" b="1" dirty="0" smtClean="0">
              <a:latin typeface="+mj-lt"/>
              <a:cs typeface="Comic Sans MS"/>
            </a:endParaRPr>
          </a:p>
        </p:txBody>
      </p:sp>
      <p:sp>
        <p:nvSpPr>
          <p:cNvPr id="6" name="2 İçerik Yer Tutucusu"/>
          <p:cNvSpPr txBox="1">
            <a:spLocks/>
          </p:cNvSpPr>
          <p:nvPr/>
        </p:nvSpPr>
        <p:spPr>
          <a:xfrm>
            <a:off x="395536" y="3861048"/>
            <a:ext cx="8208912" cy="1512168"/>
          </a:xfrm>
          <a:prstGeom prst="rect">
            <a:avLst/>
          </a:prstGeom>
          <a:solidFill>
            <a:srgbClr val="99CC66"/>
          </a:solidFill>
          <a:ln>
            <a:solidFill>
              <a:srgbClr val="008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tr-TR" sz="2400" dirty="0" smtClean="0"/>
          </a:p>
          <a:p>
            <a:r>
              <a:rPr lang="tr-TR" sz="2400" dirty="0" err="1" smtClean="0"/>
              <a:t>Antifibrinolitikler</a:t>
            </a:r>
            <a:endParaRPr lang="tr-TR" sz="2400" dirty="0" smtClean="0"/>
          </a:p>
          <a:p>
            <a:pPr lvl="1"/>
            <a:r>
              <a:rPr lang="tr-TR" sz="2000" dirty="0" err="1" smtClean="0"/>
              <a:t>Traneksamik</a:t>
            </a:r>
            <a:r>
              <a:rPr lang="tr-TR" sz="2000" dirty="0" smtClean="0"/>
              <a:t> </a:t>
            </a:r>
            <a:r>
              <a:rPr lang="tr-TR" sz="2000" dirty="0" err="1" smtClean="0"/>
              <a:t>asid</a:t>
            </a:r>
            <a:r>
              <a:rPr lang="tr-TR" sz="2000" dirty="0" smtClean="0"/>
              <a:t> 20-50 mg/kg/g (2-3 doz/g) </a:t>
            </a:r>
            <a:r>
              <a:rPr lang="tr-TR" sz="2000" dirty="0" err="1" smtClean="0"/>
              <a:t>maks</a:t>
            </a:r>
            <a:r>
              <a:rPr lang="tr-TR" sz="2000" dirty="0" smtClean="0"/>
              <a:t>. 3-6 g/g</a:t>
            </a:r>
          </a:p>
          <a:p>
            <a:pPr marL="0" indent="0">
              <a:buFont typeface="Arial"/>
              <a:buNone/>
            </a:pPr>
            <a:r>
              <a:rPr lang="tr-TR" sz="2400" dirty="0" smtClean="0"/>
              <a:t>            </a:t>
            </a:r>
            <a:endParaRPr lang="tr-TR" b="1" dirty="0" smtClean="0">
              <a:latin typeface="+mj-lt"/>
              <a:cs typeface="Comic Sans MS"/>
            </a:endParaRPr>
          </a:p>
        </p:txBody>
      </p:sp>
      <p:sp>
        <p:nvSpPr>
          <p:cNvPr id="7" name="2 İçerik Yer Tutucusu"/>
          <p:cNvSpPr txBox="1">
            <a:spLocks/>
          </p:cNvSpPr>
          <p:nvPr/>
        </p:nvSpPr>
        <p:spPr>
          <a:xfrm>
            <a:off x="395536" y="2420888"/>
            <a:ext cx="8208912" cy="144016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sz="2400" dirty="0" smtClean="0"/>
          </a:p>
          <a:p>
            <a:r>
              <a:rPr lang="tr-TR" sz="2400" dirty="0" err="1" smtClean="0"/>
              <a:t>Anabolizan</a:t>
            </a:r>
            <a:r>
              <a:rPr lang="tr-TR" sz="2400" dirty="0" smtClean="0"/>
              <a:t> </a:t>
            </a:r>
            <a:r>
              <a:rPr lang="tr-TR" sz="2400" dirty="0" err="1" smtClean="0"/>
              <a:t>steroidler</a:t>
            </a:r>
            <a:endParaRPr lang="tr-TR" sz="2000" dirty="0" smtClean="0"/>
          </a:p>
          <a:p>
            <a:pPr lvl="1"/>
            <a:r>
              <a:rPr lang="tr-TR" sz="2000" dirty="0" err="1" smtClean="0"/>
              <a:t>Danazol</a:t>
            </a:r>
            <a:r>
              <a:rPr lang="tr-TR" sz="2000" dirty="0" smtClean="0"/>
              <a:t>  2,5-10 mg/kg/g ( 5 mg/kg/g) </a:t>
            </a:r>
            <a:r>
              <a:rPr lang="tr-TR" sz="2000" dirty="0" err="1" smtClean="0"/>
              <a:t>maks</a:t>
            </a:r>
            <a:r>
              <a:rPr lang="tr-TR" sz="2000" dirty="0" smtClean="0"/>
              <a:t>. 600 mg/g</a:t>
            </a:r>
          </a:p>
        </p:txBody>
      </p:sp>
      <p:sp>
        <p:nvSpPr>
          <p:cNvPr id="2" name="Rectangle 1"/>
          <p:cNvSpPr/>
          <p:nvPr/>
        </p:nvSpPr>
        <p:spPr>
          <a:xfrm>
            <a:off x="3779912" y="2780928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rgbClr val="0000FF"/>
                </a:solidFill>
              </a:rPr>
              <a:t>Girişimden 5 gün önce + 2 gün </a:t>
            </a:r>
            <a:r>
              <a:rPr lang="tr-TR" sz="2400" b="1" i="1" dirty="0" smtClean="0">
                <a:solidFill>
                  <a:srgbClr val="0000FF"/>
                </a:solidFill>
              </a:rPr>
              <a:t>sonra</a:t>
            </a:r>
            <a:endParaRPr lang="tr-TR" sz="2400" b="1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536" y="5445224"/>
            <a:ext cx="8208912" cy="120032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en-US" sz="2400" dirty="0" smtClean="0"/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TDP (10 ml/kg)</a:t>
            </a:r>
            <a:r>
              <a:rPr lang="tr-TR" sz="2400" i="1" dirty="0"/>
              <a:t> </a:t>
            </a:r>
            <a:r>
              <a:rPr lang="tr-TR" sz="2400" i="1" dirty="0" smtClean="0"/>
              <a:t>   Girişimden </a:t>
            </a:r>
            <a:r>
              <a:rPr lang="tr-TR" sz="2400" i="1" dirty="0"/>
              <a:t>1-2 saat </a:t>
            </a:r>
            <a:r>
              <a:rPr lang="tr-TR" sz="2400" i="1" dirty="0" err="1" smtClean="0"/>
              <a:t>önc</a:t>
            </a:r>
            <a:r>
              <a:rPr lang="en-US" sz="2400" i="1" dirty="0" smtClean="0"/>
              <a:t>e + </a:t>
            </a:r>
            <a:r>
              <a:rPr lang="en-US" sz="2400" i="1" dirty="0" err="1" smtClean="0"/>
              <a:t>gerekirse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sonra</a:t>
            </a:r>
            <a:r>
              <a:rPr lang="en-US" sz="2400" i="1" dirty="0" smtClean="0"/>
              <a:t> </a:t>
            </a:r>
          </a:p>
          <a:p>
            <a:r>
              <a:rPr lang="en-US" sz="2400" i="1" dirty="0" smtClean="0"/>
              <a:t> 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3707904" y="3861048"/>
            <a:ext cx="511256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tr-TR" sz="2400" b="1" i="1" dirty="0">
                <a:solidFill>
                  <a:srgbClr val="0000FF"/>
                </a:solidFill>
              </a:rPr>
              <a:t>Girişimden 5 gün önce + 2 gün </a:t>
            </a:r>
            <a:r>
              <a:rPr lang="tr-TR" sz="2400" b="1" i="1" dirty="0" smtClean="0">
                <a:solidFill>
                  <a:srgbClr val="0000FF"/>
                </a:solidFill>
              </a:rPr>
              <a:t>sonra</a:t>
            </a:r>
            <a:endParaRPr lang="tr-TR" sz="2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92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  <p:bldP spid="6" grpId="0" animBg="1"/>
      <p:bldP spid="7" grpId="0" animBg="1"/>
      <p:bldP spid="2" grpId="0" build="allAtOnce" animBg="1"/>
      <p:bldP spid="8" grpId="0" animBg="1"/>
      <p:bldP spid="9" grpId="0" build="allAtOnce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95536" y="1340768"/>
            <a:ext cx="8280920" cy="216024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tr-TR" sz="2800" dirty="0"/>
              <a:t>Orta-ağır şiddetli </a:t>
            </a:r>
            <a:r>
              <a:rPr lang="tr-TR" sz="2800" dirty="0" smtClean="0"/>
              <a:t>ataklar</a:t>
            </a:r>
          </a:p>
          <a:p>
            <a:pPr>
              <a:lnSpc>
                <a:spcPct val="140000"/>
              </a:lnSpc>
            </a:pPr>
            <a:r>
              <a:rPr lang="tr-TR" sz="2800" dirty="0" smtClean="0"/>
              <a:t>Sık atak (1 atak &gt; ay ;  atak &gt; 5 gün/ay)</a:t>
            </a:r>
            <a:endParaRPr lang="tr-TR" sz="2800" dirty="0"/>
          </a:p>
          <a:p>
            <a:pPr>
              <a:lnSpc>
                <a:spcPct val="140000"/>
              </a:lnSpc>
            </a:pPr>
            <a:r>
              <a:rPr lang="tr-TR" sz="2800" dirty="0" smtClean="0"/>
              <a:t>Solunum </a:t>
            </a:r>
            <a:r>
              <a:rPr lang="tr-TR" sz="2800" dirty="0"/>
              <a:t>yolu </a:t>
            </a:r>
            <a:r>
              <a:rPr lang="tr-TR" sz="2800" dirty="0" smtClean="0"/>
              <a:t>tutulmuşsa</a:t>
            </a:r>
            <a:endParaRPr lang="tr-TR" dirty="0" smtClean="0"/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endParaRPr lang="tr-TR" dirty="0" smtClean="0"/>
          </a:p>
          <a:p>
            <a:endParaRPr lang="tr-TR" dirty="0"/>
          </a:p>
          <a:p>
            <a:endParaRPr lang="tr-TR" dirty="0"/>
          </a:p>
          <a:p>
            <a:pPr>
              <a:lnSpc>
                <a:spcPct val="130000"/>
              </a:lnSpc>
            </a:pPr>
            <a:endParaRPr lang="tr-TR" b="1" dirty="0" smtClean="0">
              <a:latin typeface="+mj-lt"/>
              <a:cs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23528" y="15189"/>
            <a:ext cx="8352928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 smtClean="0">
                <a:solidFill>
                  <a:schemeClr val="tx1"/>
                </a:solidFill>
              </a:rPr>
              <a:t>Uzun </a:t>
            </a:r>
            <a:r>
              <a:rPr lang="tr-TR" sz="4000" b="1" dirty="0">
                <a:solidFill>
                  <a:schemeClr val="tx1"/>
                </a:solidFill>
              </a:rPr>
              <a:t>süreli </a:t>
            </a:r>
            <a:r>
              <a:rPr lang="tr-TR" sz="4000" b="1" dirty="0" err="1">
                <a:solidFill>
                  <a:schemeClr val="tx1"/>
                </a:solidFill>
              </a:rPr>
              <a:t>profilaksi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5" name="2 İçerik Yer Tutucusu"/>
          <p:cNvSpPr txBox="1">
            <a:spLocks/>
          </p:cNvSpPr>
          <p:nvPr/>
        </p:nvSpPr>
        <p:spPr>
          <a:xfrm>
            <a:off x="395536" y="3645024"/>
            <a:ext cx="8280920" cy="280831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lang="tr-TR" dirty="0" smtClean="0"/>
          </a:p>
          <a:p>
            <a:pPr>
              <a:lnSpc>
                <a:spcPct val="120000"/>
              </a:lnSpc>
            </a:pPr>
            <a:r>
              <a:rPr lang="tr-TR" sz="2400" dirty="0" smtClean="0"/>
              <a:t>C1 inhibitörü</a:t>
            </a:r>
          </a:p>
          <a:p>
            <a:pPr lvl="1">
              <a:lnSpc>
                <a:spcPct val="120000"/>
              </a:lnSpc>
            </a:pPr>
            <a:r>
              <a:rPr lang="tr-TR" sz="2400" dirty="0" smtClean="0"/>
              <a:t>Kliniğine göre idame tedavisi </a:t>
            </a:r>
          </a:p>
          <a:p>
            <a:pPr>
              <a:lnSpc>
                <a:spcPct val="120000"/>
              </a:lnSpc>
            </a:pPr>
            <a:r>
              <a:rPr lang="tr-TR" sz="2400" dirty="0" err="1" smtClean="0"/>
              <a:t>Anabolik</a:t>
            </a:r>
            <a:r>
              <a:rPr lang="tr-TR" sz="2400" dirty="0" smtClean="0"/>
              <a:t> </a:t>
            </a:r>
            <a:r>
              <a:rPr lang="tr-TR" sz="2400" dirty="0" err="1" smtClean="0"/>
              <a:t>steroidler</a:t>
            </a:r>
            <a:r>
              <a:rPr lang="tr-TR" sz="2400" dirty="0" smtClean="0"/>
              <a:t> (</a:t>
            </a:r>
            <a:r>
              <a:rPr lang="tr-TR" sz="2400" dirty="0" err="1" smtClean="0"/>
              <a:t>danazol</a:t>
            </a:r>
            <a:r>
              <a:rPr lang="tr-TR" sz="2400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tr-TR" sz="2400" dirty="0" err="1" smtClean="0"/>
              <a:t>Antifibrinolitikler</a:t>
            </a:r>
            <a:r>
              <a:rPr lang="tr-TR" sz="2400" dirty="0" smtClean="0"/>
              <a:t> (</a:t>
            </a:r>
            <a:r>
              <a:rPr lang="tr-TR" sz="2400" dirty="0" err="1" smtClean="0"/>
              <a:t>traneksamik</a:t>
            </a:r>
            <a:r>
              <a:rPr lang="tr-TR" sz="2400" dirty="0" smtClean="0"/>
              <a:t> asit) </a:t>
            </a:r>
          </a:p>
          <a:p>
            <a:pPr marL="514350" indent="-514350">
              <a:buFont typeface="Arial"/>
              <a:buAutoNum type="arabicPeriod"/>
            </a:pPr>
            <a:endParaRPr lang="tr-TR" dirty="0" smtClean="0"/>
          </a:p>
          <a:p>
            <a:pPr marL="0" indent="0">
              <a:buFont typeface="Arial"/>
              <a:buNone/>
            </a:pPr>
            <a:endParaRPr lang="tr-TR" dirty="0" smtClean="0"/>
          </a:p>
          <a:p>
            <a:endParaRPr lang="tr-TR" dirty="0" smtClean="0"/>
          </a:p>
          <a:p>
            <a:endParaRPr lang="tr-TR" dirty="0" smtClean="0"/>
          </a:p>
          <a:p>
            <a:pPr>
              <a:lnSpc>
                <a:spcPct val="130000"/>
              </a:lnSpc>
            </a:pPr>
            <a:endParaRPr lang="tr-TR" b="1" dirty="0" smtClean="0">
              <a:latin typeface="+mj-lt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836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67544" y="1412776"/>
            <a:ext cx="8280920" cy="3168352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tr-TR" b="1" dirty="0" err="1" smtClean="0">
                <a:latin typeface="+mj-lt"/>
                <a:cs typeface="Comic Sans MS"/>
              </a:rPr>
              <a:t>Semptomatik</a:t>
            </a:r>
            <a:endParaRPr lang="tr-TR" b="1" dirty="0" smtClean="0">
              <a:latin typeface="+mj-lt"/>
              <a:cs typeface="Comic Sans MS"/>
            </a:endParaRPr>
          </a:p>
          <a:p>
            <a:pPr lvl="1">
              <a:lnSpc>
                <a:spcPct val="130000"/>
              </a:lnSpc>
            </a:pPr>
            <a:r>
              <a:rPr lang="tr-TR" sz="3200" dirty="0" smtClean="0">
                <a:latin typeface="+mj-lt"/>
                <a:cs typeface="Comic Sans MS"/>
              </a:rPr>
              <a:t>Analjezikler</a:t>
            </a:r>
          </a:p>
          <a:p>
            <a:pPr lvl="1">
              <a:lnSpc>
                <a:spcPct val="130000"/>
              </a:lnSpc>
            </a:pPr>
            <a:r>
              <a:rPr lang="tr-TR" sz="3200" dirty="0" err="1" smtClean="0">
                <a:latin typeface="+mj-lt"/>
                <a:cs typeface="Comic Sans MS"/>
              </a:rPr>
              <a:t>Antiemetikler</a:t>
            </a:r>
            <a:endParaRPr lang="tr-TR" sz="3200" dirty="0" smtClean="0">
              <a:latin typeface="+mj-lt"/>
              <a:cs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67544" y="260648"/>
            <a:ext cx="828092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 smtClean="0">
                <a:solidFill>
                  <a:srgbClr val="000000"/>
                </a:solidFill>
              </a:rPr>
              <a:t>Atak tedavisi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39441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4294967295"/>
          </p:nvPr>
        </p:nvSpPr>
        <p:spPr>
          <a:xfrm>
            <a:off x="408611" y="1700808"/>
            <a:ext cx="8280400" cy="5040313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tr-TR" sz="2800" dirty="0">
                <a:latin typeface="+mj-lt"/>
                <a:cs typeface="Comic Sans MS"/>
              </a:rPr>
              <a:t>Ülkemizde çocuklar için </a:t>
            </a:r>
            <a:r>
              <a:rPr lang="tr-TR" sz="2800" dirty="0" smtClean="0">
                <a:latin typeface="+mj-lt"/>
                <a:cs typeface="Comic Sans MS"/>
              </a:rPr>
              <a:t>kullanılan </a:t>
            </a:r>
            <a:r>
              <a:rPr lang="tr-TR" sz="2800" dirty="0">
                <a:latin typeface="+mj-lt"/>
                <a:cs typeface="Comic Sans MS"/>
              </a:rPr>
              <a:t>tek preparat</a:t>
            </a:r>
          </a:p>
          <a:p>
            <a:pPr>
              <a:lnSpc>
                <a:spcPct val="150000"/>
              </a:lnSpc>
            </a:pPr>
            <a:r>
              <a:rPr lang="tr-TR" sz="2800" dirty="0">
                <a:latin typeface="+mj-lt"/>
              </a:rPr>
              <a:t>Akut tedavide 500-1000 </a:t>
            </a:r>
            <a:r>
              <a:rPr lang="tr-TR" sz="2800" dirty="0">
                <a:latin typeface="+mj-lt"/>
                <a:cs typeface="Comic Sans MS"/>
              </a:rPr>
              <a:t>Ünite (10-20 U/kg</a:t>
            </a:r>
            <a:r>
              <a:rPr lang="tr-TR" sz="2800" dirty="0" smtClean="0">
                <a:latin typeface="+mj-lt"/>
                <a:cs typeface="Comic Sans MS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tr-TR" sz="2800" dirty="0" smtClean="0">
                <a:latin typeface="+mj-lt"/>
                <a:cs typeface="Comic Sans MS"/>
              </a:rPr>
              <a:t>30-60 </a:t>
            </a:r>
            <a:r>
              <a:rPr lang="tr-TR" sz="2800" dirty="0" err="1">
                <a:latin typeface="+mj-lt"/>
                <a:cs typeface="Comic Sans MS"/>
              </a:rPr>
              <a:t>dk</a:t>
            </a:r>
            <a:r>
              <a:rPr lang="tr-TR" sz="2800" dirty="0">
                <a:latin typeface="+mj-lt"/>
                <a:cs typeface="Comic Sans MS"/>
              </a:rPr>
              <a:t> içerisinde düzelme </a:t>
            </a:r>
            <a:endParaRPr lang="en-US" sz="2800" dirty="0">
              <a:latin typeface="Comic Sans MS"/>
              <a:cs typeface="Comic Sans MS"/>
            </a:endParaRPr>
          </a:p>
          <a:p>
            <a:pPr>
              <a:lnSpc>
                <a:spcPct val="200000"/>
              </a:lnSpc>
            </a:pPr>
            <a:endParaRPr lang="en-US" dirty="0">
              <a:latin typeface="+mj-lt"/>
              <a:cs typeface="Comic Sans M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95536" y="404664"/>
            <a:ext cx="828092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lnSpc>
                <a:spcPct val="200000"/>
              </a:lnSpc>
              <a:spcBef>
                <a:spcPct val="0"/>
              </a:spcBef>
            </a:pPr>
            <a:r>
              <a:rPr lang="tr-TR" sz="3600" b="1" dirty="0">
                <a:solidFill>
                  <a:srgbClr val="000000"/>
                </a:solidFill>
                <a:latin typeface="+mj-lt"/>
                <a:cs typeface="Comic Sans MS"/>
              </a:rPr>
              <a:t>C1 inhibitör </a:t>
            </a:r>
            <a:r>
              <a:rPr lang="tr-TR" sz="3600" b="1" dirty="0" err="1">
                <a:solidFill>
                  <a:srgbClr val="000000"/>
                </a:solidFill>
                <a:latin typeface="+mj-lt"/>
                <a:cs typeface="Comic Sans MS"/>
              </a:rPr>
              <a:t>plasma</a:t>
            </a:r>
            <a:r>
              <a:rPr lang="tr-TR" sz="3600" b="1" dirty="0">
                <a:solidFill>
                  <a:srgbClr val="000000"/>
                </a:solidFill>
                <a:latin typeface="+mj-lt"/>
                <a:cs typeface="Comic Sans MS"/>
              </a:rPr>
              <a:t> </a:t>
            </a:r>
            <a:r>
              <a:rPr lang="tr-TR" sz="3600" b="1" dirty="0" smtClean="0">
                <a:solidFill>
                  <a:srgbClr val="000000"/>
                </a:solidFill>
                <a:latin typeface="+mj-lt"/>
                <a:cs typeface="Comic Sans MS"/>
              </a:rPr>
              <a:t>konsantresi</a:t>
            </a:r>
            <a: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  <a:t/>
            </a:r>
            <a:br>
              <a:rPr lang="en-US" sz="4400" b="1" dirty="0">
                <a:solidFill>
                  <a:srgbClr val="000000"/>
                </a:solidFill>
                <a:latin typeface="Comic Sans MS"/>
                <a:cs typeface="Comic Sans MS"/>
              </a:rPr>
            </a:b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3573016"/>
            <a:ext cx="1152128" cy="206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Rectangle 1"/>
          <p:cNvSpPr/>
          <p:nvPr/>
        </p:nvSpPr>
        <p:spPr>
          <a:xfrm>
            <a:off x="5652120" y="5805264"/>
            <a:ext cx="2160240" cy="70788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b="1" dirty="0" smtClean="0"/>
              <a:t>CINRYZE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4149080"/>
            <a:ext cx="3175000" cy="241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176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dörtgen 1"/>
          <p:cNvSpPr/>
          <p:nvPr/>
        </p:nvSpPr>
        <p:spPr>
          <a:xfrm>
            <a:off x="539552" y="2204864"/>
            <a:ext cx="7992888" cy="2862322"/>
          </a:xfrm>
          <a:prstGeom prst="rect">
            <a:avLst/>
          </a:prstGeom>
          <a:ln/>
          <a:effectLst>
            <a:glow rad="266700">
              <a:srgbClr val="009900">
                <a:alpha val="43000"/>
              </a:srgb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tr-TR" sz="2400" b="1" dirty="0" smtClean="0">
                <a:solidFill>
                  <a:schemeClr val="tx1"/>
                </a:solidFill>
              </a:rPr>
              <a:t>Acil </a:t>
            </a:r>
            <a:r>
              <a:rPr lang="tr-TR" sz="2400" b="1" dirty="0">
                <a:solidFill>
                  <a:schemeClr val="tx1"/>
                </a:solidFill>
              </a:rPr>
              <a:t>hallerde </a:t>
            </a:r>
            <a:r>
              <a:rPr lang="tr-TR" sz="2400" b="1" dirty="0" err="1" smtClean="0">
                <a:solidFill>
                  <a:schemeClr val="tx1"/>
                </a:solidFill>
              </a:rPr>
              <a:t>larinks</a:t>
            </a:r>
            <a:r>
              <a:rPr lang="tr-TR" sz="2400" b="1" dirty="0" smtClean="0">
                <a:solidFill>
                  <a:schemeClr val="tx1"/>
                </a:solidFill>
              </a:rPr>
              <a:t> </a:t>
            </a:r>
            <a:r>
              <a:rPr lang="tr-TR" sz="2400" b="1" dirty="0">
                <a:solidFill>
                  <a:schemeClr val="tx1"/>
                </a:solidFill>
              </a:rPr>
              <a:t>ödemi ile başvuran </a:t>
            </a:r>
            <a:r>
              <a:rPr lang="tr-TR" sz="2400" b="1" dirty="0" smtClean="0">
                <a:solidFill>
                  <a:schemeClr val="tx1"/>
                </a:solidFill>
              </a:rPr>
              <a:t>HAE tanılı </a:t>
            </a:r>
            <a:r>
              <a:rPr lang="tr-TR" sz="2400" b="1" dirty="0">
                <a:solidFill>
                  <a:schemeClr val="tx1"/>
                </a:solidFill>
              </a:rPr>
              <a:t>hastaların </a:t>
            </a:r>
            <a:r>
              <a:rPr lang="tr-TR" sz="2400" b="1" dirty="0" smtClean="0">
                <a:solidFill>
                  <a:schemeClr val="tx1"/>
                </a:solidFill>
              </a:rPr>
              <a:t>tedavisinde </a:t>
            </a:r>
            <a:r>
              <a:rPr lang="tr-TR" sz="2400" b="1" dirty="0">
                <a:solidFill>
                  <a:schemeClr val="tx1"/>
                </a:solidFill>
              </a:rPr>
              <a:t>C1 </a:t>
            </a:r>
            <a:r>
              <a:rPr lang="tr-TR" sz="2400" b="1" dirty="0" err="1">
                <a:solidFill>
                  <a:schemeClr val="tx1"/>
                </a:solidFill>
              </a:rPr>
              <a:t>esteraz</a:t>
            </a:r>
            <a:r>
              <a:rPr lang="tr-TR" sz="2400" b="1" dirty="0">
                <a:solidFill>
                  <a:schemeClr val="tx1"/>
                </a:solidFill>
              </a:rPr>
              <a:t> inhibitörleri için sağlık kurulu raporu ve mor reçete şartı </a:t>
            </a:r>
            <a:r>
              <a:rPr lang="tr-TR" sz="2400" b="1" dirty="0" smtClean="0">
                <a:solidFill>
                  <a:schemeClr val="tx1"/>
                </a:solidFill>
              </a:rPr>
              <a:t>aranmayacaktır</a:t>
            </a:r>
          </a:p>
          <a:p>
            <a:pPr algn="ctr">
              <a:lnSpc>
                <a:spcPct val="150000"/>
              </a:lnSpc>
            </a:pPr>
            <a:endParaRPr lang="tr-TR" sz="2400" b="1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tr-TR" sz="2400" b="1" dirty="0">
                <a:solidFill>
                  <a:schemeClr val="tx1"/>
                </a:solidFill>
              </a:rPr>
              <a:t>ICD Kodu: J38.4</a:t>
            </a:r>
          </a:p>
        </p:txBody>
      </p:sp>
    </p:spTree>
    <p:extLst>
      <p:ext uri="{BB962C8B-B14F-4D97-AF65-F5344CB8AC3E}">
        <p14:creationId xmlns:p14="http://schemas.microsoft.com/office/powerpoint/2010/main" val="309796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1143000"/>
          </a:xfrm>
        </p:spPr>
        <p:txBody>
          <a:bodyPr/>
          <a:lstStyle/>
          <a:p>
            <a:r>
              <a:rPr lang="tr-TR" b="1" dirty="0" smtClean="0"/>
              <a:t>SUT</a:t>
            </a:r>
            <a:endParaRPr lang="en-US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l="42463" t="56023" r="6204" b="13361"/>
          <a:stretch/>
        </p:blipFill>
        <p:spPr>
          <a:xfrm>
            <a:off x="251520" y="908720"/>
            <a:ext cx="8453657" cy="3779547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 rotWithShape="1">
          <a:blip r:embed="rId3"/>
          <a:srcRect l="42565" t="52762" r="6306" b="31839"/>
          <a:stretch/>
        </p:blipFill>
        <p:spPr>
          <a:xfrm>
            <a:off x="795790" y="4897432"/>
            <a:ext cx="7448617" cy="162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31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67667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tr-TR" sz="2800" b="1" dirty="0">
                <a:latin typeface="+mj-lt"/>
                <a:cs typeface="Comic Sans MS"/>
              </a:rPr>
              <a:t>C1 inhibitör </a:t>
            </a:r>
            <a:r>
              <a:rPr lang="tr-TR" sz="2800" b="1" dirty="0" err="1">
                <a:latin typeface="+mj-lt"/>
                <a:cs typeface="Comic Sans MS"/>
              </a:rPr>
              <a:t>plasma</a:t>
            </a:r>
            <a:r>
              <a:rPr lang="tr-TR" sz="2800" b="1" dirty="0">
                <a:latin typeface="+mj-lt"/>
                <a:cs typeface="Comic Sans MS"/>
              </a:rPr>
              <a:t> konsantresi </a:t>
            </a:r>
            <a:r>
              <a:rPr lang="tr-TR" sz="2800" b="1" dirty="0" smtClean="0">
                <a:latin typeface="+mj-lt"/>
                <a:cs typeface="Comic Sans MS"/>
              </a:rPr>
              <a:t>temin edilemez ise</a:t>
            </a:r>
            <a:endParaRPr lang="en-US" sz="2800" b="1" dirty="0">
              <a:latin typeface="+mj-lt"/>
              <a:cs typeface="Comic Sans M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83768" y="3140968"/>
            <a:ext cx="3240816" cy="523220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tr-TR" sz="2800" b="1" dirty="0" smtClean="0">
                <a:latin typeface="+mj-lt"/>
                <a:cs typeface="Comic Sans MS"/>
              </a:rPr>
              <a:t>Taze donmuş plazma</a:t>
            </a:r>
            <a:endParaRPr lang="en-US" sz="2800" b="1" dirty="0">
              <a:latin typeface="+mj-lt"/>
              <a:cs typeface="Comic Sans MS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67944" y="2276872"/>
            <a:ext cx="0" cy="86409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1520" y="4869160"/>
            <a:ext cx="8352928" cy="58907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en-US" sz="2400" b="1" dirty="0" smtClean="0">
                <a:latin typeface="+mj-lt"/>
                <a:cs typeface="Comic Sans MS"/>
              </a:rPr>
              <a:t>Yakın </a:t>
            </a:r>
            <a:r>
              <a:rPr lang="en-US" sz="2400" b="1" dirty="0" err="1" smtClean="0">
                <a:latin typeface="+mj-lt"/>
                <a:cs typeface="Comic Sans MS"/>
              </a:rPr>
              <a:t>izlem</a:t>
            </a:r>
            <a:endParaRPr lang="en-US" sz="2400" b="1" dirty="0" smtClean="0">
              <a:latin typeface="+mj-lt"/>
              <a:cs typeface="Comic Sans MS"/>
            </a:endParaRPr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067944" y="3664188"/>
            <a:ext cx="0" cy="12049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97700" y="2223988"/>
            <a:ext cx="2146300" cy="300521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9552" y="6156012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 TDP =  250 mL=250 U C1-esteraz </a:t>
            </a:r>
            <a:r>
              <a:rPr lang="en-US" sz="2400" b="1" dirty="0" err="1" smtClean="0"/>
              <a:t>inh</a:t>
            </a:r>
            <a:endParaRPr lang="en-US" sz="2400" b="1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7544" y="260648"/>
            <a:ext cx="8280920" cy="1152128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 smtClean="0">
                <a:solidFill>
                  <a:srgbClr val="000000"/>
                </a:solidFill>
              </a:rPr>
              <a:t>Atak tedavisi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9025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8008" y="1143000"/>
            <a:ext cx="8728487" cy="5598368"/>
          </a:xfrm>
          <a:ln>
            <a:solidFill>
              <a:srgbClr val="000000"/>
            </a:solidFill>
          </a:ln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tr-TR" sz="2400" dirty="0" smtClean="0">
                <a:latin typeface="+mj-lt"/>
              </a:rPr>
              <a:t>İzole </a:t>
            </a:r>
            <a:r>
              <a:rPr lang="tr-TR" sz="2400" dirty="0" err="1" smtClean="0">
                <a:latin typeface="+mj-lt"/>
              </a:rPr>
              <a:t>anjiyoödem</a:t>
            </a:r>
            <a:r>
              <a:rPr lang="tr-TR" sz="2400" dirty="0" smtClean="0">
                <a:latin typeface="+mj-lt"/>
              </a:rPr>
              <a:t> &gt; 24 saat ,</a:t>
            </a: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Ürtiker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eşlik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etm</a:t>
            </a:r>
            <a:r>
              <a:rPr lang="tr-TR" sz="2400" dirty="0" err="1" smtClean="0">
                <a:solidFill>
                  <a:schemeClr val="tx1"/>
                </a:solidFill>
                <a:latin typeface="+mj-lt"/>
              </a:rPr>
              <a:t>iyorsa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,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</a:rPr>
              <a:t>Aile</a:t>
            </a:r>
            <a:r>
              <a:rPr lang="tr-TR" sz="2400" dirty="0" smtClean="0">
                <a:latin typeface="+mj-lt"/>
              </a:rPr>
              <a:t>de tekrarlayan </a:t>
            </a:r>
            <a:r>
              <a:rPr lang="tr-TR" sz="2400" dirty="0" err="1" smtClean="0">
                <a:latin typeface="+mj-lt"/>
              </a:rPr>
              <a:t>anjiyoödem</a:t>
            </a:r>
            <a:r>
              <a:rPr lang="tr-TR" sz="2400" dirty="0" smtClean="0">
                <a:latin typeface="+mj-lt"/>
              </a:rPr>
              <a:t> atakları,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Ataklar </a:t>
            </a:r>
            <a:r>
              <a:rPr lang="tr-TR" sz="2400" dirty="0" smtClean="0">
                <a:latin typeface="+mj-lt"/>
              </a:rPr>
              <a:t>a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ntihistaminik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ve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steroide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yanıt</a:t>
            </a:r>
            <a:r>
              <a:rPr lang="en-US" sz="24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+mj-lt"/>
              </a:rPr>
              <a:t>verm</a:t>
            </a:r>
            <a:r>
              <a:rPr lang="tr-TR" sz="2400" dirty="0" err="1" smtClean="0">
                <a:solidFill>
                  <a:schemeClr val="tx1"/>
                </a:solidFill>
                <a:latin typeface="+mj-lt"/>
              </a:rPr>
              <a:t>iyorsa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,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2400" dirty="0" err="1" smtClean="0">
                <a:latin typeface="+mj-lt"/>
              </a:rPr>
              <a:t>Ortalama</a:t>
            </a:r>
            <a:r>
              <a:rPr lang="en-US" sz="2400" dirty="0" smtClean="0">
                <a:latin typeface="+mj-lt"/>
              </a:rPr>
              <a:t> 3 </a:t>
            </a:r>
            <a:r>
              <a:rPr lang="en-US" sz="2400" dirty="0" err="1" smtClean="0">
                <a:latin typeface="+mj-lt"/>
              </a:rPr>
              <a:t>günde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kendiliğinden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err="1" smtClean="0">
                <a:latin typeface="+mj-lt"/>
              </a:rPr>
              <a:t>geç</a:t>
            </a:r>
            <a:r>
              <a:rPr lang="tr-TR" sz="2400" dirty="0" err="1" smtClean="0">
                <a:latin typeface="+mj-lt"/>
              </a:rPr>
              <a:t>iyorsa</a:t>
            </a:r>
            <a:r>
              <a:rPr lang="tr-TR" sz="2400" dirty="0" smtClean="0">
                <a:latin typeface="+mj-lt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Öyküde tekrarlayan karın ağrıları varsa,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Akut batın nedeniyle </a:t>
            </a:r>
            <a:r>
              <a:rPr lang="tr-TR" sz="2400" dirty="0" err="1" smtClean="0">
                <a:latin typeface="+mj-lt"/>
              </a:rPr>
              <a:t>opere</a:t>
            </a:r>
            <a:r>
              <a:rPr lang="tr-TR" sz="2400" dirty="0" smtClean="0">
                <a:latin typeface="+mj-lt"/>
              </a:rPr>
              <a:t> edildiyse, 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Şüpheli FMF tanısı</a:t>
            </a:r>
          </a:p>
          <a:p>
            <a:pPr>
              <a:lnSpc>
                <a:spcPct val="150000"/>
              </a:lnSpc>
            </a:pPr>
            <a:r>
              <a:rPr lang="tr-TR" sz="2400" dirty="0" smtClean="0">
                <a:latin typeface="+mj-lt"/>
              </a:rPr>
              <a:t>Anafilaksi öyküsü (yüzde </a:t>
            </a:r>
            <a:r>
              <a:rPr lang="tr-TR" sz="2400" dirty="0" err="1" smtClean="0">
                <a:latin typeface="+mj-lt"/>
              </a:rPr>
              <a:t>anjiyoödem</a:t>
            </a:r>
            <a:r>
              <a:rPr lang="tr-TR" sz="2400" dirty="0" smtClean="0">
                <a:latin typeface="+mj-lt"/>
              </a:rPr>
              <a:t> + </a:t>
            </a:r>
            <a:r>
              <a:rPr lang="tr-TR" sz="2400" dirty="0" err="1" smtClean="0">
                <a:latin typeface="+mj-lt"/>
              </a:rPr>
              <a:t>stridor</a:t>
            </a:r>
            <a:r>
              <a:rPr lang="tr-TR" sz="2400" dirty="0" smtClean="0">
                <a:latin typeface="+mj-lt"/>
              </a:rPr>
              <a:t>) varsa,  </a:t>
            </a:r>
            <a:r>
              <a:rPr lang="tr-TR" sz="2400" dirty="0" smtClean="0">
                <a:solidFill>
                  <a:schemeClr val="tx1"/>
                </a:solidFill>
                <a:latin typeface="+mj-lt"/>
              </a:rPr>
              <a:t> </a:t>
            </a:r>
            <a:endParaRPr lang="en-US" sz="2400" dirty="0" smtClean="0">
              <a:solidFill>
                <a:schemeClr val="tx1"/>
              </a:solidFill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0866" y="0"/>
            <a:ext cx="8735630" cy="1143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spc="-150" dirty="0" smtClean="0">
                <a:ln w="3175">
                  <a:noFill/>
                </a:ln>
                <a:solidFill>
                  <a:schemeClr val="tx1"/>
                </a:solidFill>
                <a:latin typeface="+mj-lt"/>
                <a:ea typeface="+mj-ea"/>
                <a:cs typeface="Arial" charset="0"/>
              </a:rPr>
              <a:t>Ne zaman HAE düşünelim?</a:t>
            </a:r>
            <a:r>
              <a:rPr kumimoji="0" lang="tr-TR" sz="4000" b="1" i="0" u="none" strike="noStrike" kern="1200" cap="none" spc="-150" normalizeH="0" baseline="0" noProof="0" dirty="0" smtClean="0">
                <a:ln w="3175"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Arial" charset="0"/>
              </a:rPr>
              <a:t>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7380312" y="1772816"/>
            <a:ext cx="1008112" cy="830997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4800" dirty="0" smtClean="0"/>
              <a:t>C4</a:t>
            </a:r>
            <a:endParaRPr lang="tr-TR" sz="4800" dirty="0"/>
          </a:p>
        </p:txBody>
      </p:sp>
    </p:spTree>
    <p:extLst>
      <p:ext uri="{BB962C8B-B14F-4D97-AF65-F5344CB8AC3E}">
        <p14:creationId xmlns:p14="http://schemas.microsoft.com/office/powerpoint/2010/main" val="799725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80728"/>
            <a:ext cx="9456425" cy="4724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8457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tr-TR" sz="2800" b="1" dirty="0" smtClean="0"/>
              <a:t>Tekrarlayan izole </a:t>
            </a:r>
            <a:r>
              <a:rPr lang="tr-TR" sz="2800" b="1" dirty="0" err="1" smtClean="0"/>
              <a:t>anjiyoödem</a:t>
            </a:r>
            <a:r>
              <a:rPr lang="tr-TR" sz="2800" b="1" dirty="0" smtClean="0"/>
              <a:t> atakları</a:t>
            </a:r>
            <a:endParaRPr lang="tr-TR" sz="2800" dirty="0" smtClean="0"/>
          </a:p>
          <a:p>
            <a:pPr>
              <a:lnSpc>
                <a:spcPct val="150000"/>
              </a:lnSpc>
            </a:pPr>
            <a:r>
              <a:rPr lang="tr-TR" sz="2800" dirty="0" smtClean="0"/>
              <a:t> </a:t>
            </a:r>
            <a:r>
              <a:rPr lang="tr-TR" sz="2800" b="1" dirty="0" smtClean="0"/>
              <a:t>Kalıtsal  </a:t>
            </a:r>
          </a:p>
          <a:p>
            <a:pPr>
              <a:lnSpc>
                <a:spcPct val="150000"/>
              </a:lnSpc>
            </a:pPr>
            <a:r>
              <a:rPr lang="tr-TR" sz="2800" b="1" dirty="0" err="1" smtClean="0"/>
              <a:t>Otozomal</a:t>
            </a:r>
            <a:r>
              <a:rPr lang="tr-TR" sz="2800" b="1" dirty="0" smtClean="0"/>
              <a:t> dominant</a:t>
            </a:r>
            <a:endParaRPr lang="tr-TR" sz="2800" b="1" dirty="0"/>
          </a:p>
        </p:txBody>
      </p:sp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000" b="1" spc="-150" dirty="0" err="1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Heredit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er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 An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j</a:t>
            </a:r>
            <a:r>
              <a:rPr lang="en-US" sz="4000" b="1" spc="-150" dirty="0" err="1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i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y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o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ödem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 (HAE)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7" name="6 Metin kutusu"/>
          <p:cNvSpPr txBox="1"/>
          <p:nvPr/>
        </p:nvSpPr>
        <p:spPr>
          <a:xfrm>
            <a:off x="1979712" y="5877272"/>
            <a:ext cx="4032448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De </a:t>
            </a:r>
            <a:r>
              <a:rPr lang="tr-TR" sz="2400" b="1" dirty="0" err="1" smtClean="0">
                <a:solidFill>
                  <a:schemeClr val="bg1"/>
                </a:solidFill>
              </a:rPr>
              <a:t>novo</a:t>
            </a:r>
            <a:r>
              <a:rPr lang="tr-TR" sz="2400" b="1" dirty="0" smtClean="0">
                <a:solidFill>
                  <a:schemeClr val="bg1"/>
                </a:solidFill>
              </a:rPr>
              <a:t> mutasyon</a:t>
            </a:r>
          </a:p>
          <a:p>
            <a:pPr algn="ctr"/>
            <a:r>
              <a:rPr lang="tr-TR" sz="2400" b="1" dirty="0" smtClean="0">
                <a:solidFill>
                  <a:schemeClr val="bg1"/>
                </a:solidFill>
              </a:rPr>
              <a:t>Vakaların %25’i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939556" y="2263864"/>
            <a:ext cx="3766672" cy="589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dirty="0"/>
              <a:t>(</a:t>
            </a:r>
            <a:r>
              <a:rPr lang="tr-TR" sz="2400" i="1" dirty="0"/>
              <a:t>11. kromozomda; p11-q13 ) </a:t>
            </a:r>
          </a:p>
        </p:txBody>
      </p:sp>
      <p:sp>
        <p:nvSpPr>
          <p:cNvPr id="6" name="Dikdörtgen 5"/>
          <p:cNvSpPr/>
          <p:nvPr/>
        </p:nvSpPr>
        <p:spPr>
          <a:xfrm>
            <a:off x="5868144" y="3127960"/>
            <a:ext cx="1909497" cy="58907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tr-TR" sz="2400" i="1" dirty="0"/>
              <a:t>(ailesel; %75</a:t>
            </a:r>
            <a:r>
              <a:rPr lang="tr-TR" sz="2400" b="1" i="1" dirty="0"/>
              <a:t>) </a:t>
            </a: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91815" y="4797152"/>
            <a:ext cx="2548158" cy="1911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2620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" grpId="0" animBg="1"/>
      <p:bldP spid="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4544" y="692696"/>
            <a:ext cx="9758229" cy="5136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70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9966"/>
                </a:solidFill>
              </a:rPr>
              <a:t>Teşekkürler</a:t>
            </a:r>
            <a:endParaRPr lang="en-US" b="1" dirty="0">
              <a:solidFill>
                <a:srgbClr val="0099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911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184576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endParaRPr lang="tr-TR" b="1" dirty="0" smtClean="0"/>
          </a:p>
          <a:p>
            <a:pPr algn="ctr">
              <a:lnSpc>
                <a:spcPct val="150000"/>
              </a:lnSpc>
            </a:pPr>
            <a:r>
              <a:rPr lang="tr-TR" b="1" dirty="0" smtClean="0"/>
              <a:t>C1 </a:t>
            </a:r>
            <a:r>
              <a:rPr lang="tr-TR" b="1" dirty="0" err="1" smtClean="0"/>
              <a:t>esteraz</a:t>
            </a:r>
            <a:r>
              <a:rPr lang="tr-TR" b="1" dirty="0" smtClean="0"/>
              <a:t> inhibitör eksikliği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tr-TR" b="1" dirty="0" smtClean="0"/>
              <a:t>veya </a:t>
            </a:r>
          </a:p>
          <a:p>
            <a:pPr algn="ctr">
              <a:lnSpc>
                <a:spcPct val="150000"/>
              </a:lnSpc>
            </a:pPr>
            <a:r>
              <a:rPr lang="tr-TR" b="1" dirty="0"/>
              <a:t>C1 </a:t>
            </a:r>
            <a:r>
              <a:rPr lang="tr-TR" b="1" dirty="0" err="1"/>
              <a:t>esteraz</a:t>
            </a:r>
            <a:r>
              <a:rPr lang="tr-TR" b="1" dirty="0"/>
              <a:t> inhibitör fonksiyon </a:t>
            </a:r>
            <a:r>
              <a:rPr lang="tr-TR" b="1" dirty="0" smtClean="0"/>
              <a:t>yetersizliği</a:t>
            </a:r>
          </a:p>
          <a:p>
            <a:pPr>
              <a:lnSpc>
                <a:spcPct val="150000"/>
              </a:lnSpc>
            </a:pPr>
            <a:endParaRPr lang="tr-TR" sz="2800" dirty="0" smtClean="0"/>
          </a:p>
        </p:txBody>
      </p:sp>
      <p:pic>
        <p:nvPicPr>
          <p:cNvPr id="4" name="Picture 2" descr="http://upload.wikimedia.org/wikipedia/commons/thumb/6/6d/C1-inhibitor.png/250px-C1-inhibito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6296" y="1556792"/>
            <a:ext cx="1656184" cy="2133165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 noGrp="1"/>
          </p:cNvSpPr>
          <p:nvPr>
            <p:ph type="title"/>
          </p:nvPr>
        </p:nvSpPr>
        <p:spPr>
          <a:xfrm>
            <a:off x="323528" y="260648"/>
            <a:ext cx="8496944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lvl="0" algn="ctr" defTabSz="457200">
              <a:spcBef>
                <a:spcPct val="0"/>
              </a:spcBef>
            </a:pPr>
            <a:r>
              <a:rPr lang="en-US" sz="4000" b="1" spc="-150" dirty="0" err="1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Heredit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er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 An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j</a:t>
            </a:r>
            <a:r>
              <a:rPr lang="en-US" sz="4000" b="1" spc="-150" dirty="0" err="1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i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y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o</a:t>
            </a:r>
            <a:r>
              <a:rPr lang="tr-TR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ödem</a:t>
            </a:r>
            <a:r>
              <a:rPr lang="en-US" sz="4000" b="1" spc="-150" dirty="0" smtClean="0">
                <a:ln w="3175">
                  <a:noFill/>
                </a:ln>
                <a:solidFill>
                  <a:srgbClr val="000000"/>
                </a:solidFill>
                <a:cs typeface="Arial" charset="0"/>
              </a:rPr>
              <a:t> (HAE)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381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etin kutusu"/>
          <p:cNvSpPr txBox="1"/>
          <p:nvPr/>
        </p:nvSpPr>
        <p:spPr>
          <a:xfrm>
            <a:off x="395536" y="2175247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</a:rPr>
              <a:t>  </a:t>
            </a:r>
            <a:r>
              <a:rPr lang="tr-TR" sz="2400" b="1" dirty="0" smtClean="0"/>
              <a:t>Serpin ailesinden bir serin </a:t>
            </a:r>
            <a:r>
              <a:rPr lang="tr-TR" sz="2400" b="1" dirty="0" err="1" smtClean="0"/>
              <a:t>proteaz</a:t>
            </a:r>
            <a:r>
              <a:rPr lang="tr-TR" sz="2400" b="1" dirty="0" smtClean="0"/>
              <a:t> inhibitörü</a:t>
            </a:r>
          </a:p>
        </p:txBody>
      </p:sp>
      <p:sp>
        <p:nvSpPr>
          <p:cNvPr id="6" name="5 Metin kutusu"/>
          <p:cNvSpPr txBox="1"/>
          <p:nvPr/>
        </p:nvSpPr>
        <p:spPr>
          <a:xfrm>
            <a:off x="395536" y="2742019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2400" b="1" dirty="0" smtClean="0"/>
              <a:t>Akut faz proteini (</a:t>
            </a:r>
            <a:r>
              <a:rPr lang="el-GR" sz="2400" b="1" dirty="0" smtClean="0">
                <a:solidFill>
                  <a:prstClr val="black"/>
                </a:solidFill>
              </a:rPr>
              <a:t>α</a:t>
            </a:r>
            <a:r>
              <a:rPr lang="tr-TR" sz="2400" b="1" dirty="0" smtClean="0">
                <a:solidFill>
                  <a:prstClr val="black"/>
                </a:solidFill>
              </a:rPr>
              <a:t>-2 </a:t>
            </a:r>
            <a:r>
              <a:rPr lang="tr-TR" sz="2400" b="1" dirty="0" err="1" smtClean="0">
                <a:solidFill>
                  <a:prstClr val="black"/>
                </a:solidFill>
              </a:rPr>
              <a:t>globulin</a:t>
            </a:r>
            <a:r>
              <a:rPr lang="tr-TR" sz="2400" b="1" dirty="0" smtClean="0">
                <a:solidFill>
                  <a:prstClr val="black"/>
                </a:solidFill>
              </a:rPr>
              <a:t> fraksiyonunda)  </a:t>
            </a:r>
            <a:r>
              <a:rPr lang="tr-TR" sz="2400" b="1" dirty="0" smtClean="0"/>
              <a:t>  </a:t>
            </a:r>
          </a:p>
        </p:txBody>
      </p:sp>
      <p:sp>
        <p:nvSpPr>
          <p:cNvPr id="7" name="6 Metin kutusu"/>
          <p:cNvSpPr txBox="1"/>
          <p:nvPr/>
        </p:nvSpPr>
        <p:spPr>
          <a:xfrm>
            <a:off x="539552" y="3356992"/>
            <a:ext cx="83529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rgbClr val="C00000"/>
                </a:solidFill>
              </a:rPr>
              <a:t>  </a:t>
            </a:r>
            <a:r>
              <a:rPr lang="tr-TR" sz="2400" b="1" dirty="0" smtClean="0"/>
              <a:t>Üretim yeri 		karaciğer</a:t>
            </a:r>
          </a:p>
          <a:p>
            <a:r>
              <a:rPr lang="tr-TR" sz="2400" b="1" dirty="0" smtClean="0"/>
              <a:t>			</a:t>
            </a:r>
            <a:r>
              <a:rPr lang="tr-TR" sz="2400" b="1" dirty="0" err="1" smtClean="0"/>
              <a:t>monositler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makrofajlar</a:t>
            </a:r>
            <a:r>
              <a:rPr lang="tr-TR" sz="2400" b="1" dirty="0" smtClean="0"/>
              <a:t>, </a:t>
            </a:r>
            <a:r>
              <a:rPr lang="tr-TR" sz="2400" b="1" dirty="0" err="1" smtClean="0"/>
              <a:t>fibroblastlar</a:t>
            </a:r>
            <a:r>
              <a:rPr lang="tr-TR" sz="2400" b="1" dirty="0" smtClean="0"/>
              <a:t>, </a:t>
            </a:r>
          </a:p>
          <a:p>
            <a:r>
              <a:rPr lang="tr-TR" sz="2400" b="1" dirty="0" smtClean="0"/>
              <a:t>			</a:t>
            </a:r>
            <a:r>
              <a:rPr lang="tr-TR" sz="2400" b="1" dirty="0" err="1" smtClean="0"/>
              <a:t>megakaryositler</a:t>
            </a:r>
            <a:endParaRPr lang="tr-TR" sz="2400" b="1" dirty="0" smtClean="0"/>
          </a:p>
        </p:txBody>
      </p:sp>
      <p:sp>
        <p:nvSpPr>
          <p:cNvPr id="8" name="7 Metin kutusu"/>
          <p:cNvSpPr txBox="1"/>
          <p:nvPr/>
        </p:nvSpPr>
        <p:spPr>
          <a:xfrm>
            <a:off x="395536" y="4983559"/>
            <a:ext cx="70567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tr-TR" sz="2400" b="1" dirty="0" smtClean="0">
                <a:solidFill>
                  <a:schemeClr val="accent1">
                    <a:lumMod val="50000"/>
                  </a:schemeClr>
                </a:solidFill>
              </a:rPr>
              <a:t>  </a:t>
            </a:r>
            <a:r>
              <a:rPr lang="tr-TR" sz="2400" b="1" dirty="0" smtClean="0"/>
              <a:t>Sağlıklı kişilerde yarılanma süresi 28 saat</a:t>
            </a:r>
          </a:p>
        </p:txBody>
      </p:sp>
      <p:pic>
        <p:nvPicPr>
          <p:cNvPr id="9" name="Picture 2" descr="http://upload.wikimedia.org/wikipedia/commons/thumb/6/6d/C1-inhibitor.png/250px-C1-inhibito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293096"/>
            <a:ext cx="1656184" cy="2133165"/>
          </a:xfrm>
          <a:prstGeom prst="rect">
            <a:avLst/>
          </a:prstGeom>
          <a:noFill/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323528" y="260648"/>
            <a:ext cx="8496944" cy="108012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000" b="1" dirty="0" smtClean="0">
                <a:solidFill>
                  <a:srgbClr val="000000"/>
                </a:solidFill>
              </a:rPr>
              <a:t>C1 inhibitör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15" name="14 Sağ Ok"/>
          <p:cNvSpPr/>
          <p:nvPr/>
        </p:nvSpPr>
        <p:spPr>
          <a:xfrm>
            <a:off x="2555776" y="3501008"/>
            <a:ext cx="648072" cy="216024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34982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091" name="Oval 11"/>
          <p:cNvSpPr>
            <a:spLocks noChangeArrowheads="1"/>
          </p:cNvSpPr>
          <p:nvPr/>
        </p:nvSpPr>
        <p:spPr bwMode="auto">
          <a:xfrm>
            <a:off x="2843808" y="3573016"/>
            <a:ext cx="3528392" cy="295232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102" name="Oval 12"/>
          <p:cNvSpPr>
            <a:spLocks noChangeArrowheads="1"/>
          </p:cNvSpPr>
          <p:nvPr/>
        </p:nvSpPr>
        <p:spPr bwMode="auto">
          <a:xfrm>
            <a:off x="5652120" y="1052736"/>
            <a:ext cx="3491880" cy="3024336"/>
          </a:xfrm>
          <a:prstGeom prst="ellipse">
            <a:avLst/>
          </a:prstGeom>
          <a:solidFill>
            <a:srgbClr val="CCFF99"/>
          </a:solidFill>
          <a:ln w="12700">
            <a:solidFill>
              <a:srgbClr val="666666"/>
            </a:solidFill>
            <a:round/>
            <a:headEnd/>
            <a:tailEnd/>
          </a:ln>
          <a:effectLst>
            <a:outerShdw dist="28398" dir="3806097" algn="ctr" rotWithShape="0">
              <a:srgbClr val="7F7F7F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090" name="Oval 10"/>
          <p:cNvSpPr>
            <a:spLocks noChangeArrowheads="1"/>
          </p:cNvSpPr>
          <p:nvPr/>
        </p:nvSpPr>
        <p:spPr bwMode="auto">
          <a:xfrm>
            <a:off x="543843" y="764704"/>
            <a:ext cx="3092053" cy="283988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088" name="Text Box 3"/>
          <p:cNvSpPr txBox="1">
            <a:spLocks noChangeArrowheads="1"/>
          </p:cNvSpPr>
          <p:nvPr/>
        </p:nvSpPr>
        <p:spPr bwMode="auto">
          <a:xfrm>
            <a:off x="1691680" y="1628800"/>
            <a:ext cx="1224136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FaktörXII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87" name="Text Box 4"/>
          <p:cNvSpPr txBox="1">
            <a:spLocks noChangeArrowheads="1"/>
          </p:cNvSpPr>
          <p:nvPr/>
        </p:nvSpPr>
        <p:spPr bwMode="auto">
          <a:xfrm>
            <a:off x="3419872" y="1628800"/>
            <a:ext cx="1440160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FaktörXIIa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84113" name="Text Box 5"/>
          <p:cNvSpPr txBox="1">
            <a:spLocks noChangeArrowheads="1"/>
          </p:cNvSpPr>
          <p:nvPr/>
        </p:nvSpPr>
        <p:spPr bwMode="auto">
          <a:xfrm>
            <a:off x="1691680" y="2348880"/>
            <a:ext cx="1296144" cy="43204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Prekallikrein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5" name="Text Box 6"/>
          <p:cNvSpPr txBox="1">
            <a:spLocks noChangeArrowheads="1"/>
          </p:cNvSpPr>
          <p:nvPr/>
        </p:nvSpPr>
        <p:spPr bwMode="auto">
          <a:xfrm>
            <a:off x="1763688" y="3140968"/>
            <a:ext cx="1152128" cy="288032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Kallikrein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7" name="Text Box 7"/>
          <p:cNvSpPr txBox="1">
            <a:spLocks noChangeArrowheads="1"/>
          </p:cNvSpPr>
          <p:nvPr/>
        </p:nvSpPr>
        <p:spPr bwMode="auto">
          <a:xfrm>
            <a:off x="3635896" y="3861048"/>
            <a:ext cx="1368152" cy="3488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Plazminojen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8" name="Text Box 8"/>
          <p:cNvSpPr txBox="1">
            <a:spLocks noChangeArrowheads="1"/>
          </p:cNvSpPr>
          <p:nvPr/>
        </p:nvSpPr>
        <p:spPr bwMode="auto">
          <a:xfrm>
            <a:off x="3923928" y="5805264"/>
            <a:ext cx="936104" cy="348803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Plazmin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05" name="Text Box 13"/>
          <p:cNvSpPr txBox="1">
            <a:spLocks noChangeArrowheads="1"/>
          </p:cNvSpPr>
          <p:nvPr/>
        </p:nvSpPr>
        <p:spPr bwMode="auto">
          <a:xfrm>
            <a:off x="5292080" y="1340768"/>
            <a:ext cx="501204" cy="34880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58" name="157 Düz Ok Bağlayıcısı"/>
          <p:cNvCxnSpPr>
            <a:stCxn id="84098" idx="1"/>
          </p:cNvCxnSpPr>
          <p:nvPr/>
        </p:nvCxnSpPr>
        <p:spPr>
          <a:xfrm flipH="1" flipV="1">
            <a:off x="395536" y="3356992"/>
            <a:ext cx="3528392" cy="2622674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103" name="Text Box 14"/>
          <p:cNvSpPr txBox="1">
            <a:spLocks noChangeArrowheads="1"/>
          </p:cNvSpPr>
          <p:nvPr/>
        </p:nvSpPr>
        <p:spPr bwMode="auto">
          <a:xfrm>
            <a:off x="5364088" y="3140968"/>
            <a:ext cx="648072" cy="36004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 </a:t>
            </a: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rs</a:t>
            </a:r>
            <a:endParaRPr kumimoji="0" lang="tr-TR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07" name="Text Box 15"/>
          <p:cNvSpPr txBox="1">
            <a:spLocks noChangeArrowheads="1"/>
          </p:cNvSpPr>
          <p:nvPr/>
        </p:nvSpPr>
        <p:spPr bwMode="auto">
          <a:xfrm>
            <a:off x="8326016" y="2996952"/>
            <a:ext cx="710480" cy="80845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C4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C2</a:t>
            </a:r>
            <a:endParaRPr kumimoji="0" lang="tr-TR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4" name="Text Box 16"/>
          <p:cNvSpPr txBox="1">
            <a:spLocks noChangeArrowheads="1"/>
          </p:cNvSpPr>
          <p:nvPr/>
        </p:nvSpPr>
        <p:spPr bwMode="auto">
          <a:xfrm>
            <a:off x="0" y="4149080"/>
            <a:ext cx="1763688" cy="432048"/>
          </a:xfrm>
          <a:prstGeom prst="rect">
            <a:avLst/>
          </a:prstGeom>
          <a:solidFill>
            <a:srgbClr val="009900"/>
          </a:solidFill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400" b="1" i="0" u="none" strike="noStrike" cap="none" normalizeH="0" baseline="0" dirty="0" err="1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Bradikinin</a:t>
            </a:r>
            <a:endParaRPr kumimoji="0" lang="tr-TR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89" name="Text Box 17"/>
          <p:cNvSpPr txBox="1">
            <a:spLocks noChangeArrowheads="1"/>
          </p:cNvSpPr>
          <p:nvPr/>
        </p:nvSpPr>
        <p:spPr bwMode="auto">
          <a:xfrm>
            <a:off x="179512" y="2204864"/>
            <a:ext cx="504056" cy="36004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HK</a:t>
            </a:r>
            <a:endParaRPr kumimoji="0" lang="tr-TR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2" name="AutoShape 19"/>
          <p:cNvSpPr>
            <a:spLocks noChangeShapeType="1"/>
          </p:cNvSpPr>
          <p:nvPr/>
        </p:nvSpPr>
        <p:spPr bwMode="auto">
          <a:xfrm>
            <a:off x="2915816" y="1844824"/>
            <a:ext cx="484188" cy="0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109" name="AutoShape 22"/>
          <p:cNvSpPr>
            <a:spLocks noChangeArrowheads="1"/>
          </p:cNvSpPr>
          <p:nvPr/>
        </p:nvSpPr>
        <p:spPr bwMode="auto">
          <a:xfrm>
            <a:off x="2987824" y="404664"/>
            <a:ext cx="2664296" cy="1224136"/>
          </a:xfrm>
          <a:prstGeom prst="irregularSeal1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TETİKLEYİCİLER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00" name="Text Box 23"/>
          <p:cNvSpPr txBox="1">
            <a:spLocks noChangeArrowheads="1"/>
          </p:cNvSpPr>
          <p:nvPr/>
        </p:nvSpPr>
        <p:spPr bwMode="auto">
          <a:xfrm>
            <a:off x="1115616" y="1052736"/>
            <a:ext cx="2088232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KONTAKT SİSTEM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99" name="AutoShape 25"/>
          <p:cNvSpPr>
            <a:spLocks noChangeShapeType="1"/>
          </p:cNvSpPr>
          <p:nvPr/>
        </p:nvSpPr>
        <p:spPr bwMode="auto">
          <a:xfrm rot="5400000" flipV="1">
            <a:off x="3599891" y="4977173"/>
            <a:ext cx="1584176" cy="72005"/>
          </a:xfrm>
          <a:prstGeom prst="straightConnector1">
            <a:avLst/>
          </a:prstGeom>
          <a:ln>
            <a:headEnd/>
            <a:tailEnd type="triangle" w="med" len="me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84101" name="Text Box 28"/>
          <p:cNvSpPr txBox="1">
            <a:spLocks noChangeArrowheads="1"/>
          </p:cNvSpPr>
          <p:nvPr/>
        </p:nvSpPr>
        <p:spPr bwMode="auto">
          <a:xfrm>
            <a:off x="3779912" y="4365104"/>
            <a:ext cx="2736304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FİBRİNOLİTİK SİSTEM</a:t>
            </a: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r-TR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08" name="Text Box 29"/>
          <p:cNvSpPr txBox="1">
            <a:spLocks noChangeArrowheads="1"/>
          </p:cNvSpPr>
          <p:nvPr/>
        </p:nvSpPr>
        <p:spPr bwMode="auto">
          <a:xfrm>
            <a:off x="6156176" y="1628800"/>
            <a:ext cx="2520280" cy="32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b="1" i="0" u="none" strike="noStrike" cap="none" normalizeH="0" baseline="0" dirty="0" smtClean="0">
                <a:ln>
                  <a:noFill/>
                </a:ln>
                <a:solidFill>
                  <a:srgbClr val="0099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KOMPLEMAN SİSTEMİ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rgbClr val="0099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9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23" name="Text Box 47"/>
          <p:cNvSpPr txBox="1">
            <a:spLocks noChangeArrowheads="1"/>
          </p:cNvSpPr>
          <p:nvPr/>
        </p:nvSpPr>
        <p:spPr bwMode="auto">
          <a:xfrm>
            <a:off x="35496" y="5013176"/>
            <a:ext cx="2160240" cy="93610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Vasküler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tr-TR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permeabilitede</a:t>
            </a:r>
            <a:r>
              <a:rPr kumimoji="0" lang="tr-TR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artış, ANJİYOÖDEM</a:t>
            </a:r>
            <a:endParaRPr kumimoji="0" lang="tr-TR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24" name="Rectangle 15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45" name="Rectangle 177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endParaRPr kumimoji="0" lang="tr-TR" sz="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0" name="119 Düz Ok Bağlayıcısı"/>
          <p:cNvCxnSpPr>
            <a:stCxn id="84103" idx="3"/>
          </p:cNvCxnSpPr>
          <p:nvPr/>
        </p:nvCxnSpPr>
        <p:spPr>
          <a:xfrm>
            <a:off x="6012160" y="3320988"/>
            <a:ext cx="2313856" cy="441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84115" name="Text Box 43"/>
          <p:cNvSpPr txBox="1">
            <a:spLocks noChangeArrowheads="1"/>
          </p:cNvSpPr>
          <p:nvPr/>
        </p:nvSpPr>
        <p:spPr bwMode="auto">
          <a:xfrm>
            <a:off x="6732240" y="3068960"/>
            <a:ext cx="1008112" cy="576064"/>
          </a:xfrm>
          <a:prstGeom prst="rect">
            <a:avLst/>
          </a:prstGeom>
          <a:solidFill>
            <a:srgbClr val="009966"/>
          </a:solidFill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C1-INH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23" name="122 Düz Ok Bağlayıcısı"/>
          <p:cNvCxnSpPr/>
          <p:nvPr/>
        </p:nvCxnSpPr>
        <p:spPr>
          <a:xfrm>
            <a:off x="395536" y="2564904"/>
            <a:ext cx="0" cy="158417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30" name="129 Düz Ok Bağlayıcısı"/>
          <p:cNvCxnSpPr>
            <a:stCxn id="84105" idx="2"/>
          </p:cNvCxnSpPr>
          <p:nvPr/>
        </p:nvCxnSpPr>
        <p:spPr>
          <a:xfrm>
            <a:off x="5542682" y="1689572"/>
            <a:ext cx="5704" cy="141309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6" name="135 Düz Ok Bağlayıcısı"/>
          <p:cNvCxnSpPr>
            <a:stCxn id="84087" idx="3"/>
          </p:cNvCxnSpPr>
          <p:nvPr/>
        </p:nvCxnSpPr>
        <p:spPr>
          <a:xfrm>
            <a:off x="4860032" y="1844824"/>
            <a:ext cx="720080" cy="0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1" name="140 Düz Ok Bağlayıcısı"/>
          <p:cNvCxnSpPr>
            <a:stCxn id="84095" idx="2"/>
          </p:cNvCxnSpPr>
          <p:nvPr/>
        </p:nvCxnSpPr>
        <p:spPr>
          <a:xfrm>
            <a:off x="2339752" y="3429000"/>
            <a:ext cx="2016224" cy="1800200"/>
          </a:xfrm>
          <a:prstGeom prst="straightConnector1">
            <a:avLst/>
          </a:prstGeom>
          <a:ln>
            <a:solidFill>
              <a:srgbClr val="009900"/>
            </a:solidFill>
            <a:prstDash val="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9" name="Text Box 43"/>
          <p:cNvSpPr txBox="1">
            <a:spLocks noChangeArrowheads="1"/>
          </p:cNvSpPr>
          <p:nvPr/>
        </p:nvSpPr>
        <p:spPr bwMode="auto">
          <a:xfrm>
            <a:off x="2555776" y="3717032"/>
            <a:ext cx="1008112" cy="576064"/>
          </a:xfrm>
          <a:prstGeom prst="rect">
            <a:avLst/>
          </a:prstGeom>
          <a:solidFill>
            <a:srgbClr val="009966"/>
          </a:solidFill>
          <a:ln w="12700">
            <a:solidFill>
              <a:srgbClr val="0099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C1-INH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43" name="142 Düz Ok Bağlayıcısı"/>
          <p:cNvCxnSpPr/>
          <p:nvPr/>
        </p:nvCxnSpPr>
        <p:spPr>
          <a:xfrm>
            <a:off x="2195736" y="2780928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2" name="151 Düz Ok Bağlayıcısı"/>
          <p:cNvCxnSpPr/>
          <p:nvPr/>
        </p:nvCxnSpPr>
        <p:spPr>
          <a:xfrm flipH="1">
            <a:off x="323528" y="2924944"/>
            <a:ext cx="1872208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6" name="155 Düz Ok Bağlayıcısı"/>
          <p:cNvCxnSpPr/>
          <p:nvPr/>
        </p:nvCxnSpPr>
        <p:spPr>
          <a:xfrm>
            <a:off x="395536" y="4509120"/>
            <a:ext cx="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38" name="Text Box 43"/>
          <p:cNvSpPr txBox="1">
            <a:spLocks noChangeArrowheads="1"/>
          </p:cNvSpPr>
          <p:nvPr/>
        </p:nvSpPr>
        <p:spPr bwMode="auto">
          <a:xfrm>
            <a:off x="683568" y="2708920"/>
            <a:ext cx="936104" cy="576064"/>
          </a:xfrm>
          <a:prstGeom prst="rect">
            <a:avLst/>
          </a:prstGeom>
          <a:solidFill>
            <a:srgbClr val="0099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C1-INH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AutoShape 25"/>
          <p:cNvSpPr>
            <a:spLocks noChangeShapeType="1"/>
          </p:cNvSpPr>
          <p:nvPr/>
        </p:nvSpPr>
        <p:spPr bwMode="auto">
          <a:xfrm rot="5400000" flipV="1">
            <a:off x="3419872" y="2924944"/>
            <a:ext cx="1800200" cy="72008"/>
          </a:xfrm>
          <a:prstGeom prst="straightConnector1">
            <a:avLst/>
          </a:prstGeom>
          <a:noFill/>
          <a:ln w="38100">
            <a:solidFill>
              <a:srgbClr val="009900"/>
            </a:solidFill>
            <a:prstDash val="dash"/>
            <a:round/>
            <a:headEnd/>
            <a:tailEnd type="triangle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37" name="Text Box 43"/>
          <p:cNvSpPr txBox="1">
            <a:spLocks noChangeArrowheads="1"/>
          </p:cNvSpPr>
          <p:nvPr/>
        </p:nvSpPr>
        <p:spPr bwMode="auto">
          <a:xfrm>
            <a:off x="3707904" y="2420888"/>
            <a:ext cx="1008112" cy="576064"/>
          </a:xfrm>
          <a:prstGeom prst="rect">
            <a:avLst/>
          </a:prstGeom>
          <a:solidFill>
            <a:srgbClr val="009966"/>
          </a:solidFill>
          <a:ln w="12700">
            <a:solidFill>
              <a:srgbClr val="000000"/>
            </a:solidFill>
            <a:miter lim="800000"/>
            <a:headEnd/>
            <a:tailEnd/>
          </a:ln>
          <a:effectLst>
            <a:outerShdw dist="28398" dir="3806097" algn="ctr" rotWithShape="0">
              <a:srgbClr val="7F7F7F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tr-TR" sz="20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C1-INH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6" name="165 Düz Ok Bağlayıcısı"/>
          <p:cNvCxnSpPr/>
          <p:nvPr/>
        </p:nvCxnSpPr>
        <p:spPr>
          <a:xfrm flipH="1">
            <a:off x="2699792" y="2132856"/>
            <a:ext cx="1440160" cy="100811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0" name="169 Metin kutusu"/>
          <p:cNvSpPr txBox="1"/>
          <p:nvPr/>
        </p:nvSpPr>
        <p:spPr>
          <a:xfrm>
            <a:off x="-828600" y="0"/>
            <a:ext cx="705678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tr-TR" sz="2800" b="1" dirty="0" smtClean="0"/>
              <a:t>C1 INH 3 SİSTEMİ DE ETKİLER</a:t>
            </a:r>
            <a:endParaRPr lang="tr-TR" sz="2800" b="1" dirty="0"/>
          </a:p>
        </p:txBody>
      </p:sp>
      <p:sp>
        <p:nvSpPr>
          <p:cNvPr id="42" name="41 Eksi"/>
          <p:cNvSpPr/>
          <p:nvPr/>
        </p:nvSpPr>
        <p:spPr>
          <a:xfrm rot="18391218">
            <a:off x="3619771" y="2464829"/>
            <a:ext cx="1080120" cy="504056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3" name="42 Eksi"/>
          <p:cNvSpPr/>
          <p:nvPr/>
        </p:nvSpPr>
        <p:spPr>
          <a:xfrm rot="18391218">
            <a:off x="595435" y="2680853"/>
            <a:ext cx="1080120" cy="504056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4" name="43 Eksi"/>
          <p:cNvSpPr/>
          <p:nvPr/>
        </p:nvSpPr>
        <p:spPr>
          <a:xfrm rot="18391218">
            <a:off x="2467643" y="3832980"/>
            <a:ext cx="1080120" cy="504056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45" name="44 Eksi"/>
          <p:cNvSpPr/>
          <p:nvPr/>
        </p:nvSpPr>
        <p:spPr>
          <a:xfrm rot="18391218">
            <a:off x="6644107" y="3040892"/>
            <a:ext cx="1080120" cy="504056"/>
          </a:xfrm>
          <a:prstGeom prst="mathMinus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80843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8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4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8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4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000"/>
                            </p:stCondLst>
                            <p:childTnLst>
                              <p:par>
                                <p:cTn id="5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84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3500"/>
                            </p:stCondLst>
                            <p:childTnLst>
                              <p:par>
                                <p:cTn id="5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8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500"/>
                            </p:stCondLst>
                            <p:childTnLst>
                              <p:par>
                                <p:cTn id="6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84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8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6" dur="500"/>
                                        <p:tgtEl>
                                          <p:spTgt spid="8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0" dur="500"/>
                                        <p:tgtEl>
                                          <p:spTgt spid="8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8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4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500"/>
                            </p:stCondLst>
                            <p:childTnLst>
                              <p:par>
                                <p:cTn id="116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8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000"/>
                            </p:stCondLst>
                            <p:childTnLst>
                              <p:par>
                                <p:cTn id="12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2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0" dur="500"/>
                                        <p:tgtEl>
                                          <p:spTgt spid="8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 tmFilter="0, 0; .2, .5; .8, .5; 1, 0"/>
                                        <p:tgtEl>
                                          <p:spTgt spid="840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4" dur="250" autoRev="1" fill="hold"/>
                                        <p:tgtEl>
                                          <p:spTgt spid="840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000"/>
                            </p:stCondLst>
                            <p:childTnLst>
                              <p:par>
                                <p:cTn id="14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 tmFilter="0, 0; .2, .5; .8, .5; 1, 0"/>
                                        <p:tgtEl>
                                          <p:spTgt spid="8412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8" dur="250" autoRev="1" fill="hold"/>
                                        <p:tgtEl>
                                          <p:spTgt spid="8412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88" grpId="0" animBg="1"/>
      <p:bldP spid="84087" grpId="0" animBg="1"/>
      <p:bldP spid="84113" grpId="0" animBg="1"/>
      <p:bldP spid="84095" grpId="0" animBg="1"/>
      <p:bldP spid="84097" grpId="0" animBg="1"/>
      <p:bldP spid="84098" grpId="0" animBg="1"/>
      <p:bldP spid="84105" grpId="0" animBg="1"/>
      <p:bldP spid="84103" grpId="0" animBg="1"/>
      <p:bldP spid="84107" grpId="0" animBg="1"/>
      <p:bldP spid="84094" grpId="0" animBg="1"/>
      <p:bldP spid="84094" grpId="1" animBg="1"/>
      <p:bldP spid="84089" grpId="0" animBg="1"/>
      <p:bldP spid="84092" grpId="0" animBg="1"/>
      <p:bldP spid="84109" grpId="0" animBg="1"/>
      <p:bldP spid="84099" grpId="0" animBg="1"/>
      <p:bldP spid="84123" grpId="0" animBg="1"/>
      <p:bldP spid="84123" grpId="1" animBg="1"/>
      <p:bldP spid="84115" grpId="0" animBg="1"/>
      <p:bldP spid="139" grpId="0" animBg="1"/>
      <p:bldP spid="138" grpId="0" animBg="1"/>
      <p:bldP spid="164" grpId="0" animBg="1"/>
      <p:bldP spid="137" grpId="0" animBg="1"/>
      <p:bldP spid="42" grpId="0" animBg="1"/>
      <p:bldP spid="43" grpId="0" animBg="1"/>
      <p:bldP spid="44" grpId="0" animBg="1"/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4000" b="1" dirty="0" smtClean="0"/>
              <a:t>Klinik bulgular</a:t>
            </a:r>
            <a:endParaRPr lang="en-US" sz="4000" b="1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tr-TR" sz="2800" dirty="0" smtClean="0"/>
              <a:t>Erişkinlerle benzer</a:t>
            </a:r>
          </a:p>
          <a:p>
            <a:pPr marL="0" indent="0">
              <a:buNone/>
            </a:pPr>
            <a:endParaRPr lang="tr-TR" sz="2800" dirty="0" smtClean="0"/>
          </a:p>
          <a:p>
            <a:r>
              <a:rPr lang="tr-TR" sz="2800" dirty="0" smtClean="0"/>
              <a:t>Tekrarlayan </a:t>
            </a:r>
            <a:r>
              <a:rPr lang="tr-TR" sz="2800" dirty="0" err="1" smtClean="0"/>
              <a:t>anjiyoödem</a:t>
            </a:r>
            <a:r>
              <a:rPr lang="tr-TR" sz="2800" dirty="0" smtClean="0"/>
              <a:t> atakları </a:t>
            </a:r>
            <a:endParaRPr lang="tr-TR" sz="2800" dirty="0"/>
          </a:p>
          <a:p>
            <a:pPr marL="0" indent="0">
              <a:buNone/>
            </a:pPr>
            <a:endParaRPr lang="tr-TR" sz="2800" dirty="0" smtClean="0"/>
          </a:p>
          <a:p>
            <a:pPr marL="0" indent="0">
              <a:buNone/>
            </a:pPr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349425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96" name="Rectangle 12"/>
          <p:cNvSpPr>
            <a:spLocks noChangeArrowheads="1"/>
          </p:cNvSpPr>
          <p:nvPr/>
        </p:nvSpPr>
        <p:spPr bwMode="auto">
          <a:xfrm>
            <a:off x="633413" y="1989138"/>
            <a:ext cx="7848600" cy="3529012"/>
          </a:xfrm>
          <a:prstGeom prst="rect">
            <a:avLst/>
          </a:prstGeom>
          <a:solidFill>
            <a:srgbClr val="FFFFFF"/>
          </a:solidFill>
          <a:ln w="38100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tr-TR"/>
          </a:p>
        </p:txBody>
      </p:sp>
      <p:sp>
        <p:nvSpPr>
          <p:cNvPr id="67588" name="Freeform 4"/>
          <p:cNvSpPr>
            <a:spLocks/>
          </p:cNvSpPr>
          <p:nvPr/>
        </p:nvSpPr>
        <p:spPr bwMode="auto">
          <a:xfrm>
            <a:off x="1804988" y="2768600"/>
            <a:ext cx="6473825" cy="2233613"/>
          </a:xfrm>
          <a:custGeom>
            <a:avLst/>
            <a:gdLst/>
            <a:ahLst/>
            <a:cxnLst>
              <a:cxn ang="0">
                <a:pos x="0" y="1371"/>
              </a:cxn>
              <a:cxn ang="0">
                <a:pos x="391" y="179"/>
              </a:cxn>
              <a:cxn ang="0">
                <a:pos x="2226" y="294"/>
              </a:cxn>
              <a:cxn ang="0">
                <a:pos x="3551" y="1232"/>
              </a:cxn>
              <a:cxn ang="0">
                <a:pos x="4078" y="1347"/>
              </a:cxn>
            </a:cxnLst>
            <a:rect l="0" t="0" r="r" b="b"/>
            <a:pathLst>
              <a:path w="4078" h="1407">
                <a:moveTo>
                  <a:pt x="0" y="1371"/>
                </a:moveTo>
                <a:cubicBezTo>
                  <a:pt x="62" y="1172"/>
                  <a:pt x="20" y="358"/>
                  <a:pt x="391" y="179"/>
                </a:cubicBezTo>
                <a:cubicBezTo>
                  <a:pt x="762" y="0"/>
                  <a:pt x="1699" y="118"/>
                  <a:pt x="2226" y="294"/>
                </a:cubicBezTo>
                <a:cubicBezTo>
                  <a:pt x="2753" y="470"/>
                  <a:pt x="3242" y="1057"/>
                  <a:pt x="3551" y="1232"/>
                </a:cubicBezTo>
                <a:cubicBezTo>
                  <a:pt x="3860" y="1407"/>
                  <a:pt x="3968" y="1323"/>
                  <a:pt x="4078" y="1347"/>
                </a:cubicBezTo>
              </a:path>
            </a:pathLst>
          </a:custGeom>
          <a:noFill/>
          <a:ln w="76200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sp>
        <p:nvSpPr>
          <p:cNvPr id="67590" name="Line 6"/>
          <p:cNvSpPr>
            <a:spLocks noChangeShapeType="1"/>
          </p:cNvSpPr>
          <p:nvPr/>
        </p:nvSpPr>
        <p:spPr bwMode="auto">
          <a:xfrm flipV="1">
            <a:off x="1398588" y="4941888"/>
            <a:ext cx="6364287" cy="3175"/>
          </a:xfrm>
          <a:prstGeom prst="line">
            <a:avLst/>
          </a:prstGeom>
          <a:noFill/>
          <a:ln w="2222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tr-TR"/>
          </a:p>
        </p:txBody>
      </p:sp>
      <p:pic>
        <p:nvPicPr>
          <p:cNvPr id="6759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2925" y="3644900"/>
            <a:ext cx="1428750" cy="1085850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395536" y="332656"/>
            <a:ext cx="8496944" cy="129614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lvl="0" algn="ctr" defTabSz="457200">
              <a:spcBef>
                <a:spcPct val="0"/>
              </a:spcBef>
            </a:pPr>
            <a:r>
              <a:rPr lang="tr-TR" sz="4400" b="1" dirty="0" smtClean="0">
                <a:solidFill>
                  <a:srgbClr val="000000"/>
                </a:solidFill>
              </a:rPr>
              <a:t>Ataklar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Arial"/>
            </a:endParaRPr>
          </a:p>
        </p:txBody>
      </p:sp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251520" y="3212976"/>
            <a:ext cx="1502655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 b="1" dirty="0">
                <a:solidFill>
                  <a:srgbClr val="009966"/>
                </a:solidFill>
              </a:rPr>
              <a:t>12-36 saat</a:t>
            </a: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6516216" y="3068960"/>
            <a:ext cx="1058303" cy="461665"/>
          </a:xfrm>
          <a:prstGeom prst="rect">
            <a:avLst/>
          </a:prstGeom>
          <a:noFill/>
          <a:ln w="381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009966"/>
                </a:solidFill>
              </a:rPr>
              <a:t>2-5gün</a:t>
            </a:r>
            <a:endParaRPr lang="tr-TR" sz="2400" b="1" dirty="0">
              <a:solidFill>
                <a:srgbClr val="009966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824" y="5733256"/>
            <a:ext cx="31683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Hızlı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başlar</a:t>
            </a:r>
            <a:r>
              <a:rPr lang="en-US" sz="2400" b="1" dirty="0" smtClean="0"/>
              <a:t>, </a:t>
            </a:r>
            <a:r>
              <a:rPr lang="en-US" sz="2400" b="1" dirty="0" err="1" smtClean="0"/>
              <a:t>uzun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sürer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05456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5000"/>
                                        <p:tgtEl>
                                          <p:spTgt spid="67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9077</TotalTime>
  <Words>1674</Words>
  <Application>Microsoft Office PowerPoint</Application>
  <PresentationFormat>Ekran Gösterisi (4:3)</PresentationFormat>
  <Paragraphs>374</Paragraphs>
  <Slides>41</Slides>
  <Notes>14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41</vt:i4>
      </vt:variant>
    </vt:vector>
  </HeadingPairs>
  <TitlesOfParts>
    <vt:vector size="42" baseType="lpstr">
      <vt:lpstr>Office Theme</vt:lpstr>
      <vt:lpstr>ANJİYOODEMLİ ÇOCUKTA TANI AYIRICI TANI </vt:lpstr>
      <vt:lpstr>Anjiyoödem</vt:lpstr>
      <vt:lpstr>PowerPoint Sunusu</vt:lpstr>
      <vt:lpstr>Herediter Anjiyoödem (HAE)</vt:lpstr>
      <vt:lpstr>Herediter Anjiyoödem (HAE)</vt:lpstr>
      <vt:lpstr>PowerPoint Sunusu</vt:lpstr>
      <vt:lpstr>PowerPoint Sunusu</vt:lpstr>
      <vt:lpstr>Klinik bulgular</vt:lpstr>
      <vt:lpstr>PowerPoint Sunusu</vt:lpstr>
      <vt:lpstr>Klinik bulgular</vt:lpstr>
      <vt:lpstr>Semptomların başlangıç yaşı</vt:lpstr>
      <vt:lpstr>PowerPoint Sunusu</vt:lpstr>
      <vt:lpstr>PowerPoint Sunusu</vt:lpstr>
      <vt:lpstr>Atakların sıklığı ve ciddiyeti</vt:lpstr>
      <vt:lpstr>Lokalizasyon </vt:lpstr>
      <vt:lpstr>Bağırsak tutulumunda ayırıcı tanı</vt:lpstr>
      <vt:lpstr>Lokalizasyon </vt:lpstr>
      <vt:lpstr>Tetikleyiciler</vt:lpstr>
      <vt:lpstr>PowerPoint Sunusu</vt:lpstr>
      <vt:lpstr>PowerPoint Sunusu</vt:lpstr>
      <vt:lpstr>Prenatal tanı</vt:lpstr>
      <vt:lpstr>Postnatal tanı </vt:lpstr>
      <vt:lpstr>PowerPoint Sunusu</vt:lpstr>
      <vt:lpstr>Pediyatrik CI-INH eksikliğinde tanı</vt:lpstr>
      <vt:lpstr>Pediyatrik CI-INH eksikliğinde tanı</vt:lpstr>
      <vt:lpstr>PowerPoint Sunusu</vt:lpstr>
      <vt:lpstr>TEDAVi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SUT</vt:lpstr>
      <vt:lpstr>PowerPoint Sunusu</vt:lpstr>
      <vt:lpstr>PowerPoint Sunusu</vt:lpstr>
      <vt:lpstr>PowerPoint Sunusu</vt:lpstr>
      <vt:lpstr>PowerPoint Sunusu</vt:lpstr>
      <vt:lpstr>Teşekkürler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OLGULARLA ÜRTİKER AYIRICI TANISI : ÇOCUKTA</dc:title>
  <dc:creator>zeynep</dc:creator>
  <cp:lastModifiedBy>PiTeknik</cp:lastModifiedBy>
  <cp:revision>624</cp:revision>
  <dcterms:created xsi:type="dcterms:W3CDTF">2014-09-17T09:45:59Z</dcterms:created>
  <dcterms:modified xsi:type="dcterms:W3CDTF">2017-04-24T10:23:58Z</dcterms:modified>
</cp:coreProperties>
</file>