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73" r:id="rId3"/>
  </p:sldMasterIdLst>
  <p:notesMasterIdLst>
    <p:notesMasterId r:id="rId72"/>
  </p:notesMasterIdLst>
  <p:sldIdLst>
    <p:sldId id="256" r:id="rId4"/>
    <p:sldId id="264" r:id="rId5"/>
    <p:sldId id="338" r:id="rId6"/>
    <p:sldId id="265" r:id="rId7"/>
    <p:sldId id="304" r:id="rId8"/>
    <p:sldId id="291" r:id="rId9"/>
    <p:sldId id="298" r:id="rId10"/>
    <p:sldId id="292" r:id="rId11"/>
    <p:sldId id="374" r:id="rId12"/>
    <p:sldId id="301" r:id="rId13"/>
    <p:sldId id="297" r:id="rId14"/>
    <p:sldId id="380" r:id="rId15"/>
    <p:sldId id="296" r:id="rId16"/>
    <p:sldId id="350" r:id="rId17"/>
    <p:sldId id="349" r:id="rId18"/>
    <p:sldId id="339" r:id="rId19"/>
    <p:sldId id="294" r:id="rId20"/>
    <p:sldId id="373" r:id="rId21"/>
    <p:sldId id="351" r:id="rId22"/>
    <p:sldId id="341" r:id="rId23"/>
    <p:sldId id="343" r:id="rId24"/>
    <p:sldId id="344" r:id="rId25"/>
    <p:sldId id="345" r:id="rId26"/>
    <p:sldId id="347" r:id="rId27"/>
    <p:sldId id="348" r:id="rId28"/>
    <p:sldId id="383" r:id="rId29"/>
    <p:sldId id="386" r:id="rId30"/>
    <p:sldId id="257" r:id="rId31"/>
    <p:sldId id="258" r:id="rId32"/>
    <p:sldId id="259" r:id="rId33"/>
    <p:sldId id="270" r:id="rId34"/>
    <p:sldId id="271" r:id="rId35"/>
    <p:sldId id="315" r:id="rId36"/>
    <p:sldId id="261" r:id="rId37"/>
    <p:sldId id="266" r:id="rId38"/>
    <p:sldId id="274" r:id="rId39"/>
    <p:sldId id="260" r:id="rId40"/>
    <p:sldId id="262" r:id="rId41"/>
    <p:sldId id="267" r:id="rId42"/>
    <p:sldId id="269" r:id="rId43"/>
    <p:sldId id="276" r:id="rId44"/>
    <p:sldId id="277" r:id="rId45"/>
    <p:sldId id="357" r:id="rId46"/>
    <p:sldId id="278" r:id="rId47"/>
    <p:sldId id="288" r:id="rId48"/>
    <p:sldId id="289" r:id="rId49"/>
    <p:sldId id="280" r:id="rId50"/>
    <p:sldId id="329" r:id="rId51"/>
    <p:sldId id="283" r:id="rId52"/>
    <p:sldId id="282" r:id="rId53"/>
    <p:sldId id="332" r:id="rId54"/>
    <p:sldId id="284" r:id="rId55"/>
    <p:sldId id="285" r:id="rId56"/>
    <p:sldId id="287" r:id="rId57"/>
    <p:sldId id="361" r:id="rId58"/>
    <p:sldId id="362" r:id="rId59"/>
    <p:sldId id="364" r:id="rId60"/>
    <p:sldId id="334" r:id="rId61"/>
    <p:sldId id="333" r:id="rId62"/>
    <p:sldId id="335" r:id="rId63"/>
    <p:sldId id="363" r:id="rId64"/>
    <p:sldId id="356" r:id="rId65"/>
    <p:sldId id="355" r:id="rId66"/>
    <p:sldId id="366" r:id="rId67"/>
    <p:sldId id="367" r:id="rId68"/>
    <p:sldId id="368" r:id="rId69"/>
    <p:sldId id="370" r:id="rId70"/>
    <p:sldId id="369" r:id="rId7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AD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/>
    <p:restoredTop sz="95345"/>
  </p:normalViewPr>
  <p:slideViewPr>
    <p:cSldViewPr snapToGrid="0" snapToObjects="1">
      <p:cViewPr>
        <p:scale>
          <a:sx n="83" d="100"/>
          <a:sy n="83" d="100"/>
        </p:scale>
        <p:origin x="1448" y="4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E4C81-9CCA-CE41-B02F-3164F7B68930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CA532-3A44-2642-865A-D58708B87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606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CRD’nin</a:t>
            </a:r>
            <a:r>
              <a:rPr lang="tr-TR" dirty="0" smtClean="0"/>
              <a:t> klasik</a:t>
            </a:r>
            <a:r>
              <a:rPr lang="tr-TR" baseline="0" dirty="0" smtClean="0"/>
              <a:t> tanı yöntemlerinden farkı ne?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9888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Gly</a:t>
            </a:r>
            <a:r>
              <a:rPr lang="tr-TR" dirty="0" smtClean="0"/>
              <a:t> m 4,5 ekstrelerin içinde bulunmayabilir. </a:t>
            </a:r>
            <a:r>
              <a:rPr lang="tr-TR" dirty="0" err="1" smtClean="0"/>
              <a:t>Prick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prick</a:t>
            </a:r>
            <a:r>
              <a:rPr lang="tr-TR" dirty="0" smtClean="0"/>
              <a:t> test soya sütü ve ya unu</a:t>
            </a:r>
            <a:r>
              <a:rPr lang="tr-TR" baseline="0" dirty="0" smtClean="0"/>
              <a:t> ile yapılmalı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249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87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Balık </a:t>
            </a:r>
            <a:r>
              <a:rPr lang="tr-TR" dirty="0" err="1" smtClean="0"/>
              <a:t>panallerjeni</a:t>
            </a:r>
            <a:r>
              <a:rPr lang="tr-TR" dirty="0" smtClean="0"/>
              <a:t> </a:t>
            </a:r>
            <a:r>
              <a:rPr lang="tr-TR" dirty="0" err="1" smtClean="0"/>
              <a:t>parvalbumin</a:t>
            </a:r>
            <a:r>
              <a:rPr lang="tr-TR" dirty="0" smtClean="0"/>
              <a:t> ısıya dirençli</a:t>
            </a:r>
          </a:p>
          <a:p>
            <a:pPr marL="0" indent="0">
              <a:buNone/>
            </a:pPr>
            <a:r>
              <a:rPr lang="tr-TR" dirty="0" smtClean="0"/>
              <a:t>Her bir balık için farklı </a:t>
            </a:r>
            <a:r>
              <a:rPr lang="tr-TR" dirty="0" err="1" smtClean="0"/>
              <a:t>allerjenler</a:t>
            </a:r>
            <a:r>
              <a:rPr lang="tr-TR" dirty="0" smtClean="0"/>
              <a:t> mevcut.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6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527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9398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3107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14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112 </a:t>
            </a:r>
            <a:r>
              <a:rPr lang="tr-TR" dirty="0" err="1" smtClean="0"/>
              <a:t>allerjeni</a:t>
            </a:r>
            <a:r>
              <a:rPr lang="tr-TR" baseline="0" dirty="0" smtClean="0"/>
              <a:t> aynı anda araştırabilir.</a:t>
            </a:r>
          </a:p>
          <a:p>
            <a:r>
              <a:rPr lang="tr-TR" baseline="0" dirty="0" smtClean="0"/>
              <a:t>Ancak </a:t>
            </a:r>
            <a:r>
              <a:rPr lang="tr-TR" baseline="0" dirty="0" err="1" smtClean="0"/>
              <a:t>sensitivitesi</a:t>
            </a:r>
            <a:r>
              <a:rPr lang="tr-TR" baseline="0" dirty="0" smtClean="0"/>
              <a:t> düşüktür.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62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Günlük hayatımızda süt ve süt ürünlerini çok tüketiyoruz.</a:t>
            </a:r>
          </a:p>
          <a:p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Bebeklik çağında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formulaların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temel maddesi, ek besinlere geçişte ilk tercih edilenler süt ürünleri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428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Kazein 90C’de 90 dakika kaynatma sonrasında dahi</a:t>
            </a:r>
            <a:r>
              <a:rPr lang="tr-TR" baseline="0" dirty="0" smtClean="0"/>
              <a:t> </a:t>
            </a:r>
            <a:r>
              <a:rPr lang="tr-TR" baseline="0" dirty="0" err="1" smtClean="0"/>
              <a:t>IgE</a:t>
            </a:r>
            <a:r>
              <a:rPr lang="tr-TR" baseline="0" dirty="0" smtClean="0"/>
              <a:t> bağlama özelliğini kaybetmez.</a:t>
            </a:r>
          </a:p>
          <a:p>
            <a:r>
              <a:rPr lang="tr-TR" baseline="0" dirty="0" err="1" smtClean="0"/>
              <a:t>Whey</a:t>
            </a:r>
            <a:r>
              <a:rPr lang="tr-TR" baseline="0" dirty="0" smtClean="0"/>
              <a:t> proteinleri </a:t>
            </a:r>
            <a:r>
              <a:rPr lang="tr-TR" dirty="0" smtClean="0"/>
              <a:t>90C2de 15-20 </a:t>
            </a:r>
            <a:r>
              <a:rPr lang="tr-TR" dirty="0" err="1" smtClean="0"/>
              <a:t>dk</a:t>
            </a:r>
            <a:r>
              <a:rPr lang="tr-TR" dirty="0" smtClean="0"/>
              <a:t> kaynama ile </a:t>
            </a:r>
            <a:r>
              <a:rPr lang="tr-TR" dirty="0" err="1" smtClean="0"/>
              <a:t>IgE</a:t>
            </a:r>
            <a:r>
              <a:rPr lang="tr-TR" baseline="0" dirty="0" smtClean="0"/>
              <a:t> bağlama özelliklerini kaybederler </a:t>
            </a:r>
          </a:p>
          <a:p>
            <a:r>
              <a:rPr lang="tr-TR" baseline="0" dirty="0" err="1" smtClean="0"/>
              <a:t>Bete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laktoglobulin</a:t>
            </a:r>
            <a:r>
              <a:rPr lang="tr-TR" baseline="0" dirty="0" smtClean="0"/>
              <a:t> insan sütünde olmayan tek protein</a:t>
            </a:r>
          </a:p>
          <a:p>
            <a:r>
              <a:rPr lang="tr-TR" baseline="0" dirty="0" smtClean="0"/>
              <a:t>BSA çiğ et ile </a:t>
            </a:r>
            <a:r>
              <a:rPr lang="tr-TR" baseline="0" dirty="0" err="1" smtClean="0"/>
              <a:t>aradki</a:t>
            </a:r>
            <a:r>
              <a:rPr lang="tr-TR" baseline="0" dirty="0" smtClean="0"/>
              <a:t> çapraz </a:t>
            </a:r>
            <a:r>
              <a:rPr lang="tr-TR" baseline="0" dirty="0" err="1" smtClean="0"/>
              <a:t>reaktiviteden</a:t>
            </a:r>
            <a:r>
              <a:rPr lang="tr-TR" baseline="0" dirty="0" smtClean="0"/>
              <a:t> sorumlu olabilir.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8466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Miktarı</a:t>
            </a:r>
            <a:r>
              <a:rPr lang="tr-TR" baseline="0" dirty="0" smtClean="0"/>
              <a:t> oldukça az ancak </a:t>
            </a:r>
            <a:r>
              <a:rPr lang="tr-TR" dirty="0" err="1" smtClean="0"/>
              <a:t>Ovomukoid</a:t>
            </a:r>
            <a:r>
              <a:rPr lang="tr-TR" dirty="0" smtClean="0"/>
              <a:t> muhtemelen en </a:t>
            </a:r>
            <a:r>
              <a:rPr lang="tr-TR" dirty="0" err="1" smtClean="0"/>
              <a:t>immundominant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allerjen</a:t>
            </a:r>
            <a:endParaRPr lang="tr-TR" baseline="0" dirty="0" smtClean="0"/>
          </a:p>
          <a:p>
            <a:pPr marL="0" indent="0">
              <a:buNone/>
            </a:pPr>
            <a:r>
              <a:rPr lang="tr-TR" dirty="0" err="1" smtClean="0"/>
              <a:t>Major</a:t>
            </a:r>
            <a:r>
              <a:rPr lang="tr-TR" dirty="0" smtClean="0"/>
              <a:t> yumurta </a:t>
            </a:r>
            <a:r>
              <a:rPr lang="tr-TR" dirty="0" err="1" smtClean="0"/>
              <a:t>allerjenleri</a:t>
            </a:r>
            <a:r>
              <a:rPr lang="tr-TR" dirty="0" smtClean="0"/>
              <a:t>: </a:t>
            </a:r>
          </a:p>
          <a:p>
            <a:pPr marL="0" indent="0">
              <a:buNone/>
            </a:pPr>
            <a:r>
              <a:rPr lang="tr-TR" dirty="0" err="1" smtClean="0"/>
              <a:t>Ovomukoid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Ovalbumin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Ovotransferrin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tr-TR" dirty="0" smtClean="0"/>
              <a:t>Yumurta </a:t>
            </a:r>
            <a:r>
              <a:rPr lang="tr-TR" dirty="0" err="1" smtClean="0"/>
              <a:t>lizozimi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Livetin</a:t>
            </a:r>
            <a:r>
              <a:rPr lang="tr-TR" dirty="0" smtClean="0"/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88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Ovomukoid</a:t>
            </a:r>
            <a:r>
              <a:rPr lang="tr-TR" baseline="0" dirty="0" smtClean="0"/>
              <a:t> ile tüm yumurta formları ile </a:t>
            </a:r>
            <a:r>
              <a:rPr lang="tr-TR" baseline="0" dirty="0" err="1" smtClean="0"/>
              <a:t>raeksiyon</a:t>
            </a:r>
            <a:r>
              <a:rPr lang="tr-TR" baseline="0" dirty="0" smtClean="0"/>
              <a:t> riski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94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Özellikle polen</a:t>
            </a:r>
            <a:r>
              <a:rPr lang="tr-TR" baseline="0" dirty="0" smtClean="0"/>
              <a:t> alerjisi olan olgularda klinik ile ilişkisiz</a:t>
            </a:r>
          </a:p>
          <a:p>
            <a:r>
              <a:rPr lang="tr-TR" baseline="0" dirty="0" err="1" smtClean="0"/>
              <a:t>Egzeması</a:t>
            </a:r>
            <a:r>
              <a:rPr lang="tr-TR" baseline="0" dirty="0" smtClean="0"/>
              <a:t> olan olgularda klinik ile ilişkili </a:t>
            </a:r>
            <a:r>
              <a:rPr lang="tr-TR" baseline="0" dirty="0" err="1" smtClean="0"/>
              <a:t>duyarlanma</a:t>
            </a:r>
            <a:r>
              <a:rPr lang="tr-TR" baseline="0" dirty="0" smtClean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A532-3A44-2642-865A-D58708B872D8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615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06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079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08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7038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27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2040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505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053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893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4252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9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Comic Sans MS" charset="-94"/>
                <a:ea typeface="Comic Sans MS" charset="-94"/>
                <a:cs typeface="Comic Sans MS" charset="-94"/>
              </a:defRPr>
            </a:lvl1pPr>
            <a:lvl2pPr>
              <a:defRPr>
                <a:latin typeface="Comic Sans MS" charset="-94"/>
                <a:ea typeface="Comic Sans MS" charset="-94"/>
                <a:cs typeface="Comic Sans MS" charset="-94"/>
              </a:defRPr>
            </a:lvl2pPr>
          </a:lstStyle>
          <a:p>
            <a:pPr lvl="0"/>
            <a:r>
              <a:rPr lang="tr-TR" dirty="0" smtClean="0"/>
              <a:t>Ana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15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0837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514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540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8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9228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258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6530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545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412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043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9209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243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796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3571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162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5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69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4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541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76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22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71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FEA7-FCDB-E04E-8796-26F18DE839D6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B1BD3-2A54-3D46-A9DB-85BD0219B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747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C9011-DDB6-EC43-9D9E-D59E21045713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8D9C7-05F4-8548-9F7E-6EB309C155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A5A6-A397-D74B-B683-247E06FFE32A}" type="datetimeFigureOut">
              <a:rPr lang="tr-TR" smtClean="0"/>
              <a:t>23.04.2017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94538-44AB-AC40-A6B0-FDD3A06D66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19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487837"/>
            <a:ext cx="7772400" cy="28671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sz="53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BİLEŞENE DAYALI TANI YÖNTEMLERİNİN (CRD) TANI ve TEDAVİYE ETKİSİ </a:t>
            </a:r>
            <a:endParaRPr lang="tr-TR" dirty="0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356100" y="4649671"/>
            <a:ext cx="6664271" cy="126735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Doç. Dr. Tuba Tuncel</a:t>
            </a:r>
            <a:endParaRPr lang="tr-TR" sz="18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İzmir </a:t>
            </a: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Katip Çelebi Üniversitesi Tıp Fakültesi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Çocuk Sağlığı ve Hastalıkları ABD, Çocuk </a:t>
            </a:r>
            <a:r>
              <a:rPr lang="tr-TR" sz="1800" dirty="0" err="1" smtClean="0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800" dirty="0" err="1" smtClean="0">
                <a:latin typeface="Comic Sans MS" charset="-94"/>
                <a:ea typeface="Comic Sans MS" charset="-94"/>
                <a:cs typeface="Comic Sans MS" charset="-94"/>
              </a:rPr>
              <a:t>İmmunoloji</a:t>
            </a: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 BD</a:t>
            </a:r>
            <a:endParaRPr lang="tr-TR" sz="1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398722" y="6202843"/>
            <a:ext cx="66216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23-27 Nisan 2017, Kuşadası, </a:t>
            </a:r>
            <a:r>
              <a:rPr lang="tr-TR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Çocuk Alerji </a:t>
            </a:r>
            <a:r>
              <a:rPr lang="tr-TR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ve Astım </a:t>
            </a:r>
            <a:r>
              <a:rPr lang="tr-TR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Kongresi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111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Günümüzde </a:t>
            </a:r>
            <a:r>
              <a:rPr lang="tr-TR" dirty="0"/>
              <a:t>3000’den fazla </a:t>
            </a:r>
            <a:r>
              <a:rPr lang="tr-TR" dirty="0" err="1"/>
              <a:t>allerjen</a:t>
            </a:r>
            <a:r>
              <a:rPr lang="tr-TR" dirty="0"/>
              <a:t> molekülü tanımlanmış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 smtClean="0"/>
              <a:t>İsimlendirme;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AAA a </a:t>
            </a:r>
            <a:r>
              <a:rPr lang="tr-TR" dirty="0" smtClean="0"/>
              <a:t>1,2,3..... </a:t>
            </a: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292100" y="6140232"/>
            <a:ext cx="759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www.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allergome.org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, www.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llergen.org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242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tr-TR" dirty="0"/>
              <a:t>Bileşene Dayalı </a:t>
            </a:r>
            <a:r>
              <a:rPr lang="tr-TR" dirty="0" smtClean="0"/>
              <a:t>Tanı </a:t>
            </a:r>
            <a:r>
              <a:rPr lang="tr-TR" dirty="0"/>
              <a:t>(CRD)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628649" y="1690689"/>
            <a:ext cx="8143391" cy="484959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r-TR" dirty="0">
                <a:solidFill>
                  <a:srgbClr val="C00000"/>
                </a:solidFill>
              </a:rPr>
              <a:t>=Moleküle dayalı </a:t>
            </a:r>
            <a:r>
              <a:rPr lang="tr-TR" dirty="0" err="1">
                <a:solidFill>
                  <a:srgbClr val="C00000"/>
                </a:solidFill>
              </a:rPr>
              <a:t>allerji</a:t>
            </a:r>
            <a:r>
              <a:rPr lang="tr-TR" dirty="0">
                <a:solidFill>
                  <a:srgbClr val="C00000"/>
                </a:solidFill>
              </a:rPr>
              <a:t> tanısı </a:t>
            </a:r>
            <a:endParaRPr lang="tr-TR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tr-TR" dirty="0" err="1" smtClean="0"/>
              <a:t>Allerji</a:t>
            </a:r>
            <a:r>
              <a:rPr lang="tr-TR" dirty="0" smtClean="0"/>
              <a:t> </a:t>
            </a:r>
            <a:r>
              <a:rPr lang="tr-TR" dirty="0"/>
              <a:t>tanısının </a:t>
            </a:r>
            <a:r>
              <a:rPr lang="tr-TR" dirty="0" smtClean="0"/>
              <a:t>konulmasında </a:t>
            </a:r>
            <a:r>
              <a:rPr lang="tr-TR" dirty="0"/>
              <a:t>m</a:t>
            </a:r>
            <a:r>
              <a:rPr lang="tr-TR" dirty="0" smtClean="0"/>
              <a:t>oleküler </a:t>
            </a:r>
            <a:r>
              <a:rPr lang="tr-TR" dirty="0" err="1"/>
              <a:t>allerjenlere</a:t>
            </a:r>
            <a:r>
              <a:rPr lang="tr-TR" dirty="0"/>
              <a:t> karşı </a:t>
            </a:r>
            <a:r>
              <a:rPr lang="tr-TR" dirty="0" smtClean="0"/>
              <a:t>duyarlılığın değerlendirilmesi </a:t>
            </a:r>
          </a:p>
        </p:txBody>
      </p:sp>
    </p:spTree>
    <p:extLst>
      <p:ext uri="{BB962C8B-B14F-4D97-AF65-F5344CB8AC3E}">
        <p14:creationId xmlns:p14="http://schemas.microsoft.com/office/powerpoint/2010/main" val="3969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tr-TR" dirty="0" err="1"/>
              <a:t>Singleplex</a:t>
            </a:r>
            <a:r>
              <a:rPr lang="tr-TR" dirty="0"/>
              <a:t>- Tek bir </a:t>
            </a:r>
            <a:r>
              <a:rPr lang="tr-TR" dirty="0" err="1"/>
              <a:t>allerjen</a:t>
            </a:r>
            <a:endParaRPr lang="tr-TR" dirty="0"/>
          </a:p>
          <a:p>
            <a:pPr>
              <a:lnSpc>
                <a:spcPct val="120000"/>
              </a:lnSpc>
            </a:pPr>
            <a:r>
              <a:rPr lang="tr-TR" dirty="0"/>
              <a:t>Multi-</a:t>
            </a:r>
            <a:r>
              <a:rPr lang="tr-TR" dirty="0" err="1"/>
              <a:t>allerjen</a:t>
            </a:r>
            <a:r>
              <a:rPr lang="tr-TR" dirty="0"/>
              <a:t> &lt;10 </a:t>
            </a:r>
            <a:r>
              <a:rPr lang="tr-TR" dirty="0" err="1"/>
              <a:t>allerjen</a:t>
            </a:r>
            <a:endParaRPr lang="tr-TR" dirty="0"/>
          </a:p>
          <a:p>
            <a:pPr>
              <a:lnSpc>
                <a:spcPct val="120000"/>
              </a:lnSpc>
            </a:pPr>
            <a:r>
              <a:rPr lang="tr-TR" dirty="0" err="1"/>
              <a:t>Multiplex</a:t>
            </a:r>
            <a:r>
              <a:rPr lang="tr-TR" dirty="0"/>
              <a:t>- &gt;100 </a:t>
            </a:r>
            <a:r>
              <a:rPr lang="tr-TR" dirty="0" err="1"/>
              <a:t>allerjen</a:t>
            </a:r>
            <a:r>
              <a:rPr lang="tr-TR" dirty="0"/>
              <a:t> </a:t>
            </a:r>
            <a:endParaRPr lang="tr-TR" dirty="0" smtClean="0"/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tr-TR" dirty="0" smtClean="0"/>
              <a:t>Moleküler </a:t>
            </a:r>
            <a:r>
              <a:rPr lang="tr-TR" dirty="0" err="1"/>
              <a:t>allerjenler</a:t>
            </a:r>
            <a:r>
              <a:rPr lang="tr-TR" dirty="0"/>
              <a:t> ile deri testi 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tr-TR" dirty="0"/>
              <a:t>Moleküler </a:t>
            </a:r>
            <a:r>
              <a:rPr lang="tr-TR" dirty="0" err="1"/>
              <a:t>allerjenler</a:t>
            </a:r>
            <a:r>
              <a:rPr lang="tr-TR" dirty="0"/>
              <a:t> ile BAT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25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tr-TR" sz="3200" dirty="0" smtClean="0"/>
              <a:t>Moleküle Dayalı Alerji Tanı Yöntemleri Kullanıldığında</a:t>
            </a:r>
            <a:r>
              <a:rPr lang="tr-TR" sz="4000" dirty="0" smtClean="0"/>
              <a:t>;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Düşük miktarda veya </a:t>
            </a:r>
            <a:r>
              <a:rPr lang="tr-TR" dirty="0" err="1" smtClean="0"/>
              <a:t>stabilitede</a:t>
            </a:r>
            <a:r>
              <a:rPr lang="tr-TR" dirty="0" smtClean="0"/>
              <a:t> olan moleküller için </a:t>
            </a:r>
            <a:r>
              <a:rPr lang="tr-TR" dirty="0" err="1" smtClean="0"/>
              <a:t>sensitivite</a:t>
            </a:r>
            <a:r>
              <a:rPr lang="tr-TR" dirty="0" smtClean="0"/>
              <a:t> artar</a:t>
            </a:r>
          </a:p>
          <a:p>
            <a:r>
              <a:rPr lang="tr-TR" dirty="0" smtClean="0"/>
              <a:t>Risk veya şiddetle ilgili moleküllere ilişkin </a:t>
            </a:r>
            <a:r>
              <a:rPr lang="tr-TR" dirty="0" err="1" smtClean="0"/>
              <a:t>selektivite</a:t>
            </a:r>
            <a:r>
              <a:rPr lang="tr-TR" dirty="0" smtClean="0"/>
              <a:t> artar, semptomların şiddeti hakkında ek klinik bilgi elde edilir.</a:t>
            </a:r>
          </a:p>
          <a:p>
            <a:r>
              <a:rPr lang="tr-TR" dirty="0" smtClean="0"/>
              <a:t>Çapraz reaksiyonları öngörmeye yardımcı olur. </a:t>
            </a:r>
            <a:endParaRPr lang="tr-TR" dirty="0"/>
          </a:p>
          <a:p>
            <a:r>
              <a:rPr lang="tr-TR" dirty="0" smtClean="0"/>
              <a:t>Esas </a:t>
            </a:r>
            <a:r>
              <a:rPr lang="tr-TR" dirty="0" err="1" smtClean="0"/>
              <a:t>duyarlanma</a:t>
            </a:r>
            <a:r>
              <a:rPr lang="tr-TR" dirty="0" smtClean="0"/>
              <a:t> kaynağı bulunabilir. (Öz. çapraz reaksiyonlardan etkilenen hastalarda)</a:t>
            </a:r>
          </a:p>
          <a:p>
            <a:r>
              <a:rPr lang="tr-TR" dirty="0" err="1"/>
              <a:t>Allerjinin</a:t>
            </a:r>
            <a:r>
              <a:rPr lang="tr-TR" dirty="0"/>
              <a:t> </a:t>
            </a:r>
            <a:r>
              <a:rPr lang="tr-TR" dirty="0" err="1"/>
              <a:t>prognozunun</a:t>
            </a:r>
            <a:r>
              <a:rPr lang="tr-TR" dirty="0"/>
              <a:t> </a:t>
            </a:r>
            <a:r>
              <a:rPr lang="tr-TR" dirty="0" smtClean="0"/>
              <a:t>saptamaya yardım edebilir. 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58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0161" y="1236689"/>
            <a:ext cx="7886700" cy="4351338"/>
          </a:xfrm>
        </p:spPr>
        <p:txBody>
          <a:bodyPr/>
          <a:lstStyle/>
          <a:p>
            <a:r>
              <a:rPr lang="tr-TR" dirty="0" smtClean="0"/>
              <a:t>Hastanın semptomları göz önüne alınmadan geniş bir moleküler test paneli yapıldığında ilişkisiz </a:t>
            </a:r>
            <a:r>
              <a:rPr lang="tr-TR" dirty="0" err="1" smtClean="0"/>
              <a:t>allerjenlere</a:t>
            </a:r>
            <a:r>
              <a:rPr lang="tr-TR" dirty="0" smtClean="0"/>
              <a:t> duyarlılık saptanıp gereksiz besin eliminasyonu yapılabilir.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2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278678"/>
              </p:ext>
            </p:extLst>
          </p:nvPr>
        </p:nvGraphicFramePr>
        <p:xfrm>
          <a:off x="216976" y="207281"/>
          <a:ext cx="8710048" cy="62834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01858"/>
                <a:gridCol w="3394129"/>
                <a:gridCol w="4014061"/>
              </a:tblGrid>
              <a:tr h="374687">
                <a:tc>
                  <a:txBody>
                    <a:bodyPr/>
                    <a:lstStyle/>
                    <a:p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baseline="0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Avantajlar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Dezavantajlar</a:t>
                      </a:r>
                      <a:endParaRPr lang="tr-TR" sz="2000" b="1" dirty="0">
                        <a:solidFill>
                          <a:srgbClr val="C00000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90001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ekstreleri ile DT</a:t>
                      </a:r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Kolay hazırlanır</a:t>
                      </a: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Ucuzdur</a:t>
                      </a: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Pek çok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allerjik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proteini içerir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Hızlı sonuç alınır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Hasta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allerjene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maruz kalır. 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Standardizasyonu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zordur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kompozisyonu bilinmemektedir.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Tanımlanmamış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komponentler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örn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endotoksinler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vb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içerebilir.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Düşük miktardaki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allerjenler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için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sensitivite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düşer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Protein karışımı komplekstir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spesifite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düşüktür.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8917">
                <a:tc>
                  <a:txBody>
                    <a:bodyPr/>
                    <a:lstStyle/>
                    <a:p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ekstreleri için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IgE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Pek çok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allerjik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proteini içerir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Hasta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allerjene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maruz kalmaz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-94"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Maliyeti yüksektir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-94"/>
                        <a:buNone/>
                        <a:tabLst/>
                        <a:defRPr/>
                      </a:pP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kompozisyonu bilinmemektedir.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Tanımlanmamış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komponentler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örn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endotoksinler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vb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içerebilir.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Protein karışımı komplekstir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spesifite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düşüktür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8917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Moleküler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allerjenler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için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IgE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Esas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duyarlanmayı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saptar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Çapraz reaksiyonun nedenini saptar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Yüksek derecede saf ve tanımlanmış proteinlerdir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Yapı ve miktar kesin olarak bilinir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Güvenlidir</a:t>
                      </a:r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Hazırlanması zordur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Pahalıdır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Bazı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kaynakları için panel yetersizdir</a:t>
                      </a:r>
                    </a:p>
                    <a:p>
                      <a:pPr marL="0" indent="0">
                        <a:buFont typeface="Arial" charset="-94"/>
                        <a:buNone/>
                      </a:pP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Ticari olarak kullanışlı değildir.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2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452" y="2170461"/>
            <a:ext cx="3036999" cy="4486759"/>
          </a:xfrm>
          <a:prstGeom prst="rect">
            <a:avLst/>
          </a:prstGeom>
        </p:spPr>
      </p:pic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2"/>
          <a:stretch/>
        </p:blipFill>
        <p:spPr>
          <a:xfrm>
            <a:off x="4545043" y="563210"/>
            <a:ext cx="4417017" cy="609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395539" y="554763"/>
            <a:ext cx="82990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Ekstre mi? </a:t>
            </a:r>
            <a:br>
              <a:rPr lang="tr-TR" sz="44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44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Moleküler alerjenler mi?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99125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526287" y="1215426"/>
            <a:ext cx="3144787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Öykü ve fizik muayene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26286" y="2143554"/>
            <a:ext cx="3144788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Ekstre temelli DT/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sIgE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26287" y="3069210"/>
            <a:ext cx="3144788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Seçilmiş moleküller ile CRD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566159" y="3987886"/>
            <a:ext cx="3144789" cy="646331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Yorumlama /Besin yükleme testi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526285" y="5183561"/>
            <a:ext cx="3184663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Tanı kesin mi?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539183" y="4908890"/>
            <a:ext cx="2984886" cy="646331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Çoklu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duyarlanma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ve/veya geniş çapraz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reaktivite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5539184" y="3526222"/>
            <a:ext cx="2984886" cy="92333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Moleküler testler </a:t>
            </a:r>
          </a:p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Çapraz reaksiyon veren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vb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 panel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5539184" y="2143554"/>
            <a:ext cx="2984885" cy="92333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Yorumlama/besin yükleme testi  ile klinik önemin saptanması 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517670" y="1309991"/>
            <a:ext cx="2984884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Tanı kesin mi?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141598" y="157160"/>
            <a:ext cx="6890028" cy="76944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U ŞEKLİNDE YAKLAŞIM</a:t>
            </a:r>
            <a:endParaRPr lang="tr-TR" sz="44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39033" y="6168324"/>
            <a:ext cx="1102309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KESİN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1882148" y="6168324"/>
            <a:ext cx="1828800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Kesin değil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5" name="Aşağı Ok 14"/>
          <p:cNvSpPr/>
          <p:nvPr/>
        </p:nvSpPr>
        <p:spPr>
          <a:xfrm>
            <a:off x="280546" y="1215426"/>
            <a:ext cx="168552" cy="4337467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karı Ok 15"/>
          <p:cNvSpPr/>
          <p:nvPr/>
        </p:nvSpPr>
        <p:spPr>
          <a:xfrm>
            <a:off x="8601985" y="1100380"/>
            <a:ext cx="154556" cy="4452513"/>
          </a:xfrm>
          <a:prstGeom prst="up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Yukarı Bükülü Ok 18"/>
          <p:cNvSpPr/>
          <p:nvPr/>
        </p:nvSpPr>
        <p:spPr>
          <a:xfrm>
            <a:off x="3905573" y="6014559"/>
            <a:ext cx="2851688" cy="523096"/>
          </a:xfrm>
          <a:prstGeom prst="bentUp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7377192" y="476428"/>
            <a:ext cx="1146877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KESİN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cxnSp>
        <p:nvCxnSpPr>
          <p:cNvPr id="22" name="Düz Ok Bağlayıcısı 21"/>
          <p:cNvCxnSpPr>
            <a:stCxn id="4" idx="2"/>
          </p:cNvCxnSpPr>
          <p:nvPr/>
        </p:nvCxnSpPr>
        <p:spPr>
          <a:xfrm flipH="1">
            <a:off x="2098680" y="1584758"/>
            <a:ext cx="1" cy="37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Ok Bağlayıcısı 23"/>
          <p:cNvCxnSpPr>
            <a:stCxn id="5" idx="2"/>
          </p:cNvCxnSpPr>
          <p:nvPr/>
        </p:nvCxnSpPr>
        <p:spPr>
          <a:xfrm>
            <a:off x="2098680" y="2512886"/>
            <a:ext cx="0" cy="376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>
            <a:stCxn id="6" idx="2"/>
          </p:cNvCxnSpPr>
          <p:nvPr/>
        </p:nvCxnSpPr>
        <p:spPr>
          <a:xfrm flipH="1">
            <a:off x="2098680" y="3438542"/>
            <a:ext cx="1" cy="389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 flipH="1">
            <a:off x="2087006" y="4634217"/>
            <a:ext cx="1" cy="37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 flipH="1">
            <a:off x="890187" y="5642516"/>
            <a:ext cx="1" cy="37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 flipH="1">
            <a:off x="2673457" y="5652278"/>
            <a:ext cx="1" cy="37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Ok Bağlayıcısı 32"/>
          <p:cNvCxnSpPr>
            <a:stCxn id="12" idx="0"/>
          </p:cNvCxnSpPr>
          <p:nvPr/>
        </p:nvCxnSpPr>
        <p:spPr>
          <a:xfrm flipH="1" flipV="1">
            <a:off x="7031626" y="1684216"/>
            <a:ext cx="1" cy="459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Düz Ok Bağlayıcısı 33"/>
          <p:cNvCxnSpPr/>
          <p:nvPr/>
        </p:nvCxnSpPr>
        <p:spPr>
          <a:xfrm flipH="1" flipV="1">
            <a:off x="6996893" y="3066884"/>
            <a:ext cx="1" cy="459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/>
          <p:nvPr/>
        </p:nvCxnSpPr>
        <p:spPr>
          <a:xfrm flipH="1" flipV="1">
            <a:off x="7010112" y="4449552"/>
            <a:ext cx="1" cy="459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/>
          <p:cNvCxnSpPr/>
          <p:nvPr/>
        </p:nvCxnSpPr>
        <p:spPr>
          <a:xfrm flipH="1" flipV="1">
            <a:off x="7876718" y="857941"/>
            <a:ext cx="1" cy="459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atlama 2 36"/>
          <p:cNvSpPr/>
          <p:nvPr/>
        </p:nvSpPr>
        <p:spPr>
          <a:xfrm>
            <a:off x="6757262" y="5552893"/>
            <a:ext cx="2386740" cy="1297794"/>
          </a:xfrm>
          <a:prstGeom prst="irregularSeal2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Hedefe yönelik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-105629" y="1309991"/>
            <a:ext cx="553998" cy="424290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Yukardan aşağıya yaklaşım</a:t>
            </a:r>
            <a:endParaRPr lang="tr-TR" sz="24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9" name="Metin kutusu 38"/>
          <p:cNvSpPr txBox="1"/>
          <p:nvPr/>
        </p:nvSpPr>
        <p:spPr>
          <a:xfrm>
            <a:off x="8655869" y="1100380"/>
            <a:ext cx="553998" cy="44280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24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Aşağıdan yukarıya yaklaşım</a:t>
            </a:r>
            <a:endParaRPr lang="tr-TR" sz="24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971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1958" y="3177153"/>
            <a:ext cx="8648055" cy="1385323"/>
          </a:xfrm>
          <a:ln w="28575"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ÇAPRAZ REAKSİYONA NEDEN OLAN MOLEKÜLER ALLERJENLER</a:t>
            </a:r>
            <a:endParaRPr lang="tr-TR" sz="40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7012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71008"/>
              </p:ext>
            </p:extLst>
          </p:nvPr>
        </p:nvGraphicFramePr>
        <p:xfrm>
          <a:off x="170480" y="897761"/>
          <a:ext cx="8849535" cy="578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305"/>
                <a:gridCol w="2104238"/>
                <a:gridCol w="5102992"/>
              </a:tblGrid>
              <a:tr h="36017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409585">
                <a:tc rowSpan="4"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Prolamin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Tahıl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prolaminleri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Tahıl taneleri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Bifonksiyonel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inh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Tahıl taneleri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2S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albuminler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A. Fındıkları, y. fıstığı, baklagiller,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tohumlar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57027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Ns-LTP’ler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Meyve,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sebze,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y.f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ıstığı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, 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a.fındıkları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, ağaç ve yabani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ot polenleri, lateks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 rowSpan="2"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EF-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Hand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Polcalsinler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Ağaç, çimen,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y.ot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polenleri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Parvalbuminler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Balık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Profilin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like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Profilin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Ağaç, çimen,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y.ot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polenleri, meyve, sebze, lateks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57027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Tropomyozin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like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Tropomyozin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Yumuşakça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ve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kabuklu deniz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ürünleri,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Anisakis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s., akarlar, hamamböceği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 rowSpan="2"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Cupin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Vicilinler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(7/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8S g)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A.fındıkları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, 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y.fıstığı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,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baklagiller, tohumlar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Leguminler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(11S 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0270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Bet v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1-like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Bet v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Fagales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polenleri, meyve-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sebze,baklagiller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,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a. fındıkları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9585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Calycin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Lipocalinler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Memeliler, akarlar,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h.böceği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635431" y="123986"/>
            <a:ext cx="570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PROTEİN </a:t>
            </a:r>
            <a:r>
              <a:rPr lang="tr-TR" sz="36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AİLELERİ</a:t>
            </a:r>
            <a:endParaRPr lang="tr-TR" sz="36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299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Sunum Planı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00161"/>
            <a:ext cx="7886700" cy="4730158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Giriş</a:t>
            </a:r>
          </a:p>
          <a:p>
            <a:r>
              <a:rPr lang="tr-TR" dirty="0" smtClean="0"/>
              <a:t>Besin </a:t>
            </a:r>
            <a:r>
              <a:rPr lang="tr-TR" dirty="0" err="1" smtClean="0"/>
              <a:t>allerjisi</a:t>
            </a:r>
            <a:r>
              <a:rPr lang="tr-TR" dirty="0" smtClean="0"/>
              <a:t> tanısında geleneksel testler ve bileşene dayalı tanı yöntemleri ve bunların karşılaştırılması</a:t>
            </a:r>
          </a:p>
          <a:p>
            <a:r>
              <a:rPr lang="tr-TR" dirty="0" smtClean="0"/>
              <a:t>Besin </a:t>
            </a:r>
            <a:r>
              <a:rPr lang="tr-TR" dirty="0" err="1" smtClean="0"/>
              <a:t>allerjisi</a:t>
            </a:r>
            <a:r>
              <a:rPr lang="tr-TR" dirty="0" smtClean="0"/>
              <a:t> tanısında bileşene dayalı tanı yöntemleri (ne zaman, nasıl)</a:t>
            </a:r>
          </a:p>
          <a:p>
            <a:r>
              <a:rPr lang="tr-TR" dirty="0" smtClean="0"/>
              <a:t>Çapraz reaksiyona neden olabilen protein aileleri</a:t>
            </a:r>
          </a:p>
          <a:p>
            <a:r>
              <a:rPr lang="tr-TR" dirty="0"/>
              <a:t>B</a:t>
            </a:r>
            <a:r>
              <a:rPr lang="tr-TR" dirty="0" smtClean="0"/>
              <a:t>ileşene dayalı tanı yöntemlerinin sık </a:t>
            </a:r>
            <a:r>
              <a:rPr lang="tr-TR" dirty="0"/>
              <a:t>rastlanan besin </a:t>
            </a:r>
            <a:r>
              <a:rPr lang="tr-TR" dirty="0" err="1" smtClean="0"/>
              <a:t>allerjilerinin</a:t>
            </a:r>
            <a:r>
              <a:rPr lang="tr-TR" dirty="0" smtClean="0"/>
              <a:t> </a:t>
            </a:r>
            <a:r>
              <a:rPr lang="tr-TR" dirty="0"/>
              <a:t>tanı </a:t>
            </a:r>
            <a:r>
              <a:rPr lang="tr-TR" dirty="0" smtClean="0"/>
              <a:t>ve tedavilerindeki yeri (Süt, yumurta, yer fıstığı, soya, kuruyemişler, balık)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34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Profilinler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Pan</a:t>
            </a:r>
            <a:r>
              <a:rPr lang="tr-TR" dirty="0" smtClean="0"/>
              <a:t> </a:t>
            </a:r>
            <a:r>
              <a:rPr lang="tr-TR" dirty="0" err="1" smtClean="0"/>
              <a:t>allerjenlerin</a:t>
            </a:r>
            <a:r>
              <a:rPr lang="tr-TR" dirty="0" smtClean="0"/>
              <a:t> prototipi</a:t>
            </a:r>
          </a:p>
          <a:p>
            <a:r>
              <a:rPr lang="tr-TR" dirty="0" smtClean="0"/>
              <a:t>Tüm </a:t>
            </a:r>
            <a:r>
              <a:rPr lang="tr-TR" dirty="0" err="1" smtClean="0"/>
              <a:t>ökaryotik</a:t>
            </a:r>
            <a:r>
              <a:rPr lang="tr-TR" dirty="0" smtClean="0"/>
              <a:t> hücrelerde bulunan sinyal iletimi ve hücre iskeletinin organizasyonunda yer alan bir protein</a:t>
            </a:r>
          </a:p>
          <a:p>
            <a:r>
              <a:rPr lang="tr-TR" dirty="0" smtClean="0"/>
              <a:t>Yakın olmayan familyalarda bile sekanslar benzer</a:t>
            </a:r>
          </a:p>
          <a:p>
            <a:r>
              <a:rPr lang="tr-TR" dirty="0" smtClean="0"/>
              <a:t>Polen </a:t>
            </a:r>
            <a:r>
              <a:rPr lang="tr-TR" dirty="0" err="1" smtClean="0"/>
              <a:t>allerjisi</a:t>
            </a:r>
            <a:r>
              <a:rPr lang="tr-TR" dirty="0" smtClean="0"/>
              <a:t> olan </a:t>
            </a:r>
            <a:r>
              <a:rPr lang="tr-TR" dirty="0"/>
              <a:t>hastalarda </a:t>
            </a:r>
            <a:r>
              <a:rPr lang="tr-TR" dirty="0" smtClean="0"/>
              <a:t>profilin duyarlılığı %50</a:t>
            </a:r>
          </a:p>
          <a:p>
            <a:r>
              <a:rPr lang="tr-TR" dirty="0" smtClean="0"/>
              <a:t>Çimen, huş, yabani ot polenleri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duyarlaştırıcı</a:t>
            </a:r>
            <a:r>
              <a:rPr lang="tr-TR" dirty="0" smtClean="0"/>
              <a:t> olabilir.</a:t>
            </a:r>
          </a:p>
        </p:txBody>
      </p:sp>
    </p:spTree>
    <p:extLst>
      <p:ext uri="{BB962C8B-B14F-4D97-AF65-F5344CB8AC3E}">
        <p14:creationId xmlns:p14="http://schemas.microsoft.com/office/powerpoint/2010/main" val="16529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2558"/>
              </p:ext>
            </p:extLst>
          </p:nvPr>
        </p:nvGraphicFramePr>
        <p:xfrm>
          <a:off x="285579" y="1339928"/>
          <a:ext cx="2570922" cy="5364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5461"/>
                <a:gridCol w="1285461"/>
              </a:tblGrid>
              <a:tr h="319948">
                <a:tc>
                  <a:txBody>
                    <a:bodyPr/>
                    <a:lstStyle/>
                    <a:p>
                      <a:r>
                        <a:rPr lang="tr-TR" sz="160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Elma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Mal d 4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Şeftali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Armut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Pyr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Kavun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Cuc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m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Kivi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Act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9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Kereviz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Api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g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Havuç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Dau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Portakal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Cit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Y.fıstığı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Ara h 5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Soya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Gly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m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Domates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Sola l 1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Ananas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Ana c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Fındık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Sarı hardal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Sin a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Ayçiçeği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Hel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İncir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Fic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01" y="1697273"/>
            <a:ext cx="3074504" cy="3491948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54800"/>
              </p:ext>
            </p:extLst>
          </p:nvPr>
        </p:nvGraphicFramePr>
        <p:xfrm>
          <a:off x="5776022" y="1312989"/>
          <a:ext cx="3212994" cy="5364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93807"/>
                <a:gridCol w="1619187"/>
              </a:tblGrid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Huş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Bet v 2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Fındık a.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Akçaağaç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g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Gürgen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Car b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Meşe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Que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Kayın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Fag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Phleum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Phl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 12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Diğer çimen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12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Artemisia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v.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Art v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Ambrosia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a.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Amb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8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Parietaria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j.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Par j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Olea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Ole e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Fraxinus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Fra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Cupressus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Cup s 8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Mercurialis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a.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Mer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1994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Phoenix d.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Pho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285579" y="271018"/>
            <a:ext cx="901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Polen-polen / polen-besin (OAS) / polen-lateks arasında çapraz reaksiyona neden olabilir.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833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PR-10 Proteinleri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9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PR proteinler (</a:t>
            </a:r>
            <a:r>
              <a:rPr lang="tr-TR" dirty="0" err="1" smtClean="0"/>
              <a:t>pathogenesis</a:t>
            </a:r>
            <a:r>
              <a:rPr lang="tr-TR" dirty="0" smtClean="0"/>
              <a:t> </a:t>
            </a:r>
            <a:r>
              <a:rPr lang="tr-TR" dirty="0" err="1" smtClean="0"/>
              <a:t>related</a:t>
            </a:r>
            <a:r>
              <a:rPr lang="tr-TR" dirty="0" smtClean="0"/>
              <a:t> </a:t>
            </a:r>
            <a:r>
              <a:rPr lang="tr-TR" dirty="0" err="1" smtClean="0"/>
              <a:t>proteins</a:t>
            </a:r>
            <a:r>
              <a:rPr lang="tr-TR" dirty="0" smtClean="0"/>
              <a:t>) bitkiler tarafından kodlanan ancak sadece patolojik durumlarda indüklenen proteinler</a:t>
            </a: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Bet v 1: </a:t>
            </a:r>
            <a:r>
              <a:rPr lang="tr-TR" dirty="0"/>
              <a:t>Huş </a:t>
            </a:r>
            <a:r>
              <a:rPr lang="tr-TR" dirty="0" smtClean="0"/>
              <a:t>ağacı (</a:t>
            </a:r>
            <a:r>
              <a:rPr lang="tr-TR" dirty="0" err="1" smtClean="0"/>
              <a:t>Betula</a:t>
            </a:r>
            <a:r>
              <a:rPr lang="tr-TR" dirty="0" smtClean="0"/>
              <a:t> </a:t>
            </a:r>
            <a:r>
              <a:rPr lang="tr-TR" dirty="0" err="1"/>
              <a:t>verrucosa</a:t>
            </a:r>
            <a:r>
              <a:rPr lang="tr-TR" dirty="0"/>
              <a:t>) </a:t>
            </a:r>
            <a:r>
              <a:rPr lang="tr-TR" dirty="0" smtClean="0"/>
              <a:t>poleninin </a:t>
            </a:r>
            <a:r>
              <a:rPr lang="tr-TR" dirty="0" err="1"/>
              <a:t>major</a:t>
            </a:r>
            <a:r>
              <a:rPr lang="tr-TR" dirty="0"/>
              <a:t> </a:t>
            </a:r>
            <a:r>
              <a:rPr lang="tr-TR" dirty="0" err="1" smtClean="0"/>
              <a:t>allerjeni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(PR-10 proteinler Bet v 1 ailesi içinde)</a:t>
            </a:r>
            <a:endParaRPr lang="tr-TR" dirty="0"/>
          </a:p>
          <a:p>
            <a:r>
              <a:rPr lang="tr-TR" dirty="0" smtClean="0"/>
              <a:t>Diğer </a:t>
            </a:r>
            <a:r>
              <a:rPr lang="tr-TR" i="1" dirty="0" err="1"/>
              <a:t>Fagaceae</a:t>
            </a:r>
            <a:r>
              <a:rPr lang="tr-TR" dirty="0"/>
              <a:t> polen </a:t>
            </a:r>
            <a:r>
              <a:rPr lang="tr-TR" dirty="0" err="1"/>
              <a:t>allerjenleri</a:t>
            </a:r>
            <a:r>
              <a:rPr lang="tr-TR" dirty="0"/>
              <a:t> (kestane ve meşe) </a:t>
            </a:r>
            <a:r>
              <a:rPr lang="tr-TR" dirty="0" smtClean="0"/>
              <a:t>ve besinlerdeki PR-10 proteinleri ile </a:t>
            </a:r>
            <a:r>
              <a:rPr lang="tr-TR" dirty="0"/>
              <a:t>çapraz reaksiyon verir. </a:t>
            </a:r>
          </a:p>
          <a:p>
            <a:r>
              <a:rPr lang="tr-TR" dirty="0" smtClean="0"/>
              <a:t>Isıya duyarlıdır</a:t>
            </a:r>
          </a:p>
        </p:txBody>
      </p:sp>
    </p:spTree>
    <p:extLst>
      <p:ext uri="{BB962C8B-B14F-4D97-AF65-F5344CB8AC3E}">
        <p14:creationId xmlns:p14="http://schemas.microsoft.com/office/powerpoint/2010/main" val="9989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532251"/>
              </p:ext>
            </p:extLst>
          </p:nvPr>
        </p:nvGraphicFramePr>
        <p:xfrm>
          <a:off x="209881" y="568135"/>
          <a:ext cx="3199746" cy="54554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99873"/>
                <a:gridCol w="1599873"/>
              </a:tblGrid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Çilek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Fra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Elma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Mal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Kayısı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ar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Kiraz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av 1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Şeftali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Armut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Pyr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Frambuaz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Rub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Kivi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Act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8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Kereviz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Api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g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Havuç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Dau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1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Y.fıstığı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Ara h 8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Soya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Gly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m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Maş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fasulyesi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Vig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Fındık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Kestane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Cas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096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Domates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Sola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l 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0" y="6103615"/>
            <a:ext cx="4525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Erik,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n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ektarin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, mango, cennet elması, incir, ceviz, 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j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ackfruit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,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walnut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ve bezelyenin Bet v 1 homologları resmi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allerjen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nomenclature’de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tanımlanmamıştır.</a:t>
            </a:r>
            <a:endParaRPr lang="tr-TR" sz="1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505" y="2240020"/>
            <a:ext cx="4435786" cy="431576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3657600" y="150514"/>
            <a:ext cx="5303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Huş ağacı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duyarlılığı 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Kuzey ve Orta Avrupa’da ortalama (%6,4) (%22)</a:t>
            </a:r>
          </a:p>
          <a:p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Primer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olarak Bet v 1 ile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duyarlanmış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bireylerde oral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sendromuna neden olmaktadır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209880" y="0"/>
            <a:ext cx="375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Besinlerdeki PR-10 proteinleri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233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Non</a:t>
            </a:r>
            <a:r>
              <a:rPr lang="tr-TR" dirty="0" smtClean="0"/>
              <a:t>-Spesifik </a:t>
            </a:r>
            <a:r>
              <a:rPr lang="tr-TR" dirty="0" err="1" smtClean="0"/>
              <a:t>Lipid</a:t>
            </a:r>
            <a:r>
              <a:rPr lang="tr-TR" dirty="0" smtClean="0"/>
              <a:t> Transfer Proteinleri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nsLTP’ler</a:t>
            </a:r>
            <a:r>
              <a:rPr lang="tr-TR" dirty="0" smtClean="0"/>
              <a:t> bitkinin bakteri ve </a:t>
            </a:r>
            <a:r>
              <a:rPr lang="tr-TR" dirty="0" err="1" smtClean="0"/>
              <a:t>fungal</a:t>
            </a:r>
            <a:r>
              <a:rPr lang="tr-TR" dirty="0" smtClean="0"/>
              <a:t> enfeksiyonlara karşı savunmasında görevli</a:t>
            </a:r>
          </a:p>
          <a:p>
            <a:r>
              <a:rPr lang="tr-TR" dirty="0" err="1" smtClean="0"/>
              <a:t>Rosaceae</a:t>
            </a:r>
            <a:r>
              <a:rPr lang="tr-TR" dirty="0" smtClean="0"/>
              <a:t> ailesindeki meyvelerin </a:t>
            </a:r>
            <a:r>
              <a:rPr lang="tr-TR" dirty="0" err="1" smtClean="0"/>
              <a:t>major</a:t>
            </a:r>
            <a:r>
              <a:rPr lang="tr-TR" dirty="0" smtClean="0"/>
              <a:t> </a:t>
            </a:r>
            <a:r>
              <a:rPr lang="tr-TR" dirty="0" err="1" smtClean="0"/>
              <a:t>allerjeni</a:t>
            </a:r>
            <a:endParaRPr lang="tr-TR" dirty="0" smtClean="0"/>
          </a:p>
          <a:p>
            <a:r>
              <a:rPr lang="tr-TR" dirty="0" smtClean="0"/>
              <a:t>İlk </a:t>
            </a:r>
            <a:r>
              <a:rPr lang="tr-TR" dirty="0"/>
              <a:t>tanımlanan </a:t>
            </a:r>
            <a:r>
              <a:rPr lang="tr-TR" dirty="0" err="1"/>
              <a:t>nsLTP</a:t>
            </a:r>
            <a:r>
              <a:rPr lang="tr-TR" dirty="0"/>
              <a:t> şeftalinin (Prunus </a:t>
            </a:r>
            <a:r>
              <a:rPr lang="tr-TR" dirty="0" err="1"/>
              <a:t>persica</a:t>
            </a:r>
            <a:r>
              <a:rPr lang="tr-TR" dirty="0"/>
              <a:t>) </a:t>
            </a:r>
            <a:r>
              <a:rPr lang="tr-TR" dirty="0" err="1"/>
              <a:t>major</a:t>
            </a:r>
            <a:r>
              <a:rPr lang="tr-TR" dirty="0"/>
              <a:t> </a:t>
            </a:r>
            <a:r>
              <a:rPr lang="tr-TR" dirty="0" err="1"/>
              <a:t>allerjeni</a:t>
            </a:r>
            <a:r>
              <a:rPr lang="tr-TR" dirty="0"/>
              <a:t> olan </a:t>
            </a:r>
            <a:r>
              <a:rPr lang="tr-TR" dirty="0" err="1"/>
              <a:t>Pru</a:t>
            </a:r>
            <a:r>
              <a:rPr lang="tr-TR" dirty="0"/>
              <a:t> p </a:t>
            </a:r>
            <a:r>
              <a:rPr lang="tr-TR" dirty="0" smtClean="0"/>
              <a:t>3</a:t>
            </a:r>
          </a:p>
          <a:p>
            <a:r>
              <a:rPr lang="tr-TR" dirty="0" smtClean="0"/>
              <a:t>Özellikle kabukta ve tüylerinde yoğun.</a:t>
            </a:r>
          </a:p>
          <a:p>
            <a:r>
              <a:rPr lang="tr-TR" dirty="0" smtClean="0"/>
              <a:t>Isıtmaya ve sindirime dirençli</a:t>
            </a:r>
          </a:p>
          <a:p>
            <a:r>
              <a:rPr lang="tr-TR" dirty="0" smtClean="0"/>
              <a:t>40’tan fazla </a:t>
            </a:r>
            <a:r>
              <a:rPr lang="tr-TR" dirty="0" err="1" smtClean="0"/>
              <a:t>nsLTP</a:t>
            </a:r>
            <a:r>
              <a:rPr lang="tr-TR" dirty="0" smtClean="0"/>
              <a:t> tanımlanmış</a:t>
            </a:r>
            <a:r>
              <a:rPr lang="tr-TR" dirty="0"/>
              <a:t> </a:t>
            </a:r>
            <a:r>
              <a:rPr lang="tr-TR" dirty="0" smtClean="0"/>
              <a:t>(teorik olarak tüm sebzelerde mevcut)</a:t>
            </a:r>
          </a:p>
        </p:txBody>
      </p:sp>
    </p:spTree>
    <p:extLst>
      <p:ext uri="{BB962C8B-B14F-4D97-AF65-F5344CB8AC3E}">
        <p14:creationId xmlns:p14="http://schemas.microsoft.com/office/powerpoint/2010/main" val="11603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3905573" y="384313"/>
            <a:ext cx="50369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Primer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duyarlanma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kaynağı şeftali</a:t>
            </a:r>
          </a:p>
          <a:p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Öz. İspanya’da yaygın.</a:t>
            </a:r>
          </a:p>
          <a:p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Polen </a:t>
            </a:r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olan çocuklarda %22 </a:t>
            </a:r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Pru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p 3 (+)’</a:t>
            </a:r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liği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mevcut</a:t>
            </a:r>
            <a:endParaRPr lang="tr-TR" sz="2400" dirty="0"/>
          </a:p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Polenler ile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Pru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p 3’ün  sekans benzerliği daha düşük, bu nedenle çapraz reaksiyon daha az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499792"/>
              </p:ext>
            </p:extLst>
          </p:nvPr>
        </p:nvGraphicFramePr>
        <p:xfrm>
          <a:off x="133307" y="337818"/>
          <a:ext cx="3347634" cy="637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73817"/>
                <a:gridCol w="1673817"/>
              </a:tblGrid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Şeftali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Elma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Mal d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Kiraz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av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Üzüm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Vit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Portakal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Cit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3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Domates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Lyc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Fındık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8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Ceviz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Jug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Y.fıstığı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Ara h 9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Marul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Lec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Mısır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Zea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m 14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Buğday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Tri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14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Lateks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Heb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b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12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Kuşkonmaz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Aspa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o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i="1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Parietaria</a:t>
                      </a:r>
                      <a:r>
                        <a:rPr lang="tr-TR" sz="1600" i="1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j. </a:t>
                      </a:r>
                      <a:endParaRPr lang="tr-TR" sz="1600" i="1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Par j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Ambroisa</a:t>
                      </a:r>
                      <a:r>
                        <a:rPr lang="tr-TR" sz="1600" i="1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a. </a:t>
                      </a:r>
                      <a:endParaRPr lang="tr-TR" sz="1600" i="1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Amb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6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i="1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Artemisia</a:t>
                      </a:r>
                      <a:r>
                        <a:rPr lang="tr-TR" sz="1600" i="1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v.</a:t>
                      </a:r>
                      <a:endParaRPr lang="tr-TR" sz="1600" i="1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Art v 3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i="1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Olea</a:t>
                      </a:r>
                      <a:r>
                        <a:rPr lang="tr-TR" sz="1600" i="1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e.</a:t>
                      </a:r>
                      <a:endParaRPr lang="tr-TR" sz="1600" i="1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Ole e 7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7911">
                <a:tc>
                  <a:txBody>
                    <a:bodyPr/>
                    <a:lstStyle/>
                    <a:p>
                      <a:r>
                        <a:rPr lang="tr-TR" sz="1600" i="1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Platanus</a:t>
                      </a:r>
                      <a:r>
                        <a:rPr lang="tr-TR" sz="1600" i="1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a.</a:t>
                      </a:r>
                      <a:endParaRPr lang="tr-TR" sz="1600" i="1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Pla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84" y="3061969"/>
            <a:ext cx="5145438" cy="37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1051"/>
            <a:ext cx="3518115" cy="2929180"/>
          </a:xfrm>
        </p:spPr>
      </p:pic>
      <p:sp>
        <p:nvSpPr>
          <p:cNvPr id="4" name="Dikdörtgen 3"/>
          <p:cNvSpPr/>
          <p:nvPr/>
        </p:nvSpPr>
        <p:spPr>
          <a:xfrm>
            <a:off x="5284921" y="143484"/>
            <a:ext cx="3147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err="1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Tropomyozinler</a:t>
            </a:r>
            <a:endParaRPr lang="tr-TR" sz="32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21" y="911051"/>
            <a:ext cx="3502618" cy="266377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28650" y="226099"/>
            <a:ext cx="3013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Serum </a:t>
            </a:r>
            <a:r>
              <a:rPr lang="tr-TR" sz="3200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albumin</a:t>
            </a:r>
            <a:endParaRPr lang="tr-TR" sz="32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628650" y="4023023"/>
            <a:ext cx="799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Çapraz reaksiyona neden olan karbonhidrat determinantlar (CCD)</a:t>
            </a:r>
            <a:endParaRPr lang="tr-TR" sz="28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1103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623888" y="2216259"/>
            <a:ext cx="7886700" cy="2346218"/>
          </a:xfrm>
          <a:ln w="28575"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MOLEKÜLE DAYALI ALERJİ TANI YÖNTEMLERİ ve SIK RASTLANAN BESİN </a:t>
            </a:r>
            <a:r>
              <a:rPr lang="tr-TR" sz="4000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ALLERJİLERi</a:t>
            </a:r>
            <a:endParaRPr lang="tr-TR" sz="40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932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İnek Sütü </a:t>
            </a:r>
            <a:r>
              <a:rPr lang="tr-TR" dirty="0" err="1" smtClean="0"/>
              <a:t>Allerjisi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chemeClr val="accent6"/>
                </a:solidFill>
              </a:rPr>
              <a:t>Bos </a:t>
            </a:r>
            <a:r>
              <a:rPr lang="tr-TR" dirty="0" err="1" smtClean="0">
                <a:solidFill>
                  <a:schemeClr val="accent6"/>
                </a:solidFill>
              </a:rPr>
              <a:t>domesticus</a:t>
            </a:r>
            <a:endParaRPr lang="tr-TR" dirty="0" smtClean="0">
              <a:solidFill>
                <a:schemeClr val="accent6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176" t="420" r="40701" b="-420"/>
          <a:stretch/>
        </p:blipFill>
        <p:spPr>
          <a:xfrm>
            <a:off x="4068417" y="1338469"/>
            <a:ext cx="4982818" cy="315401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3581400"/>
            <a:ext cx="3009900" cy="31877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458817" y="4683955"/>
            <a:ext cx="56851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Çocukluk çağında en sık görülen besin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nedeni (%0,5-7)</a:t>
            </a:r>
          </a:p>
          <a:p>
            <a:endParaRPr lang="tr-TR" sz="28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2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37448" r="35337"/>
          <a:stretch/>
        </p:blipFill>
        <p:spPr>
          <a:xfrm>
            <a:off x="44450" y="152400"/>
            <a:ext cx="2622550" cy="5080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58748" y="2792015"/>
            <a:ext cx="3174204" cy="62450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%80  </a:t>
            </a:r>
            <a:r>
              <a:rPr lang="tr-TR" dirty="0" err="1" smtClean="0"/>
              <a:t>koagulum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20502" t="3915" r="15899" b="2848"/>
          <a:stretch/>
        </p:blipFill>
        <p:spPr>
          <a:xfrm>
            <a:off x="5950226" y="368300"/>
            <a:ext cx="2977874" cy="36195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68300" y="4450070"/>
            <a:ext cx="5346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u="sng" dirty="0" err="1">
                <a:latin typeface="Comic Sans MS" charset="-94"/>
                <a:ea typeface="Comic Sans MS" charset="-94"/>
                <a:cs typeface="Comic Sans MS" charset="-94"/>
              </a:rPr>
              <a:t>Major</a:t>
            </a:r>
            <a:r>
              <a:rPr lang="tr-TR" sz="2800" u="sng" dirty="0">
                <a:latin typeface="Comic Sans MS" charset="-94"/>
                <a:ea typeface="Comic Sans MS" charset="-94"/>
                <a:cs typeface="Comic Sans MS" charset="-94"/>
              </a:rPr>
              <a:t> süt proteinleri</a:t>
            </a:r>
          </a:p>
          <a:p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Kazein </a:t>
            </a:r>
          </a:p>
          <a:p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Beta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laktoglobulin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Alfa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laktalbumin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118122" y="812090"/>
            <a:ext cx="39778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%20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whey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proteinleri 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4" name="Sağ Ok 13"/>
          <p:cNvSpPr/>
          <p:nvPr/>
        </p:nvSpPr>
        <p:spPr>
          <a:xfrm>
            <a:off x="5791200" y="1012687"/>
            <a:ext cx="1270000" cy="1402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ağ Ok 14"/>
          <p:cNvSpPr/>
          <p:nvPr/>
        </p:nvSpPr>
        <p:spPr>
          <a:xfrm>
            <a:off x="4876800" y="3058547"/>
            <a:ext cx="914400" cy="12197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3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022888"/>
            <a:ext cx="7886700" cy="5154075"/>
          </a:xfrm>
        </p:spPr>
        <p:txBody>
          <a:bodyPr/>
          <a:lstStyle/>
          <a:p>
            <a:r>
              <a:rPr lang="tr-TR" dirty="0" smtClean="0"/>
              <a:t>Besin </a:t>
            </a:r>
            <a:r>
              <a:rPr lang="tr-TR" dirty="0" err="1" smtClean="0"/>
              <a:t>allerjisi</a:t>
            </a:r>
            <a:r>
              <a:rPr lang="tr-TR" dirty="0" smtClean="0"/>
              <a:t> özellikle çocuklarda artmakta</a:t>
            </a:r>
          </a:p>
          <a:p>
            <a:endParaRPr lang="tr-TR" dirty="0" smtClean="0"/>
          </a:p>
          <a:p>
            <a:r>
              <a:rPr lang="tr-TR" dirty="0" smtClean="0"/>
              <a:t>Doğru tanı koymak çok önemli</a:t>
            </a:r>
          </a:p>
          <a:p>
            <a:endParaRPr lang="tr-TR" dirty="0" smtClean="0"/>
          </a:p>
          <a:p>
            <a:r>
              <a:rPr lang="tr-TR" dirty="0" smtClean="0"/>
              <a:t>Yanlış negatif tanı, hayati tehdit eden reaksiyonlara neden olabilir.</a:t>
            </a:r>
          </a:p>
          <a:p>
            <a:endParaRPr lang="tr-TR" dirty="0" smtClean="0"/>
          </a:p>
          <a:p>
            <a:r>
              <a:rPr lang="tr-TR" dirty="0" smtClean="0"/>
              <a:t>Yanlış pozitif tanı, gereksiz diyete ve büyüme ve beslenmenin etkilenmesine neden olur. </a:t>
            </a:r>
          </a:p>
          <a:p>
            <a:pPr marL="0" indent="0">
              <a:buNone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7992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318558"/>
              </p:ext>
            </p:extLst>
          </p:nvPr>
        </p:nvGraphicFramePr>
        <p:xfrm>
          <a:off x="198783" y="313262"/>
          <a:ext cx="8733182" cy="5528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342"/>
                <a:gridCol w="1503336"/>
                <a:gridCol w="1394847"/>
                <a:gridCol w="1596326"/>
                <a:gridCol w="1012331"/>
              </a:tblGrid>
              <a:tr h="346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ismi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Duyarlanma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oranı %</a:t>
                      </a:r>
                      <a:endParaRPr lang="tr-TR" dirty="0">
                        <a:solidFill>
                          <a:schemeClr val="bg1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Çapraz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reaktivite</a:t>
                      </a:r>
                      <a:endParaRPr lang="tr-TR" dirty="0">
                        <a:solidFill>
                          <a:schemeClr val="bg1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Klinik çapraz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reaktivite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endParaRPr lang="tr-TR" dirty="0">
                        <a:solidFill>
                          <a:schemeClr val="bg1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46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Koagulum</a:t>
                      </a:r>
                      <a:endParaRPr lang="tr-TR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Kazein</a:t>
                      </a:r>
                      <a:r>
                        <a:rPr lang="tr-TR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</a:t>
                      </a:r>
                      <a:r>
                        <a:rPr lang="tr-TR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1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, </a:t>
                      </a:r>
                      <a:r>
                        <a:rPr lang="tr-TR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2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, ,)(Bos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 d 8)*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63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%85 koyun ve keçi sütü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&gt;%90</a:t>
                      </a:r>
                      <a:r>
                        <a:rPr lang="tr-TR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diğer memeli sütleriyle çapraz reaksiyon</a:t>
                      </a:r>
                    </a:p>
                    <a:p>
                      <a:r>
                        <a:rPr lang="tr-TR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%20 eşek ve kısrak sütü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Isıya dirençli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384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</a:t>
                      </a:r>
                      <a:r>
                        <a:rPr lang="tr-TR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s1 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(Bos d 9)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94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</a:t>
                      </a:r>
                      <a:r>
                        <a:rPr lang="tr-TR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s2 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(Bos d 10)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77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   (Bos d 11)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80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   (Bos d 12)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Whey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-</a:t>
                      </a:r>
                      <a:r>
                        <a:rPr lang="tr-TR" sz="18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laktalbumin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* (Bos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 d 4)</a:t>
                      </a:r>
                      <a:endParaRPr lang="tr-TR" sz="1800" kern="1200" dirty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51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%80 et 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%15-20 çiğ</a:t>
                      </a:r>
                      <a:r>
                        <a:rPr lang="tr-TR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et ile reaksiyon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Isıya duyarlı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-</a:t>
                      </a:r>
                      <a:r>
                        <a:rPr lang="tr-TR" sz="18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laktoglobulin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*(Bos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 d 5)</a:t>
                      </a:r>
                      <a:endParaRPr lang="tr-TR" sz="1800" kern="1200" dirty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61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Bovine</a:t>
                      </a:r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serum </a:t>
                      </a:r>
                      <a:r>
                        <a:rPr lang="tr-TR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albumin</a:t>
                      </a:r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(Bos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 d 6)</a:t>
                      </a:r>
                      <a:endParaRPr lang="tr-TR" sz="1800" kern="1200" dirty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43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Ig’ler</a:t>
                      </a:r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(Bos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 d 7)</a:t>
                      </a:r>
                      <a:endParaRPr lang="tr-TR" sz="1800" kern="1200" dirty="0">
                        <a:solidFill>
                          <a:schemeClr val="dk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36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Laktoferrin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35</a:t>
                      </a:r>
                      <a:endParaRPr lang="tr-TR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198783" y="6488668"/>
            <a:ext cx="336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*</a:t>
            </a:r>
            <a:r>
              <a:rPr lang="tr-TR" dirty="0" err="1">
                <a:latin typeface="Comic Sans MS" charset="-94"/>
                <a:ea typeface="Comic Sans MS" charset="-94"/>
                <a:cs typeface="Comic Sans MS" charset="-94"/>
              </a:rPr>
              <a:t>M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ajor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süt proteinleri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0017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 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177871"/>
            <a:ext cx="7886700" cy="4999092"/>
          </a:xfrm>
        </p:spPr>
        <p:txBody>
          <a:bodyPr/>
          <a:lstStyle/>
          <a:p>
            <a:pPr fontAlgn="t"/>
            <a:r>
              <a:rPr lang="tr-TR" dirty="0"/>
              <a:t>İnek sütü </a:t>
            </a:r>
            <a:r>
              <a:rPr lang="tr-TR" dirty="0" err="1"/>
              <a:t>allerjisinde</a:t>
            </a:r>
            <a:r>
              <a:rPr lang="tr-TR" dirty="0"/>
              <a:t> kazein, </a:t>
            </a:r>
            <a:r>
              <a:rPr lang="tr-TR" dirty="0">
                <a:sym typeface="Symbol" charset="2"/>
              </a:rPr>
              <a:t></a:t>
            </a:r>
            <a:r>
              <a:rPr lang="tr-TR" dirty="0"/>
              <a:t>-</a:t>
            </a:r>
            <a:r>
              <a:rPr lang="tr-TR" dirty="0" err="1"/>
              <a:t>laktalbumin</a:t>
            </a:r>
            <a:r>
              <a:rPr lang="tr-TR" dirty="0"/>
              <a:t> ve </a:t>
            </a:r>
            <a:r>
              <a:rPr lang="tr-TR" dirty="0">
                <a:sym typeface="Symbol" charset="2"/>
              </a:rPr>
              <a:t></a:t>
            </a:r>
            <a:r>
              <a:rPr lang="tr-TR" dirty="0"/>
              <a:t>-</a:t>
            </a:r>
            <a:r>
              <a:rPr lang="tr-TR" dirty="0" err="1"/>
              <a:t>laktoglobulin’e</a:t>
            </a:r>
            <a:r>
              <a:rPr lang="tr-TR" dirty="0"/>
              <a:t> duyarlılık olguların %50’sinden fazlasında </a:t>
            </a:r>
            <a:r>
              <a:rPr lang="tr-TR" dirty="0" smtClean="0"/>
              <a:t>(+)</a:t>
            </a:r>
          </a:p>
          <a:p>
            <a:pPr fontAlgn="t"/>
            <a:r>
              <a:rPr lang="tr-TR" dirty="0" smtClean="0"/>
              <a:t>DT ve süt </a:t>
            </a:r>
            <a:r>
              <a:rPr lang="tr-TR" dirty="0" err="1" smtClean="0"/>
              <a:t>spIgE</a:t>
            </a:r>
            <a:r>
              <a:rPr lang="tr-TR" dirty="0" smtClean="0"/>
              <a:t> inek sütü </a:t>
            </a:r>
            <a:r>
              <a:rPr lang="tr-TR" dirty="0" err="1" smtClean="0"/>
              <a:t>allerjisi</a:t>
            </a:r>
            <a:r>
              <a:rPr lang="tr-TR" dirty="0" smtClean="0"/>
              <a:t> tanısı koymada yeterli</a:t>
            </a:r>
            <a:endParaRPr lang="tr-TR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67007"/>
              </p:ext>
            </p:extLst>
          </p:nvPr>
        </p:nvGraphicFramePr>
        <p:xfrm>
          <a:off x="628649" y="3398448"/>
          <a:ext cx="7799037" cy="1589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374"/>
                <a:gridCol w="2831164"/>
                <a:gridCol w="3069499"/>
              </a:tblGrid>
              <a:tr h="397498">
                <a:tc gridSpan="3"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Süt İçin Besin Yükleme Testi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97498"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DT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endurasyon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çapı (mm)</a:t>
                      </a:r>
                    </a:p>
                  </a:txBody>
                  <a:tcPr marL="90062" marR="90062"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İnek sütü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spIgE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kUA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/L)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</a:tr>
              <a:tr h="39749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Yapma (%95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PPV)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&gt;8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&gt;15 / &gt;5 ( 1yaş altında)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</a:tr>
              <a:tr h="397498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 (&lt;%50 PPV)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&lt;5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L="90062" marR="90062"/>
                </a:tc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495947" y="4988440"/>
            <a:ext cx="80194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Moleküler alerji tanı yöntemleri inek sütü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tanısını koymada rutinde önerilmiyor.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52400" y="6281424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Ott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H, et al.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usefullness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microarray-based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detection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with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suspected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food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, 2008</a:t>
            </a:r>
            <a:endParaRPr lang="tr-TR" sz="1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6421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Çapraz reaksiyonlar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t">
              <a:buNone/>
            </a:pPr>
            <a:r>
              <a:rPr lang="tr-TR" dirty="0" smtClean="0">
                <a:solidFill>
                  <a:srgbClr val="C00000"/>
                </a:solidFill>
              </a:rPr>
              <a:t>Diğer memeli sütleri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smtClean="0">
                <a:solidFill>
                  <a:srgbClr val="C00000"/>
                </a:solidFill>
              </a:rPr>
              <a:t>ile çapraz reaksiyon</a:t>
            </a:r>
            <a:endParaRPr lang="tr-TR" dirty="0"/>
          </a:p>
          <a:p>
            <a:pPr marL="0" indent="0" fontAlgn="t">
              <a:buNone/>
            </a:pPr>
            <a:r>
              <a:rPr lang="tr-TR" dirty="0" smtClean="0"/>
              <a:t>Çapraz reaksiyonlardan kazeinler sorumlu.</a:t>
            </a:r>
          </a:p>
          <a:p>
            <a:pPr marL="0" indent="0" fontAlgn="t">
              <a:buNone/>
            </a:pPr>
            <a:r>
              <a:rPr lang="tr-TR" dirty="0"/>
              <a:t>K</a:t>
            </a:r>
            <a:r>
              <a:rPr lang="tr-TR" dirty="0" smtClean="0"/>
              <a:t>eçi ve koyun sütü ile %90, eşek ve kısrak sütü ile %20 klinik reaksiyon</a:t>
            </a:r>
          </a:p>
        </p:txBody>
      </p:sp>
    </p:spTree>
    <p:extLst>
      <p:ext uri="{BB962C8B-B14F-4D97-AF65-F5344CB8AC3E}">
        <p14:creationId xmlns:p14="http://schemas.microsoft.com/office/powerpoint/2010/main" val="8198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937730"/>
            <a:ext cx="7886700" cy="4351338"/>
          </a:xfrm>
        </p:spPr>
        <p:txBody>
          <a:bodyPr/>
          <a:lstStyle/>
          <a:p>
            <a:pPr marL="0" indent="0" fontAlgn="t">
              <a:buNone/>
            </a:pPr>
            <a:r>
              <a:rPr lang="tr-TR" dirty="0">
                <a:solidFill>
                  <a:srgbClr val="C00000"/>
                </a:solidFill>
              </a:rPr>
              <a:t>Sığır eti ile çapraz reaksiyon</a:t>
            </a:r>
          </a:p>
          <a:p>
            <a:pPr marL="0" indent="0" fontAlgn="t">
              <a:buNone/>
            </a:pPr>
            <a:r>
              <a:rPr lang="tr-TR" dirty="0" err="1" smtClean="0"/>
              <a:t>Bovine</a:t>
            </a:r>
            <a:r>
              <a:rPr lang="tr-TR" dirty="0" smtClean="0"/>
              <a:t> serum </a:t>
            </a:r>
            <a:r>
              <a:rPr lang="tr-TR" dirty="0" err="1" smtClean="0"/>
              <a:t>albumin</a:t>
            </a:r>
            <a:r>
              <a:rPr lang="tr-TR" dirty="0" smtClean="0"/>
              <a:t> sorumlu</a:t>
            </a:r>
          </a:p>
          <a:p>
            <a:pPr marL="0" indent="0" fontAlgn="t">
              <a:buNone/>
            </a:pPr>
            <a:r>
              <a:rPr lang="tr-TR" dirty="0" err="1" smtClean="0"/>
              <a:t>BSA’ya</a:t>
            </a:r>
            <a:r>
              <a:rPr lang="tr-TR" dirty="0" smtClean="0"/>
              <a:t> duyarlılık </a:t>
            </a:r>
            <a:r>
              <a:rPr lang="tr-TR" dirty="0"/>
              <a:t>(+) ise</a:t>
            </a:r>
          </a:p>
          <a:p>
            <a:pPr fontAlgn="t"/>
            <a:r>
              <a:rPr lang="tr-TR" dirty="0"/>
              <a:t>Kırmızı </a:t>
            </a:r>
            <a:r>
              <a:rPr lang="tr-TR" dirty="0" smtClean="0"/>
              <a:t>ete çapraz reaksiyon %</a:t>
            </a:r>
            <a:r>
              <a:rPr lang="tr-TR" dirty="0"/>
              <a:t>80 </a:t>
            </a:r>
            <a:endParaRPr lang="tr-TR" dirty="0" smtClean="0"/>
          </a:p>
          <a:p>
            <a:pPr fontAlgn="t"/>
            <a:r>
              <a:rPr lang="tr-TR" dirty="0" smtClean="0"/>
              <a:t>Çiğ/az pişmiş </a:t>
            </a:r>
            <a:r>
              <a:rPr lang="tr-TR" dirty="0"/>
              <a:t>kırmızı et ile %20  klinik çapraz reaksiyon </a:t>
            </a:r>
          </a:p>
          <a:p>
            <a:pPr fontAlgn="t"/>
            <a:r>
              <a:rPr lang="tr-TR" dirty="0" smtClean="0"/>
              <a:t>İyi pişmiş </a:t>
            </a:r>
            <a:r>
              <a:rPr lang="tr-TR" dirty="0"/>
              <a:t>et ile reaksiyon beklenmez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17500" y="6311899"/>
            <a:ext cx="80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Restani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P, et al.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Meat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Curr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Opin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Clin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Immunol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, 2009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1255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Tedavi-Fırınlanmış süt tüketimi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İnek sütü </a:t>
            </a:r>
            <a:r>
              <a:rPr lang="tr-TR" dirty="0" err="1" smtClean="0"/>
              <a:t>allerjisi</a:t>
            </a:r>
            <a:r>
              <a:rPr lang="tr-TR" dirty="0" smtClean="0"/>
              <a:t> olan çocukların %70-80’i fırınlanmış sütü </a:t>
            </a:r>
            <a:r>
              <a:rPr lang="tr-TR" dirty="0" err="1" smtClean="0"/>
              <a:t>tolere</a:t>
            </a:r>
            <a:r>
              <a:rPr lang="tr-TR" dirty="0" smtClean="0"/>
              <a:t> edebiliyor.</a:t>
            </a:r>
          </a:p>
          <a:p>
            <a:r>
              <a:rPr lang="tr-TR" dirty="0" smtClean="0"/>
              <a:t>Fırınlanmış süt ürünleri tüketilmesi toleransın hızlanmasına neden olmakta.</a:t>
            </a:r>
          </a:p>
          <a:p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68300" y="5638354"/>
            <a:ext cx="840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Nowak-Wegrezyn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A, et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al.Tolerance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extensively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heated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with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cow's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. 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Journal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İmmunology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, 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2008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Kim JS, et al.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Dietary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baked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accelerates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the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resolution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cow’s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Journal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İmmunology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, 2011, 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130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61348"/>
              </p:ext>
            </p:extLst>
          </p:nvPr>
        </p:nvGraphicFramePr>
        <p:xfrm>
          <a:off x="383483" y="1528833"/>
          <a:ext cx="8329821" cy="301139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00081"/>
                <a:gridCol w="3578087"/>
                <a:gridCol w="2451653"/>
              </a:tblGrid>
              <a:tr h="405379">
                <a:tc gridSpan="3"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Besin Yükleme Testi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 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(Fırınlanmış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süt için)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405379"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İnek sütü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DT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endurasyon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çapı (mm)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İnek sütü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spIgE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5379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Yapma 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%95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PPV)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&gt;24,5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5379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&lt;%50 PPV)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&lt;12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&lt;9,97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5379"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Kazein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DT 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endurasyon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çapı (mm)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Kazein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spIgE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5379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Yapma 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%95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PPV)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&gt;10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405379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 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(&gt;%90 NPV)</a:t>
                      </a:r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Yap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(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&lt;%50 PPV)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&lt;9</a:t>
                      </a:r>
                    </a:p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&lt;5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4579" y="314877"/>
            <a:ext cx="8687628" cy="652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3600" dirty="0">
                <a:solidFill>
                  <a:srgbClr val="C00000"/>
                </a:solidFill>
              </a:rPr>
              <a:t>Kim fırınlanmış sütü </a:t>
            </a:r>
            <a:r>
              <a:rPr lang="tr-TR" sz="3600" dirty="0" err="1">
                <a:solidFill>
                  <a:srgbClr val="C00000"/>
                </a:solidFill>
              </a:rPr>
              <a:t>tolere</a:t>
            </a:r>
            <a:r>
              <a:rPr lang="tr-TR" sz="3600" dirty="0">
                <a:solidFill>
                  <a:srgbClr val="C00000"/>
                </a:solidFill>
              </a:rPr>
              <a:t> edebilir</a:t>
            </a:r>
            <a:r>
              <a:rPr lang="tr-TR" sz="3600" dirty="0" smtClean="0">
                <a:solidFill>
                  <a:srgbClr val="C00000"/>
                </a:solidFill>
              </a:rPr>
              <a:t>?</a:t>
            </a:r>
          </a:p>
          <a:p>
            <a:pPr marL="0" indent="0">
              <a:buNone/>
            </a:pPr>
            <a:r>
              <a:rPr lang="tr-TR" sz="3600" dirty="0" smtClean="0">
                <a:solidFill>
                  <a:srgbClr val="C00000"/>
                </a:solidFill>
              </a:rPr>
              <a:t>Kim </a:t>
            </a:r>
            <a:r>
              <a:rPr lang="tr-TR" sz="3600" dirty="0">
                <a:solidFill>
                  <a:srgbClr val="C00000"/>
                </a:solidFill>
              </a:rPr>
              <a:t>edemez</a:t>
            </a:r>
            <a:r>
              <a:rPr lang="tr-TR" sz="3600" dirty="0" smtClean="0">
                <a:solidFill>
                  <a:srgbClr val="C00000"/>
                </a:solidFill>
              </a:rPr>
              <a:t>?</a:t>
            </a:r>
            <a:endParaRPr lang="tr-TR" sz="3600" dirty="0">
              <a:solidFill>
                <a:srgbClr val="C0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83483" y="4807929"/>
            <a:ext cx="8237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Kazein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spIgE’nin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yüksek olması fırınlanmış sütün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tolere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edilemeyeceğinin  göstergesi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77078" y="6029739"/>
            <a:ext cx="788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Nowak-Wegrezyn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A, et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al.Tolerance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extensively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heated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with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cow's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. 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Journal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>
                <a:latin typeface="Comic Sans MS" charset="-94"/>
                <a:ea typeface="Comic Sans MS" charset="-94"/>
                <a:cs typeface="Comic Sans MS" charset="-94"/>
              </a:rPr>
              <a:t>İmmunology</a:t>
            </a:r>
            <a:r>
              <a:rPr lang="tr-TR" sz="1600" dirty="0">
                <a:latin typeface="Comic Sans MS" charset="-94"/>
                <a:ea typeface="Comic Sans MS" charset="-94"/>
                <a:cs typeface="Comic Sans MS" charset="-94"/>
              </a:rPr>
              <a:t>, 2008</a:t>
            </a:r>
          </a:p>
          <a:p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658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Tedavi-OIT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Yüksek </a:t>
            </a:r>
            <a:r>
              <a:rPr lang="tr-TR" dirty="0" smtClean="0">
                <a:solidFill>
                  <a:schemeClr val="dk1"/>
                </a:solidFill>
                <a:sym typeface="Symbol" charset="2"/>
              </a:rPr>
              <a:t>-</a:t>
            </a:r>
            <a:r>
              <a:rPr lang="tr-TR" dirty="0" err="1" smtClean="0"/>
              <a:t>laktalbumin</a:t>
            </a:r>
            <a:r>
              <a:rPr lang="tr-TR" dirty="0"/>
              <a:t>, </a:t>
            </a:r>
            <a:r>
              <a:rPr lang="tr-TR" dirty="0">
                <a:solidFill>
                  <a:schemeClr val="dk1"/>
                </a:solidFill>
                <a:sym typeface="Symbol" charset="2"/>
              </a:rPr>
              <a:t> </a:t>
            </a:r>
            <a:r>
              <a:rPr lang="tr-TR" dirty="0" err="1"/>
              <a:t>laktoglobulin</a:t>
            </a:r>
            <a:r>
              <a:rPr lang="tr-TR" dirty="0"/>
              <a:t> ve kazein düzeyleri oral </a:t>
            </a:r>
            <a:r>
              <a:rPr lang="tr-TR" dirty="0" err="1"/>
              <a:t>immunoterapinin</a:t>
            </a:r>
            <a:r>
              <a:rPr lang="tr-TR" dirty="0"/>
              <a:t> etkinliğinin az olacağının bir göstergesi olabilir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172278" y="6162261"/>
            <a:ext cx="8679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Kuitunen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M, et al. High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levels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-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lactalbumin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, 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laktoglobulin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and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casein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predict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less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succesful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cow’s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milk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oral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immunotherapy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. 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Experimental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Allergy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and</a:t>
            </a:r>
            <a:r>
              <a:rPr lang="tr-TR" sz="16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6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Immunology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96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Prognoz</a:t>
            </a:r>
            <a:r>
              <a:rPr lang="tr-TR" dirty="0" smtClean="0"/>
              <a:t>-Tolerans Gelişimi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charset="-94"/>
              <a:buChar char="•"/>
            </a:pPr>
            <a:r>
              <a:rPr lang="tr-TR" dirty="0"/>
              <a:t>Yüksek kazein </a:t>
            </a:r>
            <a:r>
              <a:rPr lang="tr-TR" dirty="0" err="1"/>
              <a:t>spIgE</a:t>
            </a:r>
            <a:r>
              <a:rPr lang="tr-TR" dirty="0"/>
              <a:t> düzeyleri tolerans gelişimi ile ters orantılı.</a:t>
            </a:r>
          </a:p>
          <a:p>
            <a:pPr marL="457200" indent="-457200">
              <a:buFont typeface="Arial" charset="-94"/>
              <a:buChar char="•"/>
            </a:pPr>
            <a:r>
              <a:rPr lang="tr-TR" dirty="0"/>
              <a:t>Kazein </a:t>
            </a:r>
            <a:r>
              <a:rPr lang="tr-TR" dirty="0" err="1"/>
              <a:t>spIgE</a:t>
            </a:r>
            <a:r>
              <a:rPr lang="tr-TR" dirty="0"/>
              <a:t> ne kadar yüksek ise tolerans gelişimi o kadar geç beklenmekte.</a:t>
            </a:r>
          </a:p>
          <a:p>
            <a:pPr marL="457200" indent="-457200">
              <a:buFont typeface="Arial" charset="-94"/>
              <a:buChar char="•"/>
            </a:pPr>
            <a:r>
              <a:rPr lang="tr-TR" dirty="0"/>
              <a:t>Esas olarak </a:t>
            </a:r>
            <a:r>
              <a:rPr lang="tr-TR" dirty="0" err="1"/>
              <a:t>sekansiyel</a:t>
            </a:r>
            <a:r>
              <a:rPr lang="tr-TR" dirty="0"/>
              <a:t> kazein </a:t>
            </a:r>
            <a:r>
              <a:rPr lang="tr-TR" dirty="0" err="1" smtClean="0"/>
              <a:t>epitoplarına</a:t>
            </a:r>
            <a:r>
              <a:rPr lang="tr-TR" dirty="0" smtClean="0"/>
              <a:t> </a:t>
            </a:r>
            <a:r>
              <a:rPr lang="tr-TR" dirty="0"/>
              <a:t>karşı </a:t>
            </a:r>
            <a:r>
              <a:rPr lang="tr-TR" dirty="0" err="1"/>
              <a:t>IgE</a:t>
            </a:r>
            <a:r>
              <a:rPr lang="tr-TR" dirty="0"/>
              <a:t> varlığında da tolerans gelişimi daha geç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0" y="6176963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Chatchatee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P, et al.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Identification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IgG-binding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epitopes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on 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</a:t>
            </a:r>
            <a:r>
              <a:rPr lang="tr-TR" sz="1400" baseline="-250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s1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-casein: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Differences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in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patients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with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persistent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and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transient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cow’s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milk</a:t>
            </a:r>
            <a:r>
              <a:rPr lang="tr-TR" sz="1400" dirty="0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 </a:t>
            </a:r>
            <a:r>
              <a:rPr lang="tr-TR" sz="1400" dirty="0" err="1" smtClean="0">
                <a:solidFill>
                  <a:schemeClr val="dk1"/>
                </a:solidFill>
                <a:latin typeface="Comic Sans MS" charset="-94"/>
                <a:ea typeface="Comic Sans MS" charset="-94"/>
                <a:cs typeface="Comic Sans MS" charset="-94"/>
                <a:sym typeface="Symbol" charset="2"/>
              </a:rPr>
              <a:t>allergy</a:t>
            </a:r>
            <a:endParaRPr lang="tr-TR" sz="1400" dirty="0">
              <a:solidFill>
                <a:schemeClr val="dk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39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Olgu-1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457738"/>
            <a:ext cx="7886700" cy="5237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2 yaş olgu</a:t>
            </a:r>
          </a:p>
          <a:p>
            <a:pPr marL="0" indent="0">
              <a:buNone/>
            </a:pPr>
            <a:r>
              <a:rPr lang="tr-TR" dirty="0" err="1" smtClean="0"/>
              <a:t>Atopik</a:t>
            </a:r>
            <a:r>
              <a:rPr lang="tr-TR" dirty="0" smtClean="0"/>
              <a:t> dermatit tanısı ile takipte, 6 aylık iken süt ile ürtiker gelişmiş</a:t>
            </a:r>
          </a:p>
          <a:p>
            <a:pPr marL="0" indent="0">
              <a:buNone/>
            </a:pPr>
            <a:r>
              <a:rPr lang="tr-TR" dirty="0" smtClean="0"/>
              <a:t>DT: Süt ile 10x10 mm </a:t>
            </a:r>
            <a:r>
              <a:rPr lang="tr-TR" dirty="0" err="1" smtClean="0"/>
              <a:t>endurasyon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İnek sütü </a:t>
            </a:r>
            <a:r>
              <a:rPr lang="tr-TR" dirty="0" err="1" smtClean="0"/>
              <a:t>spIgE</a:t>
            </a:r>
            <a:r>
              <a:rPr lang="tr-TR" dirty="0" smtClean="0"/>
              <a:t>: 17 </a:t>
            </a:r>
            <a:r>
              <a:rPr lang="tr-TR" dirty="0" err="1" smtClean="0"/>
              <a:t>kIU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TANI: İnek sütü </a:t>
            </a:r>
            <a:r>
              <a:rPr lang="tr-TR" dirty="0" err="1" smtClean="0">
                <a:solidFill>
                  <a:srgbClr val="C00000"/>
                </a:solidFill>
              </a:rPr>
              <a:t>allerjisi</a:t>
            </a:r>
            <a:endParaRPr lang="tr-T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tr-TR" dirty="0" smtClean="0"/>
              <a:t>Fırınlanmış ürünleri </a:t>
            </a:r>
            <a:r>
              <a:rPr lang="tr-TR" dirty="0" err="1" smtClean="0"/>
              <a:t>tolere</a:t>
            </a:r>
            <a:r>
              <a:rPr lang="tr-TR" dirty="0" smtClean="0"/>
              <a:t> edebilir mi?</a:t>
            </a:r>
          </a:p>
          <a:p>
            <a:pPr marL="0" indent="0">
              <a:buNone/>
            </a:pPr>
            <a:r>
              <a:rPr lang="tr-TR" dirty="0" smtClean="0"/>
              <a:t>Kazein spIgE:4,5 </a:t>
            </a:r>
            <a:r>
              <a:rPr lang="tr-TR" dirty="0" err="1" smtClean="0"/>
              <a:t>kIU</a:t>
            </a:r>
            <a:r>
              <a:rPr lang="tr-TR" dirty="0" smtClean="0"/>
              <a:t>/L  </a:t>
            </a:r>
            <a:r>
              <a:rPr lang="tr-TR" dirty="0" smtClean="0">
                <a:solidFill>
                  <a:schemeClr val="dk1"/>
                </a:solidFill>
                <a:sym typeface="Symbol" charset="2"/>
              </a:rPr>
              <a:t>- </a:t>
            </a:r>
            <a:r>
              <a:rPr lang="tr-TR" dirty="0" err="1" smtClean="0">
                <a:solidFill>
                  <a:schemeClr val="dk1"/>
                </a:solidFill>
                <a:sym typeface="Symbol" charset="2"/>
              </a:rPr>
              <a:t>laktoglobulin</a:t>
            </a:r>
            <a:r>
              <a:rPr lang="tr-TR" dirty="0" smtClean="0">
                <a:solidFill>
                  <a:schemeClr val="dk1"/>
                </a:solidFill>
                <a:sym typeface="Symbol" charset="2"/>
              </a:rPr>
              <a:t>:</a:t>
            </a:r>
            <a:r>
              <a:rPr lang="tr-TR" dirty="0" smtClean="0"/>
              <a:t> 25 </a:t>
            </a:r>
            <a:r>
              <a:rPr lang="tr-TR" dirty="0" err="1" smtClean="0"/>
              <a:t>kIU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/>
              <a:t>Fırınlanmış süt ile provokasyon negatif- </a:t>
            </a:r>
            <a:r>
              <a:rPr lang="tr-TR" dirty="0" smtClean="0">
                <a:solidFill>
                  <a:schemeClr val="accent6"/>
                </a:solidFill>
              </a:rPr>
              <a:t>Fırınlanmış ürünleri yiyebilir.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777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Yumurta </a:t>
            </a:r>
            <a:r>
              <a:rPr lang="tr-TR" dirty="0" err="1" smtClean="0"/>
              <a:t>Allerjisi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687514"/>
            <a:ext cx="4451350" cy="87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chemeClr val="accent6"/>
                </a:solidFill>
              </a:rPr>
              <a:t>Gallus</a:t>
            </a:r>
            <a:r>
              <a:rPr lang="tr-TR" dirty="0" smtClean="0">
                <a:solidFill>
                  <a:schemeClr val="accent6"/>
                </a:solidFill>
              </a:rPr>
              <a:t> </a:t>
            </a:r>
            <a:r>
              <a:rPr lang="tr-TR" dirty="0" err="1" smtClean="0">
                <a:solidFill>
                  <a:schemeClr val="accent6"/>
                </a:solidFill>
              </a:rPr>
              <a:t>domesticus</a:t>
            </a:r>
            <a:r>
              <a:rPr lang="tr-TR" dirty="0" smtClean="0">
                <a:solidFill>
                  <a:schemeClr val="accent6"/>
                </a:solidFill>
              </a:rPr>
              <a:t>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3" y="3680205"/>
            <a:ext cx="3390900" cy="269795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37307"/>
            <a:ext cx="3479800" cy="34417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326297" y="3680205"/>
            <a:ext cx="5512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Yumurta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çocuklarda sık görülen besin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allerjilerinden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biri 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6676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579285" y="345617"/>
            <a:ext cx="4678582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Gıda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şüphesi olan hasta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894656" y="1600281"/>
            <a:ext cx="1728120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spIgE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/ DT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33171" y="2924626"/>
            <a:ext cx="1294947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Pozitif 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332096" y="2959830"/>
            <a:ext cx="1402864" cy="46166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Negatif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18454" y="4386876"/>
            <a:ext cx="2253694" cy="156966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Besin yükleme testi*</a:t>
            </a:r>
          </a:p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Eliminasyon diyeti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3084164" y="4386876"/>
            <a:ext cx="2293748" cy="83099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Besin yükleme testi 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" name="Aşağı Ok 1"/>
          <p:cNvSpPr/>
          <p:nvPr/>
        </p:nvSpPr>
        <p:spPr>
          <a:xfrm flipH="1">
            <a:off x="2672148" y="945364"/>
            <a:ext cx="86568" cy="51683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şağı Ok 9"/>
          <p:cNvSpPr/>
          <p:nvPr/>
        </p:nvSpPr>
        <p:spPr>
          <a:xfrm rot="1538326" flipH="1">
            <a:off x="1824689" y="2244888"/>
            <a:ext cx="87464" cy="582449"/>
          </a:xfrm>
          <a:prstGeom prst="downArrow">
            <a:avLst>
              <a:gd name="adj1" fmla="val 50000"/>
              <a:gd name="adj2" fmla="val 4789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 rot="19769361">
            <a:off x="3678235" y="2216366"/>
            <a:ext cx="89299" cy="63949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/>
          <p:cNvSpPr/>
          <p:nvPr/>
        </p:nvSpPr>
        <p:spPr>
          <a:xfrm>
            <a:off x="1487879" y="3500276"/>
            <a:ext cx="92765" cy="77261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şağı Ok 13"/>
          <p:cNvSpPr/>
          <p:nvPr/>
        </p:nvSpPr>
        <p:spPr>
          <a:xfrm flipH="1">
            <a:off x="4006073" y="3522999"/>
            <a:ext cx="84417" cy="77261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837" y="75563"/>
            <a:ext cx="3016526" cy="400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Metin kutusu 2"/>
          <p:cNvSpPr txBox="1"/>
          <p:nvPr/>
        </p:nvSpPr>
        <p:spPr>
          <a:xfrm>
            <a:off x="418454" y="6003014"/>
            <a:ext cx="2253694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Eliminasyon</a:t>
            </a:r>
            <a:endParaRPr lang="tr-TR" sz="2800" dirty="0">
              <a:solidFill>
                <a:schemeClr val="accent6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499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414123"/>
              </p:ext>
            </p:extLst>
          </p:nvPr>
        </p:nvGraphicFramePr>
        <p:xfrm>
          <a:off x="136188" y="136189"/>
          <a:ext cx="8832714" cy="63319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7412"/>
                <a:gridCol w="1419015"/>
                <a:gridCol w="2374835"/>
                <a:gridCol w="3041452"/>
              </a:tblGrid>
              <a:tr h="665237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Protein Adı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Isıtmaya ve Kimyasal </a:t>
                      </a:r>
                      <a:r>
                        <a:rPr lang="tr-TR" sz="1600" b="1" dirty="0" err="1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Denatürasyona</a:t>
                      </a:r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Direnç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Klinik Önemi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57430">
                <a:tc gridSpan="4"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Yumurta</a:t>
                      </a:r>
                      <a:r>
                        <a:rPr lang="tr-TR" sz="1600" b="1" baseline="0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Akı 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598473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Ovomukoid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*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Gal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1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Yüksek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Isıya dirençli </a:t>
                      </a: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Yüksek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allerjenik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</a:p>
                    <a:p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Tüm formlara reaksiyon</a:t>
                      </a:r>
                    </a:p>
                  </a:txBody>
                  <a:tcPr/>
                </a:tc>
              </a:tr>
              <a:tr h="854961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Ovalbumin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*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Gal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2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Düşük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Isıya duyarlı </a:t>
                      </a: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Çiğ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veya az pişmiş yumurta ve aşılara reaksiyon riski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854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Ovotransferrin</a:t>
                      </a:r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(</a:t>
                      </a:r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Konalbumin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)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*</a:t>
                      </a:r>
                    </a:p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Gal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3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Düşük</a:t>
                      </a:r>
                    </a:p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Isıya duyarlı </a:t>
                      </a:r>
                    </a:p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Çiğ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veya az pişmiş yumurtaya reaksiyon riski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598473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Yumurta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lizozimi</a:t>
                      </a:r>
                      <a:endParaRPr lang="tr-TR" sz="1600" baseline="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Gal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4</a:t>
                      </a:r>
                      <a:endParaRPr lang="tr-TR" sz="1600" dirty="0" smtClean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Orta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5743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Ovomusin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?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57430">
                <a:tc gridSpan="4"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Yumurta Sarısı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5743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Fosvitin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?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57430">
                <a:tc>
                  <a:txBody>
                    <a:bodyPr/>
                    <a:lstStyle/>
                    <a:p>
                      <a:r>
                        <a:rPr lang="tr-TR" sz="1600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-</a:t>
                      </a:r>
                      <a:r>
                        <a:rPr lang="tr-TR" sz="160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  <a:sym typeface="Symbol" charset="2"/>
                        </a:rPr>
                        <a:t>livetin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Gal</a:t>
                      </a:r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 5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?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5743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Apovitellenins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?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5743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Apovitellenins</a:t>
                      </a:r>
                      <a:r>
                        <a:rPr lang="tr-TR" sz="16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VI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?</a:t>
                      </a:r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136188" y="647070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* 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Ticari kiti mevcut 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83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8357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Deri Testi</a:t>
            </a:r>
          </a:p>
          <a:p>
            <a:pPr marL="0" indent="0">
              <a:buNone/>
            </a:pPr>
            <a:r>
              <a:rPr lang="tr-TR" dirty="0" smtClean="0"/>
              <a:t>7 mm üstünde </a:t>
            </a:r>
            <a:r>
              <a:rPr lang="tr-TR" dirty="0" err="1" smtClean="0"/>
              <a:t>endurasyon</a:t>
            </a:r>
            <a:r>
              <a:rPr lang="tr-TR" dirty="0" smtClean="0"/>
              <a:t>  %100</a:t>
            </a:r>
          </a:p>
          <a:p>
            <a:pPr marL="0" indent="0">
              <a:buNone/>
            </a:pPr>
            <a:r>
              <a:rPr lang="tr-TR" dirty="0" smtClean="0"/>
              <a:t>3 mm altında %70</a:t>
            </a:r>
          </a:p>
          <a:p>
            <a:pPr marL="0" indent="0">
              <a:buNone/>
            </a:pPr>
            <a:r>
              <a:rPr lang="tr-TR" dirty="0" smtClean="0"/>
              <a:t>(DT negatif iken yumurta yükleme testi pozitif olabilir)</a:t>
            </a:r>
          </a:p>
          <a:p>
            <a:r>
              <a:rPr lang="tr-TR" dirty="0" smtClean="0"/>
              <a:t>Yumurta akı </a:t>
            </a:r>
            <a:r>
              <a:rPr lang="tr-TR" dirty="0" err="1" smtClean="0"/>
              <a:t>spIgE</a:t>
            </a:r>
            <a:r>
              <a:rPr lang="tr-TR" dirty="0" smtClean="0"/>
              <a:t> ölçümü:</a:t>
            </a:r>
          </a:p>
          <a:p>
            <a:pPr marL="0" indent="0">
              <a:buNone/>
            </a:pPr>
            <a:r>
              <a:rPr lang="tr-TR" dirty="0" smtClean="0"/>
              <a:t>2 yaş altında 2 </a:t>
            </a:r>
            <a:r>
              <a:rPr lang="tr-TR" dirty="0" err="1" smtClean="0"/>
              <a:t>kUA</a:t>
            </a:r>
            <a:r>
              <a:rPr lang="tr-TR" dirty="0" smtClean="0"/>
              <a:t>/L üstü </a:t>
            </a:r>
          </a:p>
          <a:p>
            <a:pPr marL="0" indent="0">
              <a:buNone/>
            </a:pPr>
            <a:r>
              <a:rPr lang="tr-TR" dirty="0" smtClean="0"/>
              <a:t>2 yaş üstünde 7 KUA/L   (%95 PPV)</a:t>
            </a:r>
          </a:p>
          <a:p>
            <a:r>
              <a:rPr lang="tr-TR" dirty="0" smtClean="0"/>
              <a:t>Moleküler </a:t>
            </a:r>
            <a:r>
              <a:rPr lang="tr-TR" dirty="0"/>
              <a:t>tanının ek katkısı yok.</a:t>
            </a:r>
          </a:p>
          <a:p>
            <a:pPr marL="0" indent="0">
              <a:buNone/>
            </a:pPr>
            <a:endParaRPr lang="tr-TR" dirty="0" smtClean="0"/>
          </a:p>
        </p:txBody>
      </p:sp>
      <p:sp>
        <p:nvSpPr>
          <p:cNvPr id="4" name="Metin kutusu 3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Sporik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R, 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et al.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Specificity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allergen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skin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testing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predicting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positive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open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food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challenges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milk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,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peanut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in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Clin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Exp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fi-FI" sz="1200" dirty="0" smtClean="0">
                <a:latin typeface="Comic Sans MS" charset="-94"/>
                <a:ea typeface="Comic Sans MS" charset="-94"/>
                <a:cs typeface="Comic Sans MS" charset="-94"/>
              </a:rPr>
              <a:t>2003</a:t>
            </a:r>
          </a:p>
          <a:p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Sampson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HA.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Utility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food-specific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concentrations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in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predicting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symptomatic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food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. J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Clin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Immunol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is-IS" sz="1200" dirty="0" smtClean="0">
                <a:latin typeface="Comic Sans MS" charset="-94"/>
                <a:ea typeface="Comic Sans MS" charset="-94"/>
                <a:cs typeface="Comic Sans MS" charset="-94"/>
              </a:rPr>
              <a:t>2001.</a:t>
            </a:r>
          </a:p>
          <a:p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Boyano-Martinez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T, 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et al .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Prediction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tolerance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on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the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basis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quantification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white-specific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antibodies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with</a:t>
            </a:r>
            <a:r>
              <a:rPr lang="tr-TR" sz="12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. J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>
                <a:latin typeface="Comic Sans MS" charset="-94"/>
                <a:ea typeface="Comic Sans MS" charset="-94"/>
                <a:cs typeface="Comic Sans MS" charset="-94"/>
              </a:rPr>
              <a:t>Clin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200" dirty="0" err="1" smtClean="0">
                <a:latin typeface="Comic Sans MS" charset="-94"/>
                <a:ea typeface="Comic Sans MS" charset="-94"/>
                <a:cs typeface="Comic Sans MS" charset="-94"/>
              </a:rPr>
              <a:t>Immunol</a:t>
            </a:r>
            <a:r>
              <a:rPr lang="tr-TR" sz="12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fi-FI" sz="1200" dirty="0" smtClean="0">
                <a:latin typeface="Comic Sans MS" charset="-94"/>
                <a:ea typeface="Comic Sans MS" charset="-94"/>
                <a:cs typeface="Comic Sans MS" charset="-94"/>
              </a:rPr>
              <a:t>2002</a:t>
            </a:r>
            <a:endParaRPr lang="tr-TR" sz="12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720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Tedavi-Fırınlanmış Yumurta Tüketimi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Yumurta </a:t>
            </a:r>
            <a:r>
              <a:rPr lang="tr-TR" dirty="0" err="1" smtClean="0"/>
              <a:t>allerjisi</a:t>
            </a:r>
            <a:r>
              <a:rPr lang="tr-TR" dirty="0" smtClean="0"/>
              <a:t> olan çocuklarda fırınlanmış yumurta toleransı %70</a:t>
            </a:r>
          </a:p>
          <a:p>
            <a:r>
              <a:rPr lang="tr-TR" dirty="0" smtClean="0"/>
              <a:t>Fırınlanmış yumurta tüketilmesi toleransı hızlandırıyor.</a:t>
            </a:r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114300" y="5699909"/>
            <a:ext cx="90297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Des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Roches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A.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Tolerance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cooked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in an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allergic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population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2006</a:t>
            </a:r>
          </a:p>
          <a:p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Ando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H, et al.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Utility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ovomukoid-spesific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concentrations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predicting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symptomatic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Journal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Immunology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, 2008</a:t>
            </a:r>
          </a:p>
          <a:p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Lemon-Mule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H,et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al.Immunologic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changes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with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ingesting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extensively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heated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.</a:t>
            </a:r>
            <a:r>
              <a:rPr lang="en-US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Journal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Immunology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19238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Fırınlanmış yumurtayı kim </a:t>
            </a:r>
            <a:r>
              <a:rPr lang="tr-TR" dirty="0" err="1" smtClean="0"/>
              <a:t>tolere</a:t>
            </a:r>
            <a:r>
              <a:rPr lang="tr-TR" dirty="0" smtClean="0"/>
              <a:t> edebilir? Kim edemez?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Ovomukoid</a:t>
            </a:r>
            <a:r>
              <a:rPr lang="tr-TR" dirty="0" smtClean="0"/>
              <a:t> </a:t>
            </a:r>
            <a:r>
              <a:rPr lang="tr-TR" dirty="0" err="1" smtClean="0"/>
              <a:t>spIgE’nin</a:t>
            </a:r>
            <a:r>
              <a:rPr lang="tr-TR" dirty="0" smtClean="0"/>
              <a:t> 1kUA/L üzerinde olması yumurtanın hiç bir formunun tüketilemeyeceğinin bir göstergesi</a:t>
            </a:r>
          </a:p>
          <a:p>
            <a:r>
              <a:rPr lang="tr-TR" dirty="0" err="1" smtClean="0"/>
              <a:t>Ovomukoid</a:t>
            </a:r>
            <a:r>
              <a:rPr lang="tr-TR" dirty="0" smtClean="0"/>
              <a:t> </a:t>
            </a:r>
            <a:r>
              <a:rPr lang="tr-TR" dirty="0" err="1"/>
              <a:t>spIgE’nin</a:t>
            </a:r>
            <a:r>
              <a:rPr lang="tr-TR" dirty="0"/>
              <a:t> 1 </a:t>
            </a:r>
            <a:r>
              <a:rPr lang="tr-TR" dirty="0" err="1"/>
              <a:t>kUA</a:t>
            </a:r>
            <a:r>
              <a:rPr lang="tr-TR" dirty="0"/>
              <a:t>/L altında </a:t>
            </a:r>
            <a:r>
              <a:rPr lang="tr-TR" dirty="0" smtClean="0"/>
              <a:t>olması fırınlanmış ve/veya pişmiş besinlerin </a:t>
            </a:r>
            <a:r>
              <a:rPr lang="tr-TR" dirty="0"/>
              <a:t>tüketilebileceğinin bir göstergesi </a:t>
            </a:r>
            <a:r>
              <a:rPr lang="tr-TR" dirty="0" smtClean="0"/>
              <a:t>olabilir.</a:t>
            </a:r>
          </a:p>
          <a:p>
            <a:r>
              <a:rPr lang="tr-TR" dirty="0" smtClean="0"/>
              <a:t>Fırınlanmış ve pişmiş yumurtanın toleransı açısından bilinen bir eşik değer yok.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147234" y="6176963"/>
            <a:ext cx="8849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Urisu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A,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et al .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Allergenic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activity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heated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ovomucoid-depleted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white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. J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Clin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Immunol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1997</a:t>
            </a:r>
            <a:endParaRPr lang="tr-TR" sz="1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30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Prognoz</a:t>
            </a:r>
            <a:r>
              <a:rPr lang="tr-TR" dirty="0" smtClean="0"/>
              <a:t>- Tolerans Gelişimi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Yüksek </a:t>
            </a:r>
            <a:r>
              <a:rPr lang="tr-TR" dirty="0" err="1" smtClean="0"/>
              <a:t>ovomukoid</a:t>
            </a:r>
            <a:r>
              <a:rPr lang="tr-TR" dirty="0" smtClean="0"/>
              <a:t> </a:t>
            </a:r>
            <a:r>
              <a:rPr lang="tr-TR" dirty="0" err="1" smtClean="0"/>
              <a:t>spIgE</a:t>
            </a:r>
            <a:r>
              <a:rPr lang="tr-TR" dirty="0" smtClean="0"/>
              <a:t> düzeyleri </a:t>
            </a:r>
            <a:r>
              <a:rPr lang="tr-TR" dirty="0" err="1" smtClean="0"/>
              <a:t>persistan</a:t>
            </a:r>
            <a:r>
              <a:rPr lang="tr-TR" dirty="0" smtClean="0"/>
              <a:t> yumurta </a:t>
            </a:r>
            <a:r>
              <a:rPr lang="tr-TR" dirty="0" err="1" smtClean="0"/>
              <a:t>allerjisi</a:t>
            </a:r>
            <a:r>
              <a:rPr lang="tr-TR" dirty="0" smtClean="0"/>
              <a:t> göstergesi</a:t>
            </a:r>
          </a:p>
          <a:p>
            <a:r>
              <a:rPr lang="tr-TR" dirty="0" err="1" smtClean="0"/>
              <a:t>Persistan</a:t>
            </a:r>
            <a:r>
              <a:rPr lang="tr-TR" dirty="0" smtClean="0"/>
              <a:t> yumurta </a:t>
            </a:r>
            <a:r>
              <a:rPr lang="tr-TR" dirty="0" err="1" smtClean="0"/>
              <a:t>allerjisi</a:t>
            </a:r>
            <a:r>
              <a:rPr lang="tr-TR" dirty="0" smtClean="0"/>
              <a:t> olan çocuklarda </a:t>
            </a:r>
            <a:r>
              <a:rPr lang="tr-TR" dirty="0" err="1" smtClean="0"/>
              <a:t>ovomukoid</a:t>
            </a:r>
            <a:r>
              <a:rPr lang="tr-TR" dirty="0" smtClean="0"/>
              <a:t> üzerinde  </a:t>
            </a:r>
            <a:r>
              <a:rPr lang="tr-TR" dirty="0" err="1" smtClean="0"/>
              <a:t>IgE</a:t>
            </a:r>
            <a:r>
              <a:rPr lang="tr-TR" dirty="0" smtClean="0"/>
              <a:t> bağlayan daha fazla lineer </a:t>
            </a:r>
            <a:r>
              <a:rPr lang="tr-TR" dirty="0" err="1" smtClean="0"/>
              <a:t>epitop</a:t>
            </a:r>
            <a:r>
              <a:rPr lang="tr-TR" dirty="0" smtClean="0"/>
              <a:t> saptanmış.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63500" y="5688449"/>
            <a:ext cx="901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Urisu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A,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et 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al.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Clinical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significance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IgE-binding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activity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enzymatic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digests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ovomucoid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the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diagnosis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the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prediction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the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outgrowing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white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hypersensitivity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Int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Arch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hu-HU" sz="1400" dirty="0" err="1" smtClean="0">
                <a:latin typeface="Comic Sans MS" charset="-94"/>
                <a:ea typeface="Comic Sans MS" charset="-94"/>
                <a:cs typeface="Comic Sans MS" charset="-94"/>
              </a:rPr>
              <a:t>Immunol</a:t>
            </a:r>
            <a:r>
              <a:rPr lang="hu-HU" sz="1400" dirty="0" smtClean="0">
                <a:latin typeface="Comic Sans MS" charset="-94"/>
                <a:ea typeface="Comic Sans MS" charset="-94"/>
                <a:cs typeface="Comic Sans MS" charset="-94"/>
              </a:rPr>
              <a:t> 1999</a:t>
            </a:r>
          </a:p>
          <a:p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Jarvinen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KM,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et al.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Specificity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antibodies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sequential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epitopes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hen’s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ovomucoid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as a marker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for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persistence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hu-HU" sz="1400" dirty="0" smtClean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hu-HU" sz="1400" dirty="0" err="1">
                <a:latin typeface="Comic Sans MS" charset="-94"/>
                <a:ea typeface="Comic Sans MS" charset="-94"/>
                <a:cs typeface="Comic Sans MS" charset="-94"/>
              </a:rPr>
              <a:t>egg</a:t>
            </a:r>
            <a:r>
              <a:rPr lang="hu-HU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hu-HU" sz="14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hu-HU" sz="1400" dirty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hu-HU" sz="14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hu-HU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hu-HU" sz="1400" dirty="0" smtClean="0">
                <a:latin typeface="Comic Sans MS" charset="-94"/>
                <a:ea typeface="Comic Sans MS" charset="-94"/>
                <a:cs typeface="Comic Sans MS" charset="-94"/>
              </a:rPr>
              <a:t>2007</a:t>
            </a:r>
            <a:endParaRPr lang="tr-TR" sz="1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175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 </a:t>
            </a:r>
            <a:r>
              <a:rPr lang="tr-TR" dirty="0" smtClean="0"/>
              <a:t>-1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37252"/>
            <a:ext cx="7886700" cy="5141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8 aylık, kız</a:t>
            </a:r>
            <a:r>
              <a:rPr lang="tr-TR" dirty="0"/>
              <a:t> </a:t>
            </a:r>
            <a:r>
              <a:rPr lang="tr-TR" dirty="0" smtClean="0"/>
              <a:t>olgu </a:t>
            </a:r>
          </a:p>
          <a:p>
            <a:pPr marL="0" indent="0">
              <a:buNone/>
            </a:pPr>
            <a:r>
              <a:rPr lang="tr-TR" dirty="0" smtClean="0"/>
              <a:t>AD tanısıyla izleniyor.</a:t>
            </a:r>
            <a:r>
              <a:rPr lang="tr-TR" dirty="0"/>
              <a:t> </a:t>
            </a:r>
            <a:r>
              <a:rPr lang="tr-TR" dirty="0" smtClean="0"/>
              <a:t>Hiç yumurta yememiş</a:t>
            </a:r>
          </a:p>
          <a:p>
            <a:pPr marL="0" indent="0">
              <a:buNone/>
            </a:pPr>
            <a:r>
              <a:rPr lang="tr-TR" dirty="0" smtClean="0"/>
              <a:t>DT: Yumurta akı: 5x5mm</a:t>
            </a:r>
          </a:p>
          <a:p>
            <a:pPr marL="0" indent="0">
              <a:buNone/>
            </a:pPr>
            <a:r>
              <a:rPr lang="tr-TR" dirty="0" smtClean="0"/>
              <a:t>Diğer besin </a:t>
            </a:r>
            <a:r>
              <a:rPr lang="tr-TR" dirty="0" err="1" smtClean="0"/>
              <a:t>allerjenleri</a:t>
            </a:r>
            <a:r>
              <a:rPr lang="tr-TR" dirty="0" smtClean="0"/>
              <a:t> negatif</a:t>
            </a:r>
          </a:p>
          <a:p>
            <a:pPr marL="0" indent="0">
              <a:buNone/>
            </a:pPr>
            <a:r>
              <a:rPr lang="tr-TR" dirty="0" smtClean="0"/>
              <a:t>Yumurta akı </a:t>
            </a:r>
            <a:r>
              <a:rPr lang="tr-TR" dirty="0" err="1" smtClean="0"/>
              <a:t>spIgE</a:t>
            </a:r>
            <a:r>
              <a:rPr lang="tr-TR" dirty="0" smtClean="0"/>
              <a:t>: 5,02kUA/l</a:t>
            </a: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TANI: </a:t>
            </a:r>
            <a:r>
              <a:rPr lang="tr-TR" dirty="0" err="1">
                <a:solidFill>
                  <a:srgbClr val="C00000"/>
                </a:solidFill>
              </a:rPr>
              <a:t>Atopik</a:t>
            </a:r>
            <a:r>
              <a:rPr lang="tr-TR" dirty="0">
                <a:solidFill>
                  <a:srgbClr val="C00000"/>
                </a:solidFill>
              </a:rPr>
              <a:t> dermatit+ Yumurta </a:t>
            </a:r>
            <a:r>
              <a:rPr lang="tr-TR" dirty="0" err="1" smtClean="0">
                <a:solidFill>
                  <a:srgbClr val="C00000"/>
                </a:solidFill>
              </a:rPr>
              <a:t>allerjisi</a:t>
            </a:r>
            <a:endParaRPr lang="tr-T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tr-TR" dirty="0" smtClean="0"/>
              <a:t>Fırınlanmış ürünlerde yumurta yiyebilir mi?</a:t>
            </a:r>
          </a:p>
          <a:p>
            <a:pPr marL="0" indent="0">
              <a:buNone/>
            </a:pPr>
            <a:r>
              <a:rPr lang="tr-TR" dirty="0" err="1"/>
              <a:t>Ovomukoid</a:t>
            </a:r>
            <a:r>
              <a:rPr lang="tr-TR" dirty="0"/>
              <a:t> </a:t>
            </a:r>
            <a:r>
              <a:rPr lang="tr-TR" dirty="0" err="1"/>
              <a:t>sp</a:t>
            </a:r>
            <a:r>
              <a:rPr lang="tr-TR" dirty="0"/>
              <a:t> </a:t>
            </a:r>
            <a:r>
              <a:rPr lang="tr-TR" dirty="0" err="1"/>
              <a:t>IgE</a:t>
            </a:r>
            <a:r>
              <a:rPr lang="tr-TR" dirty="0"/>
              <a:t>: 0,82 </a:t>
            </a:r>
            <a:r>
              <a:rPr lang="tr-TR" dirty="0" err="1" smtClean="0"/>
              <a:t>kU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/>
              <a:t>Fırınlanmış yumurtalı ürünlerle provokasyon: Negatif </a:t>
            </a:r>
            <a:r>
              <a:rPr lang="tr-TR" dirty="0" smtClean="0">
                <a:solidFill>
                  <a:schemeClr val="accent6"/>
                </a:solidFill>
              </a:rPr>
              <a:t>Fırınlanmış ürünleri yiyebilir</a:t>
            </a:r>
            <a:endParaRPr lang="tr-TR" dirty="0">
              <a:solidFill>
                <a:schemeClr val="accent6"/>
              </a:solidFill>
            </a:endParaRPr>
          </a:p>
          <a:p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152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Olgu-2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391478"/>
            <a:ext cx="7886700" cy="4969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13 aylık, kız,</a:t>
            </a:r>
          </a:p>
          <a:p>
            <a:pPr marL="0" indent="0">
              <a:buNone/>
            </a:pPr>
            <a:r>
              <a:rPr lang="tr-TR" dirty="0" smtClean="0"/>
              <a:t>Daha önce yumurta yemiş ve sorun olmamış.</a:t>
            </a:r>
          </a:p>
          <a:p>
            <a:pPr marL="0" indent="0">
              <a:buNone/>
            </a:pPr>
            <a:r>
              <a:rPr lang="tr-TR" dirty="0" smtClean="0"/>
              <a:t>Çikolatalı </a:t>
            </a:r>
            <a:r>
              <a:rPr lang="tr-TR" dirty="0" err="1" smtClean="0"/>
              <a:t>mus</a:t>
            </a:r>
            <a:r>
              <a:rPr lang="tr-TR" dirty="0" smtClean="0"/>
              <a:t> yedikten sonra ürtiker gelişmiş. </a:t>
            </a:r>
          </a:p>
          <a:p>
            <a:pPr marL="0" indent="0">
              <a:buNone/>
            </a:pPr>
            <a:r>
              <a:rPr lang="tr-TR" dirty="0" smtClean="0"/>
              <a:t>DT: yumurta akı 5x5 mm</a:t>
            </a:r>
          </a:p>
          <a:p>
            <a:pPr marL="0" indent="0">
              <a:buNone/>
            </a:pPr>
            <a:r>
              <a:rPr lang="tr-TR" dirty="0" smtClean="0"/>
              <a:t>Yumurta akı </a:t>
            </a:r>
            <a:r>
              <a:rPr lang="tr-TR" dirty="0" err="1" smtClean="0"/>
              <a:t>spIgE</a:t>
            </a:r>
            <a:r>
              <a:rPr lang="tr-TR" dirty="0" smtClean="0"/>
              <a:t>: 3,65 </a:t>
            </a:r>
            <a:r>
              <a:rPr lang="tr-TR" dirty="0" err="1" smtClean="0"/>
              <a:t>kUA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TANI: Yumurta </a:t>
            </a:r>
            <a:r>
              <a:rPr lang="tr-TR" dirty="0" err="1" smtClean="0">
                <a:solidFill>
                  <a:srgbClr val="C00000"/>
                </a:solidFill>
              </a:rPr>
              <a:t>allerjisi</a:t>
            </a:r>
            <a:endParaRPr lang="tr-T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tr-TR" dirty="0" err="1" smtClean="0"/>
              <a:t>Ovomukoid</a:t>
            </a:r>
            <a:r>
              <a:rPr lang="tr-TR" dirty="0" smtClean="0"/>
              <a:t> </a:t>
            </a:r>
            <a:r>
              <a:rPr lang="tr-TR" dirty="0" err="1"/>
              <a:t>sp</a:t>
            </a:r>
            <a:r>
              <a:rPr lang="tr-TR" dirty="0"/>
              <a:t> </a:t>
            </a:r>
            <a:r>
              <a:rPr lang="tr-TR" dirty="0" err="1"/>
              <a:t>IgE</a:t>
            </a:r>
            <a:r>
              <a:rPr lang="tr-TR" dirty="0"/>
              <a:t>: 0,78 </a:t>
            </a:r>
            <a:r>
              <a:rPr lang="tr-TR" dirty="0" err="1"/>
              <a:t>kU</a:t>
            </a:r>
            <a:r>
              <a:rPr lang="tr-TR" dirty="0"/>
              <a:t>/L</a:t>
            </a:r>
          </a:p>
          <a:p>
            <a:pPr marL="0" indent="0">
              <a:buNone/>
            </a:pPr>
            <a:r>
              <a:rPr lang="tr-TR" dirty="0">
                <a:solidFill>
                  <a:schemeClr val="accent6"/>
                </a:solidFill>
              </a:rPr>
              <a:t>Fırınlanmış ve iyice pişirilmiş ürünlerde yumurta tüketebilir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33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Yer fıstığı </a:t>
            </a:r>
            <a:r>
              <a:rPr lang="tr-TR" dirty="0" err="1" smtClean="0"/>
              <a:t>Allerjisi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477376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chemeClr val="accent6"/>
                </a:solidFill>
              </a:rPr>
              <a:t>Arachis</a:t>
            </a:r>
            <a:r>
              <a:rPr lang="tr-TR" dirty="0" smtClean="0">
                <a:solidFill>
                  <a:schemeClr val="accent6"/>
                </a:solidFill>
              </a:rPr>
              <a:t> </a:t>
            </a:r>
            <a:r>
              <a:rPr lang="tr-TR" dirty="0" err="1" smtClean="0">
                <a:solidFill>
                  <a:schemeClr val="accent6"/>
                </a:solidFill>
              </a:rPr>
              <a:t>hypogea</a:t>
            </a:r>
            <a:endParaRPr lang="tr-TR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tr-TR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tr-TR" dirty="0" smtClean="0"/>
              <a:t>Baklagiller ailesinin bir üyesi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B</a:t>
            </a:r>
            <a:r>
              <a:rPr lang="tr-TR" dirty="0" smtClean="0"/>
              <a:t>esin ilişkili anafilaksinin sık nedeni</a:t>
            </a:r>
          </a:p>
          <a:p>
            <a:pPr marL="0" indent="0">
              <a:buNone/>
            </a:pPr>
            <a:r>
              <a:rPr lang="tr-TR" dirty="0" smtClean="0"/>
              <a:t>Avrupa’da (erişkinlerde) </a:t>
            </a:r>
            <a:r>
              <a:rPr lang="tr-TR" dirty="0" err="1" smtClean="0"/>
              <a:t>duyarlanma</a:t>
            </a:r>
            <a:r>
              <a:rPr lang="tr-TR" dirty="0" smtClean="0"/>
              <a:t> %7,2-0,5</a:t>
            </a:r>
          </a:p>
          <a:p>
            <a:pPr marL="0" indent="0">
              <a:buNone/>
            </a:pPr>
            <a:r>
              <a:rPr lang="tr-TR" dirty="0" smtClean="0"/>
              <a:t>Gerçek </a:t>
            </a:r>
            <a:r>
              <a:rPr lang="tr-TR" dirty="0" err="1" smtClean="0"/>
              <a:t>allerji</a:t>
            </a:r>
            <a:r>
              <a:rPr lang="tr-TR" dirty="0" smtClean="0"/>
              <a:t> %0,1-0,5</a:t>
            </a:r>
          </a:p>
          <a:p>
            <a:pPr marL="0" indent="0">
              <a:buNone/>
            </a:pPr>
            <a:r>
              <a:rPr lang="tr-TR" dirty="0" smtClean="0"/>
              <a:t>Baklagiller ve ağaç fındıkları ile çapraz reaksiyonlara rastlanabilir.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75" y="215485"/>
            <a:ext cx="3266099" cy="269266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39485" y="6090834"/>
            <a:ext cx="8648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Burney</a:t>
            </a:r>
            <a:r>
              <a:rPr lang="tr-TR" dirty="0" smtClean="0"/>
              <a:t> PG, et al.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prevalance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distrubition</a:t>
            </a:r>
            <a:r>
              <a:rPr lang="tr-TR" dirty="0" smtClean="0"/>
              <a:t> of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sensitization</a:t>
            </a:r>
            <a:r>
              <a:rPr lang="tr-TR" dirty="0" smtClean="0"/>
              <a:t> in </a:t>
            </a:r>
            <a:r>
              <a:rPr lang="tr-TR" dirty="0" err="1" smtClean="0"/>
              <a:t>Eupoean</a:t>
            </a:r>
            <a:r>
              <a:rPr lang="tr-TR" dirty="0" smtClean="0"/>
              <a:t> </a:t>
            </a:r>
            <a:r>
              <a:rPr lang="tr-TR" dirty="0" err="1" smtClean="0"/>
              <a:t>adults</a:t>
            </a:r>
            <a:r>
              <a:rPr lang="tr-TR" dirty="0" smtClean="0"/>
              <a:t>. </a:t>
            </a:r>
            <a:r>
              <a:rPr lang="tr-TR" dirty="0" err="1" smtClean="0"/>
              <a:t>Allergy</a:t>
            </a:r>
            <a:r>
              <a:rPr lang="tr-TR" dirty="0" smtClean="0"/>
              <a:t>, 2014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47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263471" y="4231038"/>
            <a:ext cx="8710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E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rken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duyarlanmanın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olduğu 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sistemik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rxn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ile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seyreden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: 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Ara 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h 1, 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2, 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3, 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6, 7</a:t>
            </a: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Oral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sendromu :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Ara 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h 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5, 8,CCD</a:t>
            </a:r>
            <a:endParaRPr lang="tr-TR" sz="2800" dirty="0">
              <a:solidFill>
                <a:schemeClr val="accent6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nsLTP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içeren besinlere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/duyarlılık ile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birlikte seyreden klinik 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: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Ara 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h 9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258220"/>
            <a:ext cx="8276095" cy="3972817"/>
          </a:xfrm>
        </p:spPr>
      </p:pic>
      <p:sp>
        <p:nvSpPr>
          <p:cNvPr id="6" name="Metin kutusu 5"/>
          <p:cNvSpPr txBox="1"/>
          <p:nvPr/>
        </p:nvSpPr>
        <p:spPr>
          <a:xfrm>
            <a:off x="8400081" y="1162373"/>
            <a:ext cx="27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mtClean="0"/>
              <a:t>*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80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7896"/>
            <a:ext cx="9144000" cy="59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t="6779"/>
          <a:stretch/>
        </p:blipFill>
        <p:spPr>
          <a:xfrm>
            <a:off x="387459" y="123985"/>
            <a:ext cx="7910824" cy="6602279"/>
          </a:xfrm>
          <a:prstGeom prst="rect">
            <a:avLst/>
          </a:prstGeom>
        </p:spPr>
      </p:pic>
      <p:sp>
        <p:nvSpPr>
          <p:cNvPr id="2" name="Çerçeve 1"/>
          <p:cNvSpPr/>
          <p:nvPr/>
        </p:nvSpPr>
        <p:spPr>
          <a:xfrm>
            <a:off x="387459" y="5005954"/>
            <a:ext cx="7910824" cy="650928"/>
          </a:xfrm>
          <a:prstGeom prst="frame">
            <a:avLst>
              <a:gd name="adj1" fmla="val 5357"/>
            </a:avLst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37252"/>
            <a:ext cx="7886700" cy="4639711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C00000"/>
                </a:solidFill>
              </a:rPr>
              <a:t>Ara h 2 ve Ara h 6 </a:t>
            </a:r>
            <a:r>
              <a:rPr lang="tr-TR" dirty="0" err="1" smtClean="0">
                <a:solidFill>
                  <a:srgbClr val="C00000"/>
                </a:solidFill>
              </a:rPr>
              <a:t>spIgE</a:t>
            </a:r>
            <a:r>
              <a:rPr lang="tr-TR" dirty="0" smtClean="0">
                <a:solidFill>
                  <a:srgbClr val="C00000"/>
                </a:solidFill>
              </a:rPr>
              <a:t>: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smtClean="0"/>
              <a:t>Besin yükleme testinde sistemik reaksiyonlar ile uyumlu</a:t>
            </a:r>
          </a:p>
          <a:p>
            <a:r>
              <a:rPr lang="tr-TR" dirty="0" smtClean="0">
                <a:solidFill>
                  <a:srgbClr val="C00000"/>
                </a:solidFill>
              </a:rPr>
              <a:t>Ara h 2 </a:t>
            </a:r>
            <a:r>
              <a:rPr lang="tr-TR" dirty="0" err="1" smtClean="0">
                <a:solidFill>
                  <a:srgbClr val="C00000"/>
                </a:solidFill>
              </a:rPr>
              <a:t>spIgE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smtClean="0">
                <a:solidFill>
                  <a:srgbClr val="C00000"/>
                </a:solidFill>
              </a:rPr>
              <a:t>ölçümü:</a:t>
            </a:r>
          </a:p>
          <a:p>
            <a:pPr>
              <a:buFont typeface="Wingdings" charset="2"/>
              <a:buChar char="ü"/>
            </a:pPr>
            <a:r>
              <a:rPr lang="tr-TR" dirty="0" smtClean="0"/>
              <a:t>Pozitif besin yükleme testi ile uyumlu </a:t>
            </a:r>
            <a:r>
              <a:rPr lang="tr-TR" dirty="0" err="1" smtClean="0"/>
              <a:t>prediktif</a:t>
            </a:r>
            <a:r>
              <a:rPr lang="tr-TR" dirty="0" smtClean="0"/>
              <a:t> değer bilinmiyor.  </a:t>
            </a:r>
          </a:p>
          <a:p>
            <a:pPr>
              <a:buFont typeface="Wingdings" charset="2"/>
              <a:buChar char="ü"/>
            </a:pPr>
            <a:r>
              <a:rPr lang="tr-TR" dirty="0" smtClean="0"/>
              <a:t>Ara h 2 &lt;0,03kUA/l altında ise %90 besin yükleme testi negatif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0" y="611933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Beyer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K,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et 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al.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Predictive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values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componentspecific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for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the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outcome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peanut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hazelnut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food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challenges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children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2015</a:t>
            </a:r>
            <a:endParaRPr lang="tr-TR" sz="1400" dirty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Lange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L, 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et al.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Benefits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and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limitations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of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molecular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400" dirty="0" err="1">
                <a:latin typeface="Comic Sans MS" charset="-94"/>
                <a:ea typeface="Comic Sans MS" charset="-94"/>
                <a:cs typeface="Comic Sans MS" charset="-94"/>
              </a:rPr>
              <a:t>diagnostics</a:t>
            </a:r>
            <a:r>
              <a:rPr lang="tr-TR" sz="1400" dirty="0">
                <a:latin typeface="Comic Sans MS" charset="-94"/>
                <a:ea typeface="Comic Sans MS" charset="-94"/>
                <a:cs typeface="Comic Sans MS" charset="-94"/>
              </a:rPr>
              <a:t> in </a:t>
            </a:r>
            <a:r>
              <a:rPr lang="tr-TR" sz="1400" dirty="0" err="1" smtClean="0">
                <a:latin typeface="Comic Sans MS" charset="-94"/>
                <a:ea typeface="Comic Sans MS" charset="-94"/>
                <a:cs typeface="Comic Sans MS" charset="-94"/>
              </a:rPr>
              <a:t>peanut</a:t>
            </a:r>
            <a:r>
              <a:rPr lang="tr-TR" sz="1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sz="1400" dirty="0" smtClean="0">
                <a:latin typeface="Comic Sans MS" charset="-94"/>
                <a:ea typeface="Comic Sans MS" charset="-94"/>
                <a:cs typeface="Comic Sans MS" charset="-94"/>
              </a:rPr>
              <a:t>allergy</a:t>
            </a:r>
            <a:r>
              <a:rPr lang="en-US" sz="1400" dirty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r>
              <a:rPr lang="en-US" sz="1400" dirty="0" err="1">
                <a:latin typeface="Comic Sans MS" charset="-94"/>
                <a:ea typeface="Comic Sans MS" charset="-94"/>
                <a:cs typeface="Comic Sans MS" charset="-94"/>
              </a:rPr>
              <a:t>Allergo</a:t>
            </a:r>
            <a:r>
              <a:rPr lang="en-US" sz="1400" dirty="0">
                <a:latin typeface="Comic Sans MS" charset="-94"/>
                <a:ea typeface="Comic Sans MS" charset="-94"/>
                <a:cs typeface="Comic Sans MS" charset="-94"/>
              </a:rPr>
              <a:t> J </a:t>
            </a:r>
            <a:r>
              <a:rPr lang="en-US" sz="1400" dirty="0" err="1">
                <a:latin typeface="Comic Sans MS" charset="-94"/>
                <a:ea typeface="Comic Sans MS" charset="-94"/>
                <a:cs typeface="Comic Sans MS" charset="-94"/>
              </a:rPr>
              <a:t>Int</a:t>
            </a:r>
            <a:r>
              <a:rPr lang="en-US" sz="1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sz="1400" dirty="0" smtClean="0">
                <a:latin typeface="Comic Sans MS" charset="-94"/>
                <a:ea typeface="Comic Sans MS" charset="-94"/>
                <a:cs typeface="Comic Sans MS" charset="-94"/>
              </a:rPr>
              <a:t>2014</a:t>
            </a:r>
            <a:endParaRPr lang="tr-TR" sz="1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929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Ara h 2’nin negatif olması fıstık </a:t>
            </a:r>
            <a:r>
              <a:rPr lang="tr-TR" dirty="0" err="1"/>
              <a:t>allerjisini</a:t>
            </a:r>
            <a:r>
              <a:rPr lang="tr-TR" dirty="0"/>
              <a:t> ekarte ettirmez. (Ara h 10, 11, 14, 15 ve Ara h 12, 13’nin önemi bilinmiyor) </a:t>
            </a:r>
          </a:p>
          <a:p>
            <a:r>
              <a:rPr lang="tr-TR" dirty="0" smtClean="0"/>
              <a:t>LTP </a:t>
            </a:r>
            <a:r>
              <a:rPr lang="tr-TR" dirty="0"/>
              <a:t>duyarlılığı olan olgularda Ara h 9 nedeniyle çapraz reaksiyon </a:t>
            </a:r>
            <a:r>
              <a:rPr lang="tr-TR" dirty="0" smtClean="0"/>
              <a:t>olabilir. Sistemik reaksiyon gelişmiş Ara h 2 </a:t>
            </a:r>
            <a:r>
              <a:rPr lang="tr-TR" dirty="0" err="1" smtClean="0"/>
              <a:t>sp</a:t>
            </a:r>
            <a:r>
              <a:rPr lang="tr-TR" dirty="0" smtClean="0"/>
              <a:t> </a:t>
            </a:r>
            <a:r>
              <a:rPr lang="tr-TR" dirty="0" err="1" smtClean="0"/>
              <a:t>IgE</a:t>
            </a:r>
            <a:r>
              <a:rPr lang="tr-TR" dirty="0" smtClean="0"/>
              <a:t> (-) saptanan hastalarda Ara h 9 bakılmalı.</a:t>
            </a:r>
          </a:p>
        </p:txBody>
      </p:sp>
    </p:spTree>
    <p:extLst>
      <p:ext uri="{BB962C8B-B14F-4D97-AF65-F5344CB8AC3E}">
        <p14:creationId xmlns:p14="http://schemas.microsoft.com/office/powerpoint/2010/main" val="5419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Olgu-1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6524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13 aylık,</a:t>
            </a:r>
          </a:p>
          <a:p>
            <a:pPr marL="0" indent="0">
              <a:buNone/>
            </a:pPr>
            <a:r>
              <a:rPr lang="tr-TR" dirty="0" smtClean="0"/>
              <a:t>AD tanısıyla takip ediliyor.</a:t>
            </a:r>
          </a:p>
          <a:p>
            <a:pPr marL="0" indent="0">
              <a:buNone/>
            </a:pPr>
            <a:r>
              <a:rPr lang="tr-TR" dirty="0" smtClean="0"/>
              <a:t>Hiç fıstık yememiş.</a:t>
            </a:r>
          </a:p>
          <a:p>
            <a:pPr marL="0" indent="0">
              <a:buNone/>
            </a:pPr>
            <a:r>
              <a:rPr lang="tr-TR" dirty="0" smtClean="0"/>
              <a:t>DT: yer fıstığı 5x5 mm</a:t>
            </a:r>
          </a:p>
          <a:p>
            <a:pPr marL="0" indent="0">
              <a:buNone/>
            </a:pPr>
            <a:r>
              <a:rPr lang="tr-TR" dirty="0" smtClean="0"/>
              <a:t>Yer fıstığı </a:t>
            </a:r>
            <a:r>
              <a:rPr lang="tr-TR" dirty="0" err="1" smtClean="0"/>
              <a:t>spIgE</a:t>
            </a:r>
            <a:r>
              <a:rPr lang="tr-TR" dirty="0" smtClean="0"/>
              <a:t>: 3,4 </a:t>
            </a:r>
            <a:r>
              <a:rPr lang="tr-TR" dirty="0" err="1" smtClean="0"/>
              <a:t>kUA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6"/>
                </a:solidFill>
              </a:rPr>
              <a:t>Ara </a:t>
            </a:r>
            <a:r>
              <a:rPr lang="tr-TR" dirty="0">
                <a:solidFill>
                  <a:schemeClr val="accent6"/>
                </a:solidFill>
              </a:rPr>
              <a:t>h 2 </a:t>
            </a:r>
            <a:r>
              <a:rPr lang="tr-TR" dirty="0" err="1">
                <a:solidFill>
                  <a:schemeClr val="accent6"/>
                </a:solidFill>
              </a:rPr>
              <a:t>spIgE</a:t>
            </a:r>
            <a:r>
              <a:rPr lang="tr-TR" dirty="0">
                <a:solidFill>
                  <a:schemeClr val="accent6"/>
                </a:solidFill>
              </a:rPr>
              <a:t>: 0,9 </a:t>
            </a:r>
            <a:r>
              <a:rPr lang="tr-TR" dirty="0" err="1" smtClean="0">
                <a:solidFill>
                  <a:schemeClr val="accent6"/>
                </a:solidFill>
              </a:rPr>
              <a:t>kUA</a:t>
            </a:r>
            <a:r>
              <a:rPr lang="tr-TR" dirty="0" smtClean="0">
                <a:solidFill>
                  <a:schemeClr val="accent6"/>
                </a:solidFill>
              </a:rPr>
              <a:t>/l</a:t>
            </a:r>
          </a:p>
          <a:p>
            <a:pPr marL="0" indent="0">
              <a:buNone/>
            </a:pPr>
            <a:r>
              <a:rPr lang="tr-TR" dirty="0"/>
              <a:t>B</a:t>
            </a:r>
            <a:r>
              <a:rPr lang="tr-TR" dirty="0" smtClean="0"/>
              <a:t>esin </a:t>
            </a:r>
            <a:r>
              <a:rPr lang="tr-TR" dirty="0"/>
              <a:t>yükleme testi :</a:t>
            </a:r>
            <a:r>
              <a:rPr lang="tr-TR" dirty="0" smtClean="0"/>
              <a:t>Negatif</a:t>
            </a:r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TANI: Yer fıstığı duyarlılığı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722" y="1436487"/>
            <a:ext cx="1782305" cy="24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Olgu-2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65329"/>
            <a:ext cx="7886700" cy="4611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13 </a:t>
            </a:r>
            <a:r>
              <a:rPr lang="tr-TR" dirty="0"/>
              <a:t>aylık</a:t>
            </a:r>
          </a:p>
          <a:p>
            <a:pPr marL="0" indent="0">
              <a:buNone/>
            </a:pPr>
            <a:r>
              <a:rPr lang="tr-TR" dirty="0"/>
              <a:t>AD tanısıyla </a:t>
            </a:r>
            <a:r>
              <a:rPr lang="tr-TR" dirty="0" smtClean="0"/>
              <a:t>takip ediliyor.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Hiç fıstık yememiş.</a:t>
            </a:r>
          </a:p>
          <a:p>
            <a:pPr marL="0" indent="0">
              <a:buNone/>
            </a:pPr>
            <a:r>
              <a:rPr lang="tr-TR" dirty="0"/>
              <a:t>DT: yer fıstığı </a:t>
            </a:r>
            <a:r>
              <a:rPr lang="tr-TR" dirty="0" smtClean="0"/>
              <a:t>7x7 </a:t>
            </a:r>
            <a:r>
              <a:rPr lang="tr-TR" dirty="0"/>
              <a:t>mm</a:t>
            </a:r>
          </a:p>
          <a:p>
            <a:pPr marL="0" indent="0">
              <a:buNone/>
            </a:pPr>
            <a:r>
              <a:rPr lang="tr-TR" dirty="0"/>
              <a:t>Yer fıstığı </a:t>
            </a:r>
            <a:r>
              <a:rPr lang="tr-TR" dirty="0" err="1"/>
              <a:t>spIgE</a:t>
            </a:r>
            <a:r>
              <a:rPr lang="tr-TR" dirty="0"/>
              <a:t>: </a:t>
            </a:r>
            <a:r>
              <a:rPr lang="tr-TR" dirty="0" smtClean="0"/>
              <a:t>89,1 </a:t>
            </a:r>
            <a:r>
              <a:rPr lang="tr-TR" dirty="0" err="1" smtClean="0"/>
              <a:t>kUA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6"/>
                </a:solidFill>
              </a:rPr>
              <a:t>Ara </a:t>
            </a:r>
            <a:r>
              <a:rPr lang="tr-TR" dirty="0">
                <a:solidFill>
                  <a:schemeClr val="accent6"/>
                </a:solidFill>
              </a:rPr>
              <a:t>h 2 </a:t>
            </a:r>
            <a:r>
              <a:rPr lang="tr-TR" dirty="0" err="1">
                <a:solidFill>
                  <a:schemeClr val="accent6"/>
                </a:solidFill>
              </a:rPr>
              <a:t>spIgE</a:t>
            </a:r>
            <a:r>
              <a:rPr lang="tr-TR" dirty="0">
                <a:solidFill>
                  <a:schemeClr val="accent6"/>
                </a:solidFill>
              </a:rPr>
              <a:t>: 62,6 </a:t>
            </a:r>
            <a:r>
              <a:rPr lang="tr-TR" dirty="0" err="1" smtClean="0">
                <a:solidFill>
                  <a:schemeClr val="accent6"/>
                </a:solidFill>
              </a:rPr>
              <a:t>kUA</a:t>
            </a:r>
            <a:r>
              <a:rPr lang="tr-TR" dirty="0" smtClean="0">
                <a:solidFill>
                  <a:schemeClr val="accent6"/>
                </a:solidFill>
              </a:rPr>
              <a:t>/l</a:t>
            </a:r>
            <a:endParaRPr lang="tr-TR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tr-TR" dirty="0"/>
              <a:t>Besin yükleme testi: %95 olasılıkla </a:t>
            </a:r>
            <a:r>
              <a:rPr lang="tr-TR" dirty="0" smtClean="0"/>
              <a:t>pozitif</a:t>
            </a:r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TANI: Yer fıstığı </a:t>
            </a:r>
            <a:r>
              <a:rPr lang="tr-TR" dirty="0" err="1">
                <a:solidFill>
                  <a:srgbClr val="C00000"/>
                </a:solidFill>
              </a:rPr>
              <a:t>allerjisi</a:t>
            </a:r>
            <a:endParaRPr lang="tr-T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07" y="1565329"/>
            <a:ext cx="1653377" cy="24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Olgu-3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456841"/>
            <a:ext cx="7886700" cy="4720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14 yaş erkek</a:t>
            </a:r>
          </a:p>
          <a:p>
            <a:pPr marL="0" indent="0">
              <a:buNone/>
            </a:pPr>
            <a:r>
              <a:rPr lang="tr-TR" dirty="0" smtClean="0"/>
              <a:t>AR tanısıyla takipte</a:t>
            </a:r>
          </a:p>
          <a:p>
            <a:pPr marL="0" indent="0">
              <a:buNone/>
            </a:pPr>
            <a:r>
              <a:rPr lang="tr-TR" dirty="0" smtClean="0"/>
              <a:t>DT; Çimen polenleri: 7x7mm</a:t>
            </a:r>
          </a:p>
          <a:p>
            <a:pPr marL="0" indent="0">
              <a:buNone/>
            </a:pPr>
            <a:r>
              <a:rPr lang="tr-TR" dirty="0" smtClean="0"/>
              <a:t>Yer fıstığı 5x5 mm</a:t>
            </a:r>
          </a:p>
          <a:p>
            <a:pPr marL="0" indent="0">
              <a:buNone/>
            </a:pPr>
            <a:r>
              <a:rPr lang="tr-TR" dirty="0" smtClean="0"/>
              <a:t>Yer fıstığını nadiren yiyor.</a:t>
            </a:r>
          </a:p>
          <a:p>
            <a:pPr marL="0" indent="0">
              <a:buNone/>
            </a:pPr>
            <a:r>
              <a:rPr lang="tr-TR" dirty="0" smtClean="0"/>
              <a:t>Yer fıstığı </a:t>
            </a:r>
            <a:r>
              <a:rPr lang="tr-TR" dirty="0" err="1" smtClean="0"/>
              <a:t>spIgE</a:t>
            </a:r>
            <a:r>
              <a:rPr lang="tr-TR" dirty="0" smtClean="0"/>
              <a:t>: 20,2 </a:t>
            </a:r>
            <a:r>
              <a:rPr lang="tr-TR" dirty="0" err="1" smtClean="0"/>
              <a:t>kUA</a:t>
            </a:r>
            <a:r>
              <a:rPr lang="tr-TR" dirty="0" smtClean="0"/>
              <a:t>/L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6"/>
                </a:solidFill>
              </a:rPr>
              <a:t>Ara </a:t>
            </a:r>
            <a:r>
              <a:rPr lang="tr-TR" dirty="0">
                <a:solidFill>
                  <a:schemeClr val="accent6"/>
                </a:solidFill>
              </a:rPr>
              <a:t>h 2 </a:t>
            </a:r>
            <a:r>
              <a:rPr lang="tr-TR" dirty="0" err="1">
                <a:solidFill>
                  <a:schemeClr val="accent6"/>
                </a:solidFill>
              </a:rPr>
              <a:t>spIgE</a:t>
            </a:r>
            <a:r>
              <a:rPr lang="tr-TR" dirty="0">
                <a:solidFill>
                  <a:schemeClr val="accent6"/>
                </a:solidFill>
              </a:rPr>
              <a:t>: 0,1 </a:t>
            </a:r>
            <a:r>
              <a:rPr lang="tr-TR" dirty="0" err="1">
                <a:solidFill>
                  <a:schemeClr val="accent6"/>
                </a:solidFill>
              </a:rPr>
              <a:t>kUA</a:t>
            </a:r>
            <a:r>
              <a:rPr lang="tr-TR" dirty="0">
                <a:solidFill>
                  <a:schemeClr val="accent6"/>
                </a:solidFill>
              </a:rPr>
              <a:t>/l</a:t>
            </a:r>
          </a:p>
          <a:p>
            <a:pPr marL="0" indent="0">
              <a:buNone/>
            </a:pPr>
            <a:r>
              <a:rPr lang="tr-TR" dirty="0" smtClean="0"/>
              <a:t>Besin </a:t>
            </a:r>
            <a:r>
              <a:rPr lang="tr-TR" dirty="0"/>
              <a:t>yükleme testi: Negatif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TANI</a:t>
            </a:r>
            <a:r>
              <a:rPr lang="tr-TR" dirty="0">
                <a:solidFill>
                  <a:srgbClr val="C00000"/>
                </a:solidFill>
              </a:rPr>
              <a:t>: </a:t>
            </a:r>
            <a:r>
              <a:rPr lang="tr-TR" dirty="0" err="1">
                <a:solidFill>
                  <a:srgbClr val="C00000"/>
                </a:solidFill>
              </a:rPr>
              <a:t>Allerjik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 smtClean="0">
                <a:solidFill>
                  <a:srgbClr val="C00000"/>
                </a:solidFill>
              </a:rPr>
              <a:t>rinit</a:t>
            </a:r>
            <a:r>
              <a:rPr lang="tr-TR" dirty="0" smtClean="0">
                <a:solidFill>
                  <a:srgbClr val="C00000"/>
                </a:solidFill>
              </a:rPr>
              <a:t>, </a:t>
            </a:r>
            <a:r>
              <a:rPr lang="tr-TR" dirty="0" err="1" smtClean="0">
                <a:solidFill>
                  <a:srgbClr val="C00000"/>
                </a:solidFill>
              </a:rPr>
              <a:t>y.fıstığı</a:t>
            </a:r>
            <a:r>
              <a:rPr lang="tr-TR" dirty="0" smtClean="0">
                <a:solidFill>
                  <a:srgbClr val="C00000"/>
                </a:solidFill>
              </a:rPr>
              <a:t> duyarlılığı</a:t>
            </a:r>
            <a:endParaRPr lang="tr-T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36" y="1339513"/>
            <a:ext cx="2014564" cy="228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Soya </a:t>
            </a:r>
            <a:r>
              <a:rPr lang="tr-TR" dirty="0" err="1" smtClean="0"/>
              <a:t>Allerjisi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chemeClr val="accent6"/>
                </a:solidFill>
              </a:rPr>
              <a:t>Glycine</a:t>
            </a:r>
            <a:r>
              <a:rPr lang="tr-TR" dirty="0" smtClean="0">
                <a:solidFill>
                  <a:schemeClr val="accent6"/>
                </a:solidFill>
              </a:rPr>
              <a:t> </a:t>
            </a:r>
            <a:r>
              <a:rPr lang="tr-TR" dirty="0" err="1" smtClean="0">
                <a:solidFill>
                  <a:schemeClr val="accent6"/>
                </a:solidFill>
              </a:rPr>
              <a:t>max</a:t>
            </a:r>
            <a:endParaRPr lang="tr-TR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Özellikle işlenmiş gıdalardaki gizli </a:t>
            </a:r>
            <a:r>
              <a:rPr lang="tr-TR" dirty="0" err="1" smtClean="0"/>
              <a:t>allerjen</a:t>
            </a:r>
            <a:r>
              <a:rPr lang="tr-TR" dirty="0" smtClean="0"/>
              <a:t> kaynağı olarak önemli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66" y="136984"/>
            <a:ext cx="4262034" cy="31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4394" y="785147"/>
            <a:ext cx="4587498" cy="28572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92904" y="969271"/>
            <a:ext cx="1258957" cy="6603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5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144579" y="1842689"/>
            <a:ext cx="1258957" cy="6288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6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45497" y="2778254"/>
            <a:ext cx="1311965" cy="7780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8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10431" y="785147"/>
            <a:ext cx="1470991" cy="6426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2</a:t>
            </a:r>
          </a:p>
        </p:txBody>
      </p:sp>
      <p:sp>
        <p:nvSpPr>
          <p:cNvPr id="9" name="Oval 8"/>
          <p:cNvSpPr/>
          <p:nvPr/>
        </p:nvSpPr>
        <p:spPr>
          <a:xfrm>
            <a:off x="6033849" y="1652452"/>
            <a:ext cx="1331845" cy="5925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Gly</a:t>
            </a:r>
            <a:r>
              <a:rPr lang="tr-TR" dirty="0" smtClean="0"/>
              <a:t> m 4  </a:t>
            </a:r>
            <a:endParaRPr lang="tr-TR" dirty="0"/>
          </a:p>
        </p:txBody>
      </p:sp>
      <p:sp>
        <p:nvSpPr>
          <p:cNvPr id="10" name="Oval 9"/>
          <p:cNvSpPr/>
          <p:nvPr/>
        </p:nvSpPr>
        <p:spPr>
          <a:xfrm>
            <a:off x="6183824" y="2464397"/>
            <a:ext cx="1327883" cy="6148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3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85894" y="3139548"/>
            <a:ext cx="1487023" cy="60580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</a:t>
            </a:r>
          </a:p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oleosins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1094451" y="1089247"/>
            <a:ext cx="2355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7S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globulin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(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vicilin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)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867948" y="1825622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11 S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globulin</a:t>
            </a:r>
            <a:endParaRPr lang="tr-TR" sz="16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(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legumin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) 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161333" y="2981864"/>
            <a:ext cx="1284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2S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albumin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342034" y="950540"/>
            <a:ext cx="430887" cy="241311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Tohum depo proteinler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6915359" y="3349298"/>
            <a:ext cx="1192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Oleosinler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7781422" y="804667"/>
            <a:ext cx="1237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Defensin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7484777" y="1706007"/>
            <a:ext cx="1313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Bet v 1 homoloğu*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7484777" y="2602525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Profilin*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02613" y="3343142"/>
            <a:ext cx="1424607" cy="7780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Gly</a:t>
            </a:r>
            <a:r>
              <a:rPr lang="tr-TR" dirty="0" smtClean="0">
                <a:solidFill>
                  <a:schemeClr val="tx1"/>
                </a:solidFill>
              </a:rPr>
              <a:t> m 1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3101479" y="3745354"/>
            <a:ext cx="990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nsLTP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139485" y="4549676"/>
            <a:ext cx="887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-94"/>
              <a:buChar char="•"/>
            </a:pP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E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rken </a:t>
            </a:r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duyarlanmanın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olduğu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sistemik reaksiyonlar ile seyreden soya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: </a:t>
            </a:r>
            <a:r>
              <a:rPr lang="tr-TR" sz="2400" dirty="0" err="1" smtClean="0">
                <a:solidFill>
                  <a:schemeClr val="accent5"/>
                </a:solidFill>
                <a:latin typeface="Comic Sans MS" charset="-94"/>
                <a:ea typeface="Comic Sans MS" charset="-94"/>
                <a:cs typeface="Comic Sans MS" charset="-94"/>
              </a:rPr>
              <a:t>Gly</a:t>
            </a:r>
            <a:r>
              <a:rPr lang="tr-TR" sz="2400" dirty="0" smtClean="0">
                <a:solidFill>
                  <a:schemeClr val="accent5"/>
                </a:solidFill>
                <a:latin typeface="Comic Sans MS" charset="-94"/>
                <a:ea typeface="Comic Sans MS" charset="-94"/>
                <a:cs typeface="Comic Sans MS" charset="-94"/>
              </a:rPr>
              <a:t> m 5,6,8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(diğer baklagillere reaksiyon olabilir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öz.yer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fıstığı) 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342900" indent="-342900">
              <a:buClr>
                <a:srgbClr val="C00000"/>
              </a:buClr>
              <a:buFont typeface="Arial" charset="-94"/>
              <a:buChar char="•"/>
            </a:pP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Oral </a:t>
            </a:r>
            <a:r>
              <a:rPr lang="tr-TR" sz="2400" dirty="0" err="1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 sendromu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:</a:t>
            </a:r>
            <a:r>
              <a:rPr lang="tr-TR" sz="2400" dirty="0" err="1" smtClean="0">
                <a:solidFill>
                  <a:schemeClr val="accent5"/>
                </a:solidFill>
                <a:latin typeface="Comic Sans MS" charset="-94"/>
                <a:ea typeface="Comic Sans MS" charset="-94"/>
                <a:cs typeface="Comic Sans MS" charset="-94"/>
              </a:rPr>
              <a:t>Gly</a:t>
            </a:r>
            <a:r>
              <a:rPr lang="tr-TR" sz="2400" dirty="0" smtClean="0">
                <a:solidFill>
                  <a:schemeClr val="accent5"/>
                </a:solidFill>
                <a:latin typeface="Comic Sans MS" charset="-94"/>
                <a:ea typeface="Comic Sans MS" charset="-94"/>
                <a:cs typeface="Comic Sans MS" charset="-94"/>
              </a:rPr>
              <a:t> m 4, 3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(nadiren şiddetli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rxn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)</a:t>
            </a:r>
            <a:endParaRPr lang="tr-TR" sz="24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342900" indent="-342900">
              <a:buClr>
                <a:srgbClr val="C00000"/>
              </a:buClr>
              <a:buFont typeface="Arial" charset="-94"/>
              <a:buChar char="•"/>
            </a:pP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nsLTP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duyarlılığı </a:t>
            </a:r>
            <a:r>
              <a:rPr lang="tr-TR" sz="2400" dirty="0">
                <a:latin typeface="Comic Sans MS" charset="-94"/>
                <a:ea typeface="Comic Sans MS" charset="-94"/>
                <a:cs typeface="Comic Sans MS" charset="-94"/>
              </a:rPr>
              <a:t>ile birlikte 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seyreden solunum problemleri ile giden klinik : </a:t>
            </a:r>
            <a:r>
              <a:rPr lang="tr-TR" sz="2400" dirty="0" err="1" smtClean="0">
                <a:solidFill>
                  <a:schemeClr val="accent5"/>
                </a:solidFill>
                <a:latin typeface="Comic Sans MS" charset="-94"/>
                <a:ea typeface="Comic Sans MS" charset="-94"/>
                <a:cs typeface="Comic Sans MS" charset="-94"/>
              </a:rPr>
              <a:t>Gly</a:t>
            </a:r>
            <a:r>
              <a:rPr lang="tr-TR" sz="2400" dirty="0" smtClean="0">
                <a:solidFill>
                  <a:schemeClr val="accent5"/>
                </a:solidFill>
                <a:latin typeface="Comic Sans MS" charset="-94"/>
                <a:ea typeface="Comic Sans MS" charset="-94"/>
                <a:cs typeface="Comic Sans MS" charset="-94"/>
              </a:rPr>
              <a:t> m 1, 2</a:t>
            </a:r>
            <a:endParaRPr lang="tr-TR" sz="2400" dirty="0">
              <a:solidFill>
                <a:schemeClr val="accent5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342034" y="4181916"/>
            <a:ext cx="677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*Deri testi ekstrelerinde bulunmaz.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" name="Sol Köşeli Ayraç 1"/>
          <p:cNvSpPr/>
          <p:nvPr/>
        </p:nvSpPr>
        <p:spPr>
          <a:xfrm>
            <a:off x="899851" y="1106474"/>
            <a:ext cx="216331" cy="221394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09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3 yaşında erkek</a:t>
            </a:r>
          </a:p>
          <a:p>
            <a:pPr marL="0" indent="0">
              <a:buNone/>
            </a:pPr>
            <a:r>
              <a:rPr lang="tr-TR" dirty="0" smtClean="0"/>
              <a:t>4 aylık iken AD tanısı almış.</a:t>
            </a:r>
          </a:p>
          <a:p>
            <a:pPr marL="0" indent="0">
              <a:buNone/>
            </a:pPr>
            <a:r>
              <a:rPr lang="tr-TR" dirty="0" smtClean="0"/>
              <a:t>Yumurta akı, buğday ve soya duyarlılığı saptanmış.</a:t>
            </a:r>
          </a:p>
          <a:p>
            <a:pPr marL="0" indent="0">
              <a:buNone/>
            </a:pPr>
            <a:r>
              <a:rPr lang="tr-TR" dirty="0" smtClean="0"/>
              <a:t>Yumurta akı: 70, Buğday</a:t>
            </a:r>
            <a:r>
              <a:rPr lang="tr-TR" dirty="0"/>
              <a:t>: </a:t>
            </a:r>
            <a:r>
              <a:rPr lang="tr-TR" dirty="0" smtClean="0"/>
              <a:t>3, Soya 17 </a:t>
            </a:r>
            <a:r>
              <a:rPr lang="tr-TR" dirty="0" err="1" smtClean="0"/>
              <a:t>kU</a:t>
            </a:r>
            <a:r>
              <a:rPr lang="tr-TR" dirty="0" smtClean="0"/>
              <a:t>/l)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chemeClr val="accent5"/>
                </a:solidFill>
              </a:rPr>
              <a:t>Gly</a:t>
            </a:r>
            <a:r>
              <a:rPr lang="tr-TR" dirty="0" smtClean="0">
                <a:solidFill>
                  <a:schemeClr val="accent5"/>
                </a:solidFill>
              </a:rPr>
              <a:t> m 8: 37,6, </a:t>
            </a:r>
            <a:r>
              <a:rPr lang="tr-TR" dirty="0" err="1" smtClean="0">
                <a:solidFill>
                  <a:schemeClr val="accent5"/>
                </a:solidFill>
              </a:rPr>
              <a:t>Gly</a:t>
            </a:r>
            <a:r>
              <a:rPr lang="tr-TR" dirty="0" smtClean="0">
                <a:solidFill>
                  <a:schemeClr val="accent5"/>
                </a:solidFill>
              </a:rPr>
              <a:t> m 5: 4,9 </a:t>
            </a:r>
            <a:r>
              <a:rPr lang="tr-TR" dirty="0" err="1" smtClean="0">
                <a:solidFill>
                  <a:schemeClr val="accent5"/>
                </a:solidFill>
              </a:rPr>
              <a:t>Gly</a:t>
            </a:r>
            <a:r>
              <a:rPr lang="tr-TR" dirty="0" smtClean="0">
                <a:solidFill>
                  <a:schemeClr val="accent5"/>
                </a:solidFill>
              </a:rPr>
              <a:t> m 6: 1,1 (</a:t>
            </a:r>
            <a:r>
              <a:rPr lang="tr-TR" dirty="0" err="1" smtClean="0">
                <a:solidFill>
                  <a:schemeClr val="accent5"/>
                </a:solidFill>
              </a:rPr>
              <a:t>kU</a:t>
            </a:r>
            <a:r>
              <a:rPr lang="tr-TR" dirty="0" smtClean="0">
                <a:solidFill>
                  <a:schemeClr val="accent5"/>
                </a:solidFill>
              </a:rPr>
              <a:t>/l)</a:t>
            </a:r>
          </a:p>
          <a:p>
            <a:pPr marL="0" indent="0">
              <a:buNone/>
            </a:pPr>
            <a:r>
              <a:rPr lang="tr-TR" dirty="0" smtClean="0"/>
              <a:t>Soya ile besin yükleme testi: Pozitif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TANI: Soya </a:t>
            </a:r>
            <a:r>
              <a:rPr lang="tr-TR" dirty="0" err="1" smtClean="0">
                <a:solidFill>
                  <a:srgbClr val="C00000"/>
                </a:solidFill>
              </a:rPr>
              <a:t>allerjisi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8047" r="16532"/>
          <a:stretch/>
        </p:blipFill>
        <p:spPr>
          <a:xfrm>
            <a:off x="7795647" y="1825625"/>
            <a:ext cx="1348353" cy="2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Kuruyemiş </a:t>
            </a:r>
            <a:r>
              <a:rPr lang="tr-TR" sz="4000" dirty="0" err="1" smtClean="0"/>
              <a:t>allerjileri</a:t>
            </a:r>
            <a:endParaRPr lang="tr-TR" sz="4000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Avrupa, ABD ve Kanada’da öncelikli besin </a:t>
            </a:r>
            <a:r>
              <a:rPr lang="tr-TR" dirty="0" err="1"/>
              <a:t>allerjenleri</a:t>
            </a:r>
            <a:r>
              <a:rPr lang="tr-TR" dirty="0"/>
              <a:t> içinde </a:t>
            </a:r>
          </a:p>
          <a:p>
            <a:r>
              <a:rPr lang="tr-TR" dirty="0"/>
              <a:t>Kuru yemişler (ağaç fındıkları, çekirdekler, </a:t>
            </a:r>
            <a:r>
              <a:rPr lang="tr-TR" dirty="0" err="1"/>
              <a:t>kurubakliyatlar</a:t>
            </a:r>
            <a:r>
              <a:rPr lang="tr-TR" dirty="0"/>
              <a:t>)  çekirdek yapısında </a:t>
            </a:r>
          </a:p>
          <a:p>
            <a:r>
              <a:rPr lang="tr-TR" dirty="0"/>
              <a:t>Bu nedenle ortak </a:t>
            </a:r>
            <a:r>
              <a:rPr lang="tr-TR" dirty="0" err="1"/>
              <a:t>allerjenik</a:t>
            </a:r>
            <a:r>
              <a:rPr lang="tr-TR" dirty="0"/>
              <a:t> yapılara sahipler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031" y="4429147"/>
            <a:ext cx="4850969" cy="24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676947"/>
              </p:ext>
            </p:extLst>
          </p:nvPr>
        </p:nvGraphicFramePr>
        <p:xfrm>
          <a:off x="132525" y="463825"/>
          <a:ext cx="8865702" cy="5952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62"/>
                <a:gridCol w="980661"/>
                <a:gridCol w="967411"/>
                <a:gridCol w="985078"/>
                <a:gridCol w="840126"/>
                <a:gridCol w="931246"/>
                <a:gridCol w="1086678"/>
                <a:gridCol w="914400"/>
                <a:gridCol w="1152940"/>
              </a:tblGrid>
              <a:tr h="360953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11</a:t>
                      </a:r>
                      <a:r>
                        <a:rPr lang="tr-TR" sz="1500" b="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</a:t>
                      </a:r>
                      <a:r>
                        <a:rPr lang="tr-TR" sz="1500" b="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globulin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7</a:t>
                      </a:r>
                      <a:r>
                        <a:rPr lang="tr-TR" sz="1500" b="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</a:t>
                      </a:r>
                      <a:r>
                        <a:rPr lang="tr-TR" sz="1500" b="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globulin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2</a:t>
                      </a:r>
                      <a:r>
                        <a:rPr lang="tr-TR" sz="1500" b="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 </a:t>
                      </a:r>
                      <a:r>
                        <a:rPr lang="tr-TR" sz="1500" b="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albumin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PR-10</a:t>
                      </a:r>
                      <a:r>
                        <a:rPr lang="tr-TR" sz="1500" b="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Bet v 1 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PR-14</a:t>
                      </a:r>
                    </a:p>
                    <a:p>
                      <a:r>
                        <a:rPr lang="tr-TR" sz="1500" b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nsLTP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Oleosinler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profilin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??</a:t>
                      </a:r>
                      <a:endParaRPr lang="tr-TR" sz="1500" b="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Fındık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9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14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8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Cora12,13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Badem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du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6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Pru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du1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Kaju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Ana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o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Ana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o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Ana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o 3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A.fıstığı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Pis v 2/5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Pis v 3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Pis v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Ceviz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Jug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4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Jug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2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Jug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1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Jug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3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Jug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r 5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P.cevizi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Car i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Car i 4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Car i 1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B.cevizi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2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Ber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Ç.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fıstığı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Pin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pi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Pin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pi 6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Pin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pi 17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H. cevizi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Con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4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Con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Con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c 5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Susam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Ses i 6,7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Ses i 3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Ses i 1,2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Ses i 4,5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Ses i 8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Hardal t.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Sin a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Sin a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Sin 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3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Sin a 4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Ayçiçeği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Hel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2S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Hel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3 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Hel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Hel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a 4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Kabak ç.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Cuc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ma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Haşhaş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t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Pop</a:t>
                      </a:r>
                      <a:r>
                        <a:rPr lang="tr-TR" sz="15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s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Pop s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Pop s34KD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60250"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K.buğday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Fag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1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Fag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3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Fag</a:t>
                      </a:r>
                      <a:r>
                        <a:rPr lang="tr-TR" sz="15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e 2</a:t>
                      </a:r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503583" y="6414052"/>
            <a:ext cx="341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* 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Isıya duyarlı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689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Deri Testi Ekstreleri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169044" y="1825624"/>
            <a:ext cx="4789426" cy="4841875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Ekstreler genellikle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nötral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pH’da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hazırlanıyor ancak bazı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ancak düşük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pH’da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elde edilebilir (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örn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; yer fıstığı içindeki LTP)</a:t>
            </a:r>
          </a:p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Yağdan arındırma işlemi nedeniyle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lipofilik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kaybolabilir (Kuruyemişler, tohumlar ve bakliyatlar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vb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)</a:t>
            </a:r>
          </a:p>
          <a:p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Besin maddesinin parçalanması sırasında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oksidatif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süreç başlar ve bazı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allejenlerin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IgE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bağlama kapasitesi azalır (Elma, şeftali ve fındık </a:t>
            </a:r>
            <a:r>
              <a:rPr lang="tr-TR" sz="2400" dirty="0" err="1" smtClean="0">
                <a:latin typeface="Comic Sans MS" charset="-94"/>
                <a:ea typeface="Comic Sans MS" charset="-94"/>
                <a:cs typeface="Comic Sans MS" charset="-94"/>
              </a:rPr>
              <a:t>vb</a:t>
            </a: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)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5217"/>
          <a:stretch/>
        </p:blipFill>
        <p:spPr>
          <a:xfrm>
            <a:off x="628650" y="1825625"/>
            <a:ext cx="3384550" cy="37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Klinik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444487"/>
            <a:ext cx="7886700" cy="4732476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</a:pPr>
            <a:r>
              <a:rPr lang="tr-TR" dirty="0" smtClean="0"/>
              <a:t>Bir besine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duyarlanma</a:t>
            </a:r>
            <a:endParaRPr lang="tr-TR" dirty="0" smtClean="0"/>
          </a:p>
          <a:p>
            <a:pPr>
              <a:buClr>
                <a:srgbClr val="C00000"/>
              </a:buClr>
            </a:pPr>
            <a:r>
              <a:rPr lang="tr-TR" dirty="0" smtClean="0"/>
              <a:t>En az iki besine birden </a:t>
            </a:r>
            <a:r>
              <a:rPr lang="tr-TR" dirty="0" err="1" smtClean="0"/>
              <a:t>duyarlanma</a:t>
            </a:r>
            <a:endParaRPr lang="tr-TR" dirty="0" smtClean="0"/>
          </a:p>
          <a:p>
            <a:r>
              <a:rPr lang="tr-TR" dirty="0" smtClean="0"/>
              <a:t>Bir besine </a:t>
            </a:r>
            <a:r>
              <a:rPr lang="tr-TR" dirty="0" err="1" smtClean="0"/>
              <a:t>duyarlanma</a:t>
            </a:r>
            <a:r>
              <a:rPr lang="tr-TR" dirty="0" smtClean="0"/>
              <a:t>-benzer yapıda bir başka besine çapraz reaksiyon</a:t>
            </a:r>
          </a:p>
          <a:p>
            <a:pPr marL="0" indent="0">
              <a:buNone/>
            </a:pPr>
            <a:r>
              <a:rPr lang="tr-TR" dirty="0" err="1" smtClean="0"/>
              <a:t>Kaju-a.fıstığı</a:t>
            </a:r>
            <a:r>
              <a:rPr lang="tr-TR" dirty="0"/>
              <a:t>, ceviz-</a:t>
            </a:r>
            <a:r>
              <a:rPr lang="tr-TR" dirty="0" err="1"/>
              <a:t>pekan</a:t>
            </a:r>
            <a:r>
              <a:rPr lang="tr-TR" dirty="0"/>
              <a:t> cevizi,</a:t>
            </a:r>
          </a:p>
          <a:p>
            <a:pPr marL="0" indent="0">
              <a:buNone/>
            </a:pPr>
            <a:r>
              <a:rPr lang="tr-TR" dirty="0"/>
              <a:t>ceviz-fındık (</a:t>
            </a:r>
            <a:r>
              <a:rPr lang="tr-TR" dirty="0" err="1"/>
              <a:t>primer</a:t>
            </a:r>
            <a:r>
              <a:rPr lang="tr-TR" dirty="0"/>
              <a:t> olan daha şiddetli</a:t>
            </a:r>
            <a:r>
              <a:rPr lang="tr-TR" dirty="0" smtClean="0"/>
              <a:t>)</a:t>
            </a:r>
          </a:p>
          <a:p>
            <a:pPr>
              <a:buClr>
                <a:srgbClr val="C00000"/>
              </a:buClr>
            </a:pPr>
            <a:r>
              <a:rPr lang="tr-TR" dirty="0"/>
              <a:t>Bir besine </a:t>
            </a:r>
            <a:r>
              <a:rPr lang="tr-TR" dirty="0" err="1"/>
              <a:t>duyarlanma</a:t>
            </a:r>
            <a:r>
              <a:rPr lang="tr-TR" dirty="0"/>
              <a:t>-benzer yapıda </a:t>
            </a:r>
            <a:r>
              <a:rPr lang="tr-TR" dirty="0" smtClean="0"/>
              <a:t>olmayan başka besinlere </a:t>
            </a:r>
            <a:r>
              <a:rPr lang="tr-TR" dirty="0"/>
              <a:t>çapraz </a:t>
            </a:r>
            <a:r>
              <a:rPr lang="tr-TR" dirty="0" err="1" smtClean="0"/>
              <a:t>duyarlanma</a:t>
            </a:r>
            <a:r>
              <a:rPr lang="tr-TR" dirty="0" smtClean="0"/>
              <a:t> (genellikle klinik reaksiyon olmaz)</a:t>
            </a:r>
          </a:p>
          <a:p>
            <a:pPr>
              <a:buClr>
                <a:srgbClr val="C00000"/>
              </a:buClr>
            </a:pPr>
            <a:r>
              <a:rPr lang="tr-TR" dirty="0" err="1" smtClean="0"/>
              <a:t>Primer</a:t>
            </a:r>
            <a:r>
              <a:rPr lang="tr-TR" dirty="0" smtClean="0"/>
              <a:t> olarak polene duyarlılık ile PR-10 ve LTP nedeniyle çapraz reaksiyon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14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29" t="32841" r="6474" b="10527"/>
          <a:stretch/>
        </p:blipFill>
        <p:spPr>
          <a:xfrm>
            <a:off x="2888286" y="744129"/>
            <a:ext cx="4111974" cy="270472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570264" y="708533"/>
            <a:ext cx="1389437" cy="6603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Cor</a:t>
            </a:r>
            <a:r>
              <a:rPr lang="tr-TR" dirty="0" smtClean="0">
                <a:solidFill>
                  <a:schemeClr val="tx1"/>
                </a:solidFill>
              </a:rPr>
              <a:t> a 11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96985" y="2486216"/>
            <a:ext cx="1479770" cy="6288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Cor</a:t>
            </a:r>
            <a:r>
              <a:rPr lang="tr-TR" dirty="0" smtClean="0">
                <a:solidFill>
                  <a:schemeClr val="tx1"/>
                </a:solidFill>
              </a:rPr>
              <a:t> a 14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64790" y="1584115"/>
            <a:ext cx="1311965" cy="5563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Cor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 a 9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59381" y="2916478"/>
            <a:ext cx="1410832" cy="5679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Cor</a:t>
            </a:r>
            <a:r>
              <a:rPr lang="tr-TR" dirty="0" smtClean="0">
                <a:solidFill>
                  <a:schemeClr val="tx1"/>
                </a:solidFill>
              </a:rPr>
              <a:t> a 8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34448" y="3084431"/>
            <a:ext cx="1272216" cy="60580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Cor</a:t>
            </a:r>
            <a:r>
              <a:rPr lang="tr-TR" dirty="0" smtClean="0">
                <a:solidFill>
                  <a:schemeClr val="tx1"/>
                </a:solidFill>
              </a:rPr>
              <a:t> a 12/13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62951" y="2153678"/>
            <a:ext cx="1199323" cy="6266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Cor</a:t>
            </a:r>
            <a:r>
              <a:rPr lang="tr-TR" dirty="0" smtClean="0">
                <a:solidFill>
                  <a:schemeClr val="tx1"/>
                </a:solidFill>
              </a:rPr>
              <a:t> a 2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01171" y="1230971"/>
            <a:ext cx="1331845" cy="5925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Cor</a:t>
            </a:r>
            <a:r>
              <a:rPr lang="tr-TR" dirty="0" smtClean="0"/>
              <a:t> a 1 </a:t>
            </a:r>
            <a:endParaRPr lang="tr-TR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914211" y="597238"/>
            <a:ext cx="2355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7S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globulin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 (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vicilin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)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972295" y="1345059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11 S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globulin</a:t>
            </a:r>
            <a:endParaRPr lang="tr-TR" sz="16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(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legumin</a:t>
            </a:r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) 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14211" y="2527601"/>
            <a:ext cx="1284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2S </a:t>
            </a:r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albumin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2970912" y="3446483"/>
            <a:ext cx="8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nsLTP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5674397" y="3703125"/>
            <a:ext cx="1192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latin typeface="Comic Sans MS" charset="-94"/>
                <a:ea typeface="Comic Sans MS" charset="-94"/>
                <a:cs typeface="Comic Sans MS" charset="-94"/>
              </a:rPr>
              <a:t>Oleosinler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6845223" y="926877"/>
            <a:ext cx="232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Bet v </a:t>
            </a:r>
            <a:r>
              <a:rPr lang="tr-TR" sz="1600" smtClean="0">
                <a:latin typeface="Comic Sans MS" charset="-94"/>
                <a:ea typeface="Comic Sans MS" charset="-94"/>
                <a:cs typeface="Comic Sans MS" charset="-94"/>
              </a:rPr>
              <a:t>1 homoloğu*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7562274" y="2297730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Profilin*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233455" y="597238"/>
            <a:ext cx="430887" cy="23211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1600" dirty="0" smtClean="0">
                <a:latin typeface="Comic Sans MS" charset="-94"/>
                <a:ea typeface="Comic Sans MS" charset="-94"/>
                <a:cs typeface="Comic Sans MS" charset="-94"/>
              </a:rPr>
              <a:t>Tohum depo proteinler</a:t>
            </a:r>
            <a:endParaRPr lang="tr-TR" sz="1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66921" y="4547397"/>
            <a:ext cx="87418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Sistemik semptomlar ile giden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: </a:t>
            </a:r>
            <a:r>
              <a:rPr lang="tr-TR" sz="2800" dirty="0" err="1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Cor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 a 9, 14</a:t>
            </a: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Oral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sendromu: </a:t>
            </a:r>
            <a:r>
              <a:rPr lang="tr-TR" sz="2800" dirty="0" err="1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Cor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a 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1, 2</a:t>
            </a: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Ceviz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ile birlikte giden fındık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allerjisi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: </a:t>
            </a:r>
            <a:r>
              <a:rPr lang="tr-TR" sz="2800" dirty="0" err="1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Cor</a:t>
            </a:r>
            <a:r>
              <a:rPr lang="tr-TR" sz="28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 a 14 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(%66 </a:t>
            </a: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homoloji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nedeniyle) 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Sol Köşeli Ayraç 2"/>
          <p:cNvSpPr/>
          <p:nvPr/>
        </p:nvSpPr>
        <p:spPr>
          <a:xfrm>
            <a:off x="790414" y="597238"/>
            <a:ext cx="181881" cy="218309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8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Olgu-1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1" y="1518834"/>
            <a:ext cx="7492462" cy="50059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smtClean="0"/>
              <a:t>7 yaşında erkek</a:t>
            </a:r>
          </a:p>
          <a:p>
            <a:pPr marL="0" indent="0">
              <a:buNone/>
            </a:pPr>
            <a:r>
              <a:rPr lang="tr-TR" dirty="0" smtClean="0"/>
              <a:t>AR tanısı ile izleniyor. Huş ve çimen poleni duyarlı</a:t>
            </a:r>
          </a:p>
          <a:p>
            <a:pPr marL="0" indent="0">
              <a:buNone/>
            </a:pPr>
            <a:r>
              <a:rPr lang="tr-TR" dirty="0" smtClean="0"/>
              <a:t>Fındık yedikten sonra </a:t>
            </a:r>
            <a:r>
              <a:rPr lang="tr-TR" dirty="0" err="1" smtClean="0"/>
              <a:t>anjioödem</a:t>
            </a:r>
            <a:r>
              <a:rPr lang="tr-TR" dirty="0" smtClean="0"/>
              <a:t>, yutma güçlüğü</a:t>
            </a:r>
          </a:p>
          <a:p>
            <a:pPr marL="0" indent="0">
              <a:buNone/>
            </a:pPr>
            <a:r>
              <a:rPr lang="tr-TR" dirty="0" smtClean="0"/>
              <a:t>Huş:33, Çimen: 14, Fındık: 22 (</a:t>
            </a:r>
            <a:r>
              <a:rPr lang="tr-TR" dirty="0" err="1" smtClean="0"/>
              <a:t>kU</a:t>
            </a:r>
            <a:r>
              <a:rPr lang="tr-TR" dirty="0" smtClean="0"/>
              <a:t>/l)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chemeClr val="accent6"/>
                </a:solidFill>
              </a:rPr>
              <a:t>Cor</a:t>
            </a:r>
            <a:r>
              <a:rPr lang="tr-TR" dirty="0" smtClean="0">
                <a:solidFill>
                  <a:schemeClr val="accent6"/>
                </a:solidFill>
              </a:rPr>
              <a:t> a 1:38</a:t>
            </a:r>
            <a:r>
              <a:rPr lang="tr-TR" dirty="0" smtClean="0"/>
              <a:t>, </a:t>
            </a:r>
            <a:r>
              <a:rPr lang="tr-TR" dirty="0" err="1" smtClean="0"/>
              <a:t>Cor</a:t>
            </a:r>
            <a:r>
              <a:rPr lang="tr-TR" dirty="0" smtClean="0"/>
              <a:t> a 8: 1,2 </a:t>
            </a:r>
            <a:r>
              <a:rPr lang="tr-TR" dirty="0" err="1" smtClean="0">
                <a:solidFill>
                  <a:schemeClr val="accent5"/>
                </a:solidFill>
              </a:rPr>
              <a:t>Cor</a:t>
            </a:r>
            <a:r>
              <a:rPr lang="tr-TR" dirty="0" smtClean="0">
                <a:solidFill>
                  <a:schemeClr val="accent5"/>
                </a:solidFill>
              </a:rPr>
              <a:t> a 9: 9, </a:t>
            </a:r>
            <a:r>
              <a:rPr lang="tr-TR" dirty="0" err="1" smtClean="0">
                <a:solidFill>
                  <a:schemeClr val="accent5"/>
                </a:solidFill>
              </a:rPr>
              <a:t>Cor</a:t>
            </a:r>
            <a:r>
              <a:rPr lang="tr-TR" dirty="0" smtClean="0">
                <a:solidFill>
                  <a:schemeClr val="accent5"/>
                </a:solidFill>
              </a:rPr>
              <a:t> a 14: 6,6,   </a:t>
            </a:r>
            <a:r>
              <a:rPr lang="tr-TR" dirty="0" smtClean="0"/>
              <a:t>Badem: 3,5, </a:t>
            </a:r>
            <a:r>
              <a:rPr lang="tr-TR" dirty="0" err="1" smtClean="0"/>
              <a:t>Kaju</a:t>
            </a:r>
            <a:r>
              <a:rPr lang="tr-TR" dirty="0" smtClean="0"/>
              <a:t>: 0,97</a:t>
            </a:r>
            <a:r>
              <a:rPr lang="tr-TR" dirty="0">
                <a:solidFill>
                  <a:schemeClr val="accent5"/>
                </a:solidFill>
              </a:rPr>
              <a:t>,</a:t>
            </a:r>
            <a:r>
              <a:rPr lang="tr-TR" dirty="0" smtClean="0">
                <a:solidFill>
                  <a:schemeClr val="accent5"/>
                </a:solidFill>
              </a:rPr>
              <a:t> Ceviz: 7,4,</a:t>
            </a:r>
            <a:r>
              <a:rPr lang="tr-TR" dirty="0">
                <a:solidFill>
                  <a:schemeClr val="accent5"/>
                </a:solidFill>
              </a:rPr>
              <a:t> Y.fıstığı:4,5, </a:t>
            </a:r>
            <a:endParaRPr lang="tr-TR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tr-TR" dirty="0" err="1" smtClean="0"/>
              <a:t>Jug</a:t>
            </a:r>
            <a:r>
              <a:rPr lang="tr-TR" dirty="0" smtClean="0"/>
              <a:t> r 3:1,7(</a:t>
            </a:r>
            <a:r>
              <a:rPr lang="tr-TR" dirty="0" err="1" smtClean="0"/>
              <a:t>kU</a:t>
            </a:r>
            <a:r>
              <a:rPr lang="tr-TR" dirty="0" smtClean="0"/>
              <a:t>/l) Ara h 2 (-)</a:t>
            </a:r>
          </a:p>
          <a:p>
            <a:pPr marL="0" indent="0">
              <a:buNone/>
            </a:pPr>
            <a:r>
              <a:rPr lang="tr-TR" dirty="0"/>
              <a:t>B</a:t>
            </a:r>
            <a:r>
              <a:rPr lang="tr-TR" dirty="0" smtClean="0"/>
              <a:t>esin yükleme </a:t>
            </a:r>
            <a:r>
              <a:rPr lang="tr-TR" dirty="0" err="1" smtClean="0"/>
              <a:t>testi:Ceviz</a:t>
            </a:r>
            <a:r>
              <a:rPr lang="tr-TR" dirty="0" smtClean="0"/>
              <a:t> (+),badem, </a:t>
            </a:r>
            <a:r>
              <a:rPr lang="tr-TR" dirty="0" err="1" smtClean="0"/>
              <a:t>y.fıstığı</a:t>
            </a:r>
            <a:r>
              <a:rPr lang="tr-TR" dirty="0" smtClean="0"/>
              <a:t>(-)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Tanı: A. </a:t>
            </a:r>
            <a:r>
              <a:rPr lang="tr-TR" dirty="0" err="1" smtClean="0">
                <a:solidFill>
                  <a:srgbClr val="C00000"/>
                </a:solidFill>
              </a:rPr>
              <a:t>rinit</a:t>
            </a:r>
            <a:r>
              <a:rPr lang="tr-TR" dirty="0" smtClean="0">
                <a:solidFill>
                  <a:srgbClr val="C00000"/>
                </a:solidFill>
              </a:rPr>
              <a:t> + PR-10 ve depo protein duyarlılığı (Ceviz ve fındık </a:t>
            </a:r>
            <a:r>
              <a:rPr lang="tr-TR" dirty="0" err="1" smtClean="0">
                <a:solidFill>
                  <a:srgbClr val="C00000"/>
                </a:solidFill>
              </a:rPr>
              <a:t>allerjisi</a:t>
            </a:r>
            <a:r>
              <a:rPr lang="tr-TR" dirty="0" smtClean="0">
                <a:solidFill>
                  <a:srgbClr val="C00000"/>
                </a:solidFill>
              </a:rPr>
              <a:t>)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8047" r="16532"/>
          <a:stretch/>
        </p:blipFill>
        <p:spPr>
          <a:xfrm>
            <a:off x="8121113" y="1286358"/>
            <a:ext cx="1022887" cy="25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Olgu-2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733747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13 yaşında erkek</a:t>
            </a:r>
          </a:p>
          <a:p>
            <a:pPr marL="0" indent="0">
              <a:buNone/>
            </a:pPr>
            <a:r>
              <a:rPr lang="tr-TR" dirty="0" smtClean="0"/>
              <a:t>AR Huş poleni (+)</a:t>
            </a:r>
          </a:p>
          <a:p>
            <a:pPr marL="0" indent="0">
              <a:buNone/>
            </a:pPr>
            <a:r>
              <a:rPr lang="tr-TR" dirty="0" smtClean="0"/>
              <a:t>Elma, erik, kiraz, şeftali, armut, havuç, çilek ile anafilaksi?</a:t>
            </a:r>
          </a:p>
          <a:p>
            <a:pPr marL="0" indent="0">
              <a:buNone/>
            </a:pPr>
            <a:r>
              <a:rPr lang="tr-TR" dirty="0" smtClean="0"/>
              <a:t>Fındık ve badem ile ağızda kaşıntı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6"/>
                </a:solidFill>
              </a:rPr>
              <a:t>Moleküler tanı: PR-10 ailesindeki tüm </a:t>
            </a:r>
            <a:r>
              <a:rPr lang="tr-TR" dirty="0" err="1" smtClean="0">
                <a:solidFill>
                  <a:schemeClr val="accent6"/>
                </a:solidFill>
              </a:rPr>
              <a:t>allerjenler</a:t>
            </a:r>
            <a:r>
              <a:rPr lang="tr-TR" dirty="0" smtClean="0">
                <a:solidFill>
                  <a:schemeClr val="accent6"/>
                </a:solidFill>
              </a:rPr>
              <a:t> pozitif, LTP ve depo proteinler negatif</a:t>
            </a:r>
          </a:p>
          <a:p>
            <a:pPr marL="0" indent="0">
              <a:buNone/>
            </a:pPr>
            <a:r>
              <a:rPr lang="tr-TR" dirty="0" smtClean="0"/>
              <a:t>Besin yükleme testi: Panik atak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Tanı: Huş poleni ve PR-10 ilişkili OAS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8047" r="16532"/>
          <a:stretch/>
        </p:blipFill>
        <p:spPr>
          <a:xfrm>
            <a:off x="7795647" y="1286358"/>
            <a:ext cx="1348353" cy="25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Balık </a:t>
            </a:r>
            <a:r>
              <a:rPr lang="tr-TR" dirty="0" err="1" smtClean="0"/>
              <a:t>Allerjisi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Sık rastlanan besin </a:t>
            </a:r>
            <a:r>
              <a:rPr lang="tr-TR" dirty="0" err="1" smtClean="0"/>
              <a:t>allerjileri</a:t>
            </a:r>
            <a:r>
              <a:rPr lang="tr-TR" dirty="0" smtClean="0"/>
              <a:t> arasında (ancak %1’den az)</a:t>
            </a:r>
          </a:p>
          <a:p>
            <a:r>
              <a:rPr lang="tr-TR" dirty="0" smtClean="0"/>
              <a:t>Balık </a:t>
            </a:r>
            <a:r>
              <a:rPr lang="tr-TR" dirty="0" err="1" smtClean="0"/>
              <a:t>allerjenleri</a:t>
            </a:r>
            <a:r>
              <a:rPr lang="tr-TR" dirty="0" smtClean="0"/>
              <a:t> hakkında bilgiler sınırlı</a:t>
            </a:r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3301999"/>
            <a:ext cx="8928100" cy="312979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74576" y="5611883"/>
            <a:ext cx="526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Parvalbumin</a:t>
            </a:r>
            <a:r>
              <a:rPr lang="tr-TR" sz="24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 balıklar arasında çapraz reaksiyona neden olan </a:t>
            </a:r>
            <a:r>
              <a:rPr lang="tr-TR" sz="2400" dirty="0" err="1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major</a:t>
            </a:r>
            <a:r>
              <a:rPr lang="tr-TR" sz="2400" dirty="0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400" dirty="0" err="1" smtClean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allerjen</a:t>
            </a:r>
            <a:endParaRPr lang="tr-TR" sz="2400" dirty="0">
              <a:solidFill>
                <a:schemeClr val="accent6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651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697424"/>
            <a:ext cx="7886700" cy="54795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Balık alerjisi olan 3 farklı grup var.</a:t>
            </a:r>
          </a:p>
          <a:p>
            <a:r>
              <a:rPr lang="tr-TR" dirty="0"/>
              <a:t>Her balık türüne alerjisi olan hastalar</a:t>
            </a:r>
          </a:p>
          <a:p>
            <a:pPr marL="0" indent="0">
              <a:buNone/>
            </a:pPr>
            <a:r>
              <a:rPr lang="tr-TR" dirty="0" err="1">
                <a:solidFill>
                  <a:schemeClr val="accent6"/>
                </a:solidFill>
              </a:rPr>
              <a:t>Parvalbumine</a:t>
            </a:r>
            <a:r>
              <a:rPr lang="tr-TR" dirty="0">
                <a:solidFill>
                  <a:schemeClr val="accent6"/>
                </a:solidFill>
              </a:rPr>
              <a:t> duyarlı hastalar</a:t>
            </a:r>
          </a:p>
          <a:p>
            <a:r>
              <a:rPr lang="tr-TR" dirty="0" smtClean="0"/>
              <a:t>Sadece bir tür balığa alerjisi olan hastalar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6"/>
                </a:solidFill>
              </a:rPr>
              <a:t>Balığa spesifik </a:t>
            </a:r>
            <a:r>
              <a:rPr lang="tr-TR" dirty="0" err="1" smtClean="0">
                <a:solidFill>
                  <a:schemeClr val="accent6"/>
                </a:solidFill>
              </a:rPr>
              <a:t>enolaz</a:t>
            </a:r>
            <a:r>
              <a:rPr lang="tr-TR" dirty="0" smtClean="0">
                <a:solidFill>
                  <a:schemeClr val="accent6"/>
                </a:solidFill>
              </a:rPr>
              <a:t> ve </a:t>
            </a:r>
            <a:r>
              <a:rPr lang="tr-TR" dirty="0" err="1" smtClean="0">
                <a:solidFill>
                  <a:schemeClr val="accent6"/>
                </a:solidFill>
              </a:rPr>
              <a:t>aldolaz</a:t>
            </a:r>
            <a:r>
              <a:rPr lang="tr-TR" dirty="0">
                <a:solidFill>
                  <a:schemeClr val="accent6"/>
                </a:solidFill>
              </a:rPr>
              <a:t> </a:t>
            </a:r>
            <a:r>
              <a:rPr lang="tr-TR" dirty="0" smtClean="0">
                <a:solidFill>
                  <a:schemeClr val="accent6"/>
                </a:solidFill>
              </a:rPr>
              <a:t>duyarlı hastalar</a:t>
            </a:r>
          </a:p>
          <a:p>
            <a:r>
              <a:rPr lang="tr-TR" dirty="0" smtClean="0"/>
              <a:t>Birden fazla türde balığa alerjisi olan hastalar ???</a:t>
            </a:r>
          </a:p>
          <a:p>
            <a:pPr marL="0" indent="0">
              <a:buNone/>
            </a:pPr>
            <a:endParaRPr lang="tr-TR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chemeClr val="accent5"/>
                </a:solidFill>
              </a:rPr>
              <a:t>*</a:t>
            </a:r>
            <a:r>
              <a:rPr lang="tr-TR" dirty="0" err="1" smtClean="0">
                <a:solidFill>
                  <a:schemeClr val="accent5"/>
                </a:solidFill>
              </a:rPr>
              <a:t>Parvalbumin</a:t>
            </a:r>
            <a:r>
              <a:rPr lang="tr-TR" dirty="0" smtClean="0">
                <a:solidFill>
                  <a:schemeClr val="accent5"/>
                </a:solidFill>
              </a:rPr>
              <a:t> miktarı  balık türlerine göre değişir</a:t>
            </a:r>
          </a:p>
          <a:p>
            <a:pPr marL="0" indent="0">
              <a:buNone/>
            </a:pPr>
            <a:r>
              <a:rPr lang="tr-TR" dirty="0" smtClean="0">
                <a:solidFill>
                  <a:schemeClr val="accent5"/>
                </a:solidFill>
              </a:rPr>
              <a:t>*Balık yumurtası </a:t>
            </a:r>
            <a:r>
              <a:rPr lang="tr-TR" dirty="0" err="1" smtClean="0">
                <a:solidFill>
                  <a:schemeClr val="accent5"/>
                </a:solidFill>
              </a:rPr>
              <a:t>parvalbumin</a:t>
            </a:r>
            <a:r>
              <a:rPr lang="tr-TR" dirty="0" smtClean="0">
                <a:solidFill>
                  <a:schemeClr val="accent5"/>
                </a:solidFill>
              </a:rPr>
              <a:t> içermez</a:t>
            </a:r>
          </a:p>
          <a:p>
            <a:pPr marL="0" indent="0">
              <a:buNone/>
            </a:pPr>
            <a:endParaRPr lang="tr-TR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Özet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690689"/>
            <a:ext cx="6004625" cy="495808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Moleküler alerjenlere dayalı yöntemler seçilmiş olgularda  tanı, risk ve </a:t>
            </a:r>
            <a:r>
              <a:rPr lang="tr-TR" dirty="0" err="1" smtClean="0"/>
              <a:t>prognoz</a:t>
            </a:r>
            <a:r>
              <a:rPr lang="tr-TR" dirty="0" smtClean="0"/>
              <a:t> açısından ek bilgi verebilir.</a:t>
            </a:r>
          </a:p>
          <a:p>
            <a:r>
              <a:rPr lang="tr-TR" dirty="0" smtClean="0"/>
              <a:t>Çoklu </a:t>
            </a:r>
            <a:r>
              <a:rPr lang="tr-TR" dirty="0" err="1" smtClean="0"/>
              <a:t>duyarlanması</a:t>
            </a:r>
            <a:r>
              <a:rPr lang="tr-TR" dirty="0" smtClean="0"/>
              <a:t> ve çapraz reaksiyon olan olgularda özellikle yararlı.</a:t>
            </a:r>
          </a:p>
          <a:p>
            <a:r>
              <a:rPr lang="tr-TR" dirty="0" smtClean="0"/>
              <a:t>Besin yükleme testi ihtiyacını azaltabilir.</a:t>
            </a:r>
          </a:p>
          <a:p>
            <a:r>
              <a:rPr lang="tr-TR" dirty="0" smtClean="0"/>
              <a:t>Tüm moleküler </a:t>
            </a:r>
            <a:r>
              <a:rPr lang="tr-TR" dirty="0" err="1" smtClean="0"/>
              <a:t>allerjenler</a:t>
            </a:r>
            <a:r>
              <a:rPr lang="tr-TR" dirty="0" smtClean="0"/>
              <a:t> tanımlı değil</a:t>
            </a:r>
          </a:p>
          <a:p>
            <a:r>
              <a:rPr lang="tr-TR" dirty="0" smtClean="0"/>
              <a:t>Duyarlılık/</a:t>
            </a:r>
            <a:r>
              <a:rPr lang="tr-TR" dirty="0" err="1" smtClean="0"/>
              <a:t>Allerji</a:t>
            </a:r>
            <a:r>
              <a:rPr lang="tr-TR" dirty="0" smtClean="0"/>
              <a:t> eşik değer ?</a:t>
            </a:r>
          </a:p>
          <a:p>
            <a:r>
              <a:rPr lang="tr-TR" dirty="0" smtClean="0"/>
              <a:t>Tüm çapraz reaksiyonlar?</a:t>
            </a:r>
            <a:endParaRPr lang="tr-TR" dirty="0"/>
          </a:p>
          <a:p>
            <a:endParaRPr lang="tr-TR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27458" r="32373" b="76614"/>
          <a:stretch/>
        </p:blipFill>
        <p:spPr>
          <a:xfrm>
            <a:off x="6400800" y="1690688"/>
            <a:ext cx="2621636" cy="91302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7458" r="32373"/>
          <a:stretch/>
        </p:blipFill>
        <p:spPr>
          <a:xfrm>
            <a:off x="6400800" y="1690688"/>
            <a:ext cx="2621636" cy="39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Geleneksel </a:t>
            </a:r>
            <a:r>
              <a:rPr lang="tr-TR" dirty="0" err="1"/>
              <a:t>allerji</a:t>
            </a:r>
            <a:r>
              <a:rPr lang="tr-TR" dirty="0"/>
              <a:t> tanı yöntemleri önemini </a:t>
            </a:r>
            <a:r>
              <a:rPr lang="tr-TR" dirty="0" smtClean="0"/>
              <a:t>korumakta</a:t>
            </a:r>
          </a:p>
          <a:p>
            <a:r>
              <a:rPr lang="tr-TR" dirty="0" err="1" smtClean="0"/>
              <a:t>Anamnez</a:t>
            </a:r>
            <a:r>
              <a:rPr lang="tr-TR" dirty="0" smtClean="0"/>
              <a:t> ve klinik bulgular çok önemli</a:t>
            </a:r>
            <a:endParaRPr lang="tr-TR" dirty="0"/>
          </a:p>
          <a:p>
            <a:r>
              <a:rPr lang="tr-TR" dirty="0" smtClean="0"/>
              <a:t>Besin yükleme testi halen altın standart</a:t>
            </a:r>
          </a:p>
          <a:p>
            <a:r>
              <a:rPr lang="tr-TR" dirty="0" smtClean="0"/>
              <a:t>U-şeklinde yaklaşım modeli ile </a:t>
            </a:r>
            <a:r>
              <a:rPr lang="tr-TR" dirty="0"/>
              <a:t>g</a:t>
            </a:r>
            <a:r>
              <a:rPr lang="tr-TR" dirty="0" smtClean="0"/>
              <a:t>eleneksel </a:t>
            </a:r>
            <a:r>
              <a:rPr lang="tr-TR" dirty="0"/>
              <a:t>ve moleküler alerji tanı yöntemlerinin birlikte kullanılması </a:t>
            </a:r>
            <a:r>
              <a:rPr lang="tr-TR" dirty="0" smtClean="0"/>
              <a:t>öneriliyor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953" y="365126"/>
            <a:ext cx="8353585" cy="5477735"/>
          </a:xfrm>
          <a:prstGeom prst="rect">
            <a:avLst/>
          </a:prstGeom>
          <a:noFill/>
        </p:spPr>
      </p:pic>
      <p:sp>
        <p:nvSpPr>
          <p:cNvPr id="5" name="Metin kutusu 4"/>
          <p:cNvSpPr txBox="1"/>
          <p:nvPr/>
        </p:nvSpPr>
        <p:spPr>
          <a:xfrm>
            <a:off x="4572000" y="5842861"/>
            <a:ext cx="5331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Teşekkürler....</a:t>
            </a:r>
            <a:endParaRPr lang="tr-TR" sz="44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573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Besin ile </a:t>
            </a:r>
            <a:r>
              <a:rPr lang="tr-TR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Prick</a:t>
            </a:r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Prick</a:t>
            </a:r>
            <a:r>
              <a:rPr lang="tr-TR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 Test</a:t>
            </a:r>
            <a:endParaRPr lang="tr-TR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Taze besin ile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prick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to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prick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test daha </a:t>
            </a:r>
            <a:r>
              <a:rPr lang="tr-TR" dirty="0" err="1" smtClean="0">
                <a:latin typeface="Comic Sans MS" charset="-94"/>
                <a:ea typeface="Comic Sans MS" charset="-94"/>
                <a:cs typeface="Comic Sans MS" charset="-94"/>
              </a:rPr>
              <a:t>sensitiftir</a:t>
            </a:r>
            <a:r>
              <a:rPr lang="tr-TR" dirty="0">
                <a:latin typeface="Comic Sans MS" charset="-94"/>
                <a:ea typeface="Comic Sans MS" charset="-94"/>
                <a:cs typeface="Comic Sans MS" charset="-94"/>
              </a:rPr>
              <a:t>.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</a:p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Standart değil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7550" y="1690689"/>
            <a:ext cx="3422650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Ekstreler </a:t>
            </a:r>
            <a:r>
              <a:rPr lang="tr-TR" dirty="0" smtClean="0"/>
              <a:t>İçin </a:t>
            </a:r>
            <a:r>
              <a:rPr lang="tr-TR" sz="4000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SpIgE</a:t>
            </a:r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40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düzeyleri</a:t>
            </a:r>
            <a:endParaRPr lang="tr-TR" sz="40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5891"/>
              </p:ext>
            </p:extLst>
          </p:nvPr>
        </p:nvGraphicFramePr>
        <p:xfrm>
          <a:off x="292101" y="1614488"/>
          <a:ext cx="478789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940"/>
                <a:gridCol w="1437587"/>
                <a:gridCol w="2022367"/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Derece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IgE</a:t>
                      </a:r>
                      <a:r>
                        <a:rPr lang="tr-TR" sz="20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</a:t>
                      </a:r>
                      <a:r>
                        <a:rPr lang="tr-TR" sz="2000" baseline="0" dirty="0" err="1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kU</a:t>
                      </a:r>
                      <a:r>
                        <a:rPr lang="tr-TR" sz="20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/l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Yorum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0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&lt;0,35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Negatif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1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0,35-0,69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Zayıf</a:t>
                      </a:r>
                      <a:r>
                        <a:rPr lang="tr-TR" sz="20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pozitif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2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0,70-3,49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Pozitif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3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3,50-17.4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Pozitif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4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17,5-49,9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Kuvvetli pozitif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5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50,0-99,9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Kuvvetli </a:t>
                      </a:r>
                      <a:r>
                        <a:rPr lang="tr-TR" sz="2000" baseline="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pozitif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6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=&gt;100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Kuvvetli pozitif</a:t>
                      </a:r>
                      <a:endParaRPr lang="tr-TR" sz="2000" dirty="0"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5206996" y="1498600"/>
            <a:ext cx="3683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Sensitivite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yüksek </a:t>
            </a:r>
          </a:p>
          <a:p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Spesifite</a:t>
            </a: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 düşüktür.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477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5711125" y="552950"/>
            <a:ext cx="32158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-94"/>
              <a:buChar char="•"/>
            </a:pP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, </a:t>
            </a:r>
          </a:p>
          <a:p>
            <a:pPr marL="457200" indent="-457200">
              <a:buFont typeface="Arial" charset="-94"/>
              <a:buChar char="•"/>
            </a:pP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Allerji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ile ilişkisiz proteinler, </a:t>
            </a:r>
          </a:p>
          <a:p>
            <a:pPr marL="457200" indent="-457200">
              <a:buFont typeface="Arial" charset="-94"/>
              <a:buChar char="•"/>
            </a:pPr>
            <a:r>
              <a:rPr lang="tr-TR" sz="2800" dirty="0" err="1" smtClean="0">
                <a:latin typeface="Comic Sans MS" charset="-94"/>
                <a:ea typeface="Comic Sans MS" charset="-94"/>
                <a:cs typeface="Comic Sans MS" charset="-94"/>
              </a:rPr>
              <a:t>CCD’lar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457200" indent="-457200">
              <a:buFont typeface="Arial" charset="-94"/>
              <a:buChar char="•"/>
            </a:pP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Lipidler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vb. içeriyor.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111857" y="3829766"/>
            <a:ext cx="88151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Major</a:t>
            </a:r>
            <a:r>
              <a:rPr lang="tr-TR" sz="28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allerjen</a:t>
            </a:r>
            <a:r>
              <a:rPr lang="tr-TR" sz="28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: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Duyarlı olan bireylerin %50’sinden fazlasında tanımlanan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allerjen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Minör </a:t>
            </a:r>
            <a:r>
              <a:rPr lang="tr-TR" sz="2800" dirty="0" err="1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allerjen</a:t>
            </a:r>
            <a:r>
              <a:rPr lang="tr-TR" sz="2800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: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Duyarlı olan bireylerin %50’sinden azında tanımlanan </a:t>
            </a: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allerjen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Bazı </a:t>
            </a:r>
            <a:r>
              <a:rPr lang="tr-TR" sz="2800" dirty="0" err="1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sz="2800" dirty="0">
                <a:solidFill>
                  <a:schemeClr val="accent6"/>
                </a:solidFill>
                <a:latin typeface="Comic Sans MS" charset="-94"/>
                <a:ea typeface="Comic Sans MS" charset="-94"/>
                <a:cs typeface="Comic Sans MS" charset="-94"/>
              </a:rPr>
              <a:t> diğerlerinden daha önemli!</a:t>
            </a: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Bazıları 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çapraz reaksiyonlarla ilişkili</a:t>
            </a:r>
          </a:p>
          <a:p>
            <a:pPr marL="457200" indent="-457200">
              <a:buClr>
                <a:srgbClr val="C00000"/>
              </a:buClr>
              <a:buFont typeface="Arial" charset="-94"/>
              <a:buChar char="•"/>
            </a:pPr>
            <a:r>
              <a:rPr lang="tr-TR" sz="2800" dirty="0" err="1">
                <a:latin typeface="Comic Sans MS" charset="-94"/>
                <a:ea typeface="Comic Sans MS" charset="-94"/>
                <a:cs typeface="Comic Sans MS" charset="-94"/>
              </a:rPr>
              <a:t>Stabiliteleri</a:t>
            </a:r>
            <a:r>
              <a:rPr lang="tr-TR" sz="2800" dirty="0">
                <a:latin typeface="Comic Sans MS" charset="-94"/>
                <a:ea typeface="Comic Sans MS" charset="-94"/>
                <a:cs typeface="Comic Sans MS" charset="-94"/>
              </a:rPr>
              <a:t> farklı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874377" y="243102"/>
            <a:ext cx="7269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Moleküler </a:t>
            </a:r>
            <a:r>
              <a:rPr lang="tr-TR" sz="3200" dirty="0" err="1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Allerjenler</a:t>
            </a:r>
            <a:r>
              <a:rPr lang="tr-TR" sz="3200" dirty="0" smtClean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/ Bileşenler</a:t>
            </a:r>
            <a:endParaRPr lang="tr-TR" sz="3200" dirty="0">
              <a:solidFill>
                <a:srgbClr val="C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8" name="İçerik Yer Tutucusu 3"/>
          <p:cNvSpPr txBox="1">
            <a:spLocks/>
          </p:cNvSpPr>
          <p:nvPr/>
        </p:nvSpPr>
        <p:spPr>
          <a:xfrm>
            <a:off x="720670" y="800517"/>
            <a:ext cx="4990455" cy="28279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Comic Sans MS" charset="-94"/>
                <a:ea typeface="Comic Sans MS" charset="-94"/>
                <a:cs typeface="Comic Sans MS" charset="-9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Comic Sans MS" charset="-94"/>
                <a:ea typeface="Comic Sans MS" charset="-94"/>
                <a:cs typeface="Comic Sans MS" charset="-9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 err="1" smtClean="0">
                <a:solidFill>
                  <a:schemeClr val="accent5"/>
                </a:solidFill>
              </a:rPr>
              <a:t>Allerjen</a:t>
            </a:r>
            <a:r>
              <a:rPr lang="tr-TR" dirty="0" smtClean="0">
                <a:solidFill>
                  <a:schemeClr val="accent5"/>
                </a:solidFill>
              </a:rPr>
              <a:t> Ekstresi</a:t>
            </a:r>
            <a:endParaRPr lang="tr-TR" dirty="0">
              <a:solidFill>
                <a:schemeClr val="accent5"/>
              </a:solidFill>
            </a:endParaRPr>
          </a:p>
        </p:txBody>
      </p:sp>
      <p:pic>
        <p:nvPicPr>
          <p:cNvPr id="16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8" y="730061"/>
            <a:ext cx="5624452" cy="30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Özel Tasarım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Özel Tasarım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24219</TotalTime>
  <Words>4050</Words>
  <Application>Microsoft Macintosh PowerPoint</Application>
  <PresentationFormat>Ekran Gösterisi (4:3)</PresentationFormat>
  <Paragraphs>808</Paragraphs>
  <Slides>68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68</vt:i4>
      </vt:variant>
    </vt:vector>
  </HeadingPairs>
  <TitlesOfParts>
    <vt:vector size="77" baseType="lpstr">
      <vt:lpstr>Calibri</vt:lpstr>
      <vt:lpstr>Calibri Light</vt:lpstr>
      <vt:lpstr>Comic Sans MS</vt:lpstr>
      <vt:lpstr>Symbol</vt:lpstr>
      <vt:lpstr>Wingdings</vt:lpstr>
      <vt:lpstr>Arial</vt:lpstr>
      <vt:lpstr>Office Teması</vt:lpstr>
      <vt:lpstr>1_Özel Tasarım</vt:lpstr>
      <vt:lpstr>Özel Tasarım</vt:lpstr>
      <vt:lpstr>BİLEŞENE DAYALI TANI YÖNTEMLERİNİN (CRD) TANI ve TEDAVİYE ETKİSİ </vt:lpstr>
      <vt:lpstr>Sunum Planı</vt:lpstr>
      <vt:lpstr>PowerPoint Sunusu</vt:lpstr>
      <vt:lpstr>PowerPoint Sunusu</vt:lpstr>
      <vt:lpstr>PowerPoint Sunusu</vt:lpstr>
      <vt:lpstr>Deri Testi Ekstreleri</vt:lpstr>
      <vt:lpstr>Besin ile Prick to Prick Test</vt:lpstr>
      <vt:lpstr>Ekstreler İçin SpIgE düzeyleri</vt:lpstr>
      <vt:lpstr>PowerPoint Sunusu</vt:lpstr>
      <vt:lpstr>PowerPoint Sunusu</vt:lpstr>
      <vt:lpstr>Bileşene Dayalı Tanı (CRD)</vt:lpstr>
      <vt:lpstr>PowerPoint Sunusu</vt:lpstr>
      <vt:lpstr>Moleküle Dayalı Alerji Tanı Yöntemleri Kullanıldığında;</vt:lpstr>
      <vt:lpstr>PowerPoint Sunusu</vt:lpstr>
      <vt:lpstr>PowerPoint Sunusu</vt:lpstr>
      <vt:lpstr>PowerPoint Sunusu</vt:lpstr>
      <vt:lpstr>PowerPoint Sunusu</vt:lpstr>
      <vt:lpstr>ÇAPRAZ REAKSİYONA NEDEN OLAN MOLEKÜLER ALLERJENLER</vt:lpstr>
      <vt:lpstr>PowerPoint Sunusu</vt:lpstr>
      <vt:lpstr>Profilinler</vt:lpstr>
      <vt:lpstr>PowerPoint Sunusu</vt:lpstr>
      <vt:lpstr>PR-10 Proteinleri</vt:lpstr>
      <vt:lpstr>PowerPoint Sunusu</vt:lpstr>
      <vt:lpstr>Non-Spesifik Lipid Transfer Proteinleri</vt:lpstr>
      <vt:lpstr>PowerPoint Sunusu</vt:lpstr>
      <vt:lpstr>PowerPoint Sunusu</vt:lpstr>
      <vt:lpstr>MOLEKÜLE DAYALI ALERJİ TANI YÖNTEMLERİ ve SIK RASTLANAN BESİN ALLERJİLERi</vt:lpstr>
      <vt:lpstr>İnek Sütü Allerjisi</vt:lpstr>
      <vt:lpstr>PowerPoint Sunusu</vt:lpstr>
      <vt:lpstr>PowerPoint Sunusu</vt:lpstr>
      <vt:lpstr>Tanı  </vt:lpstr>
      <vt:lpstr>Çapraz reaksiyonlar</vt:lpstr>
      <vt:lpstr>PowerPoint Sunusu</vt:lpstr>
      <vt:lpstr>Tedavi-Fırınlanmış süt tüketimi</vt:lpstr>
      <vt:lpstr>PowerPoint Sunusu</vt:lpstr>
      <vt:lpstr>Tedavi-OIT</vt:lpstr>
      <vt:lpstr>Prognoz-Tolerans Gelişimi</vt:lpstr>
      <vt:lpstr>Olgu-1</vt:lpstr>
      <vt:lpstr>Yumurta Allerjisi</vt:lpstr>
      <vt:lpstr>PowerPoint Sunusu</vt:lpstr>
      <vt:lpstr>Tanı</vt:lpstr>
      <vt:lpstr>Tedavi-Fırınlanmış Yumurta Tüketimi</vt:lpstr>
      <vt:lpstr>Fırınlanmış yumurtayı kim tolere edebilir? Kim edemez?</vt:lpstr>
      <vt:lpstr>Prognoz- Tolerans Gelişimi </vt:lpstr>
      <vt:lpstr>Olgu -1 </vt:lpstr>
      <vt:lpstr>Olgu-2</vt:lpstr>
      <vt:lpstr>Yer fıstığı Allerjisi</vt:lpstr>
      <vt:lpstr>PowerPoint Sunusu</vt:lpstr>
      <vt:lpstr>PowerPoint Sunusu</vt:lpstr>
      <vt:lpstr>Tanı</vt:lpstr>
      <vt:lpstr>PowerPoint Sunusu</vt:lpstr>
      <vt:lpstr>Olgu-1</vt:lpstr>
      <vt:lpstr>Olgu-2</vt:lpstr>
      <vt:lpstr>Olgu-3</vt:lpstr>
      <vt:lpstr>Soya Allerjisi</vt:lpstr>
      <vt:lpstr>PowerPoint Sunusu</vt:lpstr>
      <vt:lpstr>Olgu </vt:lpstr>
      <vt:lpstr>Kuruyemiş allerjileri</vt:lpstr>
      <vt:lpstr>PowerPoint Sunusu</vt:lpstr>
      <vt:lpstr>Klinik</vt:lpstr>
      <vt:lpstr>PowerPoint Sunusu</vt:lpstr>
      <vt:lpstr>Olgu-1</vt:lpstr>
      <vt:lpstr>Olgu-2</vt:lpstr>
      <vt:lpstr>Balık Allerjisi</vt:lpstr>
      <vt:lpstr>PowerPoint Sunusu</vt:lpstr>
      <vt:lpstr>Özet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Tuba</dc:creator>
  <cp:lastModifiedBy>Tuba</cp:lastModifiedBy>
  <cp:revision>257</cp:revision>
  <dcterms:created xsi:type="dcterms:W3CDTF">2017-03-30T07:10:48Z</dcterms:created>
  <dcterms:modified xsi:type="dcterms:W3CDTF">2017-04-23T11:54:16Z</dcterms:modified>
</cp:coreProperties>
</file>