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6" r:id="rId5"/>
    <p:sldId id="267" r:id="rId6"/>
    <p:sldId id="273" r:id="rId7"/>
    <p:sldId id="268" r:id="rId8"/>
    <p:sldId id="269" r:id="rId9"/>
    <p:sldId id="272" r:id="rId10"/>
    <p:sldId id="276" r:id="rId11"/>
    <p:sldId id="277" r:id="rId12"/>
    <p:sldId id="278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0432" autoAdjust="0"/>
  </p:normalViewPr>
  <p:slideViewPr>
    <p:cSldViewPr snapToGrid="0" snapToObjects="1">
      <p:cViewPr varScale="1">
        <p:scale>
          <a:sx n="101" d="100"/>
          <a:sy n="101" d="100"/>
        </p:scale>
        <p:origin x="-34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98D8B-D1FE-094A-9353-B870AC9A2540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1C0E5-B098-194C-8867-EB817624A16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79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Günümüzde D vitamini reseptörlerinin vücutta birçok dokudaki farklı hücrelerde bulunduğu ve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immün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sistem düzenlemesinde anahtar rol oynadığı gösterilmiştir.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Son yıllarda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katelisidinin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 vitamini reseptörleri(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VDRs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 taşıdığını ve 1,25 (OH)</a:t>
            </a:r>
            <a:r>
              <a:rPr lang="tr-T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 vitamininin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antimikrobiyal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gen ekspresyonunu sağladığına dair birçok çalışma bulunmaktadır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1C0E5-B098-194C-8867-EB817624A16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70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Hastalarin</a:t>
            </a:r>
            <a:r>
              <a:rPr lang="en-US" dirty="0" smtClean="0"/>
              <a:t> </a:t>
            </a:r>
            <a:r>
              <a:rPr lang="en-US" dirty="0" err="1" smtClean="0"/>
              <a:t>yariya</a:t>
            </a:r>
            <a:r>
              <a:rPr lang="en-US" dirty="0" smtClean="0"/>
              <a:t> </a:t>
            </a:r>
            <a:r>
              <a:rPr lang="en-US" dirty="0" err="1" smtClean="0"/>
              <a:t>yakini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basina</a:t>
            </a:r>
            <a:r>
              <a:rPr lang="en-US" baseline="0" dirty="0" smtClean="0"/>
              <a:t> AD </a:t>
            </a:r>
            <a:r>
              <a:rPr lang="en-US" baseline="0" dirty="0" err="1" smtClean="0"/>
              <a:t>hastasiydi</a:t>
            </a:r>
            <a:r>
              <a:rPr lang="en-US" baseline="0" dirty="0" smtClean="0"/>
              <a:t>, Ad </a:t>
            </a:r>
            <a:r>
              <a:rPr lang="en-US" baseline="0" dirty="0" err="1" smtClean="0"/>
              <a:t>siklikla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solunum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yolu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alerjileri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eslik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ediyordu</a:t>
            </a:r>
            <a:r>
              <a:rPr lang="en-US" baseline="0" dirty="0" smtClean="0"/>
              <a:t>, AD+ </a:t>
            </a:r>
            <a:r>
              <a:rPr lang="en-US" baseline="0" dirty="0" err="1" smtClean="0"/>
              <a:t>besin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alerjisi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birlikteligi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fazla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degildi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1C0E5-B098-194C-8867-EB817624A168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009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SCORAD indeksi ağır olanların % 21’inin (n=4) 25(OH)D vitamin düzeyi normaldi. Bu gruptaki hastaların % 52,6’sında (n=10) yetersizlik, %21’nde (n=4) eksiklik, %5,3’nde (n=1) ağır eksiklik saptandı. Gruplar arasındaki farklılıklar istatistiksel olarak anlamlıydı (P&lt;0,05).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DAF7-E342-4C52-94F9-BC30F4105F8D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923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/>
              <a:t>Hastaların D vitamini düzeyleri </a:t>
            </a:r>
            <a:r>
              <a:rPr lang="tr-TR" sz="1200" dirty="0" err="1" smtClean="0"/>
              <a:t>atopi</a:t>
            </a:r>
            <a:r>
              <a:rPr lang="tr-TR" sz="1200" dirty="0" smtClean="0"/>
              <a:t> açısından değerlendirildiğinde; </a:t>
            </a:r>
            <a:r>
              <a:rPr lang="tr-TR" sz="1200" dirty="0" err="1" smtClean="0"/>
              <a:t>atopik</a:t>
            </a:r>
            <a:r>
              <a:rPr lang="tr-TR" sz="1200" dirty="0" smtClean="0"/>
              <a:t> grupta olanların ortalama D vitamin düzeyleri </a:t>
            </a:r>
            <a:r>
              <a:rPr lang="tr-TR" sz="1200" dirty="0" err="1" smtClean="0"/>
              <a:t>non</a:t>
            </a:r>
            <a:r>
              <a:rPr lang="tr-TR" sz="1200" dirty="0" smtClean="0"/>
              <a:t> </a:t>
            </a:r>
            <a:r>
              <a:rPr lang="tr-TR" sz="1200" dirty="0" err="1" smtClean="0"/>
              <a:t>atopik</a:t>
            </a:r>
            <a:r>
              <a:rPr lang="tr-TR" sz="1200" dirty="0" smtClean="0"/>
              <a:t> gruba göre daha düşük olarak saptandıysa da bu fark </a:t>
            </a:r>
            <a:r>
              <a:rPr lang="tr-TR" sz="1200" dirty="0" err="1" smtClean="0"/>
              <a:t>istatiksel</a:t>
            </a:r>
            <a:r>
              <a:rPr lang="tr-TR" sz="1200" dirty="0" smtClean="0"/>
              <a:t> olarak anlamlı değildi (p=0,128).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DAF7-E342-4C52-94F9-BC30F4105F8D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359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Hastaların D vitamin düzeylerine göre eksiklik, yetersizlik ve yeterli düzeyde olanlar; yaş, cinsiyet dağılımı, AD/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AD’e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eşlik eden diğer alerjik hastalıklar,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atopi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öyküsü, </a:t>
            </a:r>
          </a:p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serum total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düzeyi,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periferik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kanda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eozinofil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sayısı, ADT pozitifliği, SCORAD indeksi, serum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IgA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açısından karşılaştırıldı. </a:t>
            </a:r>
          </a:p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Gruplar arasında yaş,total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IgA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ve SCORAD düzeyleri açısından  istatistiksel olarak anlamlı fark bulundu </a:t>
            </a:r>
          </a:p>
          <a:p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Yaş</a:t>
            </a:r>
            <a:r>
              <a:rPr lang="tr-TR" sz="1200" b="1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200" b="1" baseline="0" dirty="0" err="1" smtClean="0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tr-TR" sz="1200" b="1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200" b="1" baseline="0" dirty="0" err="1" smtClean="0">
                <a:latin typeface="Times New Roman" pitchFamily="18" charset="0"/>
                <a:cs typeface="Times New Roman" pitchFamily="18" charset="0"/>
              </a:rPr>
              <a:t>IgA</a:t>
            </a:r>
            <a:r>
              <a:rPr lang="tr-TR" sz="1200" b="1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200" b="1" baseline="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tr-TR" sz="1200" b="1" baseline="0" dirty="0" smtClean="0">
                <a:latin typeface="Times New Roman" pitchFamily="18" charset="0"/>
                <a:cs typeface="Times New Roman" pitchFamily="18" charset="0"/>
              </a:rPr>
              <a:t> ve SCORAD düzeyleri arasında pozitif korelasyon bulundu. AD ne kadar ağırsa, belki tekrarlayan enfeksiyonlara veya </a:t>
            </a:r>
            <a:r>
              <a:rPr lang="tr-TR" sz="1200" b="1" baseline="0" dirty="0" err="1" smtClean="0">
                <a:latin typeface="Times New Roman" pitchFamily="18" charset="0"/>
                <a:cs typeface="Times New Roman" pitchFamily="18" charset="0"/>
              </a:rPr>
              <a:t>stfk</a:t>
            </a:r>
            <a:r>
              <a:rPr lang="tr-TR" sz="1200" b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1" baseline="0" dirty="0" err="1" smtClean="0">
                <a:latin typeface="Times New Roman" pitchFamily="18" charset="0"/>
                <a:cs typeface="Times New Roman" pitchFamily="18" charset="0"/>
              </a:rPr>
              <a:t>kolonizasyonuna</a:t>
            </a:r>
            <a:r>
              <a:rPr lang="tr-TR" sz="1200" b="1" baseline="0" dirty="0" smtClean="0">
                <a:latin typeface="Times New Roman" pitchFamily="18" charset="0"/>
                <a:cs typeface="Times New Roman" pitchFamily="18" charset="0"/>
              </a:rPr>
              <a:t> bağlı </a:t>
            </a:r>
            <a:r>
              <a:rPr lang="tr-TR" sz="1200" b="1" baseline="0" dirty="0" err="1" smtClean="0">
                <a:latin typeface="Times New Roman" pitchFamily="18" charset="0"/>
                <a:cs typeface="Times New Roman" pitchFamily="18" charset="0"/>
              </a:rPr>
              <a:t>immun</a:t>
            </a:r>
            <a:r>
              <a:rPr lang="tr-TR" sz="1200" b="1" baseline="0" dirty="0" smtClean="0">
                <a:latin typeface="Times New Roman" pitchFamily="18" charset="0"/>
                <a:cs typeface="Times New Roman" pitchFamily="18" charset="0"/>
              </a:rPr>
              <a:t> sistemin yanıtı daha fazla, belki çocuklar büyüdükçe kapalı alanlarda, okulda vb kalmaları daha artıyor olabilir 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DAF7-E342-4C52-94F9-BC30F4105F8D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48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77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6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6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3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30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90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7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08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7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99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13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3A8FA-61A3-B04B-B4CA-707D1D9FA3D2}" type="datetimeFigureOut">
              <a:rPr lang="tr-TR" smtClean="0"/>
              <a:pPr/>
              <a:t>25.04.16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C5E41-68A8-B145-9244-2AAC8B45A01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5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stanbul.edu.tr/index.php" TargetMode="Externa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3999" y="3777916"/>
            <a:ext cx="9581147" cy="2334126"/>
          </a:xfrm>
          <a:ln w="28575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rial" charset="-94"/>
                <a:ea typeface="Arial" charset="-94"/>
                <a:cs typeface="Arial" charset="-94"/>
              </a:rPr>
              <a:t>ÇOCUKLUK  ÇAĞI  ATOPİK DERMATİTİ’NİN</a:t>
            </a:r>
            <a:br>
              <a:rPr lang="tr-TR" dirty="0" smtClean="0">
                <a:solidFill>
                  <a:srgbClr val="FF0000"/>
                </a:solidFill>
                <a:latin typeface="Arial" charset="-94"/>
                <a:ea typeface="Arial" charset="-94"/>
                <a:cs typeface="Arial" charset="-94"/>
              </a:rPr>
            </a:br>
            <a:r>
              <a:rPr lang="tr-TR" dirty="0" smtClean="0">
                <a:solidFill>
                  <a:srgbClr val="FF0000"/>
                </a:solidFill>
                <a:latin typeface="Arial" charset="-94"/>
                <a:ea typeface="Arial" charset="-94"/>
                <a:cs typeface="Arial" charset="-94"/>
              </a:rPr>
              <a:t> SERUM D VİTAMİNİ DÜZEYİ  İLE İLİŞKİSİNİN DEĞERLENDİRİLMESİ</a:t>
            </a:r>
          </a:p>
          <a:p>
            <a:r>
              <a:rPr lang="tr-TR" b="1" i="1" dirty="0" smtClean="0">
                <a:latin typeface="Arial" charset="-94"/>
                <a:ea typeface="Arial" charset="-94"/>
                <a:cs typeface="Arial" charset="-94"/>
              </a:rPr>
              <a:t>Muhammet Bulut,</a:t>
            </a:r>
            <a:r>
              <a:rPr lang="tr-TR" b="1" i="1" dirty="0">
                <a:latin typeface="Arial" charset="-94"/>
                <a:ea typeface="Arial" charset="-94"/>
                <a:cs typeface="Arial" charset="-94"/>
              </a:rPr>
              <a:t> </a:t>
            </a:r>
            <a:r>
              <a:rPr lang="tr-TR" b="1" i="1" u="sng" dirty="0" smtClean="0">
                <a:latin typeface="Arial" charset="-94"/>
                <a:ea typeface="Arial" charset="-94"/>
                <a:cs typeface="Arial" charset="-94"/>
              </a:rPr>
              <a:t>Deniz Özçeker</a:t>
            </a:r>
            <a:r>
              <a:rPr lang="tr-TR" b="1" i="1" dirty="0" smtClean="0">
                <a:latin typeface="Arial" charset="-94"/>
                <a:ea typeface="Arial" charset="-94"/>
                <a:cs typeface="Arial" charset="-94"/>
              </a:rPr>
              <a:t>, Zeynep </a:t>
            </a:r>
            <a:r>
              <a:rPr lang="tr-TR" b="1" i="1" dirty="0" err="1" smtClean="0">
                <a:latin typeface="Arial" charset="-94"/>
                <a:ea typeface="Arial" charset="-94"/>
                <a:cs typeface="Arial" charset="-94"/>
              </a:rPr>
              <a:t>Tamay</a:t>
            </a:r>
            <a:endParaRPr lang="tr-TR" b="1" i="1" dirty="0" smtClean="0">
              <a:latin typeface="Arial" charset="-94"/>
              <a:ea typeface="Arial" charset="-94"/>
              <a:cs typeface="Arial" charset="-94"/>
            </a:endParaRPr>
          </a:p>
          <a:p>
            <a:r>
              <a:rPr lang="tr-TR" i="1" dirty="0" smtClean="0">
                <a:latin typeface="Arial" charset="-94"/>
                <a:ea typeface="Arial" charset="-94"/>
                <a:cs typeface="Arial" charset="-94"/>
              </a:rPr>
              <a:t>İstanbul Tıp Fakültesi, Çocuk İmmünolojisi ve Alerji Bilim Dalı</a:t>
            </a:r>
            <a:endParaRPr lang="tr-TR" i="1" dirty="0">
              <a:latin typeface="Arial" charset="-94"/>
              <a:ea typeface="Arial" charset="-94"/>
              <a:cs typeface="Arial" charset="-94"/>
            </a:endParaRPr>
          </a:p>
        </p:txBody>
      </p:sp>
      <p:pic>
        <p:nvPicPr>
          <p:cNvPr id="4" name="Picture 32" descr="Ana Sayfaya Dö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041" y="372978"/>
            <a:ext cx="11117179" cy="32290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3258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728535" y="1611992"/>
            <a:ext cx="8798805" cy="4901198"/>
            <a:chOff x="0" y="210"/>
            <a:chExt cx="5420" cy="3946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210"/>
              <a:ext cx="5420" cy="3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210"/>
              <a:ext cx="59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9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  <a:endParaRPr lang="tr-TR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62" name="Group 38"/>
            <p:cNvGrpSpPr>
              <a:grpSpLocks/>
            </p:cNvGrpSpPr>
            <p:nvPr/>
          </p:nvGrpSpPr>
          <p:grpSpPr bwMode="auto">
            <a:xfrm>
              <a:off x="43" y="281"/>
              <a:ext cx="5324" cy="3801"/>
              <a:chOff x="43" y="281"/>
              <a:chExt cx="5324" cy="3801"/>
            </a:xfrm>
          </p:grpSpPr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3" y="281"/>
                <a:ext cx="5324" cy="3801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636" y="1639"/>
                <a:ext cx="162" cy="3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0"/>
                  </a:cxn>
                  <a:cxn ang="0">
                    <a:pos x="51" y="0"/>
                  </a:cxn>
                  <a:cxn ang="0">
                    <a:pos x="76" y="0"/>
                  </a:cxn>
                  <a:cxn ang="0">
                    <a:pos x="110" y="0"/>
                  </a:cxn>
                  <a:cxn ang="0">
                    <a:pos x="136" y="0"/>
                  </a:cxn>
                  <a:cxn ang="0">
                    <a:pos x="162" y="0"/>
                  </a:cxn>
                  <a:cxn ang="0">
                    <a:pos x="162" y="343"/>
                  </a:cxn>
                  <a:cxn ang="0">
                    <a:pos x="0" y="0"/>
                  </a:cxn>
                </a:cxnLst>
                <a:rect l="0" t="0" r="r" b="b"/>
                <a:pathLst>
                  <a:path w="162" h="343">
                    <a:moveTo>
                      <a:pt x="0" y="0"/>
                    </a:moveTo>
                    <a:lnTo>
                      <a:pt x="25" y="0"/>
                    </a:lnTo>
                    <a:lnTo>
                      <a:pt x="51" y="0"/>
                    </a:lnTo>
                    <a:lnTo>
                      <a:pt x="76" y="0"/>
                    </a:lnTo>
                    <a:lnTo>
                      <a:pt x="110" y="0"/>
                    </a:lnTo>
                    <a:lnTo>
                      <a:pt x="136" y="0"/>
                    </a:lnTo>
                    <a:lnTo>
                      <a:pt x="162" y="0"/>
                    </a:lnTo>
                    <a:lnTo>
                      <a:pt x="162" y="3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0066"/>
              </a:solidFill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1031" y="1639"/>
                <a:ext cx="767" cy="343"/>
              </a:xfrm>
              <a:custGeom>
                <a:avLst/>
                <a:gdLst/>
                <a:ahLst/>
                <a:cxnLst>
                  <a:cxn ang="0">
                    <a:pos x="0" y="243"/>
                  </a:cxn>
                  <a:cxn ang="0">
                    <a:pos x="17" y="214"/>
                  </a:cxn>
                  <a:cxn ang="0">
                    <a:pos x="25" y="214"/>
                  </a:cxn>
                  <a:cxn ang="0">
                    <a:pos x="42" y="200"/>
                  </a:cxn>
                  <a:cxn ang="0">
                    <a:pos x="59" y="186"/>
                  </a:cxn>
                  <a:cxn ang="0">
                    <a:pos x="77" y="171"/>
                  </a:cxn>
                  <a:cxn ang="0">
                    <a:pos x="94" y="157"/>
                  </a:cxn>
                  <a:cxn ang="0">
                    <a:pos x="119" y="143"/>
                  </a:cxn>
                  <a:cxn ang="0">
                    <a:pos x="136" y="129"/>
                  </a:cxn>
                  <a:cxn ang="0">
                    <a:pos x="162" y="114"/>
                  </a:cxn>
                  <a:cxn ang="0">
                    <a:pos x="179" y="114"/>
                  </a:cxn>
                  <a:cxn ang="0">
                    <a:pos x="213" y="100"/>
                  </a:cxn>
                  <a:cxn ang="0">
                    <a:pos x="230" y="86"/>
                  </a:cxn>
                  <a:cxn ang="0">
                    <a:pos x="264" y="71"/>
                  </a:cxn>
                  <a:cxn ang="0">
                    <a:pos x="281" y="71"/>
                  </a:cxn>
                  <a:cxn ang="0">
                    <a:pos x="315" y="57"/>
                  </a:cxn>
                  <a:cxn ang="0">
                    <a:pos x="341" y="43"/>
                  </a:cxn>
                  <a:cxn ang="0">
                    <a:pos x="375" y="43"/>
                  </a:cxn>
                  <a:cxn ang="0">
                    <a:pos x="400" y="29"/>
                  </a:cxn>
                  <a:cxn ang="0">
                    <a:pos x="443" y="29"/>
                  </a:cxn>
                  <a:cxn ang="0">
                    <a:pos x="468" y="29"/>
                  </a:cxn>
                  <a:cxn ang="0">
                    <a:pos x="503" y="14"/>
                  </a:cxn>
                  <a:cxn ang="0">
                    <a:pos x="537" y="14"/>
                  </a:cxn>
                  <a:cxn ang="0">
                    <a:pos x="571" y="0"/>
                  </a:cxn>
                  <a:cxn ang="0">
                    <a:pos x="605" y="0"/>
                  </a:cxn>
                  <a:cxn ang="0">
                    <a:pos x="767" y="343"/>
                  </a:cxn>
                  <a:cxn ang="0">
                    <a:pos x="0" y="243"/>
                  </a:cxn>
                </a:cxnLst>
                <a:rect l="0" t="0" r="r" b="b"/>
                <a:pathLst>
                  <a:path w="767" h="343">
                    <a:moveTo>
                      <a:pt x="0" y="243"/>
                    </a:moveTo>
                    <a:lnTo>
                      <a:pt x="17" y="214"/>
                    </a:lnTo>
                    <a:lnTo>
                      <a:pt x="25" y="214"/>
                    </a:lnTo>
                    <a:lnTo>
                      <a:pt x="42" y="200"/>
                    </a:lnTo>
                    <a:lnTo>
                      <a:pt x="59" y="186"/>
                    </a:lnTo>
                    <a:lnTo>
                      <a:pt x="77" y="171"/>
                    </a:lnTo>
                    <a:lnTo>
                      <a:pt x="94" y="157"/>
                    </a:lnTo>
                    <a:lnTo>
                      <a:pt x="119" y="143"/>
                    </a:lnTo>
                    <a:lnTo>
                      <a:pt x="136" y="129"/>
                    </a:lnTo>
                    <a:lnTo>
                      <a:pt x="162" y="114"/>
                    </a:lnTo>
                    <a:lnTo>
                      <a:pt x="179" y="114"/>
                    </a:lnTo>
                    <a:lnTo>
                      <a:pt x="213" y="100"/>
                    </a:lnTo>
                    <a:lnTo>
                      <a:pt x="230" y="86"/>
                    </a:lnTo>
                    <a:lnTo>
                      <a:pt x="264" y="71"/>
                    </a:lnTo>
                    <a:lnTo>
                      <a:pt x="281" y="71"/>
                    </a:lnTo>
                    <a:lnTo>
                      <a:pt x="315" y="57"/>
                    </a:lnTo>
                    <a:lnTo>
                      <a:pt x="341" y="43"/>
                    </a:lnTo>
                    <a:lnTo>
                      <a:pt x="375" y="43"/>
                    </a:lnTo>
                    <a:lnTo>
                      <a:pt x="400" y="29"/>
                    </a:lnTo>
                    <a:lnTo>
                      <a:pt x="443" y="29"/>
                    </a:lnTo>
                    <a:lnTo>
                      <a:pt x="468" y="29"/>
                    </a:lnTo>
                    <a:lnTo>
                      <a:pt x="503" y="14"/>
                    </a:lnTo>
                    <a:lnTo>
                      <a:pt x="537" y="14"/>
                    </a:lnTo>
                    <a:lnTo>
                      <a:pt x="571" y="0"/>
                    </a:lnTo>
                    <a:lnTo>
                      <a:pt x="605" y="0"/>
                    </a:lnTo>
                    <a:lnTo>
                      <a:pt x="767" y="343"/>
                    </a:lnTo>
                    <a:lnTo>
                      <a:pt x="0" y="243"/>
                    </a:lnTo>
                    <a:close/>
                  </a:path>
                </a:pathLst>
              </a:custGeom>
              <a:solidFill>
                <a:srgbClr val="CCFFFF"/>
              </a:solidFill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997" y="1982"/>
                <a:ext cx="128" cy="571"/>
              </a:xfrm>
              <a:custGeom>
                <a:avLst/>
                <a:gdLst/>
                <a:ahLst/>
                <a:cxnLst>
                  <a:cxn ang="0">
                    <a:pos x="128" y="200"/>
                  </a:cxn>
                  <a:cxn ang="0">
                    <a:pos x="111" y="186"/>
                  </a:cxn>
                  <a:cxn ang="0">
                    <a:pos x="102" y="171"/>
                  </a:cxn>
                  <a:cxn ang="0">
                    <a:pos x="76" y="157"/>
                  </a:cxn>
                  <a:cxn ang="0">
                    <a:pos x="68" y="143"/>
                  </a:cxn>
                  <a:cxn ang="0">
                    <a:pos x="59" y="128"/>
                  </a:cxn>
                  <a:cxn ang="0">
                    <a:pos x="42" y="128"/>
                  </a:cxn>
                  <a:cxn ang="0">
                    <a:pos x="34" y="114"/>
                  </a:cxn>
                  <a:cxn ang="0">
                    <a:pos x="25" y="100"/>
                  </a:cxn>
                  <a:cxn ang="0">
                    <a:pos x="17" y="86"/>
                  </a:cxn>
                  <a:cxn ang="0">
                    <a:pos x="8" y="71"/>
                  </a:cxn>
                  <a:cxn ang="0">
                    <a:pos x="8" y="57"/>
                  </a:cxn>
                  <a:cxn ang="0">
                    <a:pos x="0" y="43"/>
                  </a:cxn>
                  <a:cxn ang="0">
                    <a:pos x="0" y="28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0" y="371"/>
                  </a:cxn>
                  <a:cxn ang="0">
                    <a:pos x="0" y="386"/>
                  </a:cxn>
                  <a:cxn ang="0">
                    <a:pos x="0" y="400"/>
                  </a:cxn>
                  <a:cxn ang="0">
                    <a:pos x="0" y="414"/>
                  </a:cxn>
                  <a:cxn ang="0">
                    <a:pos x="8" y="429"/>
                  </a:cxn>
                  <a:cxn ang="0">
                    <a:pos x="8" y="443"/>
                  </a:cxn>
                  <a:cxn ang="0">
                    <a:pos x="17" y="457"/>
                  </a:cxn>
                  <a:cxn ang="0">
                    <a:pos x="25" y="471"/>
                  </a:cxn>
                  <a:cxn ang="0">
                    <a:pos x="34" y="486"/>
                  </a:cxn>
                  <a:cxn ang="0">
                    <a:pos x="42" y="500"/>
                  </a:cxn>
                  <a:cxn ang="0">
                    <a:pos x="59" y="500"/>
                  </a:cxn>
                  <a:cxn ang="0">
                    <a:pos x="68" y="514"/>
                  </a:cxn>
                  <a:cxn ang="0">
                    <a:pos x="76" y="529"/>
                  </a:cxn>
                  <a:cxn ang="0">
                    <a:pos x="102" y="543"/>
                  </a:cxn>
                  <a:cxn ang="0">
                    <a:pos x="111" y="557"/>
                  </a:cxn>
                  <a:cxn ang="0">
                    <a:pos x="128" y="571"/>
                  </a:cxn>
                  <a:cxn ang="0">
                    <a:pos x="128" y="200"/>
                  </a:cxn>
                </a:cxnLst>
                <a:rect l="0" t="0" r="r" b="b"/>
                <a:pathLst>
                  <a:path w="128" h="571">
                    <a:moveTo>
                      <a:pt x="128" y="200"/>
                    </a:moveTo>
                    <a:lnTo>
                      <a:pt x="111" y="186"/>
                    </a:lnTo>
                    <a:lnTo>
                      <a:pt x="102" y="171"/>
                    </a:lnTo>
                    <a:lnTo>
                      <a:pt x="76" y="157"/>
                    </a:lnTo>
                    <a:lnTo>
                      <a:pt x="68" y="143"/>
                    </a:lnTo>
                    <a:lnTo>
                      <a:pt x="59" y="128"/>
                    </a:lnTo>
                    <a:lnTo>
                      <a:pt x="42" y="128"/>
                    </a:lnTo>
                    <a:lnTo>
                      <a:pt x="34" y="114"/>
                    </a:lnTo>
                    <a:lnTo>
                      <a:pt x="25" y="100"/>
                    </a:lnTo>
                    <a:lnTo>
                      <a:pt x="17" y="86"/>
                    </a:lnTo>
                    <a:lnTo>
                      <a:pt x="8" y="71"/>
                    </a:lnTo>
                    <a:lnTo>
                      <a:pt x="8" y="57"/>
                    </a:lnTo>
                    <a:lnTo>
                      <a:pt x="0" y="43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0" y="386"/>
                    </a:lnTo>
                    <a:lnTo>
                      <a:pt x="0" y="400"/>
                    </a:lnTo>
                    <a:lnTo>
                      <a:pt x="0" y="414"/>
                    </a:lnTo>
                    <a:lnTo>
                      <a:pt x="8" y="429"/>
                    </a:lnTo>
                    <a:lnTo>
                      <a:pt x="8" y="443"/>
                    </a:lnTo>
                    <a:lnTo>
                      <a:pt x="17" y="457"/>
                    </a:lnTo>
                    <a:lnTo>
                      <a:pt x="25" y="471"/>
                    </a:lnTo>
                    <a:lnTo>
                      <a:pt x="34" y="486"/>
                    </a:lnTo>
                    <a:lnTo>
                      <a:pt x="42" y="500"/>
                    </a:lnTo>
                    <a:lnTo>
                      <a:pt x="59" y="500"/>
                    </a:lnTo>
                    <a:lnTo>
                      <a:pt x="68" y="514"/>
                    </a:lnTo>
                    <a:lnTo>
                      <a:pt x="76" y="529"/>
                    </a:lnTo>
                    <a:lnTo>
                      <a:pt x="102" y="543"/>
                    </a:lnTo>
                    <a:lnTo>
                      <a:pt x="111" y="557"/>
                    </a:lnTo>
                    <a:lnTo>
                      <a:pt x="128" y="571"/>
                    </a:lnTo>
                    <a:lnTo>
                      <a:pt x="128" y="200"/>
                    </a:lnTo>
                    <a:close/>
                  </a:path>
                </a:pathLst>
              </a:custGeom>
              <a:solidFill>
                <a:srgbClr val="808066"/>
              </a:solidFill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997" y="1882"/>
                <a:ext cx="801" cy="300"/>
              </a:xfrm>
              <a:custGeom>
                <a:avLst/>
                <a:gdLst/>
                <a:ahLst/>
                <a:cxnLst>
                  <a:cxn ang="0">
                    <a:pos x="128" y="300"/>
                  </a:cxn>
                  <a:cxn ang="0">
                    <a:pos x="111" y="286"/>
                  </a:cxn>
                  <a:cxn ang="0">
                    <a:pos x="93" y="271"/>
                  </a:cxn>
                  <a:cxn ang="0">
                    <a:pos x="76" y="257"/>
                  </a:cxn>
                  <a:cxn ang="0">
                    <a:pos x="59" y="243"/>
                  </a:cxn>
                  <a:cxn ang="0">
                    <a:pos x="51" y="228"/>
                  </a:cxn>
                  <a:cxn ang="0">
                    <a:pos x="34" y="214"/>
                  </a:cxn>
                  <a:cxn ang="0">
                    <a:pos x="25" y="200"/>
                  </a:cxn>
                  <a:cxn ang="0">
                    <a:pos x="25" y="186"/>
                  </a:cxn>
                  <a:cxn ang="0">
                    <a:pos x="8" y="171"/>
                  </a:cxn>
                  <a:cxn ang="0">
                    <a:pos x="8" y="157"/>
                  </a:cxn>
                  <a:cxn ang="0">
                    <a:pos x="0" y="143"/>
                  </a:cxn>
                  <a:cxn ang="0">
                    <a:pos x="0" y="128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0" y="86"/>
                  </a:cxn>
                  <a:cxn ang="0">
                    <a:pos x="0" y="71"/>
                  </a:cxn>
                  <a:cxn ang="0">
                    <a:pos x="8" y="57"/>
                  </a:cxn>
                  <a:cxn ang="0">
                    <a:pos x="8" y="43"/>
                  </a:cxn>
                  <a:cxn ang="0">
                    <a:pos x="17" y="28"/>
                  </a:cxn>
                  <a:cxn ang="0">
                    <a:pos x="25" y="0"/>
                  </a:cxn>
                  <a:cxn ang="0">
                    <a:pos x="34" y="0"/>
                  </a:cxn>
                  <a:cxn ang="0">
                    <a:pos x="801" y="100"/>
                  </a:cxn>
                  <a:cxn ang="0">
                    <a:pos x="128" y="300"/>
                  </a:cxn>
                </a:cxnLst>
                <a:rect l="0" t="0" r="r" b="b"/>
                <a:pathLst>
                  <a:path w="801" h="300">
                    <a:moveTo>
                      <a:pt x="128" y="300"/>
                    </a:moveTo>
                    <a:lnTo>
                      <a:pt x="111" y="286"/>
                    </a:lnTo>
                    <a:lnTo>
                      <a:pt x="93" y="271"/>
                    </a:lnTo>
                    <a:lnTo>
                      <a:pt x="76" y="257"/>
                    </a:lnTo>
                    <a:lnTo>
                      <a:pt x="59" y="243"/>
                    </a:lnTo>
                    <a:lnTo>
                      <a:pt x="51" y="228"/>
                    </a:lnTo>
                    <a:lnTo>
                      <a:pt x="34" y="214"/>
                    </a:lnTo>
                    <a:lnTo>
                      <a:pt x="25" y="200"/>
                    </a:lnTo>
                    <a:lnTo>
                      <a:pt x="25" y="186"/>
                    </a:lnTo>
                    <a:lnTo>
                      <a:pt x="8" y="171"/>
                    </a:lnTo>
                    <a:lnTo>
                      <a:pt x="8" y="157"/>
                    </a:lnTo>
                    <a:lnTo>
                      <a:pt x="0" y="143"/>
                    </a:lnTo>
                    <a:lnTo>
                      <a:pt x="0" y="128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0" y="86"/>
                    </a:lnTo>
                    <a:lnTo>
                      <a:pt x="0" y="71"/>
                    </a:lnTo>
                    <a:lnTo>
                      <a:pt x="8" y="57"/>
                    </a:lnTo>
                    <a:lnTo>
                      <a:pt x="8" y="43"/>
                    </a:lnTo>
                    <a:lnTo>
                      <a:pt x="17" y="28"/>
                    </a:lnTo>
                    <a:lnTo>
                      <a:pt x="25" y="0"/>
                    </a:lnTo>
                    <a:lnTo>
                      <a:pt x="34" y="0"/>
                    </a:lnTo>
                    <a:lnTo>
                      <a:pt x="801" y="100"/>
                    </a:lnTo>
                    <a:lnTo>
                      <a:pt x="128" y="300"/>
                    </a:lnTo>
                    <a:close/>
                  </a:path>
                </a:pathLst>
              </a:custGeom>
              <a:solidFill>
                <a:srgbClr val="FFFFCC"/>
              </a:solidFill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2087" y="1982"/>
                <a:ext cx="520" cy="700"/>
              </a:xfrm>
              <a:custGeom>
                <a:avLst/>
                <a:gdLst/>
                <a:ahLst/>
                <a:cxnLst>
                  <a:cxn ang="0">
                    <a:pos x="520" y="0"/>
                  </a:cxn>
                  <a:cxn ang="0">
                    <a:pos x="520" y="28"/>
                  </a:cxn>
                  <a:cxn ang="0">
                    <a:pos x="511" y="28"/>
                  </a:cxn>
                  <a:cxn ang="0">
                    <a:pos x="511" y="57"/>
                  </a:cxn>
                  <a:cxn ang="0">
                    <a:pos x="503" y="71"/>
                  </a:cxn>
                  <a:cxn ang="0">
                    <a:pos x="494" y="86"/>
                  </a:cxn>
                  <a:cxn ang="0">
                    <a:pos x="494" y="100"/>
                  </a:cxn>
                  <a:cxn ang="0">
                    <a:pos x="477" y="114"/>
                  </a:cxn>
                  <a:cxn ang="0">
                    <a:pos x="469" y="128"/>
                  </a:cxn>
                  <a:cxn ang="0">
                    <a:pos x="452" y="143"/>
                  </a:cxn>
                  <a:cxn ang="0">
                    <a:pos x="435" y="157"/>
                  </a:cxn>
                  <a:cxn ang="0">
                    <a:pos x="426" y="171"/>
                  </a:cxn>
                  <a:cxn ang="0">
                    <a:pos x="401" y="186"/>
                  </a:cxn>
                  <a:cxn ang="0">
                    <a:pos x="392" y="200"/>
                  </a:cxn>
                  <a:cxn ang="0">
                    <a:pos x="367" y="214"/>
                  </a:cxn>
                  <a:cxn ang="0">
                    <a:pos x="350" y="214"/>
                  </a:cxn>
                  <a:cxn ang="0">
                    <a:pos x="324" y="228"/>
                  </a:cxn>
                  <a:cxn ang="0">
                    <a:pos x="298" y="243"/>
                  </a:cxn>
                  <a:cxn ang="0">
                    <a:pos x="273" y="257"/>
                  </a:cxn>
                  <a:cxn ang="0">
                    <a:pos x="239" y="271"/>
                  </a:cxn>
                  <a:cxn ang="0">
                    <a:pos x="222" y="271"/>
                  </a:cxn>
                  <a:cxn ang="0">
                    <a:pos x="188" y="286"/>
                  </a:cxn>
                  <a:cxn ang="0">
                    <a:pos x="162" y="300"/>
                  </a:cxn>
                  <a:cxn ang="0">
                    <a:pos x="128" y="300"/>
                  </a:cxn>
                  <a:cxn ang="0">
                    <a:pos x="103" y="314"/>
                  </a:cxn>
                  <a:cxn ang="0">
                    <a:pos x="68" y="314"/>
                  </a:cxn>
                  <a:cxn ang="0">
                    <a:pos x="43" y="329"/>
                  </a:cxn>
                  <a:cxn ang="0">
                    <a:pos x="0" y="329"/>
                  </a:cxn>
                  <a:cxn ang="0">
                    <a:pos x="0" y="700"/>
                  </a:cxn>
                  <a:cxn ang="0">
                    <a:pos x="43" y="700"/>
                  </a:cxn>
                  <a:cxn ang="0">
                    <a:pos x="68" y="686"/>
                  </a:cxn>
                  <a:cxn ang="0">
                    <a:pos x="103" y="686"/>
                  </a:cxn>
                  <a:cxn ang="0">
                    <a:pos x="128" y="671"/>
                  </a:cxn>
                  <a:cxn ang="0">
                    <a:pos x="162" y="671"/>
                  </a:cxn>
                  <a:cxn ang="0">
                    <a:pos x="188" y="657"/>
                  </a:cxn>
                  <a:cxn ang="0">
                    <a:pos x="222" y="643"/>
                  </a:cxn>
                  <a:cxn ang="0">
                    <a:pos x="239" y="643"/>
                  </a:cxn>
                  <a:cxn ang="0">
                    <a:pos x="273" y="629"/>
                  </a:cxn>
                  <a:cxn ang="0">
                    <a:pos x="298" y="614"/>
                  </a:cxn>
                  <a:cxn ang="0">
                    <a:pos x="324" y="600"/>
                  </a:cxn>
                  <a:cxn ang="0">
                    <a:pos x="350" y="586"/>
                  </a:cxn>
                  <a:cxn ang="0">
                    <a:pos x="367" y="586"/>
                  </a:cxn>
                  <a:cxn ang="0">
                    <a:pos x="392" y="571"/>
                  </a:cxn>
                  <a:cxn ang="0">
                    <a:pos x="401" y="557"/>
                  </a:cxn>
                  <a:cxn ang="0">
                    <a:pos x="426" y="543"/>
                  </a:cxn>
                  <a:cxn ang="0">
                    <a:pos x="435" y="529"/>
                  </a:cxn>
                  <a:cxn ang="0">
                    <a:pos x="452" y="514"/>
                  </a:cxn>
                  <a:cxn ang="0">
                    <a:pos x="469" y="500"/>
                  </a:cxn>
                  <a:cxn ang="0">
                    <a:pos x="477" y="486"/>
                  </a:cxn>
                  <a:cxn ang="0">
                    <a:pos x="494" y="471"/>
                  </a:cxn>
                  <a:cxn ang="0">
                    <a:pos x="494" y="457"/>
                  </a:cxn>
                  <a:cxn ang="0">
                    <a:pos x="503" y="443"/>
                  </a:cxn>
                  <a:cxn ang="0">
                    <a:pos x="511" y="429"/>
                  </a:cxn>
                  <a:cxn ang="0">
                    <a:pos x="511" y="400"/>
                  </a:cxn>
                  <a:cxn ang="0">
                    <a:pos x="520" y="400"/>
                  </a:cxn>
                  <a:cxn ang="0">
                    <a:pos x="520" y="371"/>
                  </a:cxn>
                  <a:cxn ang="0">
                    <a:pos x="520" y="0"/>
                  </a:cxn>
                </a:cxnLst>
                <a:rect l="0" t="0" r="r" b="b"/>
                <a:pathLst>
                  <a:path w="520" h="700">
                    <a:moveTo>
                      <a:pt x="520" y="0"/>
                    </a:moveTo>
                    <a:lnTo>
                      <a:pt x="520" y="28"/>
                    </a:lnTo>
                    <a:lnTo>
                      <a:pt x="511" y="28"/>
                    </a:lnTo>
                    <a:lnTo>
                      <a:pt x="511" y="57"/>
                    </a:lnTo>
                    <a:lnTo>
                      <a:pt x="503" y="71"/>
                    </a:lnTo>
                    <a:lnTo>
                      <a:pt x="494" y="86"/>
                    </a:lnTo>
                    <a:lnTo>
                      <a:pt x="494" y="100"/>
                    </a:lnTo>
                    <a:lnTo>
                      <a:pt x="477" y="114"/>
                    </a:lnTo>
                    <a:lnTo>
                      <a:pt x="469" y="128"/>
                    </a:lnTo>
                    <a:lnTo>
                      <a:pt x="452" y="143"/>
                    </a:lnTo>
                    <a:lnTo>
                      <a:pt x="435" y="157"/>
                    </a:lnTo>
                    <a:lnTo>
                      <a:pt x="426" y="171"/>
                    </a:lnTo>
                    <a:lnTo>
                      <a:pt x="401" y="186"/>
                    </a:lnTo>
                    <a:lnTo>
                      <a:pt x="392" y="200"/>
                    </a:lnTo>
                    <a:lnTo>
                      <a:pt x="367" y="214"/>
                    </a:lnTo>
                    <a:lnTo>
                      <a:pt x="350" y="214"/>
                    </a:lnTo>
                    <a:lnTo>
                      <a:pt x="324" y="228"/>
                    </a:lnTo>
                    <a:lnTo>
                      <a:pt x="298" y="243"/>
                    </a:lnTo>
                    <a:lnTo>
                      <a:pt x="273" y="257"/>
                    </a:lnTo>
                    <a:lnTo>
                      <a:pt x="239" y="271"/>
                    </a:lnTo>
                    <a:lnTo>
                      <a:pt x="222" y="271"/>
                    </a:lnTo>
                    <a:lnTo>
                      <a:pt x="188" y="286"/>
                    </a:lnTo>
                    <a:lnTo>
                      <a:pt x="162" y="300"/>
                    </a:lnTo>
                    <a:lnTo>
                      <a:pt x="128" y="300"/>
                    </a:lnTo>
                    <a:lnTo>
                      <a:pt x="103" y="314"/>
                    </a:lnTo>
                    <a:lnTo>
                      <a:pt x="68" y="314"/>
                    </a:lnTo>
                    <a:lnTo>
                      <a:pt x="43" y="329"/>
                    </a:lnTo>
                    <a:lnTo>
                      <a:pt x="0" y="329"/>
                    </a:lnTo>
                    <a:lnTo>
                      <a:pt x="0" y="700"/>
                    </a:lnTo>
                    <a:lnTo>
                      <a:pt x="43" y="700"/>
                    </a:lnTo>
                    <a:lnTo>
                      <a:pt x="68" y="686"/>
                    </a:lnTo>
                    <a:lnTo>
                      <a:pt x="103" y="686"/>
                    </a:lnTo>
                    <a:lnTo>
                      <a:pt x="128" y="671"/>
                    </a:lnTo>
                    <a:lnTo>
                      <a:pt x="162" y="671"/>
                    </a:lnTo>
                    <a:lnTo>
                      <a:pt x="188" y="657"/>
                    </a:lnTo>
                    <a:lnTo>
                      <a:pt x="222" y="643"/>
                    </a:lnTo>
                    <a:lnTo>
                      <a:pt x="239" y="643"/>
                    </a:lnTo>
                    <a:lnTo>
                      <a:pt x="273" y="629"/>
                    </a:lnTo>
                    <a:lnTo>
                      <a:pt x="298" y="614"/>
                    </a:lnTo>
                    <a:lnTo>
                      <a:pt x="324" y="600"/>
                    </a:lnTo>
                    <a:lnTo>
                      <a:pt x="350" y="586"/>
                    </a:lnTo>
                    <a:lnTo>
                      <a:pt x="367" y="586"/>
                    </a:lnTo>
                    <a:lnTo>
                      <a:pt x="392" y="571"/>
                    </a:lnTo>
                    <a:lnTo>
                      <a:pt x="401" y="557"/>
                    </a:lnTo>
                    <a:lnTo>
                      <a:pt x="426" y="543"/>
                    </a:lnTo>
                    <a:lnTo>
                      <a:pt x="435" y="529"/>
                    </a:lnTo>
                    <a:lnTo>
                      <a:pt x="452" y="514"/>
                    </a:lnTo>
                    <a:lnTo>
                      <a:pt x="469" y="500"/>
                    </a:lnTo>
                    <a:lnTo>
                      <a:pt x="477" y="486"/>
                    </a:lnTo>
                    <a:lnTo>
                      <a:pt x="494" y="471"/>
                    </a:lnTo>
                    <a:lnTo>
                      <a:pt x="494" y="457"/>
                    </a:lnTo>
                    <a:lnTo>
                      <a:pt x="503" y="443"/>
                    </a:lnTo>
                    <a:lnTo>
                      <a:pt x="511" y="429"/>
                    </a:lnTo>
                    <a:lnTo>
                      <a:pt x="511" y="400"/>
                    </a:lnTo>
                    <a:lnTo>
                      <a:pt x="520" y="400"/>
                    </a:lnTo>
                    <a:lnTo>
                      <a:pt x="520" y="371"/>
                    </a:lnTo>
                    <a:lnTo>
                      <a:pt x="520" y="0"/>
                    </a:lnTo>
                    <a:close/>
                  </a:path>
                </a:pathLst>
              </a:custGeom>
              <a:solidFill>
                <a:srgbClr val="4D4D80"/>
              </a:solidFill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1798" y="1639"/>
                <a:ext cx="809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0"/>
                  </a:cxn>
                  <a:cxn ang="0">
                    <a:pos x="68" y="0"/>
                  </a:cxn>
                  <a:cxn ang="0">
                    <a:pos x="110" y="0"/>
                  </a:cxn>
                  <a:cxn ang="0">
                    <a:pos x="153" y="0"/>
                  </a:cxn>
                  <a:cxn ang="0">
                    <a:pos x="187" y="0"/>
                  </a:cxn>
                  <a:cxn ang="0">
                    <a:pos x="221" y="14"/>
                  </a:cxn>
                  <a:cxn ang="0">
                    <a:pos x="264" y="14"/>
                  </a:cxn>
                  <a:cxn ang="0">
                    <a:pos x="289" y="14"/>
                  </a:cxn>
                  <a:cxn ang="0">
                    <a:pos x="332" y="29"/>
                  </a:cxn>
                  <a:cxn ang="0">
                    <a:pos x="366" y="29"/>
                  </a:cxn>
                  <a:cxn ang="0">
                    <a:pos x="392" y="43"/>
                  </a:cxn>
                  <a:cxn ang="0">
                    <a:pos x="426" y="43"/>
                  </a:cxn>
                  <a:cxn ang="0">
                    <a:pos x="451" y="57"/>
                  </a:cxn>
                  <a:cxn ang="0">
                    <a:pos x="485" y="71"/>
                  </a:cxn>
                  <a:cxn ang="0">
                    <a:pos x="519" y="71"/>
                  </a:cxn>
                  <a:cxn ang="0">
                    <a:pos x="536" y="86"/>
                  </a:cxn>
                  <a:cxn ang="0">
                    <a:pos x="570" y="100"/>
                  </a:cxn>
                  <a:cxn ang="0">
                    <a:pos x="596" y="114"/>
                  </a:cxn>
                  <a:cxn ang="0">
                    <a:pos x="622" y="129"/>
                  </a:cxn>
                  <a:cxn ang="0">
                    <a:pos x="647" y="143"/>
                  </a:cxn>
                  <a:cxn ang="0">
                    <a:pos x="673" y="157"/>
                  </a:cxn>
                  <a:cxn ang="0">
                    <a:pos x="681" y="157"/>
                  </a:cxn>
                  <a:cxn ang="0">
                    <a:pos x="707" y="171"/>
                  </a:cxn>
                  <a:cxn ang="0">
                    <a:pos x="724" y="200"/>
                  </a:cxn>
                  <a:cxn ang="0">
                    <a:pos x="741" y="200"/>
                  </a:cxn>
                  <a:cxn ang="0">
                    <a:pos x="749" y="214"/>
                  </a:cxn>
                  <a:cxn ang="0">
                    <a:pos x="766" y="243"/>
                  </a:cxn>
                  <a:cxn ang="0">
                    <a:pos x="775" y="243"/>
                  </a:cxn>
                  <a:cxn ang="0">
                    <a:pos x="783" y="271"/>
                  </a:cxn>
                  <a:cxn ang="0">
                    <a:pos x="792" y="286"/>
                  </a:cxn>
                  <a:cxn ang="0">
                    <a:pos x="800" y="300"/>
                  </a:cxn>
                  <a:cxn ang="0">
                    <a:pos x="800" y="314"/>
                  </a:cxn>
                  <a:cxn ang="0">
                    <a:pos x="809" y="329"/>
                  </a:cxn>
                  <a:cxn ang="0">
                    <a:pos x="809" y="343"/>
                  </a:cxn>
                  <a:cxn ang="0">
                    <a:pos x="809" y="371"/>
                  </a:cxn>
                  <a:cxn ang="0">
                    <a:pos x="800" y="371"/>
                  </a:cxn>
                  <a:cxn ang="0">
                    <a:pos x="800" y="400"/>
                  </a:cxn>
                  <a:cxn ang="0">
                    <a:pos x="792" y="414"/>
                  </a:cxn>
                  <a:cxn ang="0">
                    <a:pos x="783" y="429"/>
                  </a:cxn>
                  <a:cxn ang="0">
                    <a:pos x="775" y="443"/>
                  </a:cxn>
                  <a:cxn ang="0">
                    <a:pos x="766" y="457"/>
                  </a:cxn>
                  <a:cxn ang="0">
                    <a:pos x="749" y="471"/>
                  </a:cxn>
                  <a:cxn ang="0">
                    <a:pos x="741" y="486"/>
                  </a:cxn>
                  <a:cxn ang="0">
                    <a:pos x="715" y="500"/>
                  </a:cxn>
                  <a:cxn ang="0">
                    <a:pos x="707" y="514"/>
                  </a:cxn>
                  <a:cxn ang="0">
                    <a:pos x="681" y="529"/>
                  </a:cxn>
                  <a:cxn ang="0">
                    <a:pos x="664" y="543"/>
                  </a:cxn>
                  <a:cxn ang="0">
                    <a:pos x="647" y="557"/>
                  </a:cxn>
                  <a:cxn ang="0">
                    <a:pos x="622" y="571"/>
                  </a:cxn>
                  <a:cxn ang="0">
                    <a:pos x="587" y="586"/>
                  </a:cxn>
                  <a:cxn ang="0">
                    <a:pos x="570" y="600"/>
                  </a:cxn>
                  <a:cxn ang="0">
                    <a:pos x="536" y="600"/>
                  </a:cxn>
                  <a:cxn ang="0">
                    <a:pos x="519" y="614"/>
                  </a:cxn>
                  <a:cxn ang="0">
                    <a:pos x="485" y="629"/>
                  </a:cxn>
                  <a:cxn ang="0">
                    <a:pos x="451" y="643"/>
                  </a:cxn>
                  <a:cxn ang="0">
                    <a:pos x="426" y="643"/>
                  </a:cxn>
                  <a:cxn ang="0">
                    <a:pos x="392" y="657"/>
                  </a:cxn>
                  <a:cxn ang="0">
                    <a:pos x="357" y="657"/>
                  </a:cxn>
                  <a:cxn ang="0">
                    <a:pos x="332" y="672"/>
                  </a:cxn>
                  <a:cxn ang="0">
                    <a:pos x="289" y="672"/>
                  </a:cxn>
                  <a:cxn ang="0">
                    <a:pos x="0" y="343"/>
                  </a:cxn>
                  <a:cxn ang="0">
                    <a:pos x="0" y="0"/>
                  </a:cxn>
                </a:cxnLst>
                <a:rect l="0" t="0" r="r" b="b"/>
                <a:pathLst>
                  <a:path w="809" h="672">
                    <a:moveTo>
                      <a:pt x="0" y="0"/>
                    </a:moveTo>
                    <a:lnTo>
                      <a:pt x="42" y="0"/>
                    </a:lnTo>
                    <a:lnTo>
                      <a:pt x="68" y="0"/>
                    </a:lnTo>
                    <a:lnTo>
                      <a:pt x="110" y="0"/>
                    </a:lnTo>
                    <a:lnTo>
                      <a:pt x="153" y="0"/>
                    </a:lnTo>
                    <a:lnTo>
                      <a:pt x="187" y="0"/>
                    </a:lnTo>
                    <a:lnTo>
                      <a:pt x="221" y="14"/>
                    </a:lnTo>
                    <a:lnTo>
                      <a:pt x="264" y="14"/>
                    </a:lnTo>
                    <a:lnTo>
                      <a:pt x="289" y="14"/>
                    </a:lnTo>
                    <a:lnTo>
                      <a:pt x="332" y="29"/>
                    </a:lnTo>
                    <a:lnTo>
                      <a:pt x="366" y="29"/>
                    </a:lnTo>
                    <a:lnTo>
                      <a:pt x="392" y="43"/>
                    </a:lnTo>
                    <a:lnTo>
                      <a:pt x="426" y="43"/>
                    </a:lnTo>
                    <a:lnTo>
                      <a:pt x="451" y="57"/>
                    </a:lnTo>
                    <a:lnTo>
                      <a:pt x="485" y="71"/>
                    </a:lnTo>
                    <a:lnTo>
                      <a:pt x="519" y="71"/>
                    </a:lnTo>
                    <a:lnTo>
                      <a:pt x="536" y="86"/>
                    </a:lnTo>
                    <a:lnTo>
                      <a:pt x="570" y="100"/>
                    </a:lnTo>
                    <a:lnTo>
                      <a:pt x="596" y="114"/>
                    </a:lnTo>
                    <a:lnTo>
                      <a:pt x="622" y="129"/>
                    </a:lnTo>
                    <a:lnTo>
                      <a:pt x="647" y="143"/>
                    </a:lnTo>
                    <a:lnTo>
                      <a:pt x="673" y="157"/>
                    </a:lnTo>
                    <a:lnTo>
                      <a:pt x="681" y="157"/>
                    </a:lnTo>
                    <a:lnTo>
                      <a:pt x="707" y="171"/>
                    </a:lnTo>
                    <a:lnTo>
                      <a:pt x="724" y="200"/>
                    </a:lnTo>
                    <a:lnTo>
                      <a:pt x="741" y="200"/>
                    </a:lnTo>
                    <a:lnTo>
                      <a:pt x="749" y="214"/>
                    </a:lnTo>
                    <a:lnTo>
                      <a:pt x="766" y="243"/>
                    </a:lnTo>
                    <a:lnTo>
                      <a:pt x="775" y="243"/>
                    </a:lnTo>
                    <a:lnTo>
                      <a:pt x="783" y="271"/>
                    </a:lnTo>
                    <a:lnTo>
                      <a:pt x="792" y="286"/>
                    </a:lnTo>
                    <a:lnTo>
                      <a:pt x="800" y="300"/>
                    </a:lnTo>
                    <a:lnTo>
                      <a:pt x="800" y="314"/>
                    </a:lnTo>
                    <a:lnTo>
                      <a:pt x="809" y="329"/>
                    </a:lnTo>
                    <a:lnTo>
                      <a:pt x="809" y="343"/>
                    </a:lnTo>
                    <a:lnTo>
                      <a:pt x="809" y="371"/>
                    </a:lnTo>
                    <a:lnTo>
                      <a:pt x="800" y="371"/>
                    </a:lnTo>
                    <a:lnTo>
                      <a:pt x="800" y="400"/>
                    </a:lnTo>
                    <a:lnTo>
                      <a:pt x="792" y="414"/>
                    </a:lnTo>
                    <a:lnTo>
                      <a:pt x="783" y="429"/>
                    </a:lnTo>
                    <a:lnTo>
                      <a:pt x="775" y="443"/>
                    </a:lnTo>
                    <a:lnTo>
                      <a:pt x="766" y="457"/>
                    </a:lnTo>
                    <a:lnTo>
                      <a:pt x="749" y="471"/>
                    </a:lnTo>
                    <a:lnTo>
                      <a:pt x="741" y="486"/>
                    </a:lnTo>
                    <a:lnTo>
                      <a:pt x="715" y="500"/>
                    </a:lnTo>
                    <a:lnTo>
                      <a:pt x="707" y="514"/>
                    </a:lnTo>
                    <a:lnTo>
                      <a:pt x="681" y="529"/>
                    </a:lnTo>
                    <a:lnTo>
                      <a:pt x="664" y="543"/>
                    </a:lnTo>
                    <a:lnTo>
                      <a:pt x="647" y="557"/>
                    </a:lnTo>
                    <a:lnTo>
                      <a:pt x="622" y="571"/>
                    </a:lnTo>
                    <a:lnTo>
                      <a:pt x="587" y="586"/>
                    </a:lnTo>
                    <a:lnTo>
                      <a:pt x="570" y="600"/>
                    </a:lnTo>
                    <a:lnTo>
                      <a:pt x="536" y="600"/>
                    </a:lnTo>
                    <a:lnTo>
                      <a:pt x="519" y="614"/>
                    </a:lnTo>
                    <a:lnTo>
                      <a:pt x="485" y="629"/>
                    </a:lnTo>
                    <a:lnTo>
                      <a:pt x="451" y="643"/>
                    </a:lnTo>
                    <a:lnTo>
                      <a:pt x="426" y="643"/>
                    </a:lnTo>
                    <a:lnTo>
                      <a:pt x="392" y="657"/>
                    </a:lnTo>
                    <a:lnTo>
                      <a:pt x="357" y="657"/>
                    </a:lnTo>
                    <a:lnTo>
                      <a:pt x="332" y="672"/>
                    </a:lnTo>
                    <a:lnTo>
                      <a:pt x="289" y="672"/>
                    </a:lnTo>
                    <a:lnTo>
                      <a:pt x="0" y="3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FF"/>
              </a:solidFill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1125" y="2182"/>
                <a:ext cx="962" cy="529"/>
              </a:xfrm>
              <a:custGeom>
                <a:avLst/>
                <a:gdLst/>
                <a:ahLst/>
                <a:cxnLst>
                  <a:cxn ang="0">
                    <a:pos x="962" y="129"/>
                  </a:cxn>
                  <a:cxn ang="0">
                    <a:pos x="920" y="143"/>
                  </a:cxn>
                  <a:cxn ang="0">
                    <a:pos x="894" y="143"/>
                  </a:cxn>
                  <a:cxn ang="0">
                    <a:pos x="860" y="143"/>
                  </a:cxn>
                  <a:cxn ang="0">
                    <a:pos x="826" y="143"/>
                  </a:cxn>
                  <a:cxn ang="0">
                    <a:pos x="783" y="157"/>
                  </a:cxn>
                  <a:cxn ang="0">
                    <a:pos x="741" y="157"/>
                  </a:cxn>
                  <a:cxn ang="0">
                    <a:pos x="715" y="157"/>
                  </a:cxn>
                  <a:cxn ang="0">
                    <a:pos x="673" y="157"/>
                  </a:cxn>
                  <a:cxn ang="0">
                    <a:pos x="647" y="157"/>
                  </a:cxn>
                  <a:cxn ang="0">
                    <a:pos x="604" y="157"/>
                  </a:cxn>
                  <a:cxn ang="0">
                    <a:pos x="562" y="157"/>
                  </a:cxn>
                  <a:cxn ang="0">
                    <a:pos x="536" y="143"/>
                  </a:cxn>
                  <a:cxn ang="0">
                    <a:pos x="494" y="143"/>
                  </a:cxn>
                  <a:cxn ang="0">
                    <a:pos x="468" y="143"/>
                  </a:cxn>
                  <a:cxn ang="0">
                    <a:pos x="426" y="143"/>
                  </a:cxn>
                  <a:cxn ang="0">
                    <a:pos x="383" y="129"/>
                  </a:cxn>
                  <a:cxn ang="0">
                    <a:pos x="357" y="129"/>
                  </a:cxn>
                  <a:cxn ang="0">
                    <a:pos x="323" y="114"/>
                  </a:cxn>
                  <a:cxn ang="0">
                    <a:pos x="298" y="114"/>
                  </a:cxn>
                  <a:cxn ang="0">
                    <a:pos x="264" y="100"/>
                  </a:cxn>
                  <a:cxn ang="0">
                    <a:pos x="221" y="100"/>
                  </a:cxn>
                  <a:cxn ang="0">
                    <a:pos x="204" y="86"/>
                  </a:cxn>
                  <a:cxn ang="0">
                    <a:pos x="170" y="71"/>
                  </a:cxn>
                  <a:cxn ang="0">
                    <a:pos x="144" y="71"/>
                  </a:cxn>
                  <a:cxn ang="0">
                    <a:pos x="119" y="57"/>
                  </a:cxn>
                  <a:cxn ang="0">
                    <a:pos x="85" y="43"/>
                  </a:cxn>
                  <a:cxn ang="0">
                    <a:pos x="68" y="28"/>
                  </a:cxn>
                  <a:cxn ang="0">
                    <a:pos x="42" y="14"/>
                  </a:cxn>
                  <a:cxn ang="0">
                    <a:pos x="25" y="14"/>
                  </a:cxn>
                  <a:cxn ang="0">
                    <a:pos x="0" y="0"/>
                  </a:cxn>
                  <a:cxn ang="0">
                    <a:pos x="0" y="371"/>
                  </a:cxn>
                  <a:cxn ang="0">
                    <a:pos x="25" y="386"/>
                  </a:cxn>
                  <a:cxn ang="0">
                    <a:pos x="42" y="386"/>
                  </a:cxn>
                  <a:cxn ang="0">
                    <a:pos x="68" y="400"/>
                  </a:cxn>
                  <a:cxn ang="0">
                    <a:pos x="85" y="414"/>
                  </a:cxn>
                  <a:cxn ang="0">
                    <a:pos x="119" y="429"/>
                  </a:cxn>
                  <a:cxn ang="0">
                    <a:pos x="144" y="443"/>
                  </a:cxn>
                  <a:cxn ang="0">
                    <a:pos x="170" y="443"/>
                  </a:cxn>
                  <a:cxn ang="0">
                    <a:pos x="204" y="457"/>
                  </a:cxn>
                  <a:cxn ang="0">
                    <a:pos x="221" y="471"/>
                  </a:cxn>
                  <a:cxn ang="0">
                    <a:pos x="264" y="471"/>
                  </a:cxn>
                  <a:cxn ang="0">
                    <a:pos x="298" y="486"/>
                  </a:cxn>
                  <a:cxn ang="0">
                    <a:pos x="323" y="486"/>
                  </a:cxn>
                  <a:cxn ang="0">
                    <a:pos x="357" y="500"/>
                  </a:cxn>
                  <a:cxn ang="0">
                    <a:pos x="383" y="500"/>
                  </a:cxn>
                  <a:cxn ang="0">
                    <a:pos x="426" y="514"/>
                  </a:cxn>
                  <a:cxn ang="0">
                    <a:pos x="468" y="514"/>
                  </a:cxn>
                  <a:cxn ang="0">
                    <a:pos x="494" y="514"/>
                  </a:cxn>
                  <a:cxn ang="0">
                    <a:pos x="536" y="514"/>
                  </a:cxn>
                  <a:cxn ang="0">
                    <a:pos x="562" y="529"/>
                  </a:cxn>
                  <a:cxn ang="0">
                    <a:pos x="604" y="529"/>
                  </a:cxn>
                  <a:cxn ang="0">
                    <a:pos x="647" y="529"/>
                  </a:cxn>
                  <a:cxn ang="0">
                    <a:pos x="673" y="529"/>
                  </a:cxn>
                  <a:cxn ang="0">
                    <a:pos x="715" y="529"/>
                  </a:cxn>
                  <a:cxn ang="0">
                    <a:pos x="741" y="529"/>
                  </a:cxn>
                  <a:cxn ang="0">
                    <a:pos x="783" y="529"/>
                  </a:cxn>
                  <a:cxn ang="0">
                    <a:pos x="826" y="514"/>
                  </a:cxn>
                  <a:cxn ang="0">
                    <a:pos x="860" y="514"/>
                  </a:cxn>
                  <a:cxn ang="0">
                    <a:pos x="894" y="514"/>
                  </a:cxn>
                  <a:cxn ang="0">
                    <a:pos x="920" y="514"/>
                  </a:cxn>
                  <a:cxn ang="0">
                    <a:pos x="962" y="500"/>
                  </a:cxn>
                  <a:cxn ang="0">
                    <a:pos x="962" y="129"/>
                  </a:cxn>
                </a:cxnLst>
                <a:rect l="0" t="0" r="r" b="b"/>
                <a:pathLst>
                  <a:path w="962" h="529">
                    <a:moveTo>
                      <a:pt x="962" y="129"/>
                    </a:moveTo>
                    <a:lnTo>
                      <a:pt x="920" y="143"/>
                    </a:lnTo>
                    <a:lnTo>
                      <a:pt x="894" y="143"/>
                    </a:lnTo>
                    <a:lnTo>
                      <a:pt x="860" y="143"/>
                    </a:lnTo>
                    <a:lnTo>
                      <a:pt x="826" y="143"/>
                    </a:lnTo>
                    <a:lnTo>
                      <a:pt x="783" y="157"/>
                    </a:lnTo>
                    <a:lnTo>
                      <a:pt x="741" y="157"/>
                    </a:lnTo>
                    <a:lnTo>
                      <a:pt x="715" y="157"/>
                    </a:lnTo>
                    <a:lnTo>
                      <a:pt x="673" y="157"/>
                    </a:lnTo>
                    <a:lnTo>
                      <a:pt x="647" y="157"/>
                    </a:lnTo>
                    <a:lnTo>
                      <a:pt x="604" y="157"/>
                    </a:lnTo>
                    <a:lnTo>
                      <a:pt x="562" y="157"/>
                    </a:lnTo>
                    <a:lnTo>
                      <a:pt x="536" y="143"/>
                    </a:lnTo>
                    <a:lnTo>
                      <a:pt x="494" y="143"/>
                    </a:lnTo>
                    <a:lnTo>
                      <a:pt x="468" y="143"/>
                    </a:lnTo>
                    <a:lnTo>
                      <a:pt x="426" y="143"/>
                    </a:lnTo>
                    <a:lnTo>
                      <a:pt x="383" y="129"/>
                    </a:lnTo>
                    <a:lnTo>
                      <a:pt x="357" y="129"/>
                    </a:lnTo>
                    <a:lnTo>
                      <a:pt x="323" y="114"/>
                    </a:lnTo>
                    <a:lnTo>
                      <a:pt x="298" y="114"/>
                    </a:lnTo>
                    <a:lnTo>
                      <a:pt x="264" y="100"/>
                    </a:lnTo>
                    <a:lnTo>
                      <a:pt x="221" y="100"/>
                    </a:lnTo>
                    <a:lnTo>
                      <a:pt x="204" y="86"/>
                    </a:lnTo>
                    <a:lnTo>
                      <a:pt x="170" y="71"/>
                    </a:lnTo>
                    <a:lnTo>
                      <a:pt x="144" y="71"/>
                    </a:lnTo>
                    <a:lnTo>
                      <a:pt x="119" y="57"/>
                    </a:lnTo>
                    <a:lnTo>
                      <a:pt x="85" y="43"/>
                    </a:lnTo>
                    <a:lnTo>
                      <a:pt x="68" y="28"/>
                    </a:lnTo>
                    <a:lnTo>
                      <a:pt x="42" y="14"/>
                    </a:lnTo>
                    <a:lnTo>
                      <a:pt x="25" y="14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25" y="386"/>
                    </a:lnTo>
                    <a:lnTo>
                      <a:pt x="42" y="386"/>
                    </a:lnTo>
                    <a:lnTo>
                      <a:pt x="68" y="400"/>
                    </a:lnTo>
                    <a:lnTo>
                      <a:pt x="85" y="414"/>
                    </a:lnTo>
                    <a:lnTo>
                      <a:pt x="119" y="429"/>
                    </a:lnTo>
                    <a:lnTo>
                      <a:pt x="144" y="443"/>
                    </a:lnTo>
                    <a:lnTo>
                      <a:pt x="170" y="443"/>
                    </a:lnTo>
                    <a:lnTo>
                      <a:pt x="204" y="457"/>
                    </a:lnTo>
                    <a:lnTo>
                      <a:pt x="221" y="471"/>
                    </a:lnTo>
                    <a:lnTo>
                      <a:pt x="264" y="471"/>
                    </a:lnTo>
                    <a:lnTo>
                      <a:pt x="298" y="486"/>
                    </a:lnTo>
                    <a:lnTo>
                      <a:pt x="323" y="486"/>
                    </a:lnTo>
                    <a:lnTo>
                      <a:pt x="357" y="500"/>
                    </a:lnTo>
                    <a:lnTo>
                      <a:pt x="383" y="500"/>
                    </a:lnTo>
                    <a:lnTo>
                      <a:pt x="426" y="514"/>
                    </a:lnTo>
                    <a:lnTo>
                      <a:pt x="468" y="514"/>
                    </a:lnTo>
                    <a:lnTo>
                      <a:pt x="494" y="514"/>
                    </a:lnTo>
                    <a:lnTo>
                      <a:pt x="536" y="514"/>
                    </a:lnTo>
                    <a:lnTo>
                      <a:pt x="562" y="529"/>
                    </a:lnTo>
                    <a:lnTo>
                      <a:pt x="604" y="529"/>
                    </a:lnTo>
                    <a:lnTo>
                      <a:pt x="647" y="529"/>
                    </a:lnTo>
                    <a:lnTo>
                      <a:pt x="673" y="529"/>
                    </a:lnTo>
                    <a:lnTo>
                      <a:pt x="715" y="529"/>
                    </a:lnTo>
                    <a:lnTo>
                      <a:pt x="741" y="529"/>
                    </a:lnTo>
                    <a:lnTo>
                      <a:pt x="783" y="529"/>
                    </a:lnTo>
                    <a:lnTo>
                      <a:pt x="826" y="514"/>
                    </a:lnTo>
                    <a:lnTo>
                      <a:pt x="860" y="514"/>
                    </a:lnTo>
                    <a:lnTo>
                      <a:pt x="894" y="514"/>
                    </a:lnTo>
                    <a:lnTo>
                      <a:pt x="920" y="514"/>
                    </a:lnTo>
                    <a:lnTo>
                      <a:pt x="962" y="500"/>
                    </a:lnTo>
                    <a:lnTo>
                      <a:pt x="962" y="129"/>
                    </a:lnTo>
                    <a:close/>
                  </a:path>
                </a:pathLst>
              </a:custGeom>
              <a:solidFill>
                <a:srgbClr val="4D1A33"/>
              </a:solidFill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1125" y="1982"/>
                <a:ext cx="962" cy="357"/>
              </a:xfrm>
              <a:custGeom>
                <a:avLst/>
                <a:gdLst/>
                <a:ahLst/>
                <a:cxnLst>
                  <a:cxn ang="0">
                    <a:pos x="962" y="329"/>
                  </a:cxn>
                  <a:cxn ang="0">
                    <a:pos x="920" y="343"/>
                  </a:cxn>
                  <a:cxn ang="0">
                    <a:pos x="894" y="343"/>
                  </a:cxn>
                  <a:cxn ang="0">
                    <a:pos x="860" y="343"/>
                  </a:cxn>
                  <a:cxn ang="0">
                    <a:pos x="826" y="343"/>
                  </a:cxn>
                  <a:cxn ang="0">
                    <a:pos x="783" y="357"/>
                  </a:cxn>
                  <a:cxn ang="0">
                    <a:pos x="741" y="357"/>
                  </a:cxn>
                  <a:cxn ang="0">
                    <a:pos x="715" y="357"/>
                  </a:cxn>
                  <a:cxn ang="0">
                    <a:pos x="673" y="357"/>
                  </a:cxn>
                  <a:cxn ang="0">
                    <a:pos x="647" y="357"/>
                  </a:cxn>
                  <a:cxn ang="0">
                    <a:pos x="604" y="357"/>
                  </a:cxn>
                  <a:cxn ang="0">
                    <a:pos x="562" y="357"/>
                  </a:cxn>
                  <a:cxn ang="0">
                    <a:pos x="536" y="343"/>
                  </a:cxn>
                  <a:cxn ang="0">
                    <a:pos x="494" y="343"/>
                  </a:cxn>
                  <a:cxn ang="0">
                    <a:pos x="468" y="343"/>
                  </a:cxn>
                  <a:cxn ang="0">
                    <a:pos x="426" y="343"/>
                  </a:cxn>
                  <a:cxn ang="0">
                    <a:pos x="383" y="329"/>
                  </a:cxn>
                  <a:cxn ang="0">
                    <a:pos x="357" y="329"/>
                  </a:cxn>
                  <a:cxn ang="0">
                    <a:pos x="323" y="314"/>
                  </a:cxn>
                  <a:cxn ang="0">
                    <a:pos x="298" y="314"/>
                  </a:cxn>
                  <a:cxn ang="0">
                    <a:pos x="264" y="300"/>
                  </a:cxn>
                  <a:cxn ang="0">
                    <a:pos x="221" y="300"/>
                  </a:cxn>
                  <a:cxn ang="0">
                    <a:pos x="204" y="286"/>
                  </a:cxn>
                  <a:cxn ang="0">
                    <a:pos x="170" y="271"/>
                  </a:cxn>
                  <a:cxn ang="0">
                    <a:pos x="144" y="271"/>
                  </a:cxn>
                  <a:cxn ang="0">
                    <a:pos x="119" y="257"/>
                  </a:cxn>
                  <a:cxn ang="0">
                    <a:pos x="85" y="243"/>
                  </a:cxn>
                  <a:cxn ang="0">
                    <a:pos x="68" y="228"/>
                  </a:cxn>
                  <a:cxn ang="0">
                    <a:pos x="42" y="214"/>
                  </a:cxn>
                  <a:cxn ang="0">
                    <a:pos x="25" y="214"/>
                  </a:cxn>
                  <a:cxn ang="0">
                    <a:pos x="0" y="200"/>
                  </a:cxn>
                  <a:cxn ang="0">
                    <a:pos x="673" y="0"/>
                  </a:cxn>
                  <a:cxn ang="0">
                    <a:pos x="962" y="329"/>
                  </a:cxn>
                </a:cxnLst>
                <a:rect l="0" t="0" r="r" b="b"/>
                <a:pathLst>
                  <a:path w="962" h="357">
                    <a:moveTo>
                      <a:pt x="962" y="329"/>
                    </a:moveTo>
                    <a:lnTo>
                      <a:pt x="920" y="343"/>
                    </a:lnTo>
                    <a:lnTo>
                      <a:pt x="894" y="343"/>
                    </a:lnTo>
                    <a:lnTo>
                      <a:pt x="860" y="343"/>
                    </a:lnTo>
                    <a:lnTo>
                      <a:pt x="826" y="343"/>
                    </a:lnTo>
                    <a:lnTo>
                      <a:pt x="783" y="357"/>
                    </a:lnTo>
                    <a:lnTo>
                      <a:pt x="741" y="357"/>
                    </a:lnTo>
                    <a:lnTo>
                      <a:pt x="715" y="357"/>
                    </a:lnTo>
                    <a:lnTo>
                      <a:pt x="673" y="357"/>
                    </a:lnTo>
                    <a:lnTo>
                      <a:pt x="647" y="357"/>
                    </a:lnTo>
                    <a:lnTo>
                      <a:pt x="604" y="357"/>
                    </a:lnTo>
                    <a:lnTo>
                      <a:pt x="562" y="357"/>
                    </a:lnTo>
                    <a:lnTo>
                      <a:pt x="536" y="343"/>
                    </a:lnTo>
                    <a:lnTo>
                      <a:pt x="494" y="343"/>
                    </a:lnTo>
                    <a:lnTo>
                      <a:pt x="468" y="343"/>
                    </a:lnTo>
                    <a:lnTo>
                      <a:pt x="426" y="343"/>
                    </a:lnTo>
                    <a:lnTo>
                      <a:pt x="383" y="329"/>
                    </a:lnTo>
                    <a:lnTo>
                      <a:pt x="357" y="329"/>
                    </a:lnTo>
                    <a:lnTo>
                      <a:pt x="323" y="314"/>
                    </a:lnTo>
                    <a:lnTo>
                      <a:pt x="298" y="314"/>
                    </a:lnTo>
                    <a:lnTo>
                      <a:pt x="264" y="300"/>
                    </a:lnTo>
                    <a:lnTo>
                      <a:pt x="221" y="300"/>
                    </a:lnTo>
                    <a:lnTo>
                      <a:pt x="204" y="286"/>
                    </a:lnTo>
                    <a:lnTo>
                      <a:pt x="170" y="271"/>
                    </a:lnTo>
                    <a:lnTo>
                      <a:pt x="144" y="271"/>
                    </a:lnTo>
                    <a:lnTo>
                      <a:pt x="119" y="257"/>
                    </a:lnTo>
                    <a:lnTo>
                      <a:pt x="85" y="243"/>
                    </a:lnTo>
                    <a:lnTo>
                      <a:pt x="68" y="228"/>
                    </a:lnTo>
                    <a:lnTo>
                      <a:pt x="42" y="214"/>
                    </a:lnTo>
                    <a:lnTo>
                      <a:pt x="25" y="214"/>
                    </a:lnTo>
                    <a:lnTo>
                      <a:pt x="0" y="200"/>
                    </a:lnTo>
                    <a:lnTo>
                      <a:pt x="673" y="0"/>
                    </a:lnTo>
                    <a:lnTo>
                      <a:pt x="962" y="329"/>
                    </a:lnTo>
                    <a:close/>
                  </a:path>
                </a:pathLst>
              </a:custGeom>
              <a:solidFill>
                <a:srgbClr val="993366"/>
              </a:solidFill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2633" y="1825"/>
                <a:ext cx="59" cy="100"/>
              </a:xfrm>
              <a:prstGeom prst="rect">
                <a:avLst/>
              </a:prstGeom>
              <a:solidFill>
                <a:srgbClr val="9999FF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26" y="1753"/>
                <a:ext cx="629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23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%44,16</a:t>
                </a:r>
                <a:endParaRPr lang="tr-TR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1018" y="3048"/>
                <a:ext cx="59" cy="100"/>
              </a:xfrm>
              <a:prstGeom prst="rect">
                <a:avLst/>
              </a:prstGeom>
              <a:solidFill>
                <a:srgbClr val="993366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1111" y="2976"/>
                <a:ext cx="629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23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%21,60</a:t>
                </a:r>
                <a:endParaRPr lang="tr-TR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246" y="2550"/>
                <a:ext cx="60" cy="100"/>
              </a:xfrm>
              <a:prstGeom prst="rect">
                <a:avLst/>
              </a:prstGeom>
              <a:solidFill>
                <a:srgbClr val="FFFFCC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340" y="2478"/>
                <a:ext cx="68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23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%14,16</a:t>
                </a:r>
                <a:endParaRPr lang="tr-TR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383" y="1551"/>
                <a:ext cx="59" cy="100"/>
              </a:xfrm>
              <a:prstGeom prst="rect">
                <a:avLst/>
              </a:prstGeom>
              <a:solidFill>
                <a:srgbClr val="CCFFFF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76" y="1480"/>
                <a:ext cx="629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23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%16,62</a:t>
                </a:r>
                <a:endParaRPr lang="tr-TR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1397" y="1410"/>
                <a:ext cx="60" cy="100"/>
              </a:xfrm>
              <a:prstGeom prst="rect">
                <a:avLst/>
              </a:prstGeom>
              <a:solidFill>
                <a:srgbClr val="660066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1491" y="1339"/>
                <a:ext cx="526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23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%3,30</a:t>
                </a:r>
                <a:endParaRPr lang="tr-TR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3578" y="853"/>
                <a:ext cx="1755" cy="2644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3621" y="967"/>
                <a:ext cx="59" cy="100"/>
              </a:xfrm>
              <a:prstGeom prst="rect">
                <a:avLst/>
              </a:prstGeom>
              <a:solidFill>
                <a:srgbClr val="9999FF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3714" y="896"/>
                <a:ext cx="1216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23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atopik</a:t>
                </a:r>
                <a:r>
                  <a:rPr lang="tr-TR" sz="23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dermatit</a:t>
                </a:r>
                <a:endParaRPr lang="tr-TR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3621" y="1496"/>
                <a:ext cx="59" cy="100"/>
              </a:xfrm>
              <a:prstGeom prst="rect">
                <a:avLst/>
              </a:prstGeom>
              <a:solidFill>
                <a:srgbClr val="993366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3736" y="1436"/>
                <a:ext cx="114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14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atopik</a:t>
                </a:r>
                <a:r>
                  <a:rPr lang="tr-TR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dermatit + astım</a:t>
                </a:r>
                <a:endParaRPr lang="tr-TR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3621" y="2025"/>
                <a:ext cx="59" cy="100"/>
              </a:xfrm>
              <a:prstGeom prst="rect">
                <a:avLst/>
              </a:prstGeom>
              <a:solidFill>
                <a:srgbClr val="FFFFCC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3714" y="1979"/>
                <a:ext cx="159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14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atopik</a:t>
                </a:r>
                <a:r>
                  <a:rPr lang="tr-TR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dermatit + astım + </a:t>
                </a:r>
                <a:r>
                  <a:rPr lang="tr-TR" sz="14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allerjik</a:t>
                </a:r>
                <a:endParaRPr lang="tr-TR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3726" y="2131"/>
                <a:ext cx="18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14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rinit</a:t>
                </a:r>
                <a:endParaRPr lang="tr-TR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3621" y="2553"/>
                <a:ext cx="59" cy="100"/>
              </a:xfrm>
              <a:prstGeom prst="rect">
                <a:avLst/>
              </a:prstGeom>
              <a:solidFill>
                <a:srgbClr val="CCFFFF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58" name="Rectangle 34"/>
              <p:cNvSpPr>
                <a:spLocks noChangeArrowheads="1"/>
              </p:cNvSpPr>
              <p:nvPr/>
            </p:nvSpPr>
            <p:spPr bwMode="auto">
              <a:xfrm>
                <a:off x="3714" y="2482"/>
                <a:ext cx="140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14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atopik</a:t>
                </a:r>
                <a:r>
                  <a:rPr lang="tr-TR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dermatit + </a:t>
                </a:r>
                <a:r>
                  <a:rPr lang="tr-TR" sz="14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allerjik</a:t>
                </a:r>
                <a:r>
                  <a:rPr lang="tr-TR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tr-TR" sz="14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rinit</a:t>
                </a:r>
                <a:endParaRPr lang="tr-TR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3621" y="3082"/>
                <a:ext cx="59" cy="100"/>
              </a:xfrm>
              <a:prstGeom prst="rect">
                <a:avLst/>
              </a:prstGeom>
              <a:solidFill>
                <a:srgbClr val="660066"/>
              </a:solidFill>
              <a:ln w="14288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/>
            </p:nvSpPr>
            <p:spPr bwMode="auto">
              <a:xfrm>
                <a:off x="3714" y="3011"/>
                <a:ext cx="1514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sz="140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atopik dermatit + besin allerjisi</a:t>
                </a:r>
                <a:endParaRPr lang="tr-TR" sz="11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Rectangle 37"/>
              <p:cNvSpPr>
                <a:spLocks noChangeArrowheads="1"/>
              </p:cNvSpPr>
              <p:nvPr/>
            </p:nvSpPr>
            <p:spPr bwMode="auto">
              <a:xfrm>
                <a:off x="43" y="281"/>
                <a:ext cx="5324" cy="380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8534" y="143219"/>
            <a:ext cx="10409365" cy="1325563"/>
          </a:xfrm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 BULGULAR</a:t>
            </a:r>
            <a:endParaRPr lang="tr-TR" dirty="0"/>
          </a:p>
        </p:txBody>
      </p:sp>
      <p:pic>
        <p:nvPicPr>
          <p:cNvPr id="40" name="Picture 4" descr="ITF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88660" y="143219"/>
            <a:ext cx="1361239" cy="132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65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529051"/>
              </p:ext>
            </p:extLst>
          </p:nvPr>
        </p:nvGraphicFramePr>
        <p:xfrm>
          <a:off x="837864" y="289367"/>
          <a:ext cx="9954228" cy="559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964"/>
                <a:gridCol w="5000264"/>
              </a:tblGrid>
              <a:tr h="506178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SCORAD indeksi ortalaması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75225" marR="7522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39,46 ±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14,23</a:t>
                      </a:r>
                    </a:p>
                  </a:txBody>
                  <a:tcPr marL="75225" marR="75225" marT="0" marB="0"/>
                </a:tc>
              </a:tr>
              <a:tr h="1715677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SCORAD 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derecesine göre gruplama n(%)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marL="342900" lvl="0" indent="-34290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/>
                        <a:buChar char=""/>
                        <a:tabLst>
                          <a:tab pos="609600" algn="l"/>
                        </a:tabLs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Hafif (0-25)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marL="342900" lvl="0" indent="-34290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/>
                        <a:buChar char=""/>
                        <a:tabLst>
                          <a:tab pos="609600" algn="l"/>
                        </a:tabLs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Orta (25-50)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marL="342900" lvl="0" indent="-34290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/>
                        <a:buChar char=""/>
                        <a:tabLst>
                          <a:tab pos="609600" algn="l"/>
                        </a:tabLs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Ağır (&gt;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50)</a:t>
                      </a:r>
                    </a:p>
                  </a:txBody>
                  <a:tcPr marL="75225" marR="7522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15  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 %12,5)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86  ( %71,6)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19  ( %15,9)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75225" marR="75225" marT="0" marB="0"/>
                </a:tc>
              </a:tr>
              <a:tr h="422292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25(OH)D </a:t>
                      </a: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vitamini </a:t>
                      </a: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ortalaması</a:t>
                      </a:r>
                    </a:p>
                  </a:txBody>
                  <a:tcPr marL="75225" marR="752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28,42 </a:t>
                      </a: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± </a:t>
                      </a: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10,56 (</a:t>
                      </a: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4,8/101,8)</a:t>
                      </a:r>
                      <a:endParaRPr lang="tr-TR" sz="1800" b="1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75225" marR="75225" marT="0" marB="0">
                    <a:solidFill>
                      <a:schemeClr val="accent1"/>
                    </a:solidFill>
                  </a:tcPr>
                </a:tc>
              </a:tr>
              <a:tr h="2952079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tr-TR" sz="1800" dirty="0" smtClean="0">
                        <a:solidFill>
                          <a:srgbClr val="000000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25(OH)D 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vitamini düzey sınıflaması  n(%)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marL="342900" lvl="0" indent="-34290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&gt;30 </a:t>
                      </a: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ng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/ml=Normal</a:t>
                      </a:r>
                    </a:p>
                    <a:p>
                      <a:pPr marL="342900" lvl="0" indent="-34290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20-30 </a:t>
                      </a: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ng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/ml=Yetersizlik</a:t>
                      </a:r>
                    </a:p>
                    <a:p>
                      <a:pPr marL="342900" lvl="0" indent="-34290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5-20  </a:t>
                      </a: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ng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/ml=Eksiklik</a:t>
                      </a:r>
                    </a:p>
                    <a:p>
                      <a:pPr marL="342900" lvl="0" indent="-342900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&lt;5 </a:t>
                      </a: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ng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/ml=Ağır eksiklik</a:t>
                      </a:r>
                    </a:p>
                  </a:txBody>
                  <a:tcPr marL="75225" marR="7522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  <a:endParaRPr lang="tr-TR" sz="1800" dirty="0" smtClean="0">
                        <a:solidFill>
                          <a:srgbClr val="000000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48   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(% 40)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54 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(% 45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 17 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(% 14,16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 1 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(% 0,84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)</a:t>
                      </a:r>
                      <a:endParaRPr lang="tr-TR" sz="18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75225" marR="75225" marT="0" marB="0"/>
                </a:tc>
              </a:tr>
            </a:tbl>
          </a:graphicData>
        </a:graphic>
      </p:graphicFrame>
      <p:sp>
        <p:nvSpPr>
          <p:cNvPr id="7" name="6 Dikdörtgen"/>
          <p:cNvSpPr/>
          <p:nvPr/>
        </p:nvSpPr>
        <p:spPr>
          <a:xfrm>
            <a:off x="837865" y="6082363"/>
            <a:ext cx="10563198" cy="507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 smtClean="0">
                <a:latin typeface="Arial" charset="-94"/>
                <a:ea typeface="Arial" charset="-94"/>
                <a:cs typeface="Arial" charset="-94"/>
              </a:rPr>
              <a:t>AD’li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çocukların yarısından fazlasında serum D vitamini düzeyi eksikliği veya yetersizliği saptandı. </a:t>
            </a:r>
            <a:endParaRPr lang="tr-TR" dirty="0">
              <a:latin typeface="Arial" charset="-94"/>
              <a:ea typeface="Arial" charset="-94"/>
              <a:cs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3268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45473"/>
              </p:ext>
            </p:extLst>
          </p:nvPr>
        </p:nvGraphicFramePr>
        <p:xfrm>
          <a:off x="771176" y="583894"/>
          <a:ext cx="9628747" cy="534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319"/>
                <a:gridCol w="1878737"/>
                <a:gridCol w="2131792"/>
                <a:gridCol w="1738454"/>
                <a:gridCol w="857445"/>
              </a:tblGrid>
              <a:tr h="13881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SCORAD 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NDEKS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marL="176213" indent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Hafif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(n=15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Orta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n=86)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Ağır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(n=19)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p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68580" marR="68580" marT="0" marB="0"/>
                </a:tc>
              </a:tr>
              <a:tr h="39569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25(OH)D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Vitamini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(ng/ml)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Normal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 n=48)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Yetersizlik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(n=54)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Eksiklik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(n=17)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Ağır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eksiklik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(n=1)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32,18±7,91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11(73,3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3(20)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1(6,7)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28,79±11,02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33(38,4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41(47,7)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12(13,9)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23,78±8,92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4(21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10(52,6)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4(21)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1(5,3)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8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0,005</a:t>
                      </a:r>
                      <a:endParaRPr lang="tr-TR" sz="1800" b="1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ITF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5513" y="15641"/>
            <a:ext cx="1165412" cy="1136506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1111689" y="6096253"/>
            <a:ext cx="8979762" cy="507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AD şiddeti ile D vitamin düzeyi arasında anlamlı negatif bir ilişki bulundu.</a:t>
            </a:r>
            <a:endParaRPr lang="tr-TR" dirty="0">
              <a:latin typeface="Arial" charset="-94"/>
              <a:ea typeface="Arial" charset="-94"/>
              <a:cs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98948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05462"/>
              </p:ext>
            </p:extLst>
          </p:nvPr>
        </p:nvGraphicFramePr>
        <p:xfrm>
          <a:off x="605927" y="2218894"/>
          <a:ext cx="10631278" cy="236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210"/>
                <a:gridCol w="3245157"/>
                <a:gridCol w="3029638"/>
                <a:gridCol w="2137273"/>
              </a:tblGrid>
              <a:tr h="9856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000" dirty="0" err="1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Atopik</a:t>
                      </a:r>
                      <a:r>
                        <a:rPr lang="tr-TR" sz="20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hastalar </a:t>
                      </a:r>
                      <a:r>
                        <a:rPr lang="tr-TR" sz="2000" dirty="0" smtClean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           (</a:t>
                      </a:r>
                      <a:r>
                        <a:rPr lang="tr-TR" sz="20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n=108)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000" dirty="0" err="1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Non-atopik</a:t>
                      </a:r>
                      <a:r>
                        <a:rPr lang="tr-TR" sz="20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</a:t>
                      </a:r>
                      <a:r>
                        <a:rPr lang="tr-TR" sz="2000" dirty="0" smtClean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hastalar</a:t>
                      </a:r>
                      <a:r>
                        <a:rPr lang="tr-TR" sz="2000" baseline="0" dirty="0" smtClean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</a:t>
                      </a:r>
                      <a:r>
                        <a:rPr lang="tr-TR" sz="2000" dirty="0" smtClean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(n=12</a:t>
                      </a:r>
                      <a:r>
                        <a:rPr lang="tr-TR" sz="20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p</a:t>
                      </a:r>
                    </a:p>
                  </a:txBody>
                  <a:tcPr marL="68580" marR="68580" marT="0" marB="0"/>
                </a:tc>
              </a:tr>
              <a:tr h="13784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800" b="1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25(OH)D vitamin düzeyi (</a:t>
                      </a:r>
                      <a:r>
                        <a:rPr lang="tr-TR" sz="1800" b="1" dirty="0" err="1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ng</a:t>
                      </a:r>
                      <a:r>
                        <a:rPr lang="tr-TR" sz="1800" b="1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/ml)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000" dirty="0" smtClean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28,08  </a:t>
                      </a:r>
                      <a:r>
                        <a:rPr lang="tr-TR" sz="20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± 10,72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000" dirty="0" smtClean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31,52  ± </a:t>
                      </a:r>
                      <a:r>
                        <a:rPr lang="tr-TR" sz="20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8,72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20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0,128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ITF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4316" y="365126"/>
            <a:ext cx="1624263" cy="1325562"/>
          </a:xfrm>
          <a:prstGeom prst="rect">
            <a:avLst/>
          </a:prstGeom>
          <a:noFill/>
        </p:spPr>
      </p:pic>
      <p:sp>
        <p:nvSpPr>
          <p:cNvPr id="7" name="6 Dikdörtgen"/>
          <p:cNvSpPr/>
          <p:nvPr/>
        </p:nvSpPr>
        <p:spPr>
          <a:xfrm>
            <a:off x="605927" y="1436772"/>
            <a:ext cx="368562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 smtClean="0">
                <a:latin typeface="Arial" charset="-94"/>
                <a:ea typeface="Arial" charset="-94"/>
                <a:cs typeface="Arial" charset="-94"/>
              </a:rPr>
              <a:t>Serum 25(OH)D vitamin düzeyi </a:t>
            </a:r>
            <a:endParaRPr lang="tr-TR" b="1" dirty="0">
              <a:latin typeface="Arial" charset="-94"/>
              <a:ea typeface="Arial" charset="-94"/>
              <a:cs typeface="Arial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97801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419166"/>
              </p:ext>
            </p:extLst>
          </p:nvPr>
        </p:nvGraphicFramePr>
        <p:xfrm>
          <a:off x="625032" y="-2"/>
          <a:ext cx="9907929" cy="61731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61607"/>
                <a:gridCol w="2237998"/>
                <a:gridCol w="2051319"/>
                <a:gridCol w="2424684"/>
                <a:gridCol w="932321"/>
              </a:tblGrid>
              <a:tr h="72443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Eksiklik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(&lt; 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20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ng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/ml) n:18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Yetersizlik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(20-30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ng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/ml)   n:54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Yeterli düzey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(&gt;30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ng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/ml)    n:48 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P</a:t>
                      </a:r>
                    </a:p>
                  </a:txBody>
                  <a:tcPr marL="55177" marR="55177" marT="0" marB="0"/>
                </a:tc>
              </a:tr>
              <a:tr h="400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Yaş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7,78 ± 3,92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5,84 ± 3,57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4,61 ± 2,61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solidFill>
                            <a:srgbClr val="FF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0,008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87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Cinsiyet  n  (%)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  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Kız (n:54)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  Erkek (n:66)</a:t>
                      </a:r>
                    </a:p>
                  </a:txBody>
                  <a:tcPr marL="80119" marR="801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7(%38,8)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11(%61,2)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80119" marR="8011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23(%42,5)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31(%47,5)</a:t>
                      </a:r>
                    </a:p>
                  </a:txBody>
                  <a:tcPr marL="80119" marR="8011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24(%50)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24(%50)</a:t>
                      </a:r>
                    </a:p>
                  </a:txBody>
                  <a:tcPr marL="80119" marR="8011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400" dirty="0" smtClean="0">
                        <a:solidFill>
                          <a:srgbClr val="000000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0,64</a:t>
                      </a:r>
                      <a:endParaRPr lang="tr-TR" sz="1400" dirty="0"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80119" marR="8011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IgE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(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kU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/L)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670 ± 724,9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513,4 ± 639,5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293,6 ± 387,7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0,03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Eozinofil (mm</a:t>
                      </a:r>
                      <a:r>
                        <a:rPr lang="tr-TR" sz="1400" baseline="300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3</a:t>
                      </a: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)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610,2 ± 361,2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563,9 ± 383,7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529,3 ± 492,8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0,78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59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ADT n  (%)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  Negatif (n: 18)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  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Pozitif  (n:102)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2(%11,1)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16(%88,9)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8(%14,8)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46(%85,2)</a:t>
                      </a:r>
                    </a:p>
                  </a:txBody>
                  <a:tcPr marL="55177" marR="55177" marT="0" marB="0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8(%16,6)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40(%83,4)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tr-TR" sz="1400" dirty="0" smtClean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0,853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Arial" charset="-94"/>
                        <a:ea typeface="Arial" charset="-94"/>
                        <a:cs typeface="Arial" charset="-94"/>
                      </a:endParaRP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3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IgA (mg/dl)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125 ± 78,6</a:t>
                      </a:r>
                    </a:p>
                  </a:txBody>
                  <a:tcPr marL="55177" marR="55177" marT="0" marB="0">
                    <a:lnR w="12700" cmpd="sng">
                      <a:noFill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88,9 ± 49,9</a:t>
                      </a:r>
                    </a:p>
                  </a:txBody>
                  <a:tcPr marL="55177" marR="551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    91 ± 46,7</a:t>
                      </a:r>
                    </a:p>
                  </a:txBody>
                  <a:tcPr marL="55177" marR="55177" marT="0" marB="0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0,04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3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IgG (mg/dl)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1119,2  ±335,7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889 ± 255,1</a:t>
                      </a:r>
                    </a:p>
                  </a:txBody>
                  <a:tcPr marL="55177" marR="55177" marT="0" marB="0">
                    <a:lnT w="12700" cmpd="sng">
                      <a:noFill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824,8 ± 263,2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0,001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3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IgM (mg/dl)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105,8 ± 43,6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115,7 ± 109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104,5 ± 46,3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0,76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3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SCORAD</a:t>
                      </a:r>
                    </a:p>
                  </a:txBody>
                  <a:tcPr marL="55177" marR="55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48,1 ± 12,8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40,9 ± 14,1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34,4 ± 13,1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  <a:latin typeface="Arial" charset="-94"/>
                          <a:ea typeface="Arial" charset="-94"/>
                          <a:cs typeface="Arial" charset="-94"/>
                        </a:rPr>
                        <a:t>0,001</a:t>
                      </a:r>
                    </a:p>
                  </a:txBody>
                  <a:tcPr marL="55177" marR="5517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4" descr="ITF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0134" y="0"/>
            <a:ext cx="1320285" cy="1325562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1419215" y="6355164"/>
            <a:ext cx="8260772" cy="45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AD şiddeti ile D vitamin düzeyi arasında anlamlı negatif bir ilişki bulundu.</a:t>
            </a:r>
          </a:p>
        </p:txBody>
      </p:sp>
    </p:spTree>
    <p:extLst>
      <p:ext uri="{BB962C8B-B14F-4D97-AF65-F5344CB8AC3E}">
        <p14:creationId xmlns:p14="http://schemas.microsoft.com/office/powerpoint/2010/main" val="93373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tr-TR" dirty="0">
                <a:latin typeface="Arial" charset="-94"/>
                <a:ea typeface="Arial" charset="-94"/>
                <a:cs typeface="Arial" charset="-94"/>
              </a:rPr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Orta-ağır 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seyreden ve yüksek serum </a:t>
            </a:r>
            <a:r>
              <a:rPr lang="tr-TR" dirty="0" err="1">
                <a:latin typeface="Arial" charset="-94"/>
                <a:ea typeface="Arial" charset="-94"/>
                <a:cs typeface="Arial" charset="-94"/>
              </a:rPr>
              <a:t>IgE’si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 olan AD’li çocuklarda D vitamini eksikliği olabileceği akılda tutulmalıdır. 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Arial" charset="-94"/>
                <a:ea typeface="Arial" charset="-94"/>
                <a:cs typeface="Arial" charset="-94"/>
              </a:rPr>
              <a:t>Özellikle, tekrarlayan ya da şiddetli </a:t>
            </a:r>
            <a:r>
              <a:rPr lang="tr-TR" dirty="0" err="1">
                <a:latin typeface="Arial" charset="-94"/>
                <a:ea typeface="Arial" charset="-94"/>
                <a:cs typeface="Arial" charset="-94"/>
              </a:rPr>
              <a:t>AD’de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 D vitamini eksikliği açısından hasta değerlendirilmelidir.</a:t>
            </a:r>
          </a:p>
          <a:p>
            <a:pPr algn="just">
              <a:lnSpc>
                <a:spcPct val="150000"/>
              </a:lnSpc>
            </a:pPr>
            <a:r>
              <a:rPr lang="tr-TR" smtClean="0">
                <a:latin typeface="Arial" charset="-94"/>
                <a:ea typeface="Arial" charset="-94"/>
                <a:cs typeface="Arial" charset="-94"/>
              </a:rPr>
              <a:t>D 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vitamini tedavisi orta ve ağır AD olan </a:t>
            </a:r>
            <a:r>
              <a:rPr lang="tr-TR" dirty="0" err="1">
                <a:latin typeface="Arial" charset="-94"/>
                <a:ea typeface="Arial" charset="-94"/>
                <a:cs typeface="Arial" charset="-94"/>
              </a:rPr>
              <a:t>atopik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 çocuklarda yararlı olabilir.</a:t>
            </a:r>
          </a:p>
        </p:txBody>
      </p:sp>
      <p:pic>
        <p:nvPicPr>
          <p:cNvPr id="4" name="Picture 4" descr="ITF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4316" y="365126"/>
            <a:ext cx="1624263" cy="132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46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8400" y="224021"/>
            <a:ext cx="10515600" cy="1325563"/>
          </a:xfrm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tr-TR" dirty="0">
                <a:latin typeface="Arial" charset="-94"/>
                <a:ea typeface="Arial" charset="-94"/>
                <a:cs typeface="Arial" charset="-94"/>
              </a:rPr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399" y="1697348"/>
            <a:ext cx="10515601" cy="4601044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>
                <a:latin typeface="Arial"/>
                <a:cs typeface="Arial"/>
              </a:rPr>
              <a:t>Atopik</a:t>
            </a:r>
            <a:r>
              <a:rPr lang="tr-TR" dirty="0" smtClean="0">
                <a:latin typeface="Arial"/>
                <a:cs typeface="Arial"/>
              </a:rPr>
              <a:t> dermatit çocuklarda en sık görülen kronik deri hastalığıdır.</a:t>
            </a:r>
          </a:p>
          <a:p>
            <a:pPr>
              <a:lnSpc>
                <a:spcPct val="150000"/>
              </a:lnSpc>
            </a:pPr>
            <a:r>
              <a:rPr lang="tr-TR" dirty="0" err="1" smtClean="0">
                <a:latin typeface="Arial"/>
                <a:cs typeface="Arial"/>
              </a:rPr>
              <a:t>Patogenezinde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>
                <a:latin typeface="Arial"/>
                <a:cs typeface="Arial"/>
              </a:rPr>
              <a:t>epidermal</a:t>
            </a:r>
            <a:r>
              <a:rPr lang="tr-TR" dirty="0">
                <a:latin typeface="Arial"/>
                <a:cs typeface="Arial"/>
              </a:rPr>
              <a:t> bariyer bozukluğu ve immünolojik </a:t>
            </a:r>
            <a:r>
              <a:rPr lang="tr-TR" dirty="0" err="1">
                <a:latin typeface="Arial"/>
                <a:cs typeface="Arial"/>
              </a:rPr>
              <a:t>disfonksiyon</a:t>
            </a:r>
            <a:r>
              <a:rPr lang="tr-TR" dirty="0">
                <a:latin typeface="Arial"/>
                <a:cs typeface="Arial"/>
              </a:rPr>
              <a:t> </a:t>
            </a:r>
            <a:r>
              <a:rPr lang="tr-TR" dirty="0" smtClean="0">
                <a:latin typeface="Arial"/>
                <a:cs typeface="Arial"/>
              </a:rPr>
              <a:t>rol oynamaktadır.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Arial"/>
                <a:cs typeface="Arial"/>
              </a:rPr>
              <a:t>Özellikle </a:t>
            </a:r>
            <a:r>
              <a:rPr lang="tr-TR" dirty="0" err="1">
                <a:latin typeface="Arial"/>
                <a:cs typeface="Arial"/>
              </a:rPr>
              <a:t>stratum</a:t>
            </a:r>
            <a:r>
              <a:rPr lang="tr-TR" dirty="0">
                <a:latin typeface="Arial"/>
                <a:cs typeface="Arial"/>
              </a:rPr>
              <a:t> </a:t>
            </a:r>
            <a:r>
              <a:rPr lang="tr-TR" dirty="0" err="1">
                <a:latin typeface="Arial"/>
                <a:cs typeface="Arial"/>
              </a:rPr>
              <a:t>korneumun</a:t>
            </a:r>
            <a:r>
              <a:rPr lang="tr-TR" dirty="0">
                <a:latin typeface="Arial"/>
                <a:cs typeface="Arial"/>
              </a:rPr>
              <a:t> </a:t>
            </a:r>
            <a:endParaRPr lang="tr-TR" dirty="0" smtClean="0">
              <a:latin typeface="Arial"/>
              <a:cs typeface="Arial"/>
            </a:endParaRPr>
          </a:p>
          <a:p>
            <a:pPr lvl="1" algn="just">
              <a:lnSpc>
                <a:spcPct val="150000"/>
              </a:lnSpc>
            </a:pPr>
            <a:r>
              <a:rPr lang="tr-TR" sz="2800" dirty="0" err="1" smtClean="0">
                <a:latin typeface="Arial"/>
                <a:cs typeface="Arial"/>
              </a:rPr>
              <a:t>antimikrobiyal</a:t>
            </a:r>
            <a:r>
              <a:rPr lang="tr-TR" sz="2800" dirty="0" smtClean="0">
                <a:latin typeface="Arial"/>
                <a:cs typeface="Arial"/>
              </a:rPr>
              <a:t> </a:t>
            </a:r>
            <a:r>
              <a:rPr lang="tr-TR" sz="2800" dirty="0">
                <a:latin typeface="Arial"/>
                <a:cs typeface="Arial"/>
              </a:rPr>
              <a:t>(</a:t>
            </a:r>
            <a:r>
              <a:rPr lang="tr-TR" sz="2800" dirty="0" err="1">
                <a:latin typeface="Arial"/>
                <a:cs typeface="Arial"/>
              </a:rPr>
              <a:t>katelisidin</a:t>
            </a:r>
            <a:r>
              <a:rPr lang="tr-TR" sz="2800" dirty="0" smtClean="0">
                <a:latin typeface="Arial"/>
                <a:cs typeface="Arial"/>
              </a:rPr>
              <a:t>, </a:t>
            </a:r>
            <a:r>
              <a:rPr lang="tr-TR" sz="2800" dirty="0" err="1" smtClean="0">
                <a:latin typeface="Arial"/>
                <a:cs typeface="Arial"/>
              </a:rPr>
              <a:t>betadefensin</a:t>
            </a:r>
            <a:r>
              <a:rPr lang="tr-TR" sz="2800" dirty="0" smtClean="0">
                <a:latin typeface="Arial"/>
                <a:cs typeface="Arial"/>
              </a:rPr>
              <a:t> </a:t>
            </a:r>
            <a:r>
              <a:rPr lang="tr-TR" sz="2800" dirty="0">
                <a:latin typeface="Arial"/>
                <a:cs typeface="Arial"/>
              </a:rPr>
              <a:t>vb.</a:t>
            </a:r>
            <a:r>
              <a:rPr lang="tr-TR" sz="2800" dirty="0" smtClean="0">
                <a:latin typeface="Arial"/>
                <a:cs typeface="Arial"/>
              </a:rPr>
              <a:t>) bariyer </a:t>
            </a:r>
            <a:r>
              <a:rPr lang="tr-TR" sz="2800" dirty="0" err="1" smtClean="0">
                <a:latin typeface="Arial"/>
                <a:cs typeface="Arial"/>
              </a:rPr>
              <a:t>disfonksiyonu</a:t>
            </a:r>
            <a:endParaRPr lang="tr-TR" dirty="0" smtClean="0">
              <a:latin typeface="Arial"/>
              <a:cs typeface="Arial"/>
            </a:endParaRPr>
          </a:p>
          <a:p>
            <a:pPr lvl="1" algn="just">
              <a:lnSpc>
                <a:spcPct val="150000"/>
              </a:lnSpc>
            </a:pPr>
            <a:r>
              <a:rPr lang="tr-TR" sz="2800" dirty="0" smtClean="0">
                <a:latin typeface="Arial"/>
                <a:cs typeface="Arial"/>
              </a:rPr>
              <a:t>geçirgenlik </a:t>
            </a:r>
            <a:r>
              <a:rPr lang="tr-TR" sz="2800" dirty="0" err="1" smtClean="0">
                <a:latin typeface="Arial"/>
                <a:cs typeface="Arial"/>
              </a:rPr>
              <a:t>disfonksiyonu</a:t>
            </a:r>
            <a:r>
              <a:rPr lang="tr-TR" sz="2800" dirty="0" smtClean="0">
                <a:latin typeface="Arial"/>
                <a:cs typeface="Arial"/>
              </a:rPr>
              <a:t> söz </a:t>
            </a:r>
            <a:r>
              <a:rPr lang="tr-TR" sz="2800" dirty="0">
                <a:latin typeface="Arial"/>
                <a:cs typeface="Arial"/>
              </a:rPr>
              <a:t>konusudur. 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Arial"/>
              <a:cs typeface="Arial"/>
            </a:endParaRPr>
          </a:p>
        </p:txBody>
      </p:sp>
      <p:pic>
        <p:nvPicPr>
          <p:cNvPr id="4" name="Picture 4" descr="ITF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0483" y="224022"/>
            <a:ext cx="1366961" cy="132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13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tr-TR" dirty="0">
                <a:latin typeface="Arial" charset="-94"/>
                <a:ea typeface="Arial" charset="-94"/>
                <a:cs typeface="Arial" charset="-94"/>
              </a:rPr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ln w="952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Arial"/>
                <a:cs typeface="Arial"/>
              </a:rPr>
              <a:t>D vitamini; </a:t>
            </a:r>
          </a:p>
          <a:p>
            <a:pPr>
              <a:lnSpc>
                <a:spcPct val="150000"/>
              </a:lnSpc>
            </a:pPr>
            <a:r>
              <a:rPr lang="tr-TR" dirty="0" err="1" smtClean="0">
                <a:latin typeface="Arial"/>
                <a:cs typeface="Arial"/>
              </a:rPr>
              <a:t>Keratinosit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>
                <a:latin typeface="Arial"/>
                <a:cs typeface="Arial"/>
              </a:rPr>
              <a:t>proliferasyonu</a:t>
            </a:r>
            <a:r>
              <a:rPr lang="tr-TR" dirty="0">
                <a:latin typeface="Arial"/>
                <a:cs typeface="Arial"/>
              </a:rPr>
              <a:t> ve </a:t>
            </a:r>
            <a:r>
              <a:rPr lang="tr-TR" dirty="0" err="1">
                <a:latin typeface="Arial"/>
                <a:cs typeface="Arial"/>
              </a:rPr>
              <a:t>diferensiasyonu</a:t>
            </a:r>
            <a:endParaRPr lang="tr-TR" dirty="0">
              <a:latin typeface="Arial"/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tr-TR" dirty="0">
                <a:latin typeface="Arial"/>
                <a:cs typeface="Arial"/>
              </a:rPr>
              <a:t>Sağlam bir </a:t>
            </a:r>
            <a:r>
              <a:rPr lang="tr-TR" dirty="0" err="1">
                <a:latin typeface="Arial"/>
                <a:cs typeface="Arial"/>
              </a:rPr>
              <a:t>epidermal</a:t>
            </a:r>
            <a:r>
              <a:rPr lang="tr-TR" dirty="0">
                <a:latin typeface="Arial"/>
                <a:cs typeface="Arial"/>
              </a:rPr>
              <a:t> bariyer oluşumunun </a:t>
            </a:r>
            <a:r>
              <a:rPr lang="tr-TR" dirty="0" smtClean="0">
                <a:latin typeface="Arial"/>
                <a:cs typeface="Arial"/>
              </a:rPr>
              <a:t>düzenlenmesi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>
                <a:latin typeface="Arial"/>
                <a:cs typeface="Arial"/>
              </a:rPr>
              <a:t>Katelisidin</a:t>
            </a:r>
            <a:r>
              <a:rPr lang="tr-TR" dirty="0" smtClean="0">
                <a:latin typeface="Arial"/>
                <a:cs typeface="Arial"/>
              </a:rPr>
              <a:t>- </a:t>
            </a:r>
            <a:r>
              <a:rPr lang="tr-TR" dirty="0">
                <a:latin typeface="Arial"/>
                <a:cs typeface="Arial"/>
              </a:rPr>
              <a:t>D vitamini </a:t>
            </a:r>
            <a:r>
              <a:rPr lang="tr-TR" dirty="0" smtClean="0">
                <a:latin typeface="Arial"/>
                <a:cs typeface="Arial"/>
              </a:rPr>
              <a:t>reseptörleri (</a:t>
            </a:r>
            <a:r>
              <a:rPr lang="tr-TR" dirty="0" err="1">
                <a:latin typeface="Arial"/>
                <a:cs typeface="Arial"/>
              </a:rPr>
              <a:t>VDRs</a:t>
            </a:r>
            <a:r>
              <a:rPr lang="tr-TR" dirty="0">
                <a:latin typeface="Arial"/>
                <a:cs typeface="Arial"/>
              </a:rPr>
              <a:t>) </a:t>
            </a:r>
            <a:endParaRPr lang="tr-TR" dirty="0" smtClean="0">
              <a:latin typeface="Arial"/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tr-TR" dirty="0" err="1">
                <a:latin typeface="Arial"/>
                <a:cs typeface="Arial"/>
              </a:rPr>
              <a:t>A</a:t>
            </a:r>
            <a:r>
              <a:rPr lang="tr-TR" dirty="0" err="1" smtClean="0">
                <a:latin typeface="Arial"/>
                <a:cs typeface="Arial"/>
              </a:rPr>
              <a:t>ntimikrobiyal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>
                <a:latin typeface="Arial"/>
                <a:cs typeface="Arial"/>
              </a:rPr>
              <a:t>gen </a:t>
            </a:r>
            <a:r>
              <a:rPr lang="tr-TR" dirty="0" smtClean="0">
                <a:latin typeface="Arial"/>
                <a:cs typeface="Arial"/>
              </a:rPr>
              <a:t>ekspresyonu</a:t>
            </a:r>
            <a:endParaRPr lang="tr-TR" dirty="0">
              <a:latin typeface="Arial"/>
              <a:cs typeface="Arial"/>
            </a:endParaRPr>
          </a:p>
        </p:txBody>
      </p:sp>
      <p:pic>
        <p:nvPicPr>
          <p:cNvPr id="4" name="Picture 4" descr="ITF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4316" y="365126"/>
            <a:ext cx="1624263" cy="1325562"/>
          </a:xfrm>
          <a:prstGeom prst="rect">
            <a:avLst/>
          </a:prstGeom>
          <a:noFill/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775" y="4369077"/>
            <a:ext cx="1629798" cy="161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8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AMAÇ</a:t>
            </a:r>
            <a:endParaRPr lang="tr-TR" dirty="0">
              <a:latin typeface="Arial" charset="-94"/>
              <a:ea typeface="Arial" charset="-94"/>
              <a:cs typeface="Arial" charset="-94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78505"/>
            <a:ext cx="10515600" cy="1876927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err="1" smtClean="0">
                <a:latin typeface="Arial"/>
                <a:cs typeface="Arial"/>
              </a:rPr>
              <a:t>AD’in</a:t>
            </a:r>
            <a:r>
              <a:rPr lang="tr-TR" dirty="0" smtClean="0">
                <a:latin typeface="Arial"/>
                <a:cs typeface="Arial"/>
              </a:rPr>
              <a:t>  klinik özellikleri ve laboratuvar bulguları ile serum </a:t>
            </a:r>
            <a:r>
              <a:rPr lang="tr-TR" dirty="0" smtClean="0">
                <a:latin typeface="Arial"/>
                <a:cs typeface="Arial"/>
              </a:rPr>
              <a:t>25 (</a:t>
            </a:r>
            <a:r>
              <a:rPr lang="tr-TR" dirty="0" smtClean="0">
                <a:latin typeface="Arial"/>
                <a:cs typeface="Arial"/>
              </a:rPr>
              <a:t>OH</a:t>
            </a:r>
            <a:r>
              <a:rPr lang="tr-TR" dirty="0" smtClean="0">
                <a:latin typeface="Arial"/>
                <a:cs typeface="Arial"/>
              </a:rPr>
              <a:t>) D </a:t>
            </a:r>
            <a:r>
              <a:rPr lang="tr-TR" dirty="0" smtClean="0">
                <a:latin typeface="Arial"/>
                <a:cs typeface="Arial"/>
              </a:rPr>
              <a:t>vitamini arasındaki ilişkiyi değerlendirmekti. </a:t>
            </a:r>
          </a:p>
          <a:p>
            <a:pPr>
              <a:lnSpc>
                <a:spcPct val="150000"/>
              </a:lnSpc>
              <a:buNone/>
            </a:pPr>
            <a:endParaRPr lang="tr-TR" dirty="0" smtClean="0">
              <a:latin typeface="Arial"/>
              <a:cs typeface="Arial"/>
            </a:endParaRPr>
          </a:p>
        </p:txBody>
      </p:sp>
      <p:pic>
        <p:nvPicPr>
          <p:cNvPr id="4" name="Picture 4" descr="ITF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4316" y="365126"/>
            <a:ext cx="1624263" cy="132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151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METOD</a:t>
            </a:r>
            <a:endParaRPr lang="tr-TR" dirty="0">
              <a:latin typeface="Arial" charset="-94"/>
              <a:ea typeface="Arial" charset="-94"/>
              <a:cs typeface="Arial" charset="-94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 smtClean="0">
                <a:latin typeface="Arial" charset="-94"/>
                <a:ea typeface="Arial" charset="-94"/>
                <a:cs typeface="Arial" charset="-94"/>
              </a:rPr>
              <a:t>Çalışmaya İstanbul Tıp Fakültesi Çocuk Sağlığı ve Hastalıkları Anabilim Dalı Çocuk Alerji ve </a:t>
            </a:r>
            <a:r>
              <a:rPr lang="tr-TR" sz="2400" dirty="0" err="1" smtClean="0">
                <a:latin typeface="Arial" charset="-94"/>
                <a:ea typeface="Arial" charset="-94"/>
                <a:cs typeface="Arial" charset="-94"/>
              </a:rPr>
              <a:t>İmmunoloji</a:t>
            </a:r>
            <a:r>
              <a:rPr lang="tr-TR" sz="2400" dirty="0" smtClean="0">
                <a:latin typeface="Arial" charset="-94"/>
                <a:ea typeface="Arial" charset="-94"/>
                <a:cs typeface="Arial" charset="-94"/>
              </a:rPr>
              <a:t> Polikliniği’nde </a:t>
            </a:r>
            <a:r>
              <a:rPr lang="tr-TR" sz="2400" dirty="0" err="1" smtClean="0">
                <a:latin typeface="Arial" charset="-94"/>
                <a:ea typeface="Arial" charset="-94"/>
                <a:cs typeface="Arial" charset="-94"/>
              </a:rPr>
              <a:t>atopik</a:t>
            </a:r>
            <a:r>
              <a:rPr lang="tr-TR" sz="2400" dirty="0" smtClean="0">
                <a:latin typeface="Arial" charset="-94"/>
                <a:ea typeface="Arial" charset="-94"/>
                <a:cs typeface="Arial" charset="-94"/>
              </a:rPr>
              <a:t> dermatit tanısı ile izlenen; </a:t>
            </a:r>
          </a:p>
          <a:p>
            <a:pPr lvl="1">
              <a:lnSpc>
                <a:spcPct val="150000"/>
              </a:lnSpc>
              <a:buFont typeface="Arial" charset="-94"/>
              <a:buChar char="•"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1 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yaş-16 yaş arası, </a:t>
            </a:r>
            <a:endParaRPr lang="tr-TR" dirty="0" smtClean="0">
              <a:latin typeface="Arial" charset="-94"/>
              <a:ea typeface="Arial" charset="-94"/>
              <a:cs typeface="Arial" charset="-94"/>
            </a:endParaRPr>
          </a:p>
          <a:p>
            <a:pPr lvl="1" algn="just">
              <a:lnSpc>
                <a:spcPct val="150000"/>
              </a:lnSpc>
              <a:buFont typeface="Arial" charset="-94"/>
              <a:buChar char="•"/>
            </a:pPr>
            <a:r>
              <a:rPr lang="tr-TR" dirty="0">
                <a:latin typeface="Arial" charset="-94"/>
                <a:ea typeface="Arial" charset="-94"/>
                <a:cs typeface="Arial" charset="-94"/>
              </a:rPr>
              <a:t>Alerjik hastalık dışında kronik ek bir hastalığı 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olmayan,</a:t>
            </a:r>
            <a:endParaRPr lang="tr-TR" dirty="0">
              <a:latin typeface="Arial" charset="-94"/>
              <a:ea typeface="Arial" charset="-94"/>
              <a:cs typeface="Arial" charset="-94"/>
            </a:endParaRPr>
          </a:p>
          <a:p>
            <a:pPr lvl="1" algn="just">
              <a:lnSpc>
                <a:spcPct val="150000"/>
              </a:lnSpc>
              <a:buFont typeface="Arial" charset="-94"/>
              <a:buChar char="•"/>
            </a:pPr>
            <a:r>
              <a:rPr lang="en-US" dirty="0" smtClean="0">
                <a:latin typeface="Arial" charset="-94"/>
                <a:ea typeface="Arial" charset="-94"/>
                <a:cs typeface="Arial" charset="-94"/>
              </a:rPr>
              <a:t>Son 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6</a:t>
            </a:r>
            <a:r>
              <a:rPr lang="en-US" dirty="0">
                <a:latin typeface="Arial" charset="-94"/>
                <a:ea typeface="Arial" charset="-94"/>
                <a:cs typeface="Arial" charset="-94"/>
              </a:rPr>
              <a:t> ay </a:t>
            </a:r>
            <a:r>
              <a:rPr lang="en-US" dirty="0" err="1">
                <a:latin typeface="Arial" charset="-94"/>
                <a:ea typeface="Arial" charset="-94"/>
                <a:cs typeface="Arial" charset="-94"/>
              </a:rPr>
              <a:t>içerisinde</a:t>
            </a:r>
            <a:r>
              <a:rPr lang="en-US" dirty="0">
                <a:latin typeface="Arial" charset="-94"/>
                <a:ea typeface="Arial" charset="-94"/>
                <a:cs typeface="Arial" charset="-94"/>
              </a:rPr>
              <a:t> D vitamin </a:t>
            </a:r>
            <a:r>
              <a:rPr lang="en-US" dirty="0" err="1">
                <a:latin typeface="Arial" charset="-94"/>
                <a:ea typeface="Arial" charset="-94"/>
                <a:cs typeface="Arial" charset="-94"/>
              </a:rPr>
              <a:t>preperatı</a:t>
            </a:r>
            <a:r>
              <a:rPr lang="en-US" dirty="0">
                <a:latin typeface="Arial" charset="-94"/>
                <a:ea typeface="Arial" charset="-94"/>
                <a:cs typeface="Arial" charset="-94"/>
              </a:rPr>
              <a:t> </a:t>
            </a:r>
            <a:r>
              <a:rPr lang="en-US" dirty="0" err="1" smtClean="0">
                <a:latin typeface="Arial" charset="-94"/>
                <a:ea typeface="Arial" charset="-94"/>
                <a:cs typeface="Arial" charset="-94"/>
              </a:rPr>
              <a:t>kullanmamış</a:t>
            </a:r>
            <a:r>
              <a:rPr lang="en-US" dirty="0" smtClean="0">
                <a:latin typeface="Arial" charset="-94"/>
                <a:ea typeface="Arial" charset="-94"/>
                <a:cs typeface="Arial" charset="-94"/>
              </a:rPr>
              <a:t>, </a:t>
            </a:r>
            <a:endParaRPr lang="tr-TR" dirty="0">
              <a:latin typeface="Arial" charset="-94"/>
              <a:ea typeface="Arial" charset="-94"/>
              <a:cs typeface="Arial" charset="-94"/>
            </a:endParaRPr>
          </a:p>
          <a:p>
            <a:pPr lvl="1" algn="just">
              <a:lnSpc>
                <a:spcPct val="150000"/>
              </a:lnSpc>
              <a:buFont typeface="Arial" charset="-94"/>
              <a:buChar char="•"/>
            </a:pPr>
            <a:r>
              <a:rPr lang="en-US" dirty="0" err="1" smtClean="0">
                <a:latin typeface="Arial" charset="-94"/>
                <a:ea typeface="Arial" charset="-94"/>
                <a:cs typeface="Arial" charset="-94"/>
              </a:rPr>
              <a:t>Gönüllü</a:t>
            </a:r>
            <a:endParaRPr lang="tr-TR" dirty="0">
              <a:latin typeface="Arial" charset="-94"/>
              <a:ea typeface="Arial" charset="-94"/>
              <a:cs typeface="Arial" charset="-94"/>
            </a:endParaRPr>
          </a:p>
          <a:p>
            <a:pPr lvl="1">
              <a:lnSpc>
                <a:spcPct val="150000"/>
              </a:lnSpc>
              <a:buFont typeface="Arial" charset="-94"/>
              <a:buChar char="•"/>
            </a:pPr>
            <a:r>
              <a:rPr lang="tr-TR" dirty="0">
                <a:latin typeface="Arial" charset="-94"/>
                <a:ea typeface="Arial" charset="-94"/>
                <a:cs typeface="Arial" charset="-94"/>
              </a:rPr>
              <a:t>120 çocuk 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(54 kız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/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66 erkek) (%45/ %55)  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alındı. </a:t>
            </a:r>
          </a:p>
          <a:p>
            <a:pPr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pic>
        <p:nvPicPr>
          <p:cNvPr id="4" name="Picture 4" descr="ITF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4316" y="365126"/>
            <a:ext cx="1624263" cy="132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360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4730" cy="1325563"/>
          </a:xfrm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tr-TR" smtClean="0">
                <a:latin typeface="Arial" charset="-94"/>
                <a:ea typeface="Arial" charset="-94"/>
                <a:cs typeface="Arial" charset="-94"/>
              </a:rPr>
              <a:t>METOD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126705" cy="4351338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  </a:t>
            </a:r>
            <a:r>
              <a:rPr lang="tr-TR" b="1" dirty="0" smtClean="0">
                <a:latin typeface="Arial" charset="-94"/>
                <a:ea typeface="Arial" charset="-94"/>
                <a:cs typeface="Arial" charset="-94"/>
              </a:rPr>
              <a:t>Çalışmaya alınan hastaların dosyalarından,</a:t>
            </a:r>
            <a:endParaRPr lang="tr-TR" b="1" dirty="0">
              <a:latin typeface="Arial" charset="-94"/>
              <a:ea typeface="Arial" charset="-94"/>
              <a:cs typeface="Arial" charset="-94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Ek alerjik hastalık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Ailede </a:t>
            </a:r>
            <a:r>
              <a:rPr lang="tr-TR" dirty="0" err="1" smtClean="0">
                <a:latin typeface="Arial" charset="-94"/>
                <a:ea typeface="Arial" charset="-94"/>
                <a:cs typeface="Arial" charset="-94"/>
              </a:rPr>
              <a:t>atopi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öyküsü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Serum total </a:t>
            </a:r>
            <a:r>
              <a:rPr lang="tr-TR" dirty="0" err="1" smtClean="0">
                <a:latin typeface="Arial" charset="-94"/>
                <a:ea typeface="Arial" charset="-94"/>
                <a:cs typeface="Arial" charset="-94"/>
              </a:rPr>
              <a:t>immünoglobulin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E (</a:t>
            </a:r>
            <a:r>
              <a:rPr lang="tr-TR" dirty="0" err="1" smtClean="0">
                <a:latin typeface="Arial" charset="-94"/>
                <a:ea typeface="Arial" charset="-94"/>
                <a:cs typeface="Arial" charset="-94"/>
              </a:rPr>
              <a:t>Ig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E)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Alerji deri test sonuçları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dirty="0" err="1" smtClean="0">
                <a:latin typeface="Arial" charset="-94"/>
                <a:ea typeface="Arial" charset="-94"/>
                <a:cs typeface="Arial" charset="-94"/>
              </a:rPr>
              <a:t>Eozinofil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değeri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8145379" y="2045008"/>
            <a:ext cx="3490180" cy="3939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Arial"/>
                <a:cs typeface="Arial"/>
              </a:rPr>
              <a:t>Serum Total </a:t>
            </a:r>
            <a:r>
              <a:rPr lang="tr-TR" sz="2400" dirty="0" err="1" smtClean="0">
                <a:latin typeface="Arial"/>
                <a:cs typeface="Arial"/>
              </a:rPr>
              <a:t>Ig</a:t>
            </a:r>
            <a:r>
              <a:rPr lang="tr-TR" sz="2400" dirty="0" smtClean="0">
                <a:latin typeface="Arial"/>
                <a:cs typeface="Arial"/>
              </a:rPr>
              <a:t> E </a:t>
            </a:r>
            <a:r>
              <a:rPr lang="tr-TR" sz="2400" u="sng" dirty="0" smtClean="0">
                <a:latin typeface="Arial"/>
                <a:cs typeface="Arial"/>
              </a:rPr>
              <a:t>&gt; </a:t>
            </a:r>
            <a:r>
              <a:rPr lang="tr-TR" sz="2400" dirty="0" smtClean="0">
                <a:latin typeface="Arial"/>
                <a:cs typeface="Arial"/>
              </a:rPr>
              <a:t>100 kU/L olan ve/veya alerji deri testinde herhangi bir alerjene pozitiflik saptanan hastalar </a:t>
            </a:r>
            <a:r>
              <a:rPr lang="tr-TR" sz="2400" dirty="0" err="1" smtClean="0">
                <a:latin typeface="Arial"/>
                <a:cs typeface="Arial"/>
              </a:rPr>
              <a:t>atopik</a:t>
            </a:r>
            <a:r>
              <a:rPr lang="tr-TR" sz="2400" dirty="0" smtClean="0">
                <a:latin typeface="Arial"/>
                <a:cs typeface="Arial"/>
              </a:rPr>
              <a:t> olarak kabul edildi. </a:t>
            </a:r>
          </a:p>
        </p:txBody>
      </p:sp>
      <p:pic>
        <p:nvPicPr>
          <p:cNvPr id="5" name="Picture 4" descr="ITF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4316" y="365126"/>
            <a:ext cx="1624263" cy="132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523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Serum 25 (OH) D vitaminine göre </a:t>
            </a:r>
          </a:p>
          <a:p>
            <a:pPr lvl="1">
              <a:lnSpc>
                <a:spcPct val="150000"/>
              </a:lnSpc>
            </a:pPr>
            <a:r>
              <a:rPr lang="tr-TR" dirty="0">
                <a:latin typeface="Arial" charset="-94"/>
                <a:ea typeface="Arial" charset="-94"/>
                <a:cs typeface="Arial" charset="-94"/>
              </a:rPr>
              <a:t>ağır eksiklik	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&lt;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5 </a:t>
            </a:r>
            <a:r>
              <a:rPr lang="tr-TR" dirty="0" err="1">
                <a:latin typeface="Arial" charset="-94"/>
                <a:ea typeface="Arial" charset="-94"/>
                <a:cs typeface="Arial" charset="-94"/>
              </a:rPr>
              <a:t>ng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/ml ; </a:t>
            </a:r>
          </a:p>
          <a:p>
            <a:pPr lvl="1">
              <a:lnSpc>
                <a:spcPct val="150000"/>
              </a:lnSpc>
            </a:pPr>
            <a:r>
              <a:rPr lang="tr-TR" dirty="0">
                <a:latin typeface="Arial" charset="-94"/>
                <a:ea typeface="Arial" charset="-94"/>
                <a:cs typeface="Arial" charset="-94"/>
              </a:rPr>
              <a:t>eksiklik 		5-20 </a:t>
            </a:r>
            <a:r>
              <a:rPr lang="tr-TR" dirty="0" err="1">
                <a:latin typeface="Arial" charset="-94"/>
                <a:ea typeface="Arial" charset="-94"/>
                <a:cs typeface="Arial" charset="-94"/>
              </a:rPr>
              <a:t>ng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/ml ; </a:t>
            </a:r>
          </a:p>
          <a:p>
            <a:pPr lvl="1">
              <a:lnSpc>
                <a:spcPct val="150000"/>
              </a:lnSpc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yetersizlik 	20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-30 </a:t>
            </a:r>
            <a:r>
              <a:rPr lang="tr-TR" dirty="0" err="1">
                <a:latin typeface="Arial" charset="-94"/>
                <a:ea typeface="Arial" charset="-94"/>
                <a:cs typeface="Arial" charset="-94"/>
              </a:rPr>
              <a:t>ng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/ml; </a:t>
            </a:r>
          </a:p>
          <a:p>
            <a:pPr lvl="1">
              <a:lnSpc>
                <a:spcPct val="150000"/>
              </a:lnSpc>
            </a:pPr>
            <a:r>
              <a:rPr lang="tr-TR" dirty="0">
                <a:latin typeface="Arial" charset="-94"/>
                <a:ea typeface="Arial" charset="-94"/>
                <a:cs typeface="Arial" charset="-94"/>
              </a:rPr>
              <a:t>yeterli düzey	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30</a:t>
            </a:r>
            <a:r>
              <a:rPr lang="tr-TR" dirty="0">
                <a:latin typeface="Arial" charset="-94"/>
                <a:ea typeface="Arial" charset="-94"/>
                <a:cs typeface="Arial" charset="-94"/>
              </a:rPr>
              <a:t>-100ng/ml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					(</a:t>
            </a:r>
            <a:r>
              <a:rPr lang="tr-TR" i="1" dirty="0" smtClean="0">
                <a:latin typeface="Arial" charset="-94"/>
                <a:ea typeface="Arial" charset="-94"/>
                <a:cs typeface="Arial" charset="-94"/>
              </a:rPr>
              <a:t>HPLC yöntemi kullanıldı)</a:t>
            </a:r>
          </a:p>
          <a:p>
            <a:pPr>
              <a:lnSpc>
                <a:spcPct val="150000"/>
              </a:lnSpc>
              <a:buNone/>
            </a:pPr>
            <a:endParaRPr lang="tr-TR" i="1" dirty="0" smtClean="0">
              <a:latin typeface="Arial" charset="-94"/>
              <a:ea typeface="Arial" charset="-94"/>
              <a:cs typeface="Arial" charset="-94"/>
            </a:endParaRPr>
          </a:p>
          <a:p>
            <a:pPr>
              <a:buNone/>
            </a:pPr>
            <a:endParaRPr lang="tr-TR" i="1" dirty="0" smtClean="0">
              <a:latin typeface="Arial" charset="-94"/>
              <a:ea typeface="Arial" charset="-94"/>
              <a:cs typeface="Arial" charset="-94"/>
            </a:endParaRPr>
          </a:p>
        </p:txBody>
      </p:sp>
      <p:pic>
        <p:nvPicPr>
          <p:cNvPr id="4" name="Picture 4" descr="ITF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4316" y="365126"/>
            <a:ext cx="1624263" cy="132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440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3" descr="L:\scorad resim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8939" y="418641"/>
            <a:ext cx="5360623" cy="626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0574" y="229583"/>
            <a:ext cx="10515600" cy="1325563"/>
          </a:xfrm>
          <a:ln w="19050">
            <a:noFill/>
          </a:ln>
        </p:spPr>
        <p:txBody>
          <a:bodyPr/>
          <a:lstStyle/>
          <a:p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574" y="1825625"/>
            <a:ext cx="5408365" cy="435133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AD ağırlığı değerlendirilmesinde SCORAD İndeksi kullanıldı.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    -24 	</a:t>
            </a:r>
            <a:r>
              <a:rPr lang="tr-TR" i="1" dirty="0" smtClean="0">
                <a:latin typeface="Arial" charset="-94"/>
                <a:ea typeface="Arial" charset="-94"/>
                <a:cs typeface="Arial" charset="-94"/>
              </a:rPr>
              <a:t>hafif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düzey AD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    -25-50    </a:t>
            </a:r>
            <a:r>
              <a:rPr lang="tr-TR" i="1" dirty="0" smtClean="0">
                <a:latin typeface="Arial" charset="-94"/>
                <a:ea typeface="Arial" charset="-94"/>
                <a:cs typeface="Arial" charset="-94"/>
              </a:rPr>
              <a:t>orta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düzey AD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    -≥51       </a:t>
            </a:r>
            <a:r>
              <a:rPr lang="tr-TR" i="1" dirty="0" smtClean="0">
                <a:latin typeface="Arial" charset="-94"/>
                <a:ea typeface="Arial" charset="-94"/>
                <a:cs typeface="Arial" charset="-94"/>
              </a:rPr>
              <a:t>ağır</a:t>
            </a:r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düzey AD    </a:t>
            </a:r>
            <a:endParaRPr lang="tr-TR" dirty="0">
              <a:latin typeface="Arial" charset="-94"/>
              <a:ea typeface="Arial" charset="-94"/>
              <a:cs typeface="Arial" charset="-94"/>
            </a:endParaRPr>
          </a:p>
        </p:txBody>
      </p:sp>
      <p:pic>
        <p:nvPicPr>
          <p:cNvPr id="5" name="Picture 4" descr="ITF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46174" y="0"/>
            <a:ext cx="1219757" cy="132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281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tr-TR" dirty="0" smtClean="0">
                <a:latin typeface="Arial" charset="-94"/>
                <a:ea typeface="Arial" charset="-94"/>
                <a:cs typeface="Arial" charset="-94"/>
              </a:rPr>
              <a:t> BULGULAR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350" y="2807494"/>
            <a:ext cx="4686300" cy="269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ITF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53154" y="365126"/>
            <a:ext cx="1476260" cy="1325562"/>
          </a:xfrm>
          <a:prstGeom prst="rect">
            <a:avLst/>
          </a:prstGeom>
          <a:noFill/>
        </p:spPr>
      </p:pic>
      <p:sp>
        <p:nvSpPr>
          <p:cNvPr id="6" name="İçerik Yer Tutucusu 8"/>
          <p:cNvSpPr txBox="1">
            <a:spLocks/>
          </p:cNvSpPr>
          <p:nvPr/>
        </p:nvSpPr>
        <p:spPr>
          <a:xfrm>
            <a:off x="6389783" y="3633883"/>
            <a:ext cx="5551583" cy="75072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r-TR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Eozinofil</a:t>
            </a:r>
            <a:r>
              <a:rPr kumimoji="0" lang="tr-T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 sayısı </a:t>
            </a:r>
            <a:r>
              <a:rPr kumimoji="0" lang="tr-TR" sz="33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&gt;</a:t>
            </a: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500  olan 52 (% 43,3) </a:t>
            </a:r>
            <a:r>
              <a:rPr kumimoji="0" lang="tr-T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hasta vardı.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tr-T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Serum </a:t>
            </a: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total </a:t>
            </a:r>
            <a:r>
              <a:rPr kumimoji="0" lang="tr-TR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IgE</a:t>
            </a: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 </a:t>
            </a:r>
            <a:r>
              <a:rPr kumimoji="0" lang="tr-TR" sz="33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&gt;</a:t>
            </a: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100 </a:t>
            </a:r>
            <a:r>
              <a:rPr kumimoji="0" lang="tr-TR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kU</a:t>
            </a: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/L olan 83 (%69,1) </a:t>
            </a:r>
            <a:r>
              <a:rPr kumimoji="0" lang="tr-T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-94"/>
                <a:ea typeface="Arial" charset="-94"/>
                <a:cs typeface="Arial" charset="-94"/>
              </a:rPr>
              <a:t>hasta vardı.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787668" y="363557"/>
            <a:ext cx="36257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4400" dirty="0" smtClean="0">
              <a:latin typeface="Arial" charset="-94"/>
              <a:ea typeface="Arial" charset="-94"/>
              <a:cs typeface="Arial" charset="-94"/>
            </a:endParaRPr>
          </a:p>
          <a:p>
            <a:r>
              <a:rPr lang="tr-TR" sz="4400" dirty="0" smtClean="0">
                <a:latin typeface="Arial" charset="-94"/>
                <a:ea typeface="Arial" charset="-94"/>
                <a:cs typeface="Arial" charset="-94"/>
              </a:rPr>
              <a:t>                     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9972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1109</Words>
  <Application>Microsoft Macintosh PowerPoint</Application>
  <PresentationFormat>Custom</PresentationFormat>
  <Paragraphs>230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Teması</vt:lpstr>
      <vt:lpstr>PowerPoint Presentation</vt:lpstr>
      <vt:lpstr>GİRİŞ</vt:lpstr>
      <vt:lpstr>GİRİŞ</vt:lpstr>
      <vt:lpstr>AMAÇ</vt:lpstr>
      <vt:lpstr>METOD</vt:lpstr>
      <vt:lpstr>METOD</vt:lpstr>
      <vt:lpstr>METOD</vt:lpstr>
      <vt:lpstr>METOD</vt:lpstr>
      <vt:lpstr> BULGULAR</vt:lpstr>
      <vt:lpstr>  BULGULAR</vt:lpstr>
      <vt:lpstr>PowerPoint Presentation</vt:lpstr>
      <vt:lpstr>PowerPoint Presentation</vt:lpstr>
      <vt:lpstr>PowerPoint Presentation</vt:lpstr>
      <vt:lpstr>PowerPoint Presentation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 helek</dc:creator>
  <cp:lastModifiedBy>Ayzıt Ay</cp:lastModifiedBy>
  <cp:revision>50</cp:revision>
  <dcterms:created xsi:type="dcterms:W3CDTF">2016-04-06T09:41:10Z</dcterms:created>
  <dcterms:modified xsi:type="dcterms:W3CDTF">2016-04-25T17:50:19Z</dcterms:modified>
</cp:coreProperties>
</file>